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7"/>
  </p:notesMasterIdLst>
  <p:handoutMasterIdLst>
    <p:handoutMasterId r:id="rId38"/>
  </p:handoutMasterIdLst>
  <p:sldIdLst>
    <p:sldId id="349" r:id="rId9"/>
    <p:sldId id="358" r:id="rId10"/>
    <p:sldId id="354" r:id="rId11"/>
    <p:sldId id="355" r:id="rId12"/>
    <p:sldId id="350" r:id="rId13"/>
    <p:sldId id="351" r:id="rId14"/>
    <p:sldId id="352" r:id="rId15"/>
    <p:sldId id="353" r:id="rId16"/>
    <p:sldId id="337" r:id="rId17"/>
    <p:sldId id="361" r:id="rId18"/>
    <p:sldId id="360" r:id="rId19"/>
    <p:sldId id="365" r:id="rId20"/>
    <p:sldId id="363" r:id="rId21"/>
    <p:sldId id="366" r:id="rId22"/>
    <p:sldId id="362" r:id="rId23"/>
    <p:sldId id="333" r:id="rId24"/>
    <p:sldId id="336" r:id="rId25"/>
    <p:sldId id="338" r:id="rId26"/>
    <p:sldId id="339" r:id="rId27"/>
    <p:sldId id="340" r:id="rId28"/>
    <p:sldId id="341" r:id="rId29"/>
    <p:sldId id="342" r:id="rId30"/>
    <p:sldId id="343" r:id="rId31"/>
    <p:sldId id="348" r:id="rId32"/>
    <p:sldId id="347" r:id="rId33"/>
    <p:sldId id="359" r:id="rId34"/>
    <p:sldId id="364"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4694"/>
  </p:normalViewPr>
  <p:slideViewPr>
    <p:cSldViewPr snapToGrid="0">
      <p:cViewPr varScale="1">
        <p:scale>
          <a:sx n="108" d="100"/>
          <a:sy n="108" d="100"/>
        </p:scale>
        <p:origin x="1074"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09/02/2024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60726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28</a:t>
            </a:fld>
            <a:endParaRPr lang="en-US"/>
          </a:p>
        </p:txBody>
      </p:sp>
    </p:spTree>
    <p:extLst>
      <p:ext uri="{BB962C8B-B14F-4D97-AF65-F5344CB8AC3E}">
        <p14:creationId xmlns:p14="http://schemas.microsoft.com/office/powerpoint/2010/main" val="3445707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5" name="Picture 4" descr="The Open University Business School">
            <a:extLst>
              <a:ext uri="{FF2B5EF4-FFF2-40B4-BE49-F238E27FC236}">
                <a16:creationId xmlns:a16="http://schemas.microsoft.com/office/drawing/2014/main" id="{39B28C05-957F-B692-3B4F-DA4AA83179CF}"/>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pic>
        <p:nvPicPr>
          <p:cNvPr id="6" name="Picture 5" descr="AACSB Accredited logo">
            <a:extLst>
              <a:ext uri="{FF2B5EF4-FFF2-40B4-BE49-F238E27FC236}">
                <a16:creationId xmlns:a16="http://schemas.microsoft.com/office/drawing/2014/main" id="{FB8312CD-E2B6-1894-D09E-FB18CFCC8D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7008" y="6028354"/>
            <a:ext cx="285828" cy="371465"/>
          </a:xfrm>
          <a:prstGeom prst="rect">
            <a:avLst/>
          </a:prstGeom>
        </p:spPr>
      </p:pic>
      <p:pic>
        <p:nvPicPr>
          <p:cNvPr id="9" name="Picture 8" descr="EQUIS Accredited logo">
            <a:extLst>
              <a:ext uri="{FF2B5EF4-FFF2-40B4-BE49-F238E27FC236}">
                <a16:creationId xmlns:a16="http://schemas.microsoft.com/office/drawing/2014/main" id="{6B157826-FBEE-96E6-4A0B-86578A964B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67354" y="6028354"/>
            <a:ext cx="567207" cy="371465"/>
          </a:xfrm>
          <a:prstGeom prst="rect">
            <a:avLst/>
          </a:prstGeom>
        </p:spPr>
      </p:pic>
      <p:pic>
        <p:nvPicPr>
          <p:cNvPr id="11" name="Picture 10" descr="Association of MBAs Accredited logo">
            <a:extLst>
              <a:ext uri="{FF2B5EF4-FFF2-40B4-BE49-F238E27FC236}">
                <a16:creationId xmlns:a16="http://schemas.microsoft.com/office/drawing/2014/main" id="{90980994-EE9B-9865-19DD-5E188AA08F6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50758" y="6096392"/>
            <a:ext cx="737369" cy="371465"/>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Business School">
            <a:extLst>
              <a:ext uri="{FF2B5EF4-FFF2-40B4-BE49-F238E27FC236}">
                <a16:creationId xmlns:a16="http://schemas.microsoft.com/office/drawing/2014/main" id="{9ECBE405-50F3-9DC4-21D8-103D495AE16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3" name="Picture 2" descr="The Open University Business School">
            <a:extLst>
              <a:ext uri="{FF2B5EF4-FFF2-40B4-BE49-F238E27FC236}">
                <a16:creationId xmlns:a16="http://schemas.microsoft.com/office/drawing/2014/main" id="{0E4D509B-745B-445D-686A-FBC70FD642CE}"/>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Business School">
            <a:extLst>
              <a:ext uri="{FF2B5EF4-FFF2-40B4-BE49-F238E27FC236}">
                <a16:creationId xmlns:a16="http://schemas.microsoft.com/office/drawing/2014/main" id="{FACDF688-2F88-8DA5-1170-97FD0F19AD7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descr="The Open University Business School">
            <a:extLst>
              <a:ext uri="{FF2B5EF4-FFF2-40B4-BE49-F238E27FC236}">
                <a16:creationId xmlns:a16="http://schemas.microsoft.com/office/drawing/2014/main" id="{B21A0FF0-25ED-8F78-2B77-09B3EF4E703D}"/>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Business School">
            <a:extLst>
              <a:ext uri="{FF2B5EF4-FFF2-40B4-BE49-F238E27FC236}">
                <a16:creationId xmlns:a16="http://schemas.microsoft.com/office/drawing/2014/main" id="{FA54C251-9EE1-9AE4-2FFC-D7619D24AD47}"/>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descr="The Open University Business School">
            <a:extLst>
              <a:ext uri="{FF2B5EF4-FFF2-40B4-BE49-F238E27FC236}">
                <a16:creationId xmlns:a16="http://schemas.microsoft.com/office/drawing/2014/main" id="{F021E439-FE44-15C6-9858-9967AD9527AB}"/>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descr="The Open University Business School">
            <a:extLst>
              <a:ext uri="{FF2B5EF4-FFF2-40B4-BE49-F238E27FC236}">
                <a16:creationId xmlns:a16="http://schemas.microsoft.com/office/drawing/2014/main" id="{1DC6FBC1-31B2-904B-78FC-0844A8FCC29D}"/>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7" name="Picture 6" descr="The Open University Business School">
            <a:extLst>
              <a:ext uri="{FF2B5EF4-FFF2-40B4-BE49-F238E27FC236}">
                <a16:creationId xmlns:a16="http://schemas.microsoft.com/office/drawing/2014/main" id="{4A970BD2-5E09-8EF3-7FC3-2F295A3C4C2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pic>
        <p:nvPicPr>
          <p:cNvPr id="12" name="Picture 11" descr="AACSB Accredited logo">
            <a:extLst>
              <a:ext uri="{FF2B5EF4-FFF2-40B4-BE49-F238E27FC236}">
                <a16:creationId xmlns:a16="http://schemas.microsoft.com/office/drawing/2014/main" id="{0A075268-37B6-D101-A014-F74D990338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7008" y="6028354"/>
            <a:ext cx="285828" cy="371465"/>
          </a:xfrm>
          <a:prstGeom prst="rect">
            <a:avLst/>
          </a:prstGeom>
        </p:spPr>
      </p:pic>
      <p:pic>
        <p:nvPicPr>
          <p:cNvPr id="13" name="Picture 12" descr="EQUIS Accredited logo">
            <a:extLst>
              <a:ext uri="{FF2B5EF4-FFF2-40B4-BE49-F238E27FC236}">
                <a16:creationId xmlns:a16="http://schemas.microsoft.com/office/drawing/2014/main" id="{10D8111F-6044-10BE-8139-649A753A02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67354" y="6028354"/>
            <a:ext cx="567207" cy="371465"/>
          </a:xfrm>
          <a:prstGeom prst="rect">
            <a:avLst/>
          </a:prstGeom>
        </p:spPr>
      </p:pic>
      <p:pic>
        <p:nvPicPr>
          <p:cNvPr id="14" name="Picture 13" descr="Association of MBAs Accredited logo">
            <a:extLst>
              <a:ext uri="{FF2B5EF4-FFF2-40B4-BE49-F238E27FC236}">
                <a16:creationId xmlns:a16="http://schemas.microsoft.com/office/drawing/2014/main" id="{7BBBE8C2-8617-C389-4465-B24917CEC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50758" y="6096392"/>
            <a:ext cx="737369" cy="371465"/>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22B718C0-34B5-7E3C-C238-4CFA4682ACE0}"/>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C8AFE6A6-AB5E-52F5-F731-52A2C24F84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3EEED946-5B90-E345-B455-42F6AEBB3D4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D96EFBF4-8B5D-F667-9743-A384896308DF}"/>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F4626A65-BC53-8294-7103-E80EA1F4F5BB}"/>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Business School">
            <a:extLst>
              <a:ext uri="{FF2B5EF4-FFF2-40B4-BE49-F238E27FC236}">
                <a16:creationId xmlns:a16="http://schemas.microsoft.com/office/drawing/2014/main" id="{DD15C598-0D0E-002A-6BDE-9A3DEA3C16D7}"/>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Business School">
            <a:extLst>
              <a:ext uri="{FF2B5EF4-FFF2-40B4-BE49-F238E27FC236}">
                <a16:creationId xmlns:a16="http://schemas.microsoft.com/office/drawing/2014/main" id="{6042C05D-C8E9-1DAF-5BEA-8C9405587F9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Business School">
            <a:extLst>
              <a:ext uri="{FF2B5EF4-FFF2-40B4-BE49-F238E27FC236}">
                <a16:creationId xmlns:a16="http://schemas.microsoft.com/office/drawing/2014/main" id="{2F8DCD4F-BA45-BFCF-FFFB-388A2AAB9E3D}"/>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Business School">
            <a:extLst>
              <a:ext uri="{FF2B5EF4-FFF2-40B4-BE49-F238E27FC236}">
                <a16:creationId xmlns:a16="http://schemas.microsoft.com/office/drawing/2014/main" id="{5E86317D-93D2-5070-2E2F-A92220F68D8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pic>
        <p:nvPicPr>
          <p:cNvPr id="7" name="Picture 6" descr="AACSB Accredited logo">
            <a:extLst>
              <a:ext uri="{FF2B5EF4-FFF2-40B4-BE49-F238E27FC236}">
                <a16:creationId xmlns:a16="http://schemas.microsoft.com/office/drawing/2014/main" id="{2E4480BC-3352-AFC4-4909-6A9B3CF1C7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1204" y="6028354"/>
            <a:ext cx="285828" cy="371465"/>
          </a:xfrm>
          <a:prstGeom prst="rect">
            <a:avLst/>
          </a:prstGeom>
        </p:spPr>
      </p:pic>
      <p:pic>
        <p:nvPicPr>
          <p:cNvPr id="8" name="Picture 7" descr="EQUIS Accredited logo">
            <a:extLst>
              <a:ext uri="{FF2B5EF4-FFF2-40B4-BE49-F238E27FC236}">
                <a16:creationId xmlns:a16="http://schemas.microsoft.com/office/drawing/2014/main" id="{28AE1B60-CA8C-D0D5-D2BF-56D60985A4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1550" y="6028354"/>
            <a:ext cx="567207" cy="371465"/>
          </a:xfrm>
          <a:prstGeom prst="rect">
            <a:avLst/>
          </a:prstGeom>
        </p:spPr>
      </p:pic>
      <p:pic>
        <p:nvPicPr>
          <p:cNvPr id="10" name="Picture 9" descr="Association of MBAs Accredited logo">
            <a:extLst>
              <a:ext uri="{FF2B5EF4-FFF2-40B4-BE49-F238E27FC236}">
                <a16:creationId xmlns:a16="http://schemas.microsoft.com/office/drawing/2014/main" id="{7C05DC66-76CD-97ED-9439-E465FA913F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984954" y="6096392"/>
            <a:ext cx="737369" cy="371465"/>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The Open University Business School">
            <a:extLst>
              <a:ext uri="{FF2B5EF4-FFF2-40B4-BE49-F238E27FC236}">
                <a16:creationId xmlns:a16="http://schemas.microsoft.com/office/drawing/2014/main" id="{1752F156-6AFD-D43E-CAD9-60AC71EDD5F8}"/>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Business School">
            <a:extLst>
              <a:ext uri="{FF2B5EF4-FFF2-40B4-BE49-F238E27FC236}">
                <a16:creationId xmlns:a16="http://schemas.microsoft.com/office/drawing/2014/main" id="{1F4F2D87-F35D-20D8-C509-1A4C8EC58EF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3" name="Picture 2" descr="The Open University Business School">
            <a:extLst>
              <a:ext uri="{FF2B5EF4-FFF2-40B4-BE49-F238E27FC236}">
                <a16:creationId xmlns:a16="http://schemas.microsoft.com/office/drawing/2014/main" id="{8A122272-3337-7D23-2EE0-E8AD66186B4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7473" y="2160839"/>
            <a:ext cx="7796094" cy="2536319"/>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Business School">
            <a:extLst>
              <a:ext uri="{FF2B5EF4-FFF2-40B4-BE49-F238E27FC236}">
                <a16:creationId xmlns:a16="http://schemas.microsoft.com/office/drawing/2014/main" id="{CF2C3A16-318D-F48B-4C22-E42C2B4CF5B6}"/>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2/9/2024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Head with gears with solid fill">
            <a:extLst>
              <a:ext uri="{FF2B5EF4-FFF2-40B4-BE49-F238E27FC236}">
                <a16:creationId xmlns:a16="http://schemas.microsoft.com/office/drawing/2014/main" id="{009B4FEB-880B-92B1-2294-78A3A50D1B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766" b="18766"/>
          <a:stretch>
            <a:fillRect/>
          </a:stretch>
        </p:blipFill>
        <p:spPr/>
      </p:pic>
      <p:sp>
        <p:nvSpPr>
          <p:cNvPr id="3" name="Text Placeholder 2">
            <a:extLst>
              <a:ext uri="{FF2B5EF4-FFF2-40B4-BE49-F238E27FC236}">
                <a16:creationId xmlns:a16="http://schemas.microsoft.com/office/drawing/2014/main" id="{0AB166CA-588A-67A3-CE92-70BFFA15105F}"/>
              </a:ext>
            </a:extLst>
          </p:cNvPr>
          <p:cNvSpPr>
            <a:spLocks noGrp="1"/>
          </p:cNvSpPr>
          <p:nvPr>
            <p:ph type="body" sz="quarter" idx="11"/>
          </p:nvPr>
        </p:nvSpPr>
        <p:spPr/>
        <p:txBody>
          <a:bodyPr/>
          <a:lstStyle/>
          <a:p>
            <a:r>
              <a:rPr lang="en-GB" dirty="0"/>
              <a:t>Work, Life, Welfare &amp; Greedy Organizations</a:t>
            </a:r>
          </a:p>
        </p:txBody>
      </p:sp>
      <p:sp>
        <p:nvSpPr>
          <p:cNvPr id="5" name="Text Placeholder 4">
            <a:extLst>
              <a:ext uri="{FF2B5EF4-FFF2-40B4-BE49-F238E27FC236}">
                <a16:creationId xmlns:a16="http://schemas.microsoft.com/office/drawing/2014/main" id="{7ECF9A5D-6457-3AA1-AC62-AEE6444E0B79}"/>
              </a:ext>
            </a:extLst>
          </p:cNvPr>
          <p:cNvSpPr>
            <a:spLocks noGrp="1"/>
          </p:cNvSpPr>
          <p:nvPr>
            <p:ph type="body" sz="quarter" idx="13"/>
          </p:nvPr>
        </p:nvSpPr>
        <p:spPr>
          <a:xfrm>
            <a:off x="408208" y="4649780"/>
            <a:ext cx="5557584" cy="347039"/>
          </a:xfrm>
        </p:spPr>
        <p:txBody>
          <a:bodyPr/>
          <a:lstStyle/>
          <a:p>
            <a:r>
              <a:rPr lang="en-GB" dirty="0"/>
              <a:t>Richard Harding, Linda Maguire &amp; SJ Lennie</a:t>
            </a:r>
          </a:p>
        </p:txBody>
      </p:sp>
      <p:sp>
        <p:nvSpPr>
          <p:cNvPr id="6" name="Text Placeholder 5">
            <a:extLst>
              <a:ext uri="{FF2B5EF4-FFF2-40B4-BE49-F238E27FC236}">
                <a16:creationId xmlns:a16="http://schemas.microsoft.com/office/drawing/2014/main" id="{6C73853A-E775-E2D3-1D8E-29130813DBAE}"/>
              </a:ext>
            </a:extLst>
          </p:cNvPr>
          <p:cNvSpPr>
            <a:spLocks noGrp="1"/>
          </p:cNvSpPr>
          <p:nvPr>
            <p:ph type="body" sz="quarter" idx="14"/>
          </p:nvPr>
        </p:nvSpPr>
        <p:spPr>
          <a:xfrm>
            <a:off x="408208" y="5001472"/>
            <a:ext cx="5557584" cy="347039"/>
          </a:xfrm>
        </p:spPr>
        <p:txBody>
          <a:bodyPr/>
          <a:lstStyle/>
          <a:p>
            <a:r>
              <a:rPr lang="en-GB" dirty="0"/>
              <a:t>CPRL &amp; POP</a:t>
            </a:r>
          </a:p>
        </p:txBody>
      </p:sp>
      <p:pic>
        <p:nvPicPr>
          <p:cNvPr id="2" name="Picture 1">
            <a:extLst>
              <a:ext uri="{FF2B5EF4-FFF2-40B4-BE49-F238E27FC236}">
                <a16:creationId xmlns:a16="http://schemas.microsoft.com/office/drawing/2014/main" id="{FD5A1CEF-46CD-72BF-E4A1-2EA5DB6DFE9F}"/>
              </a:ext>
            </a:extLst>
          </p:cNvPr>
          <p:cNvPicPr>
            <a:picLocks noChangeAspect="1"/>
          </p:cNvPicPr>
          <p:nvPr/>
        </p:nvPicPr>
        <p:blipFill>
          <a:blip r:embed="rId4"/>
          <a:stretch>
            <a:fillRect/>
          </a:stretch>
        </p:blipFill>
        <p:spPr>
          <a:xfrm>
            <a:off x="518418" y="3809772"/>
            <a:ext cx="3609145" cy="688908"/>
          </a:xfrm>
          <a:prstGeom prst="rect">
            <a:avLst/>
          </a:prstGeom>
        </p:spPr>
      </p:pic>
    </p:spTree>
    <p:extLst>
      <p:ext uri="{BB962C8B-B14F-4D97-AF65-F5344CB8AC3E}">
        <p14:creationId xmlns:p14="http://schemas.microsoft.com/office/powerpoint/2010/main" val="310109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a:xfrm>
            <a:off x="495195" y="653244"/>
            <a:ext cx="10766703" cy="497161"/>
          </a:xfrm>
        </p:spPr>
        <p:txBody>
          <a:bodyPr/>
          <a:lstStyle/>
          <a:p>
            <a:r>
              <a:rPr lang="en-GB" dirty="0"/>
              <a:t>Burnout Measurements: Definitions </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5651" y="2503572"/>
            <a:ext cx="9591229" cy="2726583"/>
          </a:xfrm>
        </p:spPr>
        <p:txBody>
          <a:bodyPr/>
          <a:lstStyle/>
          <a:p>
            <a:pPr>
              <a:spcAft>
                <a:spcPts val="1800"/>
              </a:spcAft>
            </a:pPr>
            <a:r>
              <a:rPr lang="en-GB" sz="1800" dirty="0"/>
              <a:t>Feelings of energy depletion or exhaustion (Emotional Exhaustion [EE])</a:t>
            </a:r>
          </a:p>
          <a:p>
            <a:pPr>
              <a:spcAft>
                <a:spcPts val="1800"/>
              </a:spcAft>
            </a:pPr>
            <a:r>
              <a:rPr lang="en-GB" sz="1800" dirty="0"/>
              <a:t>Increased mental distance from one’s job, or feelings of negativism or cynicism related to one's job (Depersonalisation [DP] measuring an ‘internal’ focus towards colleagues and an ‘external’ focus towards victims)</a:t>
            </a:r>
          </a:p>
          <a:p>
            <a:pPr>
              <a:spcAft>
                <a:spcPts val="1800"/>
              </a:spcAft>
            </a:pPr>
            <a:r>
              <a:rPr lang="en-GB" sz="1800" dirty="0"/>
              <a:t>Reduced professional efficacy (Lack of Personal Accomplishment [LPA])</a:t>
            </a:r>
          </a:p>
        </p:txBody>
      </p:sp>
      <p:sp>
        <p:nvSpPr>
          <p:cNvPr id="5" name="Text Placeholder 1">
            <a:extLst>
              <a:ext uri="{FF2B5EF4-FFF2-40B4-BE49-F238E27FC236}">
                <a16:creationId xmlns:a16="http://schemas.microsoft.com/office/drawing/2014/main" id="{72D0AFFC-3F1D-4E01-A737-53ED8A10AE4D}"/>
              </a:ext>
            </a:extLst>
          </p:cNvPr>
          <p:cNvSpPr>
            <a:spLocks noGrp="1"/>
          </p:cNvSpPr>
          <p:nvPr>
            <p:ph type="body" sz="quarter" idx="12"/>
          </p:nvPr>
        </p:nvSpPr>
        <p:spPr>
          <a:xfrm>
            <a:off x="1005651" y="1674372"/>
            <a:ext cx="9591229" cy="289311"/>
          </a:xfrm>
        </p:spPr>
        <p:txBody>
          <a:bodyPr/>
          <a:lstStyle/>
          <a:p>
            <a:r>
              <a:rPr lang="en-GB" dirty="0"/>
              <a:t>Three dimensions as defined Maslach’s Burnout Inventory (MBI):</a:t>
            </a:r>
          </a:p>
          <a:p>
            <a:endParaRPr lang="en-GB" dirty="0"/>
          </a:p>
        </p:txBody>
      </p:sp>
      <p:pic>
        <p:nvPicPr>
          <p:cNvPr id="2" name="Picture 1">
            <a:extLst>
              <a:ext uri="{FF2B5EF4-FFF2-40B4-BE49-F238E27FC236}">
                <a16:creationId xmlns:a16="http://schemas.microsoft.com/office/drawing/2014/main" id="{314E7744-CF73-CEB9-F2B1-F0BF5D951559}"/>
              </a:ext>
            </a:extLst>
          </p:cNvPr>
          <p:cNvPicPr>
            <a:picLocks noChangeAspect="1"/>
          </p:cNvPicPr>
          <p:nvPr/>
        </p:nvPicPr>
        <p:blipFill>
          <a:blip r:embed="rId2"/>
          <a:stretch>
            <a:fillRect/>
          </a:stretch>
        </p:blipFill>
        <p:spPr>
          <a:xfrm>
            <a:off x="7652753" y="5588049"/>
            <a:ext cx="3609145" cy="688908"/>
          </a:xfrm>
          <a:prstGeom prst="rect">
            <a:avLst/>
          </a:prstGeom>
        </p:spPr>
      </p:pic>
    </p:spTree>
    <p:extLst>
      <p:ext uri="{BB962C8B-B14F-4D97-AF65-F5344CB8AC3E}">
        <p14:creationId xmlns:p14="http://schemas.microsoft.com/office/powerpoint/2010/main" val="371363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8B9A59-9AB6-7034-7CBB-68CC11FE8B7C}"/>
              </a:ext>
            </a:extLst>
          </p:cNvPr>
          <p:cNvSpPr>
            <a:spLocks noGrp="1"/>
          </p:cNvSpPr>
          <p:nvPr>
            <p:ph type="body" sz="quarter" idx="24"/>
          </p:nvPr>
        </p:nvSpPr>
        <p:spPr/>
        <p:txBody>
          <a:bodyPr/>
          <a:lstStyle/>
          <a:p>
            <a:r>
              <a:rPr lang="en-GB" dirty="0"/>
              <a:t>Burnout Measurements</a:t>
            </a:r>
          </a:p>
        </p:txBody>
      </p:sp>
      <p:graphicFrame>
        <p:nvGraphicFramePr>
          <p:cNvPr id="7" name="Table 6">
            <a:extLst>
              <a:ext uri="{FF2B5EF4-FFF2-40B4-BE49-F238E27FC236}">
                <a16:creationId xmlns:a16="http://schemas.microsoft.com/office/drawing/2014/main" id="{48881D47-A9A5-B93B-C62A-FAEF913742D5}"/>
              </a:ext>
            </a:extLst>
          </p:cNvPr>
          <p:cNvGraphicFramePr>
            <a:graphicFrameLocks noGrp="1"/>
          </p:cNvGraphicFramePr>
          <p:nvPr>
            <p:extLst>
              <p:ext uri="{D42A27DB-BD31-4B8C-83A1-F6EECF244321}">
                <p14:modId xmlns:p14="http://schemas.microsoft.com/office/powerpoint/2010/main" val="2676759581"/>
              </p:ext>
            </p:extLst>
          </p:nvPr>
        </p:nvGraphicFramePr>
        <p:xfrm>
          <a:off x="402096" y="1671209"/>
          <a:ext cx="11235160" cy="3515581"/>
        </p:xfrm>
        <a:graphic>
          <a:graphicData uri="http://schemas.openxmlformats.org/drawingml/2006/table">
            <a:tbl>
              <a:tblPr firstRow="1" bandRow="1">
                <a:tableStyleId>{3B4B98B0-60AC-42C2-AFA5-B58CD77FA1E5}</a:tableStyleId>
              </a:tblPr>
              <a:tblGrid>
                <a:gridCol w="3598001">
                  <a:extLst>
                    <a:ext uri="{9D8B030D-6E8A-4147-A177-3AD203B41FA5}">
                      <a16:colId xmlns:a16="http://schemas.microsoft.com/office/drawing/2014/main" val="3304779435"/>
                    </a:ext>
                  </a:extLst>
                </a:gridCol>
                <a:gridCol w="2874085">
                  <a:extLst>
                    <a:ext uri="{9D8B030D-6E8A-4147-A177-3AD203B41FA5}">
                      <a16:colId xmlns:a16="http://schemas.microsoft.com/office/drawing/2014/main" val="4240155342"/>
                    </a:ext>
                  </a:extLst>
                </a:gridCol>
                <a:gridCol w="1630777">
                  <a:extLst>
                    <a:ext uri="{9D8B030D-6E8A-4147-A177-3AD203B41FA5}">
                      <a16:colId xmlns:a16="http://schemas.microsoft.com/office/drawing/2014/main" val="164843540"/>
                    </a:ext>
                  </a:extLst>
                </a:gridCol>
                <a:gridCol w="790747">
                  <a:extLst>
                    <a:ext uri="{9D8B030D-6E8A-4147-A177-3AD203B41FA5}">
                      <a16:colId xmlns:a16="http://schemas.microsoft.com/office/drawing/2014/main" val="2710569359"/>
                    </a:ext>
                  </a:extLst>
                </a:gridCol>
                <a:gridCol w="1590790">
                  <a:extLst>
                    <a:ext uri="{9D8B030D-6E8A-4147-A177-3AD203B41FA5}">
                      <a16:colId xmlns:a16="http://schemas.microsoft.com/office/drawing/2014/main" val="3024527627"/>
                    </a:ext>
                  </a:extLst>
                </a:gridCol>
                <a:gridCol w="750760">
                  <a:extLst>
                    <a:ext uri="{9D8B030D-6E8A-4147-A177-3AD203B41FA5}">
                      <a16:colId xmlns:a16="http://schemas.microsoft.com/office/drawing/2014/main" val="223489307"/>
                    </a:ext>
                  </a:extLst>
                </a:gridCol>
              </a:tblGrid>
              <a:tr h="490003">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11538" marR="11538" marT="11538" marB="0" anchor="b"/>
                </a:tc>
                <a:tc gridSpan="5">
                  <a:txBody>
                    <a:bodyPr/>
                    <a:lstStyle/>
                    <a:p>
                      <a:pPr algn="ctr" fontAlgn="ctr"/>
                      <a:r>
                        <a:rPr lang="en-GB" sz="1800" u="none" strike="noStrike" dirty="0">
                          <a:effectLst/>
                        </a:rPr>
                        <a:t>Maslach Burnout Inventory </a:t>
                      </a:r>
                      <a:endParaRPr lang="en-GB" sz="1800" b="1" i="0" u="none" strike="noStrike" dirty="0">
                        <a:solidFill>
                          <a:srgbClr val="FFFFFF"/>
                        </a:solidFill>
                        <a:effectLst/>
                        <a:latin typeface="Calibri" panose="020F0502020204030204" pitchFamily="34" charset="0"/>
                      </a:endParaRPr>
                    </a:p>
                  </a:txBody>
                  <a:tcPr marL="11538" marR="11538" marT="11538"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9977314"/>
                  </a:ext>
                </a:extLst>
              </a:tr>
              <a:tr h="1025107">
                <a:tc>
                  <a:txBody>
                    <a:bodyPr/>
                    <a:lstStyle/>
                    <a:p>
                      <a:pPr algn="l" fontAlgn="ctr"/>
                      <a:r>
                        <a:rPr lang="en-GB" sz="1800" b="1" u="none" strike="noStrike" dirty="0">
                          <a:effectLst/>
                        </a:rPr>
                        <a:t>Occupational Groupings</a:t>
                      </a:r>
                      <a:endParaRPr lang="en-GB" sz="1800" b="1" i="0" u="none" strike="noStrike" dirty="0">
                        <a:solidFill>
                          <a:srgbClr val="000000"/>
                        </a:solidFill>
                        <a:effectLst/>
                        <a:latin typeface="Calibri" panose="020F0502020204030204" pitchFamily="34" charset="0"/>
                      </a:endParaRPr>
                    </a:p>
                  </a:txBody>
                  <a:tcPr marL="11538" marR="11538" marT="11538" marB="0" anchor="ctr"/>
                </a:tc>
                <a:tc>
                  <a:txBody>
                    <a:bodyPr/>
                    <a:lstStyle/>
                    <a:p>
                      <a:pPr algn="ctr" fontAlgn="ctr"/>
                      <a:r>
                        <a:rPr lang="en-GB" sz="1800" b="1" u="none" strike="noStrike" dirty="0">
                          <a:effectLst/>
                        </a:rPr>
                        <a:t>Emotional Exhaustion (EE)</a:t>
                      </a:r>
                      <a:endParaRPr lang="en-GB" sz="1800" b="1" i="0" u="none" strike="noStrike" dirty="0">
                        <a:solidFill>
                          <a:srgbClr val="000000"/>
                        </a:solidFill>
                        <a:effectLst/>
                        <a:latin typeface="Calibri" panose="020F0502020204030204" pitchFamily="34" charset="0"/>
                      </a:endParaRPr>
                    </a:p>
                  </a:txBody>
                  <a:tcPr marL="11538" marR="11538" marT="11538" marB="0" anchor="ctr"/>
                </a:tc>
                <a:tc gridSpan="2">
                  <a:txBody>
                    <a:bodyPr/>
                    <a:lstStyle/>
                    <a:p>
                      <a:pPr algn="ctr" fontAlgn="ctr"/>
                      <a:r>
                        <a:rPr lang="en-GB" sz="1800" b="1" u="none" strike="noStrike" dirty="0">
                          <a:effectLst/>
                        </a:rPr>
                        <a:t>Depersonalisation (DP)</a:t>
                      </a:r>
                      <a:endParaRPr lang="en-GB" sz="1800" b="1" i="0" u="none" strike="noStrike" dirty="0">
                        <a:solidFill>
                          <a:srgbClr val="000000"/>
                        </a:solidFill>
                        <a:effectLst/>
                        <a:latin typeface="Calibri" panose="020F0502020204030204" pitchFamily="34" charset="0"/>
                      </a:endParaRPr>
                    </a:p>
                  </a:txBody>
                  <a:tcPr marL="11538" marR="11538" marT="11538" marB="0" anchor="ctr"/>
                </a:tc>
                <a:tc hMerge="1">
                  <a:txBody>
                    <a:bodyPr/>
                    <a:lstStyle/>
                    <a:p>
                      <a:endParaRPr lang="en-GB"/>
                    </a:p>
                  </a:txBody>
                  <a:tcPr/>
                </a:tc>
                <a:tc gridSpan="2">
                  <a:txBody>
                    <a:bodyPr/>
                    <a:lstStyle/>
                    <a:p>
                      <a:pPr algn="ctr" fontAlgn="ctr"/>
                      <a:r>
                        <a:rPr lang="en-GB" sz="1800" b="1" u="none" strike="noStrike" dirty="0">
                          <a:effectLst/>
                        </a:rPr>
                        <a:t>Lack of Personal Accomplishment (LPA)</a:t>
                      </a:r>
                      <a:endParaRPr lang="en-GB" sz="1800" b="1" i="0" u="none" strike="noStrike" dirty="0">
                        <a:solidFill>
                          <a:srgbClr val="000000"/>
                        </a:solidFill>
                        <a:effectLst/>
                        <a:latin typeface="Calibri" panose="020F0502020204030204" pitchFamily="34" charset="0"/>
                      </a:endParaRPr>
                    </a:p>
                  </a:txBody>
                  <a:tcPr marL="11538" marR="11538" marT="11538" marB="0" anchor="ctr"/>
                </a:tc>
                <a:tc hMerge="1">
                  <a:txBody>
                    <a:bodyPr/>
                    <a:lstStyle/>
                    <a:p>
                      <a:endParaRPr lang="en-GB"/>
                    </a:p>
                  </a:txBody>
                  <a:tcPr/>
                </a:tc>
                <a:extLst>
                  <a:ext uri="{0D108BD9-81ED-4DB2-BD59-A6C34878D82A}">
                    <a16:rowId xmlns:a16="http://schemas.microsoft.com/office/drawing/2014/main" val="2795759015"/>
                  </a:ext>
                </a:extLst>
              </a:tr>
              <a:tr h="490003">
                <a:tc rowSpan="2">
                  <a:txBody>
                    <a:bodyPr/>
                    <a:lstStyle/>
                    <a:p>
                      <a:pPr algn="l" fontAlgn="t"/>
                      <a:endParaRPr lang="en-GB" sz="1800" u="none" strike="noStrike" dirty="0">
                        <a:effectLst/>
                      </a:endParaRPr>
                    </a:p>
                    <a:p>
                      <a:pPr algn="l" fontAlgn="t">
                        <a:spcBef>
                          <a:spcPts val="600"/>
                        </a:spcBef>
                      </a:pPr>
                      <a:r>
                        <a:rPr lang="en-GB" sz="1800" u="none" strike="noStrike" dirty="0">
                          <a:effectLst/>
                        </a:rPr>
                        <a:t>Operation Soteria-Bluestone Sites</a:t>
                      </a:r>
                      <a:endParaRPr lang="en-GB" sz="1800" b="0" i="0" u="none" strike="noStrike" dirty="0">
                        <a:solidFill>
                          <a:srgbClr val="000000"/>
                        </a:solidFill>
                        <a:effectLst/>
                        <a:latin typeface="Calibri" panose="020F0502020204030204" pitchFamily="34" charset="0"/>
                      </a:endParaRPr>
                    </a:p>
                  </a:txBody>
                  <a:tcPr marL="11538" marR="11538" marT="11538" marB="0">
                    <a:solidFill>
                      <a:schemeClr val="bg1">
                        <a:lumMod val="95000"/>
                      </a:schemeClr>
                    </a:solidFill>
                  </a:tcPr>
                </a:tc>
                <a:tc rowSpan="2">
                  <a:txBody>
                    <a:bodyPr/>
                    <a:lstStyle/>
                    <a:p>
                      <a:pPr algn="ctr" fontAlgn="ctr"/>
                      <a:r>
                        <a:rPr lang="en-GB" sz="1800" u="none" strike="noStrike" dirty="0">
                          <a:effectLst/>
                        </a:rPr>
                        <a:t>23.1</a:t>
                      </a:r>
                      <a:endParaRPr lang="en-GB" sz="1800" b="0" i="0" u="none" strike="noStrike" dirty="0">
                        <a:solidFill>
                          <a:srgbClr val="000000"/>
                        </a:solidFill>
                        <a:effectLst/>
                        <a:latin typeface="Calibri" panose="020F0502020204030204" pitchFamily="34" charset="0"/>
                      </a:endParaRPr>
                    </a:p>
                  </a:txBody>
                  <a:tcPr marL="11538" marR="11538" marT="11538" marB="0" anchor="ctr">
                    <a:solidFill>
                      <a:schemeClr val="bg1">
                        <a:lumMod val="95000"/>
                      </a:schemeClr>
                    </a:solidFill>
                  </a:tcPr>
                </a:tc>
                <a:tc>
                  <a:txBody>
                    <a:bodyPr/>
                    <a:lstStyle/>
                    <a:p>
                      <a:pPr algn="l" fontAlgn="b"/>
                      <a:r>
                        <a:rPr lang="en-GB" sz="1800" u="none" strike="noStrike" dirty="0">
                          <a:effectLst/>
                        </a:rPr>
                        <a:t>Colleagues</a:t>
                      </a:r>
                      <a:endParaRPr lang="en-GB" sz="1800" b="0" i="0" u="none" strike="noStrike" dirty="0">
                        <a:solidFill>
                          <a:srgbClr val="000000"/>
                        </a:solidFill>
                        <a:effectLst/>
                        <a:latin typeface="Calibri" panose="020F0502020204030204" pitchFamily="34" charset="0"/>
                      </a:endParaRPr>
                    </a:p>
                  </a:txBody>
                  <a:tcPr marL="11538" marR="11538" marT="11538" marB="0" anchor="b">
                    <a:solidFill>
                      <a:schemeClr val="bg1">
                        <a:lumMod val="95000"/>
                      </a:schemeClr>
                    </a:solidFill>
                  </a:tcPr>
                </a:tc>
                <a:tc>
                  <a:txBody>
                    <a:bodyPr/>
                    <a:lstStyle/>
                    <a:p>
                      <a:pPr algn="ctr" fontAlgn="ctr"/>
                      <a:endParaRPr lang="en-GB" sz="1800" u="none" strike="noStrike" dirty="0">
                        <a:effectLst/>
                      </a:endParaRPr>
                    </a:p>
                    <a:p>
                      <a:pPr algn="ctr" fontAlgn="ctr"/>
                      <a:r>
                        <a:rPr lang="en-GB" sz="1800" b="0" i="0" u="none" strike="noStrike" dirty="0">
                          <a:solidFill>
                            <a:srgbClr val="000000"/>
                          </a:solidFill>
                          <a:effectLst/>
                          <a:latin typeface="+mn-lt"/>
                        </a:rPr>
                        <a:t>5.4</a:t>
                      </a:r>
                    </a:p>
                  </a:txBody>
                  <a:tcPr marL="11538" marR="11538" marT="11538" marB="0" anchor="ctr">
                    <a:solidFill>
                      <a:schemeClr val="bg1">
                        <a:lumMod val="95000"/>
                      </a:schemeClr>
                    </a:solidFill>
                  </a:tcPr>
                </a:tc>
                <a:tc>
                  <a:txBody>
                    <a:bodyPr/>
                    <a:lstStyle/>
                    <a:p>
                      <a:pPr algn="l" fontAlgn="b"/>
                      <a:r>
                        <a:rPr lang="en-GB" sz="1800" u="none" strike="noStrike" dirty="0">
                          <a:effectLst/>
                        </a:rPr>
                        <a:t>Colleagues</a:t>
                      </a:r>
                      <a:endParaRPr lang="en-GB" sz="1800" b="0" i="0" u="none" strike="noStrike" dirty="0">
                        <a:solidFill>
                          <a:srgbClr val="000000"/>
                        </a:solidFill>
                        <a:effectLst/>
                        <a:latin typeface="Calibri" panose="020F0502020204030204" pitchFamily="34" charset="0"/>
                      </a:endParaRPr>
                    </a:p>
                  </a:txBody>
                  <a:tcPr marL="11538" marR="11538" marT="11538" marB="0" anchor="b">
                    <a:solidFill>
                      <a:schemeClr val="bg1">
                        <a:lumMod val="95000"/>
                      </a:schemeClr>
                    </a:solidFill>
                  </a:tcPr>
                </a:tc>
                <a:tc>
                  <a:txBody>
                    <a:bodyPr/>
                    <a:lstStyle/>
                    <a:p>
                      <a:pPr algn="ctr" fontAlgn="ctr"/>
                      <a:endParaRPr lang="en-GB" sz="1800" u="none" strike="noStrike" dirty="0">
                        <a:effectLst/>
                      </a:endParaRPr>
                    </a:p>
                    <a:p>
                      <a:pPr algn="ctr" fontAlgn="ctr"/>
                      <a:r>
                        <a:rPr lang="en-GB" sz="1800" u="none" strike="noStrike" dirty="0">
                          <a:effectLst/>
                        </a:rPr>
                        <a:t>19.4</a:t>
                      </a:r>
                      <a:endParaRPr lang="en-GB" sz="1800" b="0" i="0" u="none" strike="noStrike" dirty="0">
                        <a:solidFill>
                          <a:srgbClr val="000000"/>
                        </a:solidFill>
                        <a:effectLst/>
                        <a:latin typeface="Calibri" panose="020F0502020204030204" pitchFamily="34" charset="0"/>
                      </a:endParaRPr>
                    </a:p>
                  </a:txBody>
                  <a:tcPr marL="11538" marR="11538" marT="11538" marB="0" anchor="ctr">
                    <a:solidFill>
                      <a:schemeClr val="bg1">
                        <a:lumMod val="95000"/>
                      </a:schemeClr>
                    </a:solidFill>
                  </a:tcPr>
                </a:tc>
                <a:extLst>
                  <a:ext uri="{0D108BD9-81ED-4DB2-BD59-A6C34878D82A}">
                    <a16:rowId xmlns:a16="http://schemas.microsoft.com/office/drawing/2014/main" val="390754550"/>
                  </a:ext>
                </a:extLst>
              </a:tr>
              <a:tr h="490003">
                <a:tc vMerge="1">
                  <a:txBody>
                    <a:bodyPr/>
                    <a:lstStyle/>
                    <a:p>
                      <a:endParaRPr lang="en-GB"/>
                    </a:p>
                  </a:txBody>
                  <a:tcPr/>
                </a:tc>
                <a:tc vMerge="1">
                  <a:txBody>
                    <a:bodyPr/>
                    <a:lstStyle/>
                    <a:p>
                      <a:endParaRPr lang="en-GB"/>
                    </a:p>
                  </a:txBody>
                  <a:tcPr/>
                </a:tc>
                <a:tc>
                  <a:txBody>
                    <a:bodyPr/>
                    <a:lstStyle/>
                    <a:p>
                      <a:pPr algn="l" fontAlgn="b"/>
                      <a:r>
                        <a:rPr lang="en-GB" sz="1800" u="none" strike="noStrike" dirty="0">
                          <a:effectLst/>
                        </a:rPr>
                        <a:t>Victims</a:t>
                      </a:r>
                      <a:endParaRPr lang="en-GB" sz="1800" b="0" i="0" u="none" strike="noStrike" dirty="0">
                        <a:solidFill>
                          <a:srgbClr val="000000"/>
                        </a:solidFill>
                        <a:effectLst/>
                        <a:latin typeface="Calibri" panose="020F0502020204030204" pitchFamily="34" charset="0"/>
                      </a:endParaRPr>
                    </a:p>
                  </a:txBody>
                  <a:tcPr marL="11538" marR="11538" marT="11538" marB="0" anchor="b"/>
                </a:tc>
                <a:tc>
                  <a:txBody>
                    <a:bodyPr/>
                    <a:lstStyle/>
                    <a:p>
                      <a:pPr algn="ctr" fontAlgn="ctr"/>
                      <a:endParaRPr lang="en-GB" sz="1800" u="none" strike="noStrike" dirty="0">
                        <a:effectLst/>
                      </a:endParaRPr>
                    </a:p>
                    <a:p>
                      <a:pPr algn="ctr" fontAlgn="ctr"/>
                      <a:r>
                        <a:rPr lang="en-GB" sz="1800" u="none" strike="noStrike" dirty="0">
                          <a:effectLst/>
                        </a:rPr>
                        <a:t>5.4</a:t>
                      </a:r>
                      <a:endParaRPr lang="en-GB" sz="1800" b="0" i="0" u="none" strike="noStrike" dirty="0">
                        <a:solidFill>
                          <a:srgbClr val="000000"/>
                        </a:solidFill>
                        <a:effectLst/>
                        <a:latin typeface="Calibri" panose="020F0502020204030204" pitchFamily="34" charset="0"/>
                      </a:endParaRPr>
                    </a:p>
                  </a:txBody>
                  <a:tcPr marL="11538" marR="11538" marT="11538" marB="0" anchor="ctr"/>
                </a:tc>
                <a:tc>
                  <a:txBody>
                    <a:bodyPr/>
                    <a:lstStyle/>
                    <a:p>
                      <a:pPr algn="l" fontAlgn="b"/>
                      <a:r>
                        <a:rPr lang="en-GB" sz="1800" u="none" strike="noStrike" dirty="0">
                          <a:effectLst/>
                        </a:rPr>
                        <a:t>Victims</a:t>
                      </a:r>
                      <a:endParaRPr lang="en-GB" sz="1800" b="0" i="0" u="none" strike="noStrike" dirty="0">
                        <a:solidFill>
                          <a:srgbClr val="000000"/>
                        </a:solidFill>
                        <a:effectLst/>
                        <a:latin typeface="Calibri" panose="020F0502020204030204" pitchFamily="34" charset="0"/>
                      </a:endParaRPr>
                    </a:p>
                  </a:txBody>
                  <a:tcPr marL="11538" marR="11538" marT="11538" marB="0" anchor="b"/>
                </a:tc>
                <a:tc>
                  <a:txBody>
                    <a:bodyPr/>
                    <a:lstStyle/>
                    <a:p>
                      <a:pPr algn="ctr" fontAlgn="ctr"/>
                      <a:endParaRPr lang="en-GB" sz="1800" u="none" strike="noStrike" dirty="0">
                        <a:effectLst/>
                      </a:endParaRPr>
                    </a:p>
                    <a:p>
                      <a:pPr algn="ctr" fontAlgn="ctr"/>
                      <a:r>
                        <a:rPr lang="en-GB" sz="1800" u="none" strike="noStrike" dirty="0">
                          <a:effectLst/>
                        </a:rPr>
                        <a:t>28.0**</a:t>
                      </a:r>
                      <a:endParaRPr lang="en-GB" sz="1800" b="0" i="0" u="none" strike="noStrike" dirty="0">
                        <a:solidFill>
                          <a:srgbClr val="000000"/>
                        </a:solidFill>
                        <a:effectLst/>
                        <a:latin typeface="Calibri" panose="020F0502020204030204" pitchFamily="34" charset="0"/>
                      </a:endParaRPr>
                    </a:p>
                  </a:txBody>
                  <a:tcPr marL="11538" marR="11538" marT="11538" marB="0" anchor="ctr"/>
                </a:tc>
                <a:extLst>
                  <a:ext uri="{0D108BD9-81ED-4DB2-BD59-A6C34878D82A}">
                    <a16:rowId xmlns:a16="http://schemas.microsoft.com/office/drawing/2014/main" val="2137903246"/>
                  </a:ext>
                </a:extLst>
              </a:tr>
              <a:tr h="880115">
                <a:tc>
                  <a:txBody>
                    <a:bodyPr/>
                    <a:lstStyle/>
                    <a:p>
                      <a:pPr algn="l" fontAlgn="t"/>
                      <a:endParaRPr lang="en-GB" sz="1800" u="none" strike="noStrike" dirty="0">
                        <a:effectLst/>
                      </a:endParaRPr>
                    </a:p>
                    <a:p>
                      <a:pPr algn="l" fontAlgn="t"/>
                      <a:r>
                        <a:rPr lang="en-GB" sz="1800" u="none" strike="noStrike" dirty="0">
                          <a:effectLst/>
                        </a:rPr>
                        <a:t>Medicine Front-Line COVID-19* </a:t>
                      </a:r>
                      <a:endParaRPr lang="en-GB" sz="1800" b="0" i="0" u="none" strike="noStrike" dirty="0">
                        <a:solidFill>
                          <a:srgbClr val="000000"/>
                        </a:solidFill>
                        <a:effectLst/>
                        <a:latin typeface="Calibri" panose="020F0502020204030204" pitchFamily="34" charset="0"/>
                      </a:endParaRPr>
                    </a:p>
                  </a:txBody>
                  <a:tcPr marL="11538" marR="11538" marT="11538" marB="0"/>
                </a:tc>
                <a:tc>
                  <a:txBody>
                    <a:bodyPr/>
                    <a:lstStyle/>
                    <a:p>
                      <a:pPr algn="ctr" fontAlgn="ctr"/>
                      <a:r>
                        <a:rPr lang="en-GB" sz="1800" u="none" strike="noStrike" dirty="0">
                          <a:effectLst/>
                        </a:rPr>
                        <a:t>19.7 - 22.7</a:t>
                      </a:r>
                      <a:endParaRPr lang="en-GB" sz="1800" b="0" i="0" u="none" strike="noStrike" dirty="0">
                        <a:solidFill>
                          <a:srgbClr val="000000"/>
                        </a:solidFill>
                        <a:effectLst/>
                        <a:latin typeface="Calibri" panose="020F0502020204030204" pitchFamily="34" charset="0"/>
                      </a:endParaRPr>
                    </a:p>
                  </a:txBody>
                  <a:tcPr marL="11538" marR="11538" marT="11538" marB="0" anchor="ctr"/>
                </a:tc>
                <a:tc gridSpan="2">
                  <a:txBody>
                    <a:bodyPr/>
                    <a:lstStyle/>
                    <a:p>
                      <a:pPr algn="ctr" fontAlgn="ctr"/>
                      <a:r>
                        <a:rPr lang="en-GB" sz="1800" u="none" strike="noStrike" dirty="0">
                          <a:effectLst/>
                        </a:rPr>
                        <a:t>6.1 - 7.3</a:t>
                      </a:r>
                      <a:endParaRPr lang="en-GB" sz="1800" b="0" i="0" u="none" strike="noStrike" dirty="0">
                        <a:solidFill>
                          <a:srgbClr val="000000"/>
                        </a:solidFill>
                        <a:effectLst/>
                        <a:latin typeface="Calibri" panose="020F0502020204030204" pitchFamily="34" charset="0"/>
                      </a:endParaRPr>
                    </a:p>
                  </a:txBody>
                  <a:tcPr marL="11538" marR="11538" marT="11538" marB="0" anchor="ctr"/>
                </a:tc>
                <a:tc hMerge="1">
                  <a:txBody>
                    <a:bodyPr/>
                    <a:lstStyle/>
                    <a:p>
                      <a:endParaRPr lang="en-GB"/>
                    </a:p>
                  </a:txBody>
                  <a:tcPr/>
                </a:tc>
                <a:tc gridSpan="2">
                  <a:txBody>
                    <a:bodyPr/>
                    <a:lstStyle/>
                    <a:p>
                      <a:pPr algn="ctr" fontAlgn="ctr"/>
                      <a:r>
                        <a:rPr lang="en-GB" sz="1800" u="none" strike="noStrike" dirty="0">
                          <a:effectLst/>
                        </a:rPr>
                        <a:t>32.5 - 37.5</a:t>
                      </a:r>
                      <a:endParaRPr lang="en-GB" sz="1800" b="0" i="0" u="none" strike="noStrike" dirty="0">
                        <a:solidFill>
                          <a:srgbClr val="000000"/>
                        </a:solidFill>
                        <a:effectLst/>
                        <a:latin typeface="Calibri" panose="020F0502020204030204" pitchFamily="34" charset="0"/>
                      </a:endParaRPr>
                    </a:p>
                  </a:txBody>
                  <a:tcPr marL="11538" marR="11538" marT="11538" marB="0" anchor="ctr"/>
                </a:tc>
                <a:tc hMerge="1">
                  <a:txBody>
                    <a:bodyPr/>
                    <a:lstStyle/>
                    <a:p>
                      <a:endParaRPr lang="en-GB"/>
                    </a:p>
                  </a:txBody>
                  <a:tcPr/>
                </a:tc>
                <a:extLst>
                  <a:ext uri="{0D108BD9-81ED-4DB2-BD59-A6C34878D82A}">
                    <a16:rowId xmlns:a16="http://schemas.microsoft.com/office/drawing/2014/main" val="173101822"/>
                  </a:ext>
                </a:extLst>
              </a:tr>
            </a:tbl>
          </a:graphicData>
        </a:graphic>
      </p:graphicFrame>
      <p:sp>
        <p:nvSpPr>
          <p:cNvPr id="8" name="TextBox 7">
            <a:extLst>
              <a:ext uri="{FF2B5EF4-FFF2-40B4-BE49-F238E27FC236}">
                <a16:creationId xmlns:a16="http://schemas.microsoft.com/office/drawing/2014/main" id="{3D6E4C03-7C3B-C4B6-10FD-807672DBA714}"/>
              </a:ext>
            </a:extLst>
          </p:cNvPr>
          <p:cNvSpPr txBox="1"/>
          <p:nvPr/>
        </p:nvSpPr>
        <p:spPr>
          <a:xfrm>
            <a:off x="2304171" y="6330225"/>
            <a:ext cx="3715505" cy="246221"/>
          </a:xfrm>
          <a:prstGeom prst="rect">
            <a:avLst/>
          </a:prstGeom>
          <a:noFill/>
        </p:spPr>
        <p:txBody>
          <a:bodyPr wrap="square" rtlCol="0">
            <a:spAutoFit/>
          </a:bodyPr>
          <a:lstStyle/>
          <a:p>
            <a:r>
              <a:rPr lang="en-GB" sz="1000" dirty="0">
                <a:solidFill>
                  <a:srgbClr val="000000"/>
                </a:solidFill>
                <a:effectLst/>
                <a:ea typeface="Calibri" panose="020F0502020204030204" pitchFamily="34" charset="0"/>
              </a:rPr>
              <a:t>*Source: </a:t>
            </a:r>
            <a:r>
              <a:rPr lang="en-GB" sz="1000" dirty="0" err="1">
                <a:solidFill>
                  <a:srgbClr val="000000"/>
                </a:solidFill>
                <a:effectLst/>
                <a:ea typeface="Calibri" panose="020F0502020204030204" pitchFamily="34" charset="0"/>
              </a:rPr>
              <a:t>Orru</a:t>
            </a:r>
            <a:r>
              <a:rPr lang="en-GB" sz="1000" dirty="0">
                <a:solidFill>
                  <a:srgbClr val="000000"/>
                </a:solidFill>
                <a:effectLst/>
                <a:ea typeface="Calibri" panose="020F0502020204030204" pitchFamily="34" charset="0"/>
              </a:rPr>
              <a:t> et al. (2021); </a:t>
            </a:r>
            <a:r>
              <a:rPr lang="en-GB" sz="1000" dirty="0" err="1">
                <a:solidFill>
                  <a:srgbClr val="000000"/>
                </a:solidFill>
                <a:effectLst/>
                <a:ea typeface="Calibri" panose="020F0502020204030204" pitchFamily="34" charset="0"/>
              </a:rPr>
              <a:t>Barello</a:t>
            </a:r>
            <a:r>
              <a:rPr lang="en-GB" sz="1000" dirty="0">
                <a:solidFill>
                  <a:srgbClr val="000000"/>
                </a:solidFill>
                <a:effectLst/>
                <a:ea typeface="Calibri" panose="020F0502020204030204" pitchFamily="34" charset="0"/>
              </a:rPr>
              <a:t> et al (2020)</a:t>
            </a:r>
            <a:r>
              <a:rPr lang="en-GB" sz="1000" dirty="0">
                <a:effectLst/>
                <a:ea typeface="Calibri" panose="020F0502020204030204" pitchFamily="34" charset="0"/>
              </a:rPr>
              <a:t>.</a:t>
            </a:r>
            <a:endParaRPr lang="en-GB" sz="1200" dirty="0"/>
          </a:p>
        </p:txBody>
      </p:sp>
      <p:sp>
        <p:nvSpPr>
          <p:cNvPr id="10" name="TextBox 9">
            <a:extLst>
              <a:ext uri="{FF2B5EF4-FFF2-40B4-BE49-F238E27FC236}">
                <a16:creationId xmlns:a16="http://schemas.microsoft.com/office/drawing/2014/main" id="{4D66B6EC-B970-C85E-CB66-5971BE5A2A61}"/>
              </a:ext>
            </a:extLst>
          </p:cNvPr>
          <p:cNvSpPr txBox="1"/>
          <p:nvPr/>
        </p:nvSpPr>
        <p:spPr>
          <a:xfrm>
            <a:off x="2288285" y="5565338"/>
            <a:ext cx="9348971" cy="60016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There are three indicators of burnout as measured by the Maslach Burnout Inventory: </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EE</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is a feeling of being emotionally depleted to the extent there is nothing to give; High </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DP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equates to a strong sense of disconnect and cynicism towards a) colleagues and b) victims; </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LPA</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reflects a perception the respondent has not achieved anything at work in relation to a) colleagues and b) Victims. </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Higher</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EE and DP and </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lower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LPA are associated with burnout symptoms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(Maslach et al., 2003).</a:t>
            </a:r>
          </a:p>
        </p:txBody>
      </p:sp>
      <p:pic>
        <p:nvPicPr>
          <p:cNvPr id="2" name="Picture 1">
            <a:extLst>
              <a:ext uri="{FF2B5EF4-FFF2-40B4-BE49-F238E27FC236}">
                <a16:creationId xmlns:a16="http://schemas.microsoft.com/office/drawing/2014/main" id="{06E188C8-C7FB-502B-A692-9C556CD379A0}"/>
              </a:ext>
            </a:extLst>
          </p:cNvPr>
          <p:cNvPicPr>
            <a:picLocks noChangeAspect="1"/>
          </p:cNvPicPr>
          <p:nvPr/>
        </p:nvPicPr>
        <p:blipFill>
          <a:blip r:embed="rId2"/>
          <a:stretch>
            <a:fillRect/>
          </a:stretch>
        </p:blipFill>
        <p:spPr>
          <a:xfrm>
            <a:off x="8168940" y="404664"/>
            <a:ext cx="3609145" cy="688908"/>
          </a:xfrm>
          <a:prstGeom prst="rect">
            <a:avLst/>
          </a:prstGeom>
        </p:spPr>
      </p:pic>
    </p:spTree>
    <p:extLst>
      <p:ext uri="{BB962C8B-B14F-4D97-AF65-F5344CB8AC3E}">
        <p14:creationId xmlns:p14="http://schemas.microsoft.com/office/powerpoint/2010/main" val="177077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50DB8C-0C1F-B496-1E04-B7D150D4A702}"/>
              </a:ext>
            </a:extLst>
          </p:cNvPr>
          <p:cNvSpPr>
            <a:spLocks noGrp="1"/>
          </p:cNvSpPr>
          <p:nvPr>
            <p:ph type="body" sz="quarter" idx="14"/>
          </p:nvPr>
        </p:nvSpPr>
        <p:spPr>
          <a:xfrm>
            <a:off x="521711" y="1824361"/>
            <a:ext cx="10388945" cy="496800"/>
          </a:xfrm>
        </p:spPr>
        <p:txBody>
          <a:bodyPr/>
          <a:lstStyle/>
          <a:p>
            <a:r>
              <a:rPr lang="en-GB" sz="1600" dirty="0"/>
              <a:t>Organizations who place demands on employees beyond reasonable parameters (Sullivan, 2014)</a:t>
            </a:r>
          </a:p>
        </p:txBody>
      </p:sp>
      <p:sp>
        <p:nvSpPr>
          <p:cNvPr id="4" name="Text Placeholder 3">
            <a:extLst>
              <a:ext uri="{FF2B5EF4-FFF2-40B4-BE49-F238E27FC236}">
                <a16:creationId xmlns:a16="http://schemas.microsoft.com/office/drawing/2014/main" id="{A06874C5-34E1-91C5-7739-8198ABA513C2}"/>
              </a:ext>
            </a:extLst>
          </p:cNvPr>
          <p:cNvSpPr>
            <a:spLocks noGrp="1"/>
          </p:cNvSpPr>
          <p:nvPr>
            <p:ph type="body" sz="quarter" idx="24"/>
          </p:nvPr>
        </p:nvSpPr>
        <p:spPr/>
        <p:txBody>
          <a:bodyPr/>
          <a:lstStyle/>
          <a:p>
            <a:r>
              <a:rPr lang="en-GB" dirty="0"/>
              <a:t>GREEDY ORGANIZATIONS</a:t>
            </a:r>
          </a:p>
        </p:txBody>
      </p:sp>
      <p:sp>
        <p:nvSpPr>
          <p:cNvPr id="5" name="Text Placeholder 4">
            <a:extLst>
              <a:ext uri="{FF2B5EF4-FFF2-40B4-BE49-F238E27FC236}">
                <a16:creationId xmlns:a16="http://schemas.microsoft.com/office/drawing/2014/main" id="{5B81698E-46F3-5BC1-2736-0009879DE59A}"/>
              </a:ext>
            </a:extLst>
          </p:cNvPr>
          <p:cNvSpPr>
            <a:spLocks noGrp="1"/>
          </p:cNvSpPr>
          <p:nvPr>
            <p:ph type="body" sz="quarter" idx="25"/>
          </p:nvPr>
        </p:nvSpPr>
        <p:spPr/>
        <p:txBody>
          <a:bodyPr/>
          <a:lstStyle/>
          <a:p>
            <a:r>
              <a:rPr lang="en-GB" dirty="0"/>
              <a:t>The effect on officers of achieving target related outcomes</a:t>
            </a:r>
          </a:p>
        </p:txBody>
      </p:sp>
      <p:sp>
        <p:nvSpPr>
          <p:cNvPr id="6" name="Text Placeholder 5">
            <a:extLst>
              <a:ext uri="{FF2B5EF4-FFF2-40B4-BE49-F238E27FC236}">
                <a16:creationId xmlns:a16="http://schemas.microsoft.com/office/drawing/2014/main" id="{6EFDD5E7-18A0-F8C1-891A-37FF9E46115C}"/>
              </a:ext>
            </a:extLst>
          </p:cNvPr>
          <p:cNvSpPr>
            <a:spLocks noGrp="1"/>
          </p:cNvSpPr>
          <p:nvPr>
            <p:ph type="body" sz="quarter" idx="15"/>
          </p:nvPr>
        </p:nvSpPr>
        <p:spPr>
          <a:xfrm>
            <a:off x="1001105" y="2668674"/>
            <a:ext cx="9591229" cy="1805672"/>
          </a:xfrm>
        </p:spPr>
        <p:txBody>
          <a:bodyPr/>
          <a:lstStyle/>
          <a:p>
            <a:r>
              <a:rPr lang="en-GB" sz="1600" dirty="0"/>
              <a:t>Greedy organizations foster internal collegiality to demonstrate commitment and loyalty, enforcing the culture</a:t>
            </a:r>
          </a:p>
          <a:p>
            <a:r>
              <a:rPr lang="en-GB" sz="1600" dirty="0"/>
              <a:t>Guilt at letting down colleagues and victim-survivors</a:t>
            </a:r>
          </a:p>
          <a:p>
            <a:r>
              <a:rPr lang="en-GB" sz="1600" dirty="0"/>
              <a:t>Officers work longer and more dedicated hours</a:t>
            </a:r>
          </a:p>
          <a:p>
            <a:r>
              <a:rPr lang="en-GB" sz="1600" dirty="0"/>
              <a:t>The greedy organization creates competing demands between work and home life</a:t>
            </a:r>
          </a:p>
        </p:txBody>
      </p:sp>
      <p:sp>
        <p:nvSpPr>
          <p:cNvPr id="7" name="TextBox 6">
            <a:extLst>
              <a:ext uri="{FF2B5EF4-FFF2-40B4-BE49-F238E27FC236}">
                <a16:creationId xmlns:a16="http://schemas.microsoft.com/office/drawing/2014/main" id="{1536CE1B-59BB-5443-CBB1-7C0B235CEDBF}"/>
              </a:ext>
            </a:extLst>
          </p:cNvPr>
          <p:cNvSpPr txBox="1"/>
          <p:nvPr/>
        </p:nvSpPr>
        <p:spPr>
          <a:xfrm>
            <a:off x="521711" y="5033639"/>
            <a:ext cx="11043822" cy="461665"/>
          </a:xfrm>
          <a:prstGeom prst="rect">
            <a:avLst/>
          </a:prstGeom>
          <a:noFill/>
        </p:spPr>
        <p:txBody>
          <a:bodyPr wrap="square" rtlCol="0">
            <a:spAutoFit/>
          </a:bodyPr>
          <a:lstStyle/>
          <a:p>
            <a:r>
              <a:rPr lang="en-GB" sz="1200" b="1" dirty="0"/>
              <a:t>Reference</a:t>
            </a:r>
          </a:p>
          <a:p>
            <a:r>
              <a:rPr lang="en-GB" sz="1200" dirty="0"/>
              <a:t>Sullivan, T., 2014. Greedy institutions, overwork and work-life balance. </a:t>
            </a:r>
            <a:r>
              <a:rPr lang="en-GB" sz="1200" i="1" dirty="0"/>
              <a:t>Sociological Inquiry</a:t>
            </a:r>
            <a:r>
              <a:rPr lang="en-GB" sz="1200" dirty="0"/>
              <a:t>. 84:1, 1-15.</a:t>
            </a:r>
          </a:p>
        </p:txBody>
      </p:sp>
      <p:pic>
        <p:nvPicPr>
          <p:cNvPr id="8" name="Picture 7">
            <a:extLst>
              <a:ext uri="{FF2B5EF4-FFF2-40B4-BE49-F238E27FC236}">
                <a16:creationId xmlns:a16="http://schemas.microsoft.com/office/drawing/2014/main" id="{8283C377-7561-4FDA-BD20-2BA02775E2DE}"/>
              </a:ext>
            </a:extLst>
          </p:cNvPr>
          <p:cNvPicPr>
            <a:picLocks noChangeAspect="1"/>
          </p:cNvPicPr>
          <p:nvPr/>
        </p:nvPicPr>
        <p:blipFill>
          <a:blip r:embed="rId2"/>
          <a:stretch>
            <a:fillRect/>
          </a:stretch>
        </p:blipFill>
        <p:spPr>
          <a:xfrm>
            <a:off x="7682697" y="5780377"/>
            <a:ext cx="3609145" cy="688908"/>
          </a:xfrm>
          <a:prstGeom prst="rect">
            <a:avLst/>
          </a:prstGeom>
        </p:spPr>
      </p:pic>
    </p:spTree>
    <p:extLst>
      <p:ext uri="{BB962C8B-B14F-4D97-AF65-F5344CB8AC3E}">
        <p14:creationId xmlns:p14="http://schemas.microsoft.com/office/powerpoint/2010/main" val="178270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4605E9-304C-0C5F-A520-003F988032A8}"/>
              </a:ext>
            </a:extLst>
          </p:cNvPr>
          <p:cNvSpPr>
            <a:spLocks noGrp="1"/>
          </p:cNvSpPr>
          <p:nvPr>
            <p:ph type="body" sz="quarter" idx="12"/>
          </p:nvPr>
        </p:nvSpPr>
        <p:spPr>
          <a:xfrm>
            <a:off x="1001651" y="1588788"/>
            <a:ext cx="9591229" cy="688908"/>
          </a:xfrm>
        </p:spPr>
        <p:txBody>
          <a:bodyPr/>
          <a:lstStyle/>
          <a:p>
            <a:r>
              <a:rPr lang="en-GB" sz="1600" b="0" dirty="0"/>
              <a:t>‘It sounds wrong, but if you do leave on time over a weekend, you almost feel as if you’re getting away with something, like it’s not quite right</a:t>
            </a:r>
            <a:r>
              <a:rPr lang="en-GB" b="0" dirty="0"/>
              <a:t>’</a:t>
            </a:r>
          </a:p>
        </p:txBody>
      </p:sp>
      <p:sp>
        <p:nvSpPr>
          <p:cNvPr id="3" name="Text Placeholder 2">
            <a:extLst>
              <a:ext uri="{FF2B5EF4-FFF2-40B4-BE49-F238E27FC236}">
                <a16:creationId xmlns:a16="http://schemas.microsoft.com/office/drawing/2014/main" id="{3E309DCB-708A-7E19-9BBB-9459CCF5F32D}"/>
              </a:ext>
            </a:extLst>
          </p:cNvPr>
          <p:cNvSpPr>
            <a:spLocks noGrp="1"/>
          </p:cNvSpPr>
          <p:nvPr>
            <p:ph type="body" sz="quarter" idx="14"/>
          </p:nvPr>
        </p:nvSpPr>
        <p:spPr>
          <a:xfrm>
            <a:off x="1001651" y="4283451"/>
            <a:ext cx="9591229" cy="496800"/>
          </a:xfrm>
        </p:spPr>
        <p:txBody>
          <a:bodyPr/>
          <a:lstStyle/>
          <a:p>
            <a:r>
              <a:rPr lang="en-GB" dirty="0"/>
              <a:t>‘I dread going on holiday, genuinely. Last year on holiday, at 4am, I was logged-on on holiday doing my work because I felt sick at the idea of coming back to another 2-3,000 emails’</a:t>
            </a:r>
          </a:p>
        </p:txBody>
      </p:sp>
      <p:sp>
        <p:nvSpPr>
          <p:cNvPr id="4" name="Text Placeholder 3">
            <a:extLst>
              <a:ext uri="{FF2B5EF4-FFF2-40B4-BE49-F238E27FC236}">
                <a16:creationId xmlns:a16="http://schemas.microsoft.com/office/drawing/2014/main" id="{F61DEEA4-4CE0-7473-EED6-0FAF6AF1C4C3}"/>
              </a:ext>
            </a:extLst>
          </p:cNvPr>
          <p:cNvSpPr>
            <a:spLocks noGrp="1"/>
          </p:cNvSpPr>
          <p:nvPr>
            <p:ph type="body" sz="quarter" idx="24"/>
          </p:nvPr>
        </p:nvSpPr>
        <p:spPr/>
        <p:txBody>
          <a:bodyPr/>
          <a:lstStyle/>
          <a:p>
            <a:r>
              <a:rPr lang="en-GB" sz="2800" dirty="0"/>
              <a:t>GREEDY ORGANIZATIONS (Interview and focus group data)</a:t>
            </a:r>
          </a:p>
        </p:txBody>
      </p:sp>
      <p:sp>
        <p:nvSpPr>
          <p:cNvPr id="5" name="Text Placeholder 4">
            <a:extLst>
              <a:ext uri="{FF2B5EF4-FFF2-40B4-BE49-F238E27FC236}">
                <a16:creationId xmlns:a16="http://schemas.microsoft.com/office/drawing/2014/main" id="{D978750F-2E0F-C8F4-BE7C-DA47EF481402}"/>
              </a:ext>
            </a:extLst>
          </p:cNvPr>
          <p:cNvSpPr>
            <a:spLocks noGrp="1"/>
          </p:cNvSpPr>
          <p:nvPr>
            <p:ph type="body" sz="quarter" idx="25"/>
          </p:nvPr>
        </p:nvSpPr>
        <p:spPr>
          <a:xfrm>
            <a:off x="413915" y="912168"/>
            <a:ext cx="10766703" cy="359066"/>
          </a:xfrm>
        </p:spPr>
        <p:txBody>
          <a:bodyPr/>
          <a:lstStyle/>
          <a:p>
            <a:r>
              <a:rPr lang="en-GB" b="1" dirty="0"/>
              <a:t> </a:t>
            </a:r>
            <a:r>
              <a:rPr lang="en-GB" dirty="0"/>
              <a:t>Pressure on competing demands between work and home life</a:t>
            </a:r>
          </a:p>
        </p:txBody>
      </p:sp>
      <p:sp>
        <p:nvSpPr>
          <p:cNvPr id="6" name="Text Placeholder 5">
            <a:extLst>
              <a:ext uri="{FF2B5EF4-FFF2-40B4-BE49-F238E27FC236}">
                <a16:creationId xmlns:a16="http://schemas.microsoft.com/office/drawing/2014/main" id="{2375B9A6-492C-E598-AD5F-2319CE8D49A4}"/>
              </a:ext>
            </a:extLst>
          </p:cNvPr>
          <p:cNvSpPr>
            <a:spLocks noGrp="1"/>
          </p:cNvSpPr>
          <p:nvPr>
            <p:ph type="body" sz="quarter" idx="15"/>
          </p:nvPr>
        </p:nvSpPr>
        <p:spPr>
          <a:xfrm>
            <a:off x="981647" y="3243894"/>
            <a:ext cx="9591229" cy="760325"/>
          </a:xfrm>
        </p:spPr>
        <p:txBody>
          <a:bodyPr/>
          <a:lstStyle/>
          <a:p>
            <a:pPr marL="0" indent="0">
              <a:buNone/>
            </a:pPr>
            <a:r>
              <a:rPr lang="en-GB" dirty="0"/>
              <a:t>‘I will log on every rest day or every other rest day, just to check that nothing important has happened, because otherwise it’ll be in the back of my mind all through my rest days until I’m back on duty’</a:t>
            </a:r>
          </a:p>
        </p:txBody>
      </p:sp>
      <p:pic>
        <p:nvPicPr>
          <p:cNvPr id="7" name="Picture 6">
            <a:extLst>
              <a:ext uri="{FF2B5EF4-FFF2-40B4-BE49-F238E27FC236}">
                <a16:creationId xmlns:a16="http://schemas.microsoft.com/office/drawing/2014/main" id="{864B17BC-5286-5EA0-5D20-97791854A3B2}"/>
              </a:ext>
            </a:extLst>
          </p:cNvPr>
          <p:cNvPicPr>
            <a:picLocks noChangeAspect="1"/>
          </p:cNvPicPr>
          <p:nvPr/>
        </p:nvPicPr>
        <p:blipFill>
          <a:blip r:embed="rId2"/>
          <a:stretch>
            <a:fillRect/>
          </a:stretch>
        </p:blipFill>
        <p:spPr>
          <a:xfrm>
            <a:off x="8020048" y="5764428"/>
            <a:ext cx="3609145" cy="688908"/>
          </a:xfrm>
          <a:prstGeom prst="rect">
            <a:avLst/>
          </a:prstGeom>
        </p:spPr>
      </p:pic>
      <p:sp>
        <p:nvSpPr>
          <p:cNvPr id="8" name="TextBox 7">
            <a:extLst>
              <a:ext uri="{FF2B5EF4-FFF2-40B4-BE49-F238E27FC236}">
                <a16:creationId xmlns:a16="http://schemas.microsoft.com/office/drawing/2014/main" id="{314AA9F7-07D4-FE90-E35B-07A47E87104B}"/>
              </a:ext>
            </a:extLst>
          </p:cNvPr>
          <p:cNvSpPr txBox="1"/>
          <p:nvPr/>
        </p:nvSpPr>
        <p:spPr>
          <a:xfrm>
            <a:off x="981647" y="2435267"/>
            <a:ext cx="9513547" cy="584775"/>
          </a:xfrm>
          <a:prstGeom prst="rect">
            <a:avLst/>
          </a:prstGeom>
          <a:noFill/>
        </p:spPr>
        <p:txBody>
          <a:bodyPr wrap="square" rtlCol="0">
            <a:spAutoFit/>
          </a:bodyPr>
          <a:lstStyle/>
          <a:p>
            <a:r>
              <a:rPr lang="en-GB" sz="1600" dirty="0"/>
              <a:t>‘Staff are making it work because they’re doing things on their rest days on their own time and it’s hidden, it’s time that they’re not being paid or even getting that time back off’</a:t>
            </a:r>
          </a:p>
        </p:txBody>
      </p:sp>
      <p:sp>
        <p:nvSpPr>
          <p:cNvPr id="9" name="TextBox 8">
            <a:extLst>
              <a:ext uri="{FF2B5EF4-FFF2-40B4-BE49-F238E27FC236}">
                <a16:creationId xmlns:a16="http://schemas.microsoft.com/office/drawing/2014/main" id="{10ABC236-12C1-B669-30EA-21B9884F5E16}"/>
              </a:ext>
            </a:extLst>
          </p:cNvPr>
          <p:cNvSpPr txBox="1"/>
          <p:nvPr/>
        </p:nvSpPr>
        <p:spPr>
          <a:xfrm>
            <a:off x="981647" y="5097805"/>
            <a:ext cx="9195371" cy="584775"/>
          </a:xfrm>
          <a:prstGeom prst="rect">
            <a:avLst/>
          </a:prstGeom>
          <a:noFill/>
        </p:spPr>
        <p:txBody>
          <a:bodyPr wrap="square" rtlCol="0">
            <a:spAutoFit/>
          </a:bodyPr>
          <a:lstStyle/>
          <a:p>
            <a:r>
              <a:rPr lang="en-GB" sz="1600" dirty="0"/>
              <a:t>My daughter says, she’s adult now, that you were never there at the school gate. The childminder was their mum’</a:t>
            </a:r>
          </a:p>
        </p:txBody>
      </p:sp>
    </p:spTree>
    <p:extLst>
      <p:ext uri="{BB962C8B-B14F-4D97-AF65-F5344CB8AC3E}">
        <p14:creationId xmlns:p14="http://schemas.microsoft.com/office/powerpoint/2010/main" val="246679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FF480-0D49-ADD4-DDCD-EA91CBD200E8}"/>
              </a:ext>
            </a:extLst>
          </p:cNvPr>
          <p:cNvSpPr>
            <a:spLocks noGrp="1"/>
          </p:cNvSpPr>
          <p:nvPr>
            <p:ph type="body" sz="quarter" idx="12"/>
          </p:nvPr>
        </p:nvSpPr>
        <p:spPr>
          <a:xfrm>
            <a:off x="530589" y="1468818"/>
            <a:ext cx="9591229" cy="289311"/>
          </a:xfrm>
        </p:spPr>
        <p:txBody>
          <a:bodyPr/>
          <a:lstStyle/>
          <a:p>
            <a:r>
              <a:rPr lang="en-GB" dirty="0"/>
              <a:t>Job Demands Resource (JD-R) and Conservation of Resources Theory (COR)</a:t>
            </a:r>
          </a:p>
        </p:txBody>
      </p:sp>
      <p:sp>
        <p:nvSpPr>
          <p:cNvPr id="3" name="Text Placeholder 2">
            <a:extLst>
              <a:ext uri="{FF2B5EF4-FFF2-40B4-BE49-F238E27FC236}">
                <a16:creationId xmlns:a16="http://schemas.microsoft.com/office/drawing/2014/main" id="{D9713738-7B4C-E40A-F9AA-292276C57AE4}"/>
              </a:ext>
            </a:extLst>
          </p:cNvPr>
          <p:cNvSpPr>
            <a:spLocks noGrp="1"/>
          </p:cNvSpPr>
          <p:nvPr>
            <p:ph type="body" sz="quarter" idx="14"/>
          </p:nvPr>
        </p:nvSpPr>
        <p:spPr>
          <a:xfrm>
            <a:off x="1001105" y="2093471"/>
            <a:ext cx="9591229" cy="2247710"/>
          </a:xfrm>
        </p:spPr>
        <p:txBody>
          <a:bodyPr/>
          <a:lstStyle/>
          <a:p>
            <a:pPr marL="285750" indent="-285750">
              <a:buFont typeface="Wingdings" panose="05000000000000000000" pitchFamily="2" charset="2"/>
              <a:buChar char="Ø"/>
            </a:pPr>
            <a:r>
              <a:rPr lang="en-GB" sz="1600" dirty="0"/>
              <a:t>COR theory suggests individuals absorb discomfort to minimize the pressure on others</a:t>
            </a:r>
          </a:p>
          <a:p>
            <a:pPr marL="285750" indent="-285750">
              <a:buFont typeface="Wingdings" panose="05000000000000000000" pitchFamily="2" charset="2"/>
              <a:buChar char="Ø"/>
            </a:pPr>
            <a:r>
              <a:rPr lang="en-GB" sz="1600" dirty="0"/>
              <a:t>JD-R and COR are altruistic approaches (George, 2017) – putting the needs of the wellbeing others first, to the detriment of themselves and their home lives</a:t>
            </a:r>
          </a:p>
          <a:p>
            <a:pPr marL="285750" indent="-285750">
              <a:buFont typeface="Wingdings" panose="05000000000000000000" pitchFamily="2" charset="2"/>
              <a:buChar char="Ø"/>
            </a:pPr>
            <a:r>
              <a:rPr lang="en-GB" sz="1600" dirty="0"/>
              <a:t>The introduction of targets creates a greater demand on officers and reflects negatively on the victim (</a:t>
            </a:r>
            <a:r>
              <a:rPr lang="en-GB" sz="1600" dirty="0" err="1"/>
              <a:t>Evetts</a:t>
            </a:r>
            <a:r>
              <a:rPr lang="en-GB" sz="1600" dirty="0"/>
              <a:t>, 2008)</a:t>
            </a:r>
          </a:p>
          <a:p>
            <a:pPr marL="285750" indent="-285750">
              <a:buFont typeface="Wingdings" panose="05000000000000000000" pitchFamily="2" charset="2"/>
              <a:buChar char="Ø"/>
            </a:pPr>
            <a:r>
              <a:rPr lang="en-GB" sz="1600" dirty="0"/>
              <a:t>The sustained effort caused by excessive workloads has a psychological cost on officers and impacts on their families</a:t>
            </a:r>
          </a:p>
          <a:p>
            <a:pPr marL="285750" indent="-285750">
              <a:buFont typeface="Wingdings" panose="05000000000000000000" pitchFamily="2" charset="2"/>
              <a:buChar char="Ø"/>
            </a:pPr>
            <a:endParaRPr lang="en-GB" dirty="0"/>
          </a:p>
          <a:p>
            <a:endParaRPr lang="en-GB" dirty="0"/>
          </a:p>
        </p:txBody>
      </p:sp>
      <p:sp>
        <p:nvSpPr>
          <p:cNvPr id="4" name="Text Placeholder 3">
            <a:extLst>
              <a:ext uri="{FF2B5EF4-FFF2-40B4-BE49-F238E27FC236}">
                <a16:creationId xmlns:a16="http://schemas.microsoft.com/office/drawing/2014/main" id="{46D4B404-5CCF-4134-B3D2-CA82B074E366}"/>
              </a:ext>
            </a:extLst>
          </p:cNvPr>
          <p:cNvSpPr>
            <a:spLocks noGrp="1"/>
          </p:cNvSpPr>
          <p:nvPr>
            <p:ph type="body" sz="quarter" idx="24"/>
          </p:nvPr>
        </p:nvSpPr>
        <p:spPr/>
        <p:txBody>
          <a:bodyPr/>
          <a:lstStyle/>
          <a:p>
            <a:r>
              <a:rPr lang="en-GB" sz="2800" dirty="0"/>
              <a:t>FURTHER CONSEQUENCES ON MANAGING WORKLOAD </a:t>
            </a:r>
          </a:p>
        </p:txBody>
      </p:sp>
      <p:sp>
        <p:nvSpPr>
          <p:cNvPr id="6" name="Text Placeholder 5">
            <a:extLst>
              <a:ext uri="{FF2B5EF4-FFF2-40B4-BE49-F238E27FC236}">
                <a16:creationId xmlns:a16="http://schemas.microsoft.com/office/drawing/2014/main" id="{1F2D9228-E644-74DB-24AC-FD17E3E8953C}"/>
              </a:ext>
            </a:extLst>
          </p:cNvPr>
          <p:cNvSpPr>
            <a:spLocks noGrp="1"/>
          </p:cNvSpPr>
          <p:nvPr>
            <p:ph type="body" sz="quarter" idx="15"/>
          </p:nvPr>
        </p:nvSpPr>
        <p:spPr>
          <a:xfrm>
            <a:off x="530589" y="4598561"/>
            <a:ext cx="10315853" cy="1260702"/>
          </a:xfrm>
        </p:spPr>
        <p:txBody>
          <a:bodyPr/>
          <a:lstStyle/>
          <a:p>
            <a:pPr marL="0" indent="0">
              <a:buNone/>
            </a:pPr>
            <a:r>
              <a:rPr lang="en-GB" sz="1200" b="1" dirty="0"/>
              <a:t>References</a:t>
            </a:r>
            <a:endParaRPr lang="en-GB" sz="1200" dirty="0"/>
          </a:p>
          <a:p>
            <a:pPr marL="0" indent="0">
              <a:lnSpc>
                <a:spcPct val="100000"/>
              </a:lnSpc>
              <a:spcAft>
                <a:spcPts val="800"/>
              </a:spcAft>
              <a:buNone/>
            </a:pPr>
            <a:r>
              <a:rPr lang="en-GB" sz="1200" dirty="0" err="1">
                <a:effectLst/>
                <a:ea typeface="Calibri" panose="020F0502020204030204" pitchFamily="34" charset="0"/>
                <a:cs typeface="Times New Roman" panose="02020603050405020304" pitchFamily="18" charset="0"/>
              </a:rPr>
              <a:t>Evetts</a:t>
            </a:r>
            <a:r>
              <a:rPr lang="en-GB" sz="1200" dirty="0">
                <a:effectLst/>
                <a:ea typeface="Calibri" panose="020F0502020204030204" pitchFamily="34" charset="0"/>
                <a:cs typeface="Times New Roman" panose="02020603050405020304" pitchFamily="18" charset="0"/>
              </a:rPr>
              <a:t>, J., 2009. New professionalism and new public management: changes, continuities and consequences. </a:t>
            </a:r>
            <a:r>
              <a:rPr lang="en-GB" sz="1200" i="1" dirty="0">
                <a:effectLst/>
                <a:ea typeface="Calibri" panose="020F0502020204030204" pitchFamily="34" charset="0"/>
                <a:cs typeface="Times New Roman" panose="02020603050405020304" pitchFamily="18" charset="0"/>
              </a:rPr>
              <a:t>Comparative Sociology</a:t>
            </a:r>
            <a:r>
              <a:rPr lang="en-GB" sz="1200" dirty="0">
                <a:effectLst/>
                <a:ea typeface="Calibri" panose="020F0502020204030204" pitchFamily="34" charset="0"/>
                <a:cs typeface="Times New Roman" panose="02020603050405020304" pitchFamily="18" charset="0"/>
              </a:rPr>
              <a:t>. 8: 247-266.</a:t>
            </a:r>
          </a:p>
          <a:p>
            <a:pPr marL="0" indent="0">
              <a:lnSpc>
                <a:spcPct val="100000"/>
              </a:lnSpc>
              <a:spcAft>
                <a:spcPts val="800"/>
              </a:spcAft>
              <a:buNone/>
            </a:pPr>
            <a:r>
              <a:rPr lang="en-GB" sz="1200" dirty="0">
                <a:effectLst/>
                <a:ea typeface="Calibri" panose="020F0502020204030204" pitchFamily="34" charset="0"/>
                <a:cs typeface="Times New Roman" panose="02020603050405020304" pitchFamily="18" charset="0"/>
              </a:rPr>
              <a:t>George, M., 2017. How traditional management approaches damage staff wellbeing. </a:t>
            </a:r>
            <a:r>
              <a:rPr lang="en-GB" sz="1200" i="1" dirty="0">
                <a:effectLst/>
                <a:ea typeface="Calibri" panose="020F0502020204030204" pitchFamily="34" charset="0"/>
                <a:cs typeface="Times New Roman" panose="02020603050405020304" pitchFamily="18" charset="0"/>
              </a:rPr>
              <a:t>Nursing Times</a:t>
            </a:r>
            <a:r>
              <a:rPr lang="en-GB" sz="1200" dirty="0">
                <a:effectLst/>
                <a:ea typeface="Calibri" panose="020F0502020204030204" pitchFamily="34" charset="0"/>
                <a:cs typeface="Times New Roman" panose="02020603050405020304" pitchFamily="18" charset="0"/>
              </a:rPr>
              <a:t>. 113:7, 35-38.</a:t>
            </a:r>
          </a:p>
          <a:p>
            <a:pPr marL="0" indent="0">
              <a:buNone/>
            </a:pPr>
            <a:endParaRPr lang="en-GB" sz="1600" b="1" dirty="0"/>
          </a:p>
        </p:txBody>
      </p:sp>
      <p:pic>
        <p:nvPicPr>
          <p:cNvPr id="7" name="Picture 6">
            <a:extLst>
              <a:ext uri="{FF2B5EF4-FFF2-40B4-BE49-F238E27FC236}">
                <a16:creationId xmlns:a16="http://schemas.microsoft.com/office/drawing/2014/main" id="{F81DA4F4-641D-6534-B657-9C06F1A44BA9}"/>
              </a:ext>
            </a:extLst>
          </p:cNvPr>
          <p:cNvPicPr>
            <a:picLocks noChangeAspect="1"/>
          </p:cNvPicPr>
          <p:nvPr/>
        </p:nvPicPr>
        <p:blipFill>
          <a:blip r:embed="rId2"/>
          <a:stretch>
            <a:fillRect/>
          </a:stretch>
        </p:blipFill>
        <p:spPr>
          <a:xfrm>
            <a:off x="8052266" y="5811036"/>
            <a:ext cx="3609145" cy="688908"/>
          </a:xfrm>
          <a:prstGeom prst="rect">
            <a:avLst/>
          </a:prstGeom>
        </p:spPr>
      </p:pic>
    </p:spTree>
    <p:extLst>
      <p:ext uri="{BB962C8B-B14F-4D97-AF65-F5344CB8AC3E}">
        <p14:creationId xmlns:p14="http://schemas.microsoft.com/office/powerpoint/2010/main" val="380054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64744D-BB2F-C1D0-E410-799D6C94A81B}"/>
              </a:ext>
            </a:extLst>
          </p:cNvPr>
          <p:cNvSpPr>
            <a:spLocks noGrp="1"/>
          </p:cNvSpPr>
          <p:nvPr>
            <p:ph type="body" sz="quarter" idx="14"/>
          </p:nvPr>
        </p:nvSpPr>
        <p:spPr>
          <a:xfrm>
            <a:off x="877811" y="1902721"/>
            <a:ext cx="9591229" cy="947680"/>
          </a:xfrm>
        </p:spPr>
        <p:txBody>
          <a:bodyPr/>
          <a:lstStyle/>
          <a:p>
            <a:r>
              <a:rPr lang="en-GB" sz="1600" dirty="0"/>
              <a:t>‘I can find quite often I’m thinking about something. I should be talking to the kids and get told off regularly when I don’t reply because I haven’t listened to a single word they’re saying, because I’m considering what I’m doing tomorrow’</a:t>
            </a:r>
          </a:p>
        </p:txBody>
      </p:sp>
      <p:sp>
        <p:nvSpPr>
          <p:cNvPr id="4" name="Text Placeholder 3">
            <a:extLst>
              <a:ext uri="{FF2B5EF4-FFF2-40B4-BE49-F238E27FC236}">
                <a16:creationId xmlns:a16="http://schemas.microsoft.com/office/drawing/2014/main" id="{7832CCDC-03AC-8305-F24C-2450C1C7CBB4}"/>
              </a:ext>
            </a:extLst>
          </p:cNvPr>
          <p:cNvSpPr>
            <a:spLocks noGrp="1"/>
          </p:cNvSpPr>
          <p:nvPr>
            <p:ph type="body" sz="quarter" idx="24"/>
          </p:nvPr>
        </p:nvSpPr>
        <p:spPr/>
        <p:txBody>
          <a:bodyPr/>
          <a:lstStyle/>
          <a:p>
            <a:r>
              <a:rPr lang="en-GB" sz="2800" dirty="0"/>
              <a:t>EFFECTS ON FAMILY LIFE – (Interview and focus group data)</a:t>
            </a:r>
          </a:p>
        </p:txBody>
      </p:sp>
      <p:sp>
        <p:nvSpPr>
          <p:cNvPr id="5" name="Text Placeholder 4">
            <a:extLst>
              <a:ext uri="{FF2B5EF4-FFF2-40B4-BE49-F238E27FC236}">
                <a16:creationId xmlns:a16="http://schemas.microsoft.com/office/drawing/2014/main" id="{F4943DCE-F01E-0730-A3B1-7B569EEB9E7A}"/>
              </a:ext>
            </a:extLst>
          </p:cNvPr>
          <p:cNvSpPr>
            <a:spLocks noGrp="1"/>
          </p:cNvSpPr>
          <p:nvPr>
            <p:ph type="body" sz="quarter" idx="25"/>
          </p:nvPr>
        </p:nvSpPr>
        <p:spPr>
          <a:xfrm>
            <a:off x="479748" y="948029"/>
            <a:ext cx="10766703" cy="289311"/>
          </a:xfrm>
        </p:spPr>
        <p:txBody>
          <a:bodyPr/>
          <a:lstStyle/>
          <a:p>
            <a:r>
              <a:rPr lang="en-GB" dirty="0"/>
              <a:t>Taking work home: being there … but not being there</a:t>
            </a:r>
          </a:p>
        </p:txBody>
      </p:sp>
      <p:sp>
        <p:nvSpPr>
          <p:cNvPr id="6" name="Text Placeholder 5">
            <a:extLst>
              <a:ext uri="{FF2B5EF4-FFF2-40B4-BE49-F238E27FC236}">
                <a16:creationId xmlns:a16="http://schemas.microsoft.com/office/drawing/2014/main" id="{A1A5A44B-B861-6E1F-0464-5B8AB7B44A89}"/>
              </a:ext>
            </a:extLst>
          </p:cNvPr>
          <p:cNvSpPr>
            <a:spLocks noGrp="1"/>
          </p:cNvSpPr>
          <p:nvPr>
            <p:ph type="body" sz="quarter" idx="15"/>
          </p:nvPr>
        </p:nvSpPr>
        <p:spPr>
          <a:xfrm>
            <a:off x="877811" y="3081358"/>
            <a:ext cx="9591229" cy="1062996"/>
          </a:xfrm>
        </p:spPr>
        <p:txBody>
          <a:bodyPr/>
          <a:lstStyle/>
          <a:p>
            <a:pPr marL="0" indent="0">
              <a:buNone/>
            </a:pPr>
            <a:r>
              <a:rPr lang="en-GB" sz="1600" dirty="0"/>
              <a:t>‘My husband will say to me ‘you’re here and you’re looking at the TV but your not actually here, are you? I start talking generically about the job and he’s like, this is the wrong time, this is our time, family time’</a:t>
            </a:r>
          </a:p>
        </p:txBody>
      </p:sp>
      <p:pic>
        <p:nvPicPr>
          <p:cNvPr id="7" name="Picture 6">
            <a:extLst>
              <a:ext uri="{FF2B5EF4-FFF2-40B4-BE49-F238E27FC236}">
                <a16:creationId xmlns:a16="http://schemas.microsoft.com/office/drawing/2014/main" id="{8A85FBAF-0092-0116-3B8B-9A3571498D82}"/>
              </a:ext>
            </a:extLst>
          </p:cNvPr>
          <p:cNvPicPr>
            <a:picLocks noChangeAspect="1"/>
          </p:cNvPicPr>
          <p:nvPr/>
        </p:nvPicPr>
        <p:blipFill>
          <a:blip r:embed="rId2"/>
          <a:stretch>
            <a:fillRect/>
          </a:stretch>
        </p:blipFill>
        <p:spPr>
          <a:xfrm>
            <a:off x="7806985" y="5764428"/>
            <a:ext cx="3609145" cy="688908"/>
          </a:xfrm>
          <a:prstGeom prst="rect">
            <a:avLst/>
          </a:prstGeom>
        </p:spPr>
      </p:pic>
      <p:sp>
        <p:nvSpPr>
          <p:cNvPr id="8" name="TextBox 7">
            <a:extLst>
              <a:ext uri="{FF2B5EF4-FFF2-40B4-BE49-F238E27FC236}">
                <a16:creationId xmlns:a16="http://schemas.microsoft.com/office/drawing/2014/main" id="{F9619437-DB47-3CA6-FAD1-966A0969335F}"/>
              </a:ext>
            </a:extLst>
          </p:cNvPr>
          <p:cNvSpPr txBox="1"/>
          <p:nvPr/>
        </p:nvSpPr>
        <p:spPr>
          <a:xfrm>
            <a:off x="877811" y="4280335"/>
            <a:ext cx="9591229" cy="1077218"/>
          </a:xfrm>
          <a:prstGeom prst="rect">
            <a:avLst/>
          </a:prstGeom>
          <a:noFill/>
        </p:spPr>
        <p:txBody>
          <a:bodyPr wrap="square" rtlCol="0">
            <a:spAutoFit/>
          </a:bodyPr>
          <a:lstStyle/>
          <a:p>
            <a:r>
              <a:rPr lang="en-GB" sz="1600" dirty="0"/>
              <a:t>‘My son makes comments, he’s 14 and says ‘you’re always on that phone’. It didn’t matter where I was, my phone rings morning, noon to night. I do get comments like, ‘you’re always at work’ or ‘who’s this? Do you recognise this person’? They joke and pass comment and then you realise it really does have an impact’</a:t>
            </a:r>
          </a:p>
        </p:txBody>
      </p:sp>
    </p:spTree>
    <p:extLst>
      <p:ext uri="{BB962C8B-B14F-4D97-AF65-F5344CB8AC3E}">
        <p14:creationId xmlns:p14="http://schemas.microsoft.com/office/powerpoint/2010/main" val="229574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88B4FD-1663-4290-8235-C5B667FE13BF}"/>
              </a:ext>
            </a:extLst>
          </p:cNvPr>
          <p:cNvSpPr>
            <a:spLocks noGrp="1"/>
          </p:cNvSpPr>
          <p:nvPr>
            <p:ph type="body" sz="quarter" idx="12"/>
          </p:nvPr>
        </p:nvSpPr>
        <p:spPr>
          <a:xfrm>
            <a:off x="230851" y="202104"/>
            <a:ext cx="11357435" cy="983063"/>
          </a:xfrm>
        </p:spPr>
        <p:txBody>
          <a:bodyPr/>
          <a:lstStyle/>
          <a:p>
            <a:pPr algn="ctr"/>
            <a:r>
              <a:rPr lang="en-GB" sz="3200" dirty="0"/>
              <a:t>Police Families Wellbeing Needs</a:t>
            </a:r>
          </a:p>
          <a:p>
            <a:pPr algn="ctr"/>
            <a:r>
              <a:rPr lang="en-GB" sz="3200" dirty="0"/>
              <a:t> </a:t>
            </a:r>
            <a:r>
              <a:rPr lang="en-GB" sz="2800" dirty="0"/>
              <a:t>The College of Policing  &amp; The Police Covenant</a:t>
            </a:r>
          </a:p>
          <a:p>
            <a:endParaRPr lang="en-GB" dirty="0"/>
          </a:p>
        </p:txBody>
      </p:sp>
      <p:sp>
        <p:nvSpPr>
          <p:cNvPr id="6" name="Text Placeholder 5">
            <a:extLst>
              <a:ext uri="{FF2B5EF4-FFF2-40B4-BE49-F238E27FC236}">
                <a16:creationId xmlns:a16="http://schemas.microsoft.com/office/drawing/2014/main" id="{FC22FB02-2381-4F74-99C0-589BBC011CB6}"/>
              </a:ext>
            </a:extLst>
          </p:cNvPr>
          <p:cNvSpPr>
            <a:spLocks noGrp="1"/>
          </p:cNvSpPr>
          <p:nvPr>
            <p:ph type="body" sz="quarter" idx="15"/>
          </p:nvPr>
        </p:nvSpPr>
        <p:spPr>
          <a:xfrm>
            <a:off x="230852" y="1553591"/>
            <a:ext cx="11779536" cy="4935985"/>
          </a:xfrm>
        </p:spPr>
        <p:txBody>
          <a:bodyPr/>
          <a:lstStyle/>
          <a:p>
            <a:pPr marL="0" indent="0" algn="just">
              <a:buNone/>
            </a:pPr>
            <a:r>
              <a:rPr lang="en-GB" sz="1800" b="0" i="0" dirty="0">
                <a:solidFill>
                  <a:srgbClr val="0B0C0C"/>
                </a:solidFill>
                <a:effectLst/>
                <a:latin typeface="GDS Transport"/>
              </a:rPr>
              <a:t>It is intended to ensure that officers, staff, volunteers and their </a:t>
            </a:r>
            <a:r>
              <a:rPr lang="en-GB" sz="1800" b="0" i="0" dirty="0">
                <a:solidFill>
                  <a:srgbClr val="0B0C0C"/>
                </a:solidFill>
                <a:effectLst/>
                <a:highlight>
                  <a:srgbClr val="FFFF00"/>
                </a:highlight>
                <a:latin typeface="GDS Transport"/>
              </a:rPr>
              <a:t>families are not disadvantaged as a result of their service in the police and seeks to mitigate the impac</a:t>
            </a:r>
            <a:r>
              <a:rPr lang="en-GB" sz="1800" b="0" i="0" dirty="0">
                <a:solidFill>
                  <a:srgbClr val="0B0C0C"/>
                </a:solidFill>
                <a:effectLst/>
                <a:latin typeface="GDS Transport"/>
              </a:rPr>
              <a:t>t that this may have on day to day life. </a:t>
            </a:r>
          </a:p>
          <a:p>
            <a:pPr marL="0" indent="0" algn="just">
              <a:buNone/>
            </a:pPr>
            <a:r>
              <a:rPr lang="en-GB" sz="1800" b="0" i="0" dirty="0">
                <a:solidFill>
                  <a:srgbClr val="0B0C0C"/>
                </a:solidFill>
                <a:effectLst/>
                <a:latin typeface="GDS Transport"/>
              </a:rPr>
              <a:t> In practical terms the covenant will: </a:t>
            </a:r>
            <a:r>
              <a:rPr lang="en-GB" sz="1800" b="0" i="0" dirty="0">
                <a:solidFill>
                  <a:srgbClr val="0B0C0C"/>
                </a:solidFill>
                <a:effectLst/>
                <a:highlight>
                  <a:srgbClr val="FFFF00"/>
                </a:highlight>
                <a:latin typeface="GDS Transport"/>
              </a:rPr>
              <a:t>Provide support to the families of those working in policing</a:t>
            </a:r>
          </a:p>
          <a:p>
            <a:pPr marL="0" indent="0" algn="just">
              <a:buNone/>
            </a:pPr>
            <a:endParaRPr lang="en-GB" sz="1800" b="0" i="0" dirty="0">
              <a:solidFill>
                <a:srgbClr val="0B0C0C"/>
              </a:solidFill>
              <a:effectLst/>
              <a:highlight>
                <a:srgbClr val="FFFF00"/>
              </a:highlight>
              <a:latin typeface="GDS Transport"/>
            </a:endParaRPr>
          </a:p>
          <a:p>
            <a:pPr algn="just"/>
            <a:r>
              <a:rPr lang="en-GB" sz="1800" b="1" dirty="0">
                <a:latin typeface="GDS Transport"/>
              </a:rPr>
              <a:t>Survey: </a:t>
            </a:r>
            <a:r>
              <a:rPr lang="en-GB" sz="1800" dirty="0">
                <a:latin typeface="GDS Transport"/>
              </a:rPr>
              <a:t>Non-police service family members 1406 responses.   Main concerns:  mental health of serving family member,  impact of day to day police duties on family,  physical health of serving family member. </a:t>
            </a:r>
            <a:r>
              <a:rPr lang="en-GB" sz="1800" dirty="0">
                <a:effectLst/>
                <a:latin typeface="GDS Transport"/>
                <a:ea typeface="Calibri" panose="020F0502020204030204" pitchFamily="34" charset="0"/>
              </a:rPr>
              <a:t>positive statistical relationship between the respondents concern for their own psychological wellbeing and that of their serving family member</a:t>
            </a:r>
            <a:endParaRPr lang="en-GB" sz="1800" dirty="0">
              <a:latin typeface="GDS Transport"/>
            </a:endParaRPr>
          </a:p>
          <a:p>
            <a:pPr algn="just"/>
            <a:r>
              <a:rPr lang="en-GB" sz="1800" b="1" dirty="0">
                <a:latin typeface="GDS Transport"/>
              </a:rPr>
              <a:t>Focus Groups: </a:t>
            </a:r>
            <a:r>
              <a:rPr lang="en-GB" sz="1800" dirty="0">
                <a:latin typeface="GDS Transport"/>
              </a:rPr>
              <a:t>Four focus group – three non-serving family members including grandparents and an adult child, one of serving officers.  </a:t>
            </a:r>
            <a:r>
              <a:rPr lang="en-GB" sz="1800" b="1" dirty="0">
                <a:latin typeface="GDS Transport"/>
              </a:rPr>
              <a:t>Analysis: </a:t>
            </a:r>
            <a:r>
              <a:rPr lang="en-GB" sz="1800" dirty="0">
                <a:effectLst/>
                <a:latin typeface="GDS Transport"/>
                <a:ea typeface="Calibri" panose="020F0502020204030204" pitchFamily="34" charset="0"/>
                <a:cs typeface="Calibri" panose="020F0502020204030204" pitchFamily="34" charset="0"/>
              </a:rPr>
              <a:t>Single Parenting, Logistics, Psychological Impact, Support Needs</a:t>
            </a:r>
            <a:endParaRPr lang="en-GB" sz="1800" dirty="0">
              <a:effectLst/>
              <a:latin typeface="GDS Transport"/>
              <a:ea typeface="Calibri" panose="020F0502020204030204" pitchFamily="34" charset="0"/>
              <a:cs typeface="Times New Roman" panose="02020603050405020304" pitchFamily="18" charset="0"/>
            </a:endParaRPr>
          </a:p>
          <a:p>
            <a:pPr algn="just"/>
            <a:r>
              <a:rPr lang="en-GB" sz="1800" b="1" dirty="0">
                <a:latin typeface="GDS Transport"/>
              </a:rPr>
              <a:t>Autobiographical Interviews:  </a:t>
            </a:r>
            <a:r>
              <a:rPr lang="en-GB" sz="1800" dirty="0">
                <a:latin typeface="GDS Transport"/>
              </a:rPr>
              <a:t>Four interviews – serving police officers, three married to officers, one also child of officer, all with children.  </a:t>
            </a:r>
            <a:r>
              <a:rPr lang="en-GB" sz="1800" b="1" dirty="0">
                <a:latin typeface="GDS Transport"/>
              </a:rPr>
              <a:t>Analysis: </a:t>
            </a:r>
            <a:r>
              <a:rPr lang="en-GB" sz="1800" dirty="0">
                <a:latin typeface="GDS Transport"/>
              </a:rPr>
              <a:t>Intergenerational trauma – children repeating the lives of their parents, children  anxious and traumatised by parents trauma,  domestic violence, police families not as victims, stigma of the police parent.</a:t>
            </a:r>
          </a:p>
          <a:p>
            <a:pPr algn="just">
              <a:buFont typeface="Arial" panose="020B0604020202020204" pitchFamily="34" charset="0"/>
              <a:buChar char="•"/>
            </a:pPr>
            <a:endParaRPr lang="en-GB" sz="1800" b="0" i="0" dirty="0">
              <a:solidFill>
                <a:srgbClr val="0B0C0C"/>
              </a:solidFill>
              <a:effectLst/>
              <a:highlight>
                <a:srgbClr val="FFFF00"/>
              </a:highlight>
              <a:latin typeface="GDS Transport"/>
            </a:endParaRPr>
          </a:p>
          <a:p>
            <a:endParaRPr lang="en-GB" dirty="0"/>
          </a:p>
        </p:txBody>
      </p:sp>
      <p:pic>
        <p:nvPicPr>
          <p:cNvPr id="7" name="Picture 15">
            <a:extLst>
              <a:ext uri="{FF2B5EF4-FFF2-40B4-BE49-F238E27FC236}">
                <a16:creationId xmlns:a16="http://schemas.microsoft.com/office/drawing/2014/main" id="{35CF8D1D-199E-43BE-9F90-B55F967CE4F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143" y="4997467"/>
            <a:ext cx="2644317" cy="17628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F40BB0-2A8E-22E4-2CF5-37946AFE3BCE}"/>
              </a:ext>
            </a:extLst>
          </p:cNvPr>
          <p:cNvPicPr>
            <a:picLocks noChangeAspect="1"/>
          </p:cNvPicPr>
          <p:nvPr/>
        </p:nvPicPr>
        <p:blipFill>
          <a:blip r:embed="rId3"/>
          <a:stretch>
            <a:fillRect/>
          </a:stretch>
        </p:blipFill>
        <p:spPr>
          <a:xfrm>
            <a:off x="2486855" y="5936053"/>
            <a:ext cx="3609145" cy="688908"/>
          </a:xfrm>
          <a:prstGeom prst="rect">
            <a:avLst/>
          </a:prstGeom>
        </p:spPr>
      </p:pic>
    </p:spTree>
    <p:extLst>
      <p:ext uri="{BB962C8B-B14F-4D97-AF65-F5344CB8AC3E}">
        <p14:creationId xmlns:p14="http://schemas.microsoft.com/office/powerpoint/2010/main" val="3115547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50E70-45B4-431C-A8B3-B978FDEE3EE5}"/>
              </a:ext>
            </a:extLst>
          </p:cNvPr>
          <p:cNvSpPr>
            <a:spLocks noGrp="1"/>
          </p:cNvSpPr>
          <p:nvPr>
            <p:ph type="body" sz="quarter" idx="12"/>
          </p:nvPr>
        </p:nvSpPr>
        <p:spPr>
          <a:xfrm>
            <a:off x="840849" y="997478"/>
            <a:ext cx="9591229" cy="289311"/>
          </a:xfrm>
        </p:spPr>
        <p:txBody>
          <a:bodyPr/>
          <a:lstStyle/>
          <a:p>
            <a:r>
              <a:rPr lang="en-GB" dirty="0"/>
              <a:t>Family/Work conflict</a:t>
            </a:r>
          </a:p>
        </p:txBody>
      </p:sp>
      <p:sp>
        <p:nvSpPr>
          <p:cNvPr id="4" name="Text Placeholder 3">
            <a:extLst>
              <a:ext uri="{FF2B5EF4-FFF2-40B4-BE49-F238E27FC236}">
                <a16:creationId xmlns:a16="http://schemas.microsoft.com/office/drawing/2014/main" id="{9E3ADF6F-C2B6-431C-820D-3AADCF903A81}"/>
              </a:ext>
            </a:extLst>
          </p:cNvPr>
          <p:cNvSpPr>
            <a:spLocks noGrp="1"/>
          </p:cNvSpPr>
          <p:nvPr>
            <p:ph type="body" sz="quarter" idx="24"/>
          </p:nvPr>
        </p:nvSpPr>
        <p:spPr>
          <a:xfrm>
            <a:off x="413915" y="395238"/>
            <a:ext cx="10766703" cy="497161"/>
          </a:xfrm>
        </p:spPr>
        <p:txBody>
          <a:bodyPr/>
          <a:lstStyle/>
          <a:p>
            <a:r>
              <a:rPr lang="en-GB" dirty="0"/>
              <a:t>Findings</a:t>
            </a:r>
          </a:p>
        </p:txBody>
      </p:sp>
      <p:sp>
        <p:nvSpPr>
          <p:cNvPr id="6" name="Text Placeholder 5">
            <a:extLst>
              <a:ext uri="{FF2B5EF4-FFF2-40B4-BE49-F238E27FC236}">
                <a16:creationId xmlns:a16="http://schemas.microsoft.com/office/drawing/2014/main" id="{EBF5B292-8D21-4E27-AD9D-AF8C99D382E0}"/>
              </a:ext>
            </a:extLst>
          </p:cNvPr>
          <p:cNvSpPr>
            <a:spLocks noGrp="1"/>
          </p:cNvSpPr>
          <p:nvPr>
            <p:ph type="body" sz="quarter" idx="15"/>
          </p:nvPr>
        </p:nvSpPr>
        <p:spPr>
          <a:xfrm>
            <a:off x="575035" y="1580404"/>
            <a:ext cx="11189617" cy="1545996"/>
          </a:xfrm>
        </p:spPr>
        <p:txBody>
          <a:bodyPr/>
          <a:lstStyle/>
          <a:p>
            <a:pPr marL="0" indent="0" algn="just">
              <a:buNone/>
            </a:pPr>
            <a:r>
              <a:rPr lang="en-GB" b="1" dirty="0"/>
              <a:t>Single Parenting </a:t>
            </a:r>
            <a:r>
              <a:rPr lang="en-GB" dirty="0"/>
              <a:t>– impact of day to day of police life is second cause of concern for partners of serving police.  Non-police partners become single parents (</a:t>
            </a:r>
            <a:r>
              <a:rPr lang="en-GB" b="1" dirty="0"/>
              <a:t>police officers solo parenting</a:t>
            </a:r>
            <a:r>
              <a:rPr lang="en-GB" dirty="0"/>
              <a:t>) as the unpredictable nature of policing (rolling shift patterns, regular late finishes, cancelled rest days and annual leave, court warnings on rest days) means police parents are unreliable and absent.  Non-police partners rely on child care (though not police appropriate) and grandparents often step in to pick up the role of the absent police parent.</a:t>
            </a:r>
          </a:p>
          <a:p>
            <a:pPr marL="0" indent="0" algn="just">
              <a:buNone/>
            </a:pPr>
            <a:endParaRPr lang="en-GB" dirty="0"/>
          </a:p>
          <a:p>
            <a:pPr marL="0" indent="0" algn="just">
              <a:buNone/>
            </a:pPr>
            <a:r>
              <a:rPr lang="en-GB" b="1" dirty="0"/>
              <a:t>Mental health of non-police partners </a:t>
            </a:r>
            <a:r>
              <a:rPr lang="en-GB" dirty="0"/>
              <a:t>is eroded as they carry the burden of the complexity of arranging childcare and family life alongside their own careers, which must be flexible enough to accommodate the ever changing commitments of their partner.</a:t>
            </a:r>
          </a:p>
          <a:p>
            <a:pPr marL="0" indent="0" algn="just">
              <a:buNone/>
            </a:pPr>
            <a:endParaRPr lang="en-GB" dirty="0"/>
          </a:p>
          <a:p>
            <a:pPr marL="0" indent="0" algn="just">
              <a:buNone/>
            </a:pPr>
            <a:r>
              <a:rPr lang="en-GB" b="1" dirty="0"/>
              <a:t>Unpredictability and unreliability </a:t>
            </a:r>
            <a:r>
              <a:rPr lang="en-GB" dirty="0"/>
              <a:t>also erodes non-police partners support networks and opportunities for self care, as they can’t commit to classes (gym or other) or friendship gatherings.</a:t>
            </a:r>
          </a:p>
          <a:p>
            <a:pPr marL="0" indent="0" algn="just">
              <a:buNone/>
            </a:pPr>
            <a:endParaRPr lang="en-GB" dirty="0"/>
          </a:p>
          <a:p>
            <a:pPr marL="0" indent="0" algn="just">
              <a:buNone/>
            </a:pPr>
            <a:endParaRPr lang="en-GB" dirty="0"/>
          </a:p>
          <a:p>
            <a:pPr algn="just"/>
            <a:endParaRPr lang="en-GB" dirty="0"/>
          </a:p>
          <a:p>
            <a:pPr algn="just"/>
            <a:endParaRPr lang="en-GB" dirty="0"/>
          </a:p>
          <a:p>
            <a:pPr algn="just"/>
            <a:endParaRPr lang="en-GB" dirty="0"/>
          </a:p>
          <a:p>
            <a:pPr algn="just"/>
            <a:endParaRPr lang="en-GB" dirty="0"/>
          </a:p>
        </p:txBody>
      </p:sp>
      <p:pic>
        <p:nvPicPr>
          <p:cNvPr id="3" name="Picture 2">
            <a:extLst>
              <a:ext uri="{FF2B5EF4-FFF2-40B4-BE49-F238E27FC236}">
                <a16:creationId xmlns:a16="http://schemas.microsoft.com/office/drawing/2014/main" id="{3BF175BC-FF76-99A5-8D8F-8557F7DD02F6}"/>
              </a:ext>
            </a:extLst>
          </p:cNvPr>
          <p:cNvPicPr>
            <a:picLocks noChangeAspect="1"/>
          </p:cNvPicPr>
          <p:nvPr/>
        </p:nvPicPr>
        <p:blipFill>
          <a:blip r:embed="rId3"/>
          <a:stretch>
            <a:fillRect/>
          </a:stretch>
        </p:blipFill>
        <p:spPr>
          <a:xfrm>
            <a:off x="7851373" y="5641315"/>
            <a:ext cx="3609145" cy="688908"/>
          </a:xfrm>
          <a:prstGeom prst="rect">
            <a:avLst/>
          </a:prstGeom>
        </p:spPr>
      </p:pic>
    </p:spTree>
    <p:extLst>
      <p:ext uri="{BB962C8B-B14F-4D97-AF65-F5344CB8AC3E}">
        <p14:creationId xmlns:p14="http://schemas.microsoft.com/office/powerpoint/2010/main" val="136177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ADBA13-5012-48FC-A0DF-F7118FA3E7E3}"/>
              </a:ext>
            </a:extLst>
          </p:cNvPr>
          <p:cNvSpPr>
            <a:spLocks noGrp="1"/>
          </p:cNvSpPr>
          <p:nvPr>
            <p:ph type="body" sz="quarter" idx="12"/>
          </p:nvPr>
        </p:nvSpPr>
        <p:spPr>
          <a:xfrm>
            <a:off x="859702" y="1208336"/>
            <a:ext cx="9591229" cy="289311"/>
          </a:xfrm>
        </p:spPr>
        <p:txBody>
          <a:bodyPr/>
          <a:lstStyle/>
          <a:p>
            <a:r>
              <a:rPr lang="en-GB" dirty="0"/>
              <a:t>Family/Work Conflict</a:t>
            </a:r>
          </a:p>
        </p:txBody>
      </p:sp>
      <p:sp>
        <p:nvSpPr>
          <p:cNvPr id="4" name="Text Placeholder 3">
            <a:extLst>
              <a:ext uri="{FF2B5EF4-FFF2-40B4-BE49-F238E27FC236}">
                <a16:creationId xmlns:a16="http://schemas.microsoft.com/office/drawing/2014/main" id="{4448348A-3040-4018-ACA4-1007FB7DC36F}"/>
              </a:ext>
            </a:extLst>
          </p:cNvPr>
          <p:cNvSpPr>
            <a:spLocks noGrp="1"/>
          </p:cNvSpPr>
          <p:nvPr>
            <p:ph type="body" sz="quarter" idx="24"/>
          </p:nvPr>
        </p:nvSpPr>
        <p:spPr/>
        <p:txBody>
          <a:bodyPr/>
          <a:lstStyle/>
          <a:p>
            <a:r>
              <a:rPr lang="en-GB" dirty="0"/>
              <a:t>Findings</a:t>
            </a:r>
          </a:p>
        </p:txBody>
      </p:sp>
      <p:sp>
        <p:nvSpPr>
          <p:cNvPr id="6" name="Text Placeholder 5">
            <a:extLst>
              <a:ext uri="{FF2B5EF4-FFF2-40B4-BE49-F238E27FC236}">
                <a16:creationId xmlns:a16="http://schemas.microsoft.com/office/drawing/2014/main" id="{781FA0CA-7A58-45C8-924D-C83B21EF7143}"/>
              </a:ext>
            </a:extLst>
          </p:cNvPr>
          <p:cNvSpPr>
            <a:spLocks noGrp="1"/>
          </p:cNvSpPr>
          <p:nvPr>
            <p:ph type="body" sz="quarter" idx="15"/>
          </p:nvPr>
        </p:nvSpPr>
        <p:spPr>
          <a:xfrm>
            <a:off x="488901" y="1804159"/>
            <a:ext cx="10766703" cy="851844"/>
          </a:xfrm>
        </p:spPr>
        <p:txBody>
          <a:bodyPr/>
          <a:lstStyle/>
          <a:p>
            <a:pPr marL="0" indent="0" algn="just">
              <a:lnSpc>
                <a:spcPct val="107000"/>
              </a:lnSpc>
              <a:spcAft>
                <a:spcPts val="800"/>
              </a:spcAft>
              <a:buNone/>
            </a:pPr>
            <a:r>
              <a:rPr lang="en-GB" b="1" dirty="0"/>
              <a:t>Organisational Injustice  </a:t>
            </a:r>
            <a:r>
              <a:rPr lang="en-GB" dirty="0"/>
              <a:t>Police officer perspective: </a:t>
            </a:r>
            <a:r>
              <a:rPr lang="en-GB" sz="1800" dirty="0">
                <a:effectLst/>
                <a:latin typeface="Calibri" panose="020F0502020204030204" pitchFamily="34" charset="0"/>
                <a:ea typeface="Calibri" panose="020F0502020204030204" pitchFamily="34" charset="0"/>
                <a:cs typeface="Times New Roman" panose="02020603050405020304" pitchFamily="18" charset="0"/>
              </a:rPr>
              <a:t>Stigma of getting pregnant, having a family, parental leave, flexi-plans, accommodating family.  Seen as less than &amp; end of career.</a:t>
            </a:r>
          </a:p>
          <a:p>
            <a:pPr marL="0" indent="0" algn="just">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no compatibility between having a family and having a police career – it can’t be done. Parents often change roles – not just women, not just for child care – risk also a factor, and wishing to be more present for children.  Fear of loss of promotion prospects – impact on family planning – impact on pregnancy.</a:t>
            </a:r>
          </a:p>
          <a:p>
            <a:pPr marL="0" indent="0" algn="just">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Lack of support or accommodation of family by job </a:t>
            </a:r>
            <a:r>
              <a:rPr lang="en-GB" sz="1800" dirty="0">
                <a:effectLst/>
                <a:latin typeface="Calibri" panose="020F0502020204030204" pitchFamily="34" charset="0"/>
                <a:ea typeface="Calibri" panose="020F0502020204030204" pitchFamily="34" charset="0"/>
                <a:cs typeface="Times New Roman" panose="02020603050405020304" pitchFamily="18" charset="0"/>
              </a:rPr>
              <a:t>– family do all of the compromise for the job – flexible working plans based on luck and compassion of supervisor. – lottery.  Job share not possible – expectation of third party child care (which most can’t afford or access).</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n-GB" sz="1800" b="1" dirty="0">
                <a:latin typeface="Calibri" panose="020F0502020204030204" pitchFamily="34" charset="0"/>
                <a:ea typeface="Calibri" panose="020F0502020204030204" pitchFamily="34" charset="0"/>
                <a:cs typeface="Times New Roman" panose="02020603050405020304" pitchFamily="18" charset="0"/>
              </a:rPr>
              <a:t>Third party child care</a:t>
            </a:r>
            <a:r>
              <a:rPr lang="en-GB" sz="1800" dirty="0">
                <a:latin typeface="Calibri" panose="020F0502020204030204" pitchFamily="34" charset="0"/>
                <a:ea typeface="Calibri" panose="020F0502020204030204" pitchFamily="34" charset="0"/>
                <a:cs typeface="Times New Roman" panose="02020603050405020304" pitchFamily="18" charset="0"/>
              </a:rPr>
              <a:t> or other support services not compatible with policing (drop off/collection times, rolling shift patter, unpredictable finish times.</a:t>
            </a:r>
          </a:p>
          <a:p>
            <a:pPr marL="0" indent="0" algn="just">
              <a:lnSpc>
                <a:spcPct val="107000"/>
              </a:lnSpc>
              <a:spcAft>
                <a:spcPts val="800"/>
              </a:spcAft>
              <a:buNone/>
            </a:pPr>
            <a:r>
              <a:rPr lang="en-GB" sz="1800" b="1" dirty="0">
                <a:latin typeface="Calibri" panose="020F0502020204030204" pitchFamily="34" charset="0"/>
                <a:ea typeface="Calibri" panose="020F0502020204030204" pitchFamily="34" charset="0"/>
                <a:cs typeface="Times New Roman" panose="02020603050405020304" pitchFamily="18" charset="0"/>
              </a:rPr>
              <a:t>Victim support for police families</a:t>
            </a:r>
            <a:r>
              <a:rPr lang="en-GB" sz="1800" dirty="0">
                <a:latin typeface="Calibri" panose="020F0502020204030204" pitchFamily="34" charset="0"/>
                <a:ea typeface="Calibri" panose="020F0502020204030204" pitchFamily="34" charset="0"/>
                <a:cs typeface="Times New Roman" panose="02020603050405020304" pitchFamily="18" charset="0"/>
              </a:rPr>
              <a:t>, are they less than other members of the public?  Assuming the identity of police officer, no recognition.  Comparable to police officer mental health – secondary citizen.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pic>
        <p:nvPicPr>
          <p:cNvPr id="3" name="Picture 2">
            <a:extLst>
              <a:ext uri="{FF2B5EF4-FFF2-40B4-BE49-F238E27FC236}">
                <a16:creationId xmlns:a16="http://schemas.microsoft.com/office/drawing/2014/main" id="{3A799172-58C0-ED87-B5E5-FD5E2A0E3802}"/>
              </a:ext>
            </a:extLst>
          </p:cNvPr>
          <p:cNvPicPr>
            <a:picLocks noChangeAspect="1"/>
          </p:cNvPicPr>
          <p:nvPr/>
        </p:nvPicPr>
        <p:blipFill>
          <a:blip r:embed="rId2"/>
          <a:stretch>
            <a:fillRect/>
          </a:stretch>
        </p:blipFill>
        <p:spPr>
          <a:xfrm>
            <a:off x="7571473" y="5907645"/>
            <a:ext cx="3609145" cy="688908"/>
          </a:xfrm>
          <a:prstGeom prst="rect">
            <a:avLst/>
          </a:prstGeom>
        </p:spPr>
      </p:pic>
    </p:spTree>
    <p:extLst>
      <p:ext uri="{BB962C8B-B14F-4D97-AF65-F5344CB8AC3E}">
        <p14:creationId xmlns:p14="http://schemas.microsoft.com/office/powerpoint/2010/main" val="321684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9C6127-D7BE-4053-8B68-873F9001C139}"/>
              </a:ext>
            </a:extLst>
          </p:cNvPr>
          <p:cNvSpPr>
            <a:spLocks noGrp="1"/>
          </p:cNvSpPr>
          <p:nvPr>
            <p:ph type="body" sz="quarter" idx="15"/>
          </p:nvPr>
        </p:nvSpPr>
        <p:spPr>
          <a:xfrm>
            <a:off x="821995" y="566496"/>
            <a:ext cx="10188510" cy="760325"/>
          </a:xfrm>
        </p:spPr>
        <p:txBody>
          <a:bodyPr/>
          <a:lstStyle/>
          <a:p>
            <a:pPr marL="0" indent="0">
              <a:buNone/>
            </a:pPr>
            <a:r>
              <a:rPr lang="en-GB" sz="1800" b="1" dirty="0"/>
              <a:t>Survey</a:t>
            </a:r>
            <a:r>
              <a:rPr lang="en-GB" sz="1800" dirty="0"/>
              <a:t>:</a:t>
            </a:r>
          </a:p>
          <a:p>
            <a:pPr marL="0" indent="0" algn="ctr">
              <a:buNone/>
            </a:pPr>
            <a:r>
              <a:rPr lang="en-GB" sz="1800" dirty="0"/>
              <a:t>‘A very anti family organisation. I have experienced an incredible burden of managing home/children and my own job since my partner signed up which has been further exasperated by covid. Everything falls to me now. The shift patterns, partners constant tiredness, unpredictable nature of each shift end time - it’s hard work. We cannot plan holidays or days out. His leave can be cancelled and we have no say. Important training courses are staged over half terms with no regard to impact on families. He loves the job, he’s brilliant at it and we support him - but it’s had an immeasurable impact on family life and my personal well-being. I often feel like a machine now and my children miss out on many things without their Dad. He is also constantly torn between a career that is his passion and the family he loves. It is a hard life - I have never felt so lonely.’</a:t>
            </a:r>
          </a:p>
          <a:p>
            <a:pPr marL="0" indent="0">
              <a:buNone/>
            </a:pPr>
            <a:r>
              <a:rPr lang="en-GB" sz="1800" b="1" dirty="0">
                <a:latin typeface="+mn-lt"/>
                <a:ea typeface="Calibri" panose="020F0502020204030204" pitchFamily="34" charset="0"/>
                <a:cs typeface="Calibri" panose="020F0502020204030204" pitchFamily="34" charset="0"/>
              </a:rPr>
              <a:t>Focus Group: </a:t>
            </a:r>
          </a:p>
          <a:p>
            <a:pPr marL="0" indent="0" algn="ctr">
              <a:buNone/>
            </a:pPr>
            <a:r>
              <a:rPr lang="en-GB" sz="1800" dirty="0">
                <a:effectLst/>
                <a:latin typeface="+mn-lt"/>
                <a:ea typeface="Calibri" panose="020F0502020204030204" pitchFamily="34" charset="0"/>
                <a:cs typeface="Calibri" panose="020F0502020204030204" pitchFamily="34" charset="0"/>
              </a:rPr>
              <a:t>‘the police dominates every aspect of our lives in one way or another, really… his job kind of dominates every aspect. So every decision we have to make or I make or make around the kids, it's got to kind of run through his work and his shifts or his commitments and so on.’</a:t>
            </a:r>
            <a:endParaRPr lang="en-GB" sz="1800" dirty="0">
              <a:effectLst/>
              <a:latin typeface="+mn-lt"/>
              <a:ea typeface="Calibri" panose="020F0502020204030204" pitchFamily="34" charset="0"/>
              <a:cs typeface="Times New Roman" panose="02020603050405020304" pitchFamily="18" charset="0"/>
            </a:endParaRPr>
          </a:p>
          <a:p>
            <a:pPr marL="0" indent="0" algn="ctr">
              <a:buNone/>
            </a:pPr>
            <a:endParaRPr lang="en-GB" sz="1800" dirty="0"/>
          </a:p>
          <a:p>
            <a:endParaRPr lang="en-GB" dirty="0"/>
          </a:p>
        </p:txBody>
      </p:sp>
      <p:pic>
        <p:nvPicPr>
          <p:cNvPr id="2" name="Picture 1">
            <a:extLst>
              <a:ext uri="{FF2B5EF4-FFF2-40B4-BE49-F238E27FC236}">
                <a16:creationId xmlns:a16="http://schemas.microsoft.com/office/drawing/2014/main" id="{0CC1B382-6FA4-EBC8-F44B-63611AAA9321}"/>
              </a:ext>
            </a:extLst>
          </p:cNvPr>
          <p:cNvPicPr>
            <a:picLocks noChangeAspect="1"/>
          </p:cNvPicPr>
          <p:nvPr/>
        </p:nvPicPr>
        <p:blipFill>
          <a:blip r:embed="rId2"/>
          <a:stretch>
            <a:fillRect/>
          </a:stretch>
        </p:blipFill>
        <p:spPr>
          <a:xfrm>
            <a:off x="7718207" y="5845501"/>
            <a:ext cx="3609145" cy="688908"/>
          </a:xfrm>
          <a:prstGeom prst="rect">
            <a:avLst/>
          </a:prstGeom>
        </p:spPr>
      </p:pic>
    </p:spTree>
    <p:extLst>
      <p:ext uri="{BB962C8B-B14F-4D97-AF65-F5344CB8AC3E}">
        <p14:creationId xmlns:p14="http://schemas.microsoft.com/office/powerpoint/2010/main" val="113967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C0F74-084A-F5C2-33F3-CE3D4ACD7F40}"/>
              </a:ext>
            </a:extLst>
          </p:cNvPr>
          <p:cNvSpPr>
            <a:spLocks noGrp="1"/>
          </p:cNvSpPr>
          <p:nvPr>
            <p:ph type="body" sz="quarter" idx="14"/>
          </p:nvPr>
        </p:nvSpPr>
        <p:spPr>
          <a:xfrm>
            <a:off x="1300385" y="1139109"/>
            <a:ext cx="9591229" cy="3627105"/>
          </a:xfrm>
        </p:spPr>
        <p:txBody>
          <a:bodyPr/>
          <a:lstStyle/>
          <a:p>
            <a:pPr marL="285750" indent="-285750">
              <a:lnSpc>
                <a:spcPct val="200000"/>
              </a:lnSpc>
              <a:buFont typeface="Arial" panose="020B0604020202020204" pitchFamily="34" charset="0"/>
              <a:buChar char="•"/>
            </a:pPr>
            <a:r>
              <a:rPr lang="en-GB" sz="1600" dirty="0"/>
              <a:t>Introduction to Soteria Bluestone</a:t>
            </a:r>
          </a:p>
          <a:p>
            <a:pPr marL="285750" indent="-285750">
              <a:lnSpc>
                <a:spcPct val="200000"/>
              </a:lnSpc>
              <a:buFont typeface="Arial" panose="020B0604020202020204" pitchFamily="34" charset="0"/>
              <a:buChar char="•"/>
            </a:pPr>
            <a:r>
              <a:rPr lang="en-GB" sz="1600" dirty="0"/>
              <a:t>Overview of Methods</a:t>
            </a:r>
          </a:p>
          <a:p>
            <a:pPr marL="285750" indent="-285750">
              <a:lnSpc>
                <a:spcPct val="200000"/>
              </a:lnSpc>
              <a:buFont typeface="Arial" panose="020B0604020202020204" pitchFamily="34" charset="0"/>
              <a:buChar char="•"/>
            </a:pPr>
            <a:r>
              <a:rPr lang="en-GB" sz="1600" dirty="0"/>
              <a:t>Workload, welfare and bleed over - investigator perspectives</a:t>
            </a:r>
          </a:p>
          <a:p>
            <a:pPr marL="971550" lvl="1" indent="-285750">
              <a:lnSpc>
                <a:spcPct val="200000"/>
              </a:lnSpc>
            </a:pPr>
            <a:r>
              <a:rPr lang="en-GB" sz="1600" dirty="0">
                <a:solidFill>
                  <a:schemeClr val="tx1"/>
                </a:solidFill>
              </a:rPr>
              <a:t>Review of qualitative data from Learning and Wellbeing survey</a:t>
            </a:r>
          </a:p>
          <a:p>
            <a:pPr marL="971550" lvl="1" indent="-285750">
              <a:lnSpc>
                <a:spcPct val="200000"/>
              </a:lnSpc>
            </a:pPr>
            <a:r>
              <a:rPr lang="en-GB" sz="1600" dirty="0">
                <a:solidFill>
                  <a:schemeClr val="tx1"/>
                </a:solidFill>
              </a:rPr>
              <a:t>Review of Qualitative data </a:t>
            </a:r>
          </a:p>
          <a:p>
            <a:pPr marL="285750" indent="-285750">
              <a:lnSpc>
                <a:spcPct val="200000"/>
              </a:lnSpc>
              <a:buFont typeface="Arial" panose="020B0604020202020204" pitchFamily="34" charset="0"/>
              <a:buChar char="•"/>
            </a:pPr>
            <a:r>
              <a:rPr lang="en-GB" sz="1600" dirty="0"/>
              <a:t>Introduction to Greedy Organizations</a:t>
            </a:r>
          </a:p>
          <a:p>
            <a:pPr marL="285750" indent="-285750">
              <a:lnSpc>
                <a:spcPct val="200000"/>
              </a:lnSpc>
              <a:buFont typeface="Arial" panose="020B0604020202020204" pitchFamily="34" charset="0"/>
              <a:buChar char="•"/>
            </a:pPr>
            <a:r>
              <a:rPr lang="en-GB" sz="1600" dirty="0"/>
              <a:t>The flip side of workload, welfare and bleed over – family perspectives from other research</a:t>
            </a:r>
          </a:p>
          <a:p>
            <a:pPr marL="285750" indent="-285750">
              <a:lnSpc>
                <a:spcPct val="200000"/>
              </a:lnSpc>
              <a:buFont typeface="Arial" panose="020B0604020202020204" pitchFamily="34" charset="0"/>
              <a:buChar char="•"/>
            </a:pPr>
            <a:r>
              <a:rPr lang="en-GB" sz="1600" dirty="0"/>
              <a:t>Concluding remarks &amp; questions</a:t>
            </a:r>
          </a:p>
          <a:p>
            <a:pPr marL="285750" indent="-285750">
              <a:buFont typeface="Arial" panose="020B0604020202020204" pitchFamily="34" charset="0"/>
              <a:buChar char="•"/>
            </a:pPr>
            <a:endParaRPr lang="en-GB" sz="500" dirty="0">
              <a:solidFill>
                <a:schemeClr val="tx1"/>
              </a:solidFill>
            </a:endParaRPr>
          </a:p>
        </p:txBody>
      </p:sp>
      <p:sp>
        <p:nvSpPr>
          <p:cNvPr id="4" name="Text Placeholder 3">
            <a:extLst>
              <a:ext uri="{FF2B5EF4-FFF2-40B4-BE49-F238E27FC236}">
                <a16:creationId xmlns:a16="http://schemas.microsoft.com/office/drawing/2014/main" id="{965E06BC-60EF-838D-6097-9BF00981C8DC}"/>
              </a:ext>
            </a:extLst>
          </p:cNvPr>
          <p:cNvSpPr>
            <a:spLocks noGrp="1"/>
          </p:cNvSpPr>
          <p:nvPr>
            <p:ph type="body" sz="quarter" idx="24"/>
          </p:nvPr>
        </p:nvSpPr>
        <p:spPr/>
        <p:txBody>
          <a:bodyPr/>
          <a:lstStyle/>
          <a:p>
            <a:r>
              <a:rPr lang="en-GB" dirty="0"/>
              <a:t>Today’s NLN</a:t>
            </a:r>
          </a:p>
        </p:txBody>
      </p:sp>
      <p:pic>
        <p:nvPicPr>
          <p:cNvPr id="2" name="Picture 1">
            <a:extLst>
              <a:ext uri="{FF2B5EF4-FFF2-40B4-BE49-F238E27FC236}">
                <a16:creationId xmlns:a16="http://schemas.microsoft.com/office/drawing/2014/main" id="{8911D2C9-1ADF-A8C8-7294-865BDBF06E9F}"/>
              </a:ext>
            </a:extLst>
          </p:cNvPr>
          <p:cNvPicPr>
            <a:picLocks noChangeAspect="1"/>
          </p:cNvPicPr>
          <p:nvPr/>
        </p:nvPicPr>
        <p:blipFill>
          <a:blip r:embed="rId2"/>
          <a:stretch>
            <a:fillRect/>
          </a:stretch>
        </p:blipFill>
        <p:spPr>
          <a:xfrm>
            <a:off x="7886883" y="5632437"/>
            <a:ext cx="3609145" cy="688908"/>
          </a:xfrm>
          <a:prstGeom prst="rect">
            <a:avLst/>
          </a:prstGeom>
        </p:spPr>
      </p:pic>
    </p:spTree>
    <p:extLst>
      <p:ext uri="{BB962C8B-B14F-4D97-AF65-F5344CB8AC3E}">
        <p14:creationId xmlns:p14="http://schemas.microsoft.com/office/powerpoint/2010/main" val="126950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0C214-64E5-442C-A85B-76A6240C4803}"/>
              </a:ext>
            </a:extLst>
          </p:cNvPr>
          <p:cNvSpPr>
            <a:spLocks noGrp="1"/>
          </p:cNvSpPr>
          <p:nvPr>
            <p:ph type="body" sz="quarter" idx="12"/>
          </p:nvPr>
        </p:nvSpPr>
        <p:spPr>
          <a:xfrm>
            <a:off x="925691" y="1079368"/>
            <a:ext cx="9591229" cy="289311"/>
          </a:xfrm>
        </p:spPr>
        <p:txBody>
          <a:bodyPr/>
          <a:lstStyle/>
          <a:p>
            <a:r>
              <a:rPr lang="en-GB" dirty="0"/>
              <a:t>Psychological Wellbeing</a:t>
            </a:r>
          </a:p>
        </p:txBody>
      </p:sp>
      <p:sp>
        <p:nvSpPr>
          <p:cNvPr id="3" name="Text Placeholder 2">
            <a:extLst>
              <a:ext uri="{FF2B5EF4-FFF2-40B4-BE49-F238E27FC236}">
                <a16:creationId xmlns:a16="http://schemas.microsoft.com/office/drawing/2014/main" id="{353DCFBF-5FAA-4C99-B038-A4BFD36826DF}"/>
              </a:ext>
            </a:extLst>
          </p:cNvPr>
          <p:cNvSpPr>
            <a:spLocks noGrp="1"/>
          </p:cNvSpPr>
          <p:nvPr>
            <p:ph type="body" sz="quarter" idx="14"/>
          </p:nvPr>
        </p:nvSpPr>
        <p:spPr>
          <a:xfrm>
            <a:off x="1783529" y="4519206"/>
            <a:ext cx="9591229" cy="496800"/>
          </a:xfrm>
        </p:spPr>
        <p:txBody>
          <a:bodyPr/>
          <a:lstStyle/>
          <a:p>
            <a:endParaRPr lang="en-GB" dirty="0"/>
          </a:p>
          <a:p>
            <a:endParaRPr lang="en-GB" dirty="0"/>
          </a:p>
          <a:p>
            <a:endParaRPr lang="en-GB" dirty="0"/>
          </a:p>
        </p:txBody>
      </p:sp>
      <p:sp>
        <p:nvSpPr>
          <p:cNvPr id="4" name="Text Placeholder 3">
            <a:extLst>
              <a:ext uri="{FF2B5EF4-FFF2-40B4-BE49-F238E27FC236}">
                <a16:creationId xmlns:a16="http://schemas.microsoft.com/office/drawing/2014/main" id="{2A107D36-239A-4FA8-9906-2FC6F78BF4CD}"/>
              </a:ext>
            </a:extLst>
          </p:cNvPr>
          <p:cNvSpPr>
            <a:spLocks noGrp="1"/>
          </p:cNvSpPr>
          <p:nvPr>
            <p:ph type="body" sz="quarter" idx="24"/>
          </p:nvPr>
        </p:nvSpPr>
        <p:spPr/>
        <p:txBody>
          <a:bodyPr/>
          <a:lstStyle/>
          <a:p>
            <a:r>
              <a:rPr lang="en-GB" dirty="0"/>
              <a:t>Findings</a:t>
            </a:r>
          </a:p>
        </p:txBody>
      </p:sp>
      <p:sp>
        <p:nvSpPr>
          <p:cNvPr id="6" name="Text Placeholder 5">
            <a:extLst>
              <a:ext uri="{FF2B5EF4-FFF2-40B4-BE49-F238E27FC236}">
                <a16:creationId xmlns:a16="http://schemas.microsoft.com/office/drawing/2014/main" id="{E51D7BA4-4BE8-4635-9196-B7B0F1EB41B8}"/>
              </a:ext>
            </a:extLst>
          </p:cNvPr>
          <p:cNvSpPr>
            <a:spLocks noGrp="1"/>
          </p:cNvSpPr>
          <p:nvPr>
            <p:ph type="body" sz="quarter" idx="15"/>
          </p:nvPr>
        </p:nvSpPr>
        <p:spPr>
          <a:xfrm>
            <a:off x="499621" y="1688298"/>
            <a:ext cx="11170763" cy="4090334"/>
          </a:xfrm>
        </p:spPr>
        <p:txBody>
          <a:bodyPr/>
          <a:lstStyle/>
          <a:p>
            <a:pPr marL="0" indent="0">
              <a:buNone/>
            </a:pPr>
            <a:r>
              <a:rPr lang="en-GB" b="1" dirty="0">
                <a:latin typeface="+mn-lt"/>
              </a:rPr>
              <a:t>Secondary Trauma of partners </a:t>
            </a:r>
            <a:r>
              <a:rPr lang="en-GB" dirty="0">
                <a:latin typeface="+mn-lt"/>
              </a:rPr>
              <a:t>– non-police partners are so concerned about their police partners mental health that they are  actively tracking their mental health and stepping in as  counselling support – they hear all of the details of an officer’s day, yet they have no where to off load their burden.</a:t>
            </a:r>
          </a:p>
          <a:p>
            <a:pPr marL="0" indent="0">
              <a:buNone/>
            </a:pPr>
            <a:r>
              <a:rPr lang="en-GB" dirty="0">
                <a:effectLst/>
                <a:latin typeface="+mn-lt"/>
                <a:ea typeface="Calibri" panose="020F0502020204030204" pitchFamily="34" charset="0"/>
                <a:cs typeface="Times New Roman" panose="02020603050405020304" pitchFamily="18" charset="0"/>
              </a:rPr>
              <a:t>Unaddressed MH issues in officers impacts police family, impact on parent of officer, impact on partner – impact on child development.  Agitated behaviours, irritability and aggression – redirection of not coping onto family, impacts partner, parent, child.</a:t>
            </a:r>
          </a:p>
          <a:p>
            <a:pPr marL="0" indent="0">
              <a:buNone/>
            </a:pPr>
            <a:endParaRPr lang="en-GB" dirty="0">
              <a:effectLst/>
              <a:latin typeface="+mn-lt"/>
              <a:ea typeface="Calibri" panose="020F0502020204030204" pitchFamily="34" charset="0"/>
              <a:cs typeface="Times New Roman" panose="02020603050405020304" pitchFamily="18" charset="0"/>
            </a:endParaRPr>
          </a:p>
          <a:p>
            <a:pPr marL="0" indent="0">
              <a:buNone/>
            </a:pPr>
            <a:r>
              <a:rPr lang="en-GB" b="1" dirty="0">
                <a:effectLst/>
                <a:latin typeface="+mn-lt"/>
                <a:ea typeface="Calibri" panose="020F0502020204030204" pitchFamily="34" charset="0"/>
                <a:cs typeface="Times New Roman" panose="02020603050405020304" pitchFamily="18" charset="0"/>
              </a:rPr>
              <a:t>No recognition of impact on police family </a:t>
            </a:r>
            <a:r>
              <a:rPr lang="en-GB" dirty="0">
                <a:effectLst/>
                <a:latin typeface="+mn-lt"/>
                <a:ea typeface="Calibri" panose="020F0502020204030204" pitchFamily="34" charset="0"/>
                <a:cs typeface="Times New Roman" panose="02020603050405020304" pitchFamily="18" charset="0"/>
              </a:rPr>
              <a:t>even when it is identified that a serving member  is  significantly unwell </a:t>
            </a:r>
          </a:p>
          <a:p>
            <a:pPr marL="0" indent="0">
              <a:buNone/>
            </a:pPr>
            <a:endParaRPr lang="en-GB" dirty="0">
              <a:latin typeface="+mn-lt"/>
            </a:endParaRPr>
          </a:p>
          <a:p>
            <a:pPr marL="0" indent="0" algn="just">
              <a:buNone/>
            </a:pPr>
            <a:r>
              <a:rPr lang="en-GB" b="1" dirty="0">
                <a:latin typeface="+mn-lt"/>
              </a:rPr>
              <a:t>Statistical relationship</a:t>
            </a:r>
            <a:r>
              <a:rPr lang="en-GB" dirty="0">
                <a:latin typeface="+mn-lt"/>
              </a:rPr>
              <a:t> between partner and police family member psychological wellbeing.</a:t>
            </a:r>
          </a:p>
          <a:p>
            <a:pPr marL="0" indent="0" algn="just">
              <a:buNone/>
            </a:pPr>
            <a:endParaRPr lang="en-GB" dirty="0">
              <a:latin typeface="+mn-lt"/>
            </a:endParaRPr>
          </a:p>
          <a:p>
            <a:pPr marL="0" indent="0" algn="just">
              <a:buNone/>
            </a:pPr>
            <a:r>
              <a:rPr lang="en-GB" b="1" dirty="0">
                <a:latin typeface="+mn-lt"/>
              </a:rPr>
              <a:t>Non-police partners are isolated </a:t>
            </a:r>
            <a:r>
              <a:rPr lang="en-GB" dirty="0">
                <a:latin typeface="+mn-lt"/>
              </a:rPr>
              <a:t>from society and family friends and often partners, but also still considered as outsiders from the police service.  No sense of belonging or support.</a:t>
            </a:r>
          </a:p>
          <a:p>
            <a:pPr marL="0" indent="0">
              <a:buNone/>
            </a:pPr>
            <a:endParaRPr lang="en-GB" dirty="0"/>
          </a:p>
        </p:txBody>
      </p:sp>
      <p:pic>
        <p:nvPicPr>
          <p:cNvPr id="5" name="Picture 4">
            <a:extLst>
              <a:ext uri="{FF2B5EF4-FFF2-40B4-BE49-F238E27FC236}">
                <a16:creationId xmlns:a16="http://schemas.microsoft.com/office/drawing/2014/main" id="{EE13A758-DC32-9F51-7DF3-55B1EE9BE3E9}"/>
              </a:ext>
            </a:extLst>
          </p:cNvPr>
          <p:cNvPicPr>
            <a:picLocks noChangeAspect="1"/>
          </p:cNvPicPr>
          <p:nvPr/>
        </p:nvPicPr>
        <p:blipFill>
          <a:blip r:embed="rId2"/>
          <a:stretch>
            <a:fillRect/>
          </a:stretch>
        </p:blipFill>
        <p:spPr>
          <a:xfrm>
            <a:off x="7869128" y="5943156"/>
            <a:ext cx="3609145" cy="688908"/>
          </a:xfrm>
          <a:prstGeom prst="rect">
            <a:avLst/>
          </a:prstGeom>
        </p:spPr>
      </p:pic>
    </p:spTree>
    <p:extLst>
      <p:ext uri="{BB962C8B-B14F-4D97-AF65-F5344CB8AC3E}">
        <p14:creationId xmlns:p14="http://schemas.microsoft.com/office/powerpoint/2010/main" val="276042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663776-655B-43EC-A84F-A8D27296698E}"/>
              </a:ext>
            </a:extLst>
          </p:cNvPr>
          <p:cNvSpPr>
            <a:spLocks noGrp="1"/>
          </p:cNvSpPr>
          <p:nvPr>
            <p:ph type="body" sz="quarter" idx="15"/>
          </p:nvPr>
        </p:nvSpPr>
        <p:spPr>
          <a:xfrm>
            <a:off x="553039" y="227133"/>
            <a:ext cx="11085921" cy="760325"/>
          </a:xfrm>
        </p:spPr>
        <p:txBody>
          <a:bodyPr/>
          <a:lstStyle/>
          <a:p>
            <a:pPr marL="0" indent="0" algn="ctr">
              <a:buNone/>
            </a:pPr>
            <a:r>
              <a:rPr lang="en-GB" sz="1600" b="1" dirty="0">
                <a:latin typeface="+mn-lt"/>
              </a:rPr>
              <a:t>Survey:’ </a:t>
            </a:r>
            <a:r>
              <a:rPr lang="en-GB" sz="1600" dirty="0">
                <a:latin typeface="+mn-lt"/>
              </a:rPr>
              <a:t>‘You never get used to shift work and the impact this has on family and quality time. I have anxiety/PTSD and my husbands job has certainly impacted me, there have been far too many times that I have needed him and he’s not been there, you know it’s not their fault but it’s hard to see that at times…The mental strain on the officer is hard too, even for the strongest which does in turn pass on to the family as we always discuss his day but at times it can be quite draining for all involved but we know he needs to talk. ‘</a:t>
            </a:r>
          </a:p>
          <a:p>
            <a:pPr marL="0" indent="0" algn="ctr">
              <a:buNone/>
            </a:pPr>
            <a:endParaRPr lang="en-GB" sz="1600" dirty="0">
              <a:latin typeface="+mn-lt"/>
            </a:endParaRPr>
          </a:p>
          <a:p>
            <a:pPr marL="0" indent="0" algn="ctr">
              <a:buNone/>
            </a:pPr>
            <a:r>
              <a:rPr lang="en-GB" sz="1600" b="1" dirty="0">
                <a:latin typeface="+mn-lt"/>
              </a:rPr>
              <a:t>Focus Group:  </a:t>
            </a:r>
            <a:r>
              <a:rPr lang="en-GB" sz="1600" dirty="0">
                <a:effectLst/>
                <a:latin typeface="+mn-lt"/>
                <a:ea typeface="Calibri" panose="020F0502020204030204" pitchFamily="34" charset="0"/>
              </a:rPr>
              <a:t>‘And he's also been diagnosed with PTSD at work, and I very much share in a lot of his trauma. And again, there's no. Reach out or just consideration for how it affects families UM, and I'm aware that as my children get older, these are all risk factors for them as well.’’</a:t>
            </a:r>
          </a:p>
          <a:p>
            <a:pPr marL="0" indent="0" algn="ctr">
              <a:buNone/>
            </a:pPr>
            <a:endParaRPr lang="en-GB" sz="1600" dirty="0">
              <a:effectLst/>
              <a:latin typeface="+mn-lt"/>
              <a:ea typeface="Calibri" panose="020F0502020204030204" pitchFamily="34" charset="0"/>
            </a:endParaRPr>
          </a:p>
          <a:p>
            <a:pPr marL="0" indent="0" algn="ctr">
              <a:buNone/>
            </a:pPr>
            <a:r>
              <a:rPr lang="en-GB" sz="1600" b="1" dirty="0">
                <a:effectLst/>
                <a:latin typeface="+mn-lt"/>
                <a:ea typeface="Calibri" panose="020F0502020204030204" pitchFamily="34" charset="0"/>
                <a:cs typeface="Calibri" panose="020F0502020204030204" pitchFamily="34" charset="0"/>
              </a:rPr>
              <a:t>Focu</a:t>
            </a:r>
            <a:r>
              <a:rPr lang="en-GB" sz="1600" b="1" dirty="0">
                <a:latin typeface="+mn-lt"/>
                <a:ea typeface="Calibri" panose="020F0502020204030204" pitchFamily="34" charset="0"/>
                <a:cs typeface="Calibri" panose="020F0502020204030204" pitchFamily="34" charset="0"/>
              </a:rPr>
              <a:t>s Group: </a:t>
            </a:r>
            <a:r>
              <a:rPr lang="en-GB" sz="1600" dirty="0">
                <a:effectLst/>
                <a:latin typeface="+mn-lt"/>
                <a:ea typeface="Calibri" panose="020F0502020204030204" pitchFamily="34" charset="0"/>
                <a:cs typeface="Calibri" panose="020F0502020204030204" pitchFamily="34" charset="0"/>
              </a:rPr>
              <a:t>‘A lot of the time he's a very angry man and it can. It can make life very difficult at home. You know, you can start walking on eggshells sometimes, you know, can just cross their path and you’re in my way you all that sort of.  Because they're not. They're not. They're not dealing with the root cause of something, so they're taking it out on you.’</a:t>
            </a:r>
          </a:p>
          <a:p>
            <a:pPr marL="0" indent="0" algn="ctr">
              <a:buNone/>
            </a:pPr>
            <a:endParaRPr lang="en-GB" sz="1600" dirty="0">
              <a:effectLst/>
              <a:latin typeface="+mn-lt"/>
              <a:ea typeface="Calibri" panose="020F0502020204030204" pitchFamily="34" charset="0"/>
              <a:cs typeface="Calibri" panose="020F0502020204030204" pitchFamily="34" charset="0"/>
            </a:endParaRPr>
          </a:p>
          <a:p>
            <a:pPr marL="0" indent="0" algn="ctr">
              <a:buNone/>
            </a:pPr>
            <a:r>
              <a:rPr lang="en-GB" sz="1600" b="1" dirty="0">
                <a:effectLst/>
                <a:latin typeface="+mn-lt"/>
                <a:ea typeface="Calibri" panose="020F0502020204030204" pitchFamily="34" charset="0"/>
                <a:cs typeface="Calibri" panose="020F0502020204030204" pitchFamily="34" charset="0"/>
              </a:rPr>
              <a:t>Focus Group: </a:t>
            </a:r>
            <a:r>
              <a:rPr lang="en-GB" sz="1600" dirty="0">
                <a:effectLst/>
                <a:latin typeface="+mn-lt"/>
                <a:ea typeface="Calibri" panose="020F0502020204030204" pitchFamily="34" charset="0"/>
                <a:cs typeface="Calibri" panose="020F0502020204030204" pitchFamily="34" charset="0"/>
              </a:rPr>
              <a:t>‘But sometimes he has an incredibly short temper. You can tell when there's stuff going on. You do have to sometimes be on eggshells. And he does. He carries this shift around with him that he shouldn't have to be like his job. His job is damaging him like he is not the person that I was in my teenage years in 20s with.’</a:t>
            </a:r>
            <a:endParaRPr lang="en-GB" sz="1600" dirty="0">
              <a:effectLst/>
              <a:latin typeface="+mn-lt"/>
              <a:ea typeface="Calibri" panose="020F0502020204030204" pitchFamily="34" charset="0"/>
              <a:cs typeface="Times New Roman" panose="02020603050405020304" pitchFamily="18" charset="0"/>
            </a:endParaRPr>
          </a:p>
          <a:p>
            <a:pPr marL="0" indent="0" algn="ct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GB" dirty="0"/>
          </a:p>
        </p:txBody>
      </p:sp>
      <p:pic>
        <p:nvPicPr>
          <p:cNvPr id="2" name="Picture 1">
            <a:extLst>
              <a:ext uri="{FF2B5EF4-FFF2-40B4-BE49-F238E27FC236}">
                <a16:creationId xmlns:a16="http://schemas.microsoft.com/office/drawing/2014/main" id="{94A4B58C-5792-A7EA-8CA8-AE9B493FE2FC}"/>
              </a:ext>
            </a:extLst>
          </p:cNvPr>
          <p:cNvPicPr>
            <a:picLocks noChangeAspect="1"/>
          </p:cNvPicPr>
          <p:nvPr/>
        </p:nvPicPr>
        <p:blipFill>
          <a:blip r:embed="rId2"/>
          <a:stretch>
            <a:fillRect/>
          </a:stretch>
        </p:blipFill>
        <p:spPr>
          <a:xfrm>
            <a:off x="7913516" y="6134470"/>
            <a:ext cx="3609145" cy="613004"/>
          </a:xfrm>
          <a:prstGeom prst="rect">
            <a:avLst/>
          </a:prstGeom>
        </p:spPr>
      </p:pic>
    </p:spTree>
    <p:extLst>
      <p:ext uri="{BB962C8B-B14F-4D97-AF65-F5344CB8AC3E}">
        <p14:creationId xmlns:p14="http://schemas.microsoft.com/office/powerpoint/2010/main" val="109706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09220-FE33-4877-BC37-D210F7106113}"/>
              </a:ext>
            </a:extLst>
          </p:cNvPr>
          <p:cNvSpPr>
            <a:spLocks noGrp="1"/>
          </p:cNvSpPr>
          <p:nvPr>
            <p:ph type="body" sz="quarter" idx="12"/>
          </p:nvPr>
        </p:nvSpPr>
        <p:spPr>
          <a:xfrm>
            <a:off x="1300385" y="1020582"/>
            <a:ext cx="9591229" cy="289311"/>
          </a:xfrm>
        </p:spPr>
        <p:txBody>
          <a:bodyPr/>
          <a:lstStyle/>
          <a:p>
            <a:r>
              <a:rPr lang="en-GB" dirty="0"/>
              <a:t>Children</a:t>
            </a:r>
          </a:p>
        </p:txBody>
      </p:sp>
      <p:sp>
        <p:nvSpPr>
          <p:cNvPr id="4" name="Text Placeholder 3">
            <a:extLst>
              <a:ext uri="{FF2B5EF4-FFF2-40B4-BE49-F238E27FC236}">
                <a16:creationId xmlns:a16="http://schemas.microsoft.com/office/drawing/2014/main" id="{B578DA5A-17C4-47BC-83D5-1B982B1EDB45}"/>
              </a:ext>
            </a:extLst>
          </p:cNvPr>
          <p:cNvSpPr>
            <a:spLocks noGrp="1"/>
          </p:cNvSpPr>
          <p:nvPr>
            <p:ph type="body" sz="quarter" idx="24"/>
          </p:nvPr>
        </p:nvSpPr>
        <p:spPr/>
        <p:txBody>
          <a:bodyPr/>
          <a:lstStyle/>
          <a:p>
            <a:r>
              <a:rPr lang="en-GB" dirty="0"/>
              <a:t>Findings </a:t>
            </a:r>
          </a:p>
        </p:txBody>
      </p:sp>
      <p:sp>
        <p:nvSpPr>
          <p:cNvPr id="6" name="Text Placeholder 5">
            <a:extLst>
              <a:ext uri="{FF2B5EF4-FFF2-40B4-BE49-F238E27FC236}">
                <a16:creationId xmlns:a16="http://schemas.microsoft.com/office/drawing/2014/main" id="{75365822-4D93-4E56-AACD-916878BFE97F}"/>
              </a:ext>
            </a:extLst>
          </p:cNvPr>
          <p:cNvSpPr>
            <a:spLocks noGrp="1"/>
          </p:cNvSpPr>
          <p:nvPr>
            <p:ph type="body" sz="quarter" idx="15"/>
          </p:nvPr>
        </p:nvSpPr>
        <p:spPr>
          <a:xfrm>
            <a:off x="413915" y="1428651"/>
            <a:ext cx="10766703" cy="760325"/>
          </a:xfrm>
        </p:spPr>
        <p:txBody>
          <a:bodyPr/>
          <a:lstStyle/>
          <a:p>
            <a:pPr marL="0" indent="0">
              <a:buNone/>
            </a:pPr>
            <a:r>
              <a:rPr lang="en-GB" b="1" dirty="0"/>
              <a:t>Intergenerational Trauma</a:t>
            </a:r>
          </a:p>
          <a:p>
            <a:pPr marL="0" indent="0">
              <a:buNone/>
            </a:pPr>
            <a:r>
              <a:rPr lang="en-GB" sz="1600" b="1" dirty="0">
                <a:effectLst/>
                <a:latin typeface="+mn-lt"/>
                <a:ea typeface="Calibri" panose="020F0502020204030204" pitchFamily="34" charset="0"/>
                <a:cs typeface="Times New Roman" panose="02020603050405020304" pitchFamily="18" charset="0"/>
              </a:rPr>
              <a:t>Children reflecting behaviour of police officers </a:t>
            </a:r>
            <a:r>
              <a:rPr lang="en-GB" sz="1600" dirty="0">
                <a:effectLst/>
                <a:latin typeface="+mn-lt"/>
                <a:ea typeface="Calibri" panose="020F0502020204030204" pitchFamily="34" charset="0"/>
                <a:cs typeface="Times New Roman" panose="02020603050405020304" pitchFamily="18" charset="0"/>
              </a:rPr>
              <a:t>– children are very aware of their police parents jobs and are interested in this – often wanting (and becoming) police officers but also aware of the risks that their parents are involved in.  </a:t>
            </a:r>
          </a:p>
          <a:p>
            <a:pPr marL="0" indent="0">
              <a:buNone/>
            </a:pPr>
            <a:endParaRPr lang="en-GB" sz="1600" dirty="0">
              <a:effectLst/>
              <a:latin typeface="+mn-lt"/>
              <a:ea typeface="Calibri" panose="020F0502020204030204" pitchFamily="34" charset="0"/>
              <a:cs typeface="Times New Roman" panose="02020603050405020304" pitchFamily="18" charset="0"/>
            </a:endParaRPr>
          </a:p>
          <a:p>
            <a:pPr marL="0" indent="0">
              <a:buNone/>
            </a:pPr>
            <a:r>
              <a:rPr lang="en-GB" sz="1600" b="1" dirty="0">
                <a:effectLst/>
                <a:latin typeface="+mn-lt"/>
                <a:ea typeface="Calibri" panose="020F0502020204030204" pitchFamily="34" charset="0"/>
                <a:cs typeface="Times New Roman" panose="02020603050405020304" pitchFamily="18" charset="0"/>
              </a:rPr>
              <a:t>Children recognise the absence </a:t>
            </a:r>
            <a:r>
              <a:rPr lang="en-GB" sz="1600" dirty="0">
                <a:effectLst/>
                <a:latin typeface="+mn-lt"/>
                <a:ea typeface="Calibri" panose="020F0502020204030204" pitchFamily="34" charset="0"/>
                <a:cs typeface="Times New Roman" panose="02020603050405020304" pitchFamily="18" charset="0"/>
              </a:rPr>
              <a:t>of their parents – are they secondary to police work too?  </a:t>
            </a:r>
          </a:p>
          <a:p>
            <a:pPr marL="0" indent="0">
              <a:buNone/>
            </a:pPr>
            <a:endParaRPr lang="en-GB" sz="1600" dirty="0">
              <a:effectLst/>
              <a:latin typeface="+mn-lt"/>
              <a:ea typeface="Calibri" panose="020F0502020204030204" pitchFamily="34" charset="0"/>
              <a:cs typeface="Times New Roman" panose="02020603050405020304" pitchFamily="18" charset="0"/>
            </a:endParaRPr>
          </a:p>
          <a:p>
            <a:pPr marL="0" indent="0">
              <a:buNone/>
            </a:pPr>
            <a:r>
              <a:rPr lang="en-GB" sz="1600" b="1" dirty="0">
                <a:effectLst/>
                <a:latin typeface="+mn-lt"/>
                <a:ea typeface="Calibri" panose="020F0502020204030204" pitchFamily="34" charset="0"/>
                <a:cs typeface="Times New Roman" panose="02020603050405020304" pitchFamily="18" charset="0"/>
              </a:rPr>
              <a:t>Children are affected by parent’s mental health </a:t>
            </a:r>
            <a:r>
              <a:rPr lang="en-GB" sz="1600" dirty="0">
                <a:effectLst/>
                <a:latin typeface="+mn-lt"/>
                <a:ea typeface="Calibri" panose="020F0502020204030204" pitchFamily="34" charset="0"/>
                <a:cs typeface="Times New Roman" panose="02020603050405020304" pitchFamily="18" charset="0"/>
              </a:rPr>
              <a:t>– two children state this, non-police parents of children witness this, parents admit to their behaviours, describing and witnessing anxiety and vulnerability.  </a:t>
            </a:r>
          </a:p>
          <a:p>
            <a:pPr marL="0" indent="0">
              <a:buNone/>
            </a:pPr>
            <a:endParaRPr lang="en-GB" sz="1600" dirty="0">
              <a:effectLst/>
              <a:latin typeface="+mn-lt"/>
              <a:ea typeface="Calibri" panose="020F0502020204030204" pitchFamily="34" charset="0"/>
              <a:cs typeface="Times New Roman" panose="02020603050405020304" pitchFamily="18" charset="0"/>
            </a:endParaRPr>
          </a:p>
          <a:p>
            <a:pPr marL="0" indent="0">
              <a:buNone/>
            </a:pPr>
            <a:r>
              <a:rPr lang="en-GB" sz="1600" b="1" dirty="0">
                <a:latin typeface="+mn-lt"/>
                <a:ea typeface="Calibri" panose="020F0502020204030204" pitchFamily="34" charset="0"/>
                <a:cs typeface="Times New Roman" panose="02020603050405020304" pitchFamily="18" charset="0"/>
              </a:rPr>
              <a:t>Children l</a:t>
            </a:r>
            <a:r>
              <a:rPr lang="en-GB" sz="1600" b="1" dirty="0">
                <a:effectLst/>
                <a:latin typeface="+mn-lt"/>
                <a:ea typeface="Calibri" panose="020F0502020204030204" pitchFamily="34" charset="0"/>
                <a:cs typeface="Times New Roman" panose="02020603050405020304" pitchFamily="18" charset="0"/>
              </a:rPr>
              <a:t>earn to suppress emotions </a:t>
            </a:r>
            <a:r>
              <a:rPr lang="en-GB" sz="1600" dirty="0">
                <a:effectLst/>
                <a:latin typeface="+mn-lt"/>
                <a:ea typeface="Calibri" panose="020F0502020204030204" pitchFamily="34" charset="0"/>
                <a:cs typeface="Times New Roman" panose="02020603050405020304" pitchFamily="18" charset="0"/>
              </a:rPr>
              <a:t>either to protect already stressed parent, or due to agitated mood or inaccessibility of parent.</a:t>
            </a:r>
          </a:p>
          <a:p>
            <a:pPr marL="0" indent="0">
              <a:buNone/>
            </a:pPr>
            <a:endParaRPr lang="en-GB" b="1" dirty="0"/>
          </a:p>
        </p:txBody>
      </p:sp>
      <p:pic>
        <p:nvPicPr>
          <p:cNvPr id="3" name="Picture 2">
            <a:extLst>
              <a:ext uri="{FF2B5EF4-FFF2-40B4-BE49-F238E27FC236}">
                <a16:creationId xmlns:a16="http://schemas.microsoft.com/office/drawing/2014/main" id="{448F5B21-3DCC-32E7-7A47-F95D08911D9D}"/>
              </a:ext>
            </a:extLst>
          </p:cNvPr>
          <p:cNvPicPr>
            <a:picLocks noChangeAspect="1"/>
          </p:cNvPicPr>
          <p:nvPr/>
        </p:nvPicPr>
        <p:blipFill>
          <a:blip r:embed="rId2"/>
          <a:stretch>
            <a:fillRect/>
          </a:stretch>
        </p:blipFill>
        <p:spPr>
          <a:xfrm>
            <a:off x="7727085" y="5837418"/>
            <a:ext cx="3609145" cy="688908"/>
          </a:xfrm>
          <a:prstGeom prst="rect">
            <a:avLst/>
          </a:prstGeom>
        </p:spPr>
      </p:pic>
    </p:spTree>
    <p:extLst>
      <p:ext uri="{BB962C8B-B14F-4D97-AF65-F5344CB8AC3E}">
        <p14:creationId xmlns:p14="http://schemas.microsoft.com/office/powerpoint/2010/main" val="338920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848915-477B-4D82-A69E-1D6A768BFAF9}"/>
              </a:ext>
            </a:extLst>
          </p:cNvPr>
          <p:cNvSpPr>
            <a:spLocks noGrp="1"/>
          </p:cNvSpPr>
          <p:nvPr>
            <p:ph type="body" sz="quarter" idx="15"/>
          </p:nvPr>
        </p:nvSpPr>
        <p:spPr>
          <a:xfrm>
            <a:off x="789641" y="629373"/>
            <a:ext cx="10612718" cy="5229889"/>
          </a:xfrm>
        </p:spPr>
        <p:txBody>
          <a:bodyPr/>
          <a:lstStyle/>
          <a:p>
            <a:pPr marL="0" indent="0" algn="ctr">
              <a:buNone/>
            </a:pPr>
            <a:r>
              <a:rPr lang="en-GB" sz="2000" b="1" dirty="0"/>
              <a:t>Survey: </a:t>
            </a:r>
            <a:r>
              <a:rPr lang="en-GB" sz="2000" dirty="0"/>
              <a:t>‘Child required wellbeing / psychological support when aged 10 due to serving family member was working on numerous murder enquiries and working away from family,  child became fearful of dangers presented and needed some support . Obtained via GP’</a:t>
            </a:r>
          </a:p>
          <a:p>
            <a:pPr marL="0" indent="0" algn="ctr">
              <a:buNone/>
            </a:pPr>
            <a:endParaRPr lang="en-GB" sz="1600" dirty="0">
              <a:latin typeface="+mn-lt"/>
              <a:ea typeface="Calibri" panose="020F0502020204030204" pitchFamily="34" charset="0"/>
              <a:cs typeface="Calibri" panose="020F0502020204030204" pitchFamily="34" charset="0"/>
            </a:endParaRPr>
          </a:p>
          <a:p>
            <a:pPr marL="0" indent="0" algn="ctr">
              <a:buNone/>
            </a:pPr>
            <a:endParaRPr lang="en-GB" sz="1600" dirty="0">
              <a:effectLst/>
              <a:latin typeface="+mn-lt"/>
              <a:ea typeface="Calibri" panose="020F0502020204030204" pitchFamily="34" charset="0"/>
              <a:cs typeface="Calibri" panose="020F0502020204030204" pitchFamily="34" charset="0"/>
            </a:endParaRPr>
          </a:p>
          <a:p>
            <a:pPr marL="0" indent="0" algn="ctr">
              <a:buNone/>
            </a:pPr>
            <a:r>
              <a:rPr lang="en-GB" sz="2000" b="1" dirty="0">
                <a:effectLst/>
                <a:latin typeface="+mn-lt"/>
                <a:ea typeface="Calibri" panose="020F0502020204030204" pitchFamily="34" charset="0"/>
                <a:cs typeface="Calibri" panose="020F0502020204030204" pitchFamily="34" charset="0"/>
              </a:rPr>
              <a:t>Focus Group: </a:t>
            </a:r>
            <a:r>
              <a:rPr lang="en-GB" sz="2000" dirty="0">
                <a:effectLst/>
                <a:latin typeface="+mn-lt"/>
                <a:ea typeface="Calibri" panose="020F0502020204030204" pitchFamily="34" charset="0"/>
                <a:cs typeface="Calibri" panose="020F0502020204030204" pitchFamily="34" charset="0"/>
              </a:rPr>
              <a:t>‘I worry about his relationship with my little boy because, like, there will be times when [child], like, Mommy, don't tell Daddy that or is Daddy home or is Daddy in bed or don't tell Daddy this happened. Umm. Because he's worried about him, like snapping or getting cross or…And then other times I do worry about [child’s] ability to express his emotions, cause if he's. Umm, like [partner] just doesn't deal with emotion that well generally. So he tends to be told to be like your stop being silly or you know it doesn't hurt that much or. Some, and I mean we all, we all do it... But I feel like it happens in our house, maybe more than it should..’</a:t>
            </a:r>
          </a:p>
          <a:p>
            <a:pPr marL="0" indent="0" algn="ctr">
              <a:buNone/>
            </a:pPr>
            <a:endParaRPr lang="en-GB" sz="1600" dirty="0">
              <a:effectLst/>
              <a:latin typeface="+mn-lt"/>
              <a:ea typeface="Calibri" panose="020F0502020204030204" pitchFamily="34" charset="0"/>
              <a:cs typeface="Times New Roman" panose="02020603050405020304" pitchFamily="18" charset="0"/>
            </a:endParaRPr>
          </a:p>
          <a:p>
            <a:pPr marL="0" indent="0" algn="ctr">
              <a:buNone/>
            </a:pPr>
            <a:endParaRPr lang="en-GB" dirty="0"/>
          </a:p>
        </p:txBody>
      </p:sp>
      <p:pic>
        <p:nvPicPr>
          <p:cNvPr id="2" name="Picture 1">
            <a:extLst>
              <a:ext uri="{FF2B5EF4-FFF2-40B4-BE49-F238E27FC236}">
                <a16:creationId xmlns:a16="http://schemas.microsoft.com/office/drawing/2014/main" id="{599BC774-7114-C9C4-D29A-FF9DD485B9AF}"/>
              </a:ext>
            </a:extLst>
          </p:cNvPr>
          <p:cNvPicPr>
            <a:picLocks noChangeAspect="1"/>
          </p:cNvPicPr>
          <p:nvPr/>
        </p:nvPicPr>
        <p:blipFill>
          <a:blip r:embed="rId2"/>
          <a:stretch>
            <a:fillRect/>
          </a:stretch>
        </p:blipFill>
        <p:spPr>
          <a:xfrm>
            <a:off x="7793214" y="5859262"/>
            <a:ext cx="3609145" cy="688908"/>
          </a:xfrm>
          <a:prstGeom prst="rect">
            <a:avLst/>
          </a:prstGeom>
        </p:spPr>
      </p:pic>
    </p:spTree>
    <p:extLst>
      <p:ext uri="{BB962C8B-B14F-4D97-AF65-F5344CB8AC3E}">
        <p14:creationId xmlns:p14="http://schemas.microsoft.com/office/powerpoint/2010/main" val="1255864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AAF2D6-4B83-5A38-7CF1-583D200EECD2}"/>
              </a:ext>
            </a:extLst>
          </p:cNvPr>
          <p:cNvSpPr>
            <a:spLocks noGrp="1"/>
          </p:cNvSpPr>
          <p:nvPr>
            <p:ph type="body" sz="quarter" idx="14"/>
          </p:nvPr>
        </p:nvSpPr>
        <p:spPr>
          <a:xfrm>
            <a:off x="1001105" y="443883"/>
            <a:ext cx="9591229" cy="2146388"/>
          </a:xfrm>
        </p:spPr>
        <p:txBody>
          <a:bodyPr/>
          <a:lstStyle/>
          <a:p>
            <a:pPr marL="0" indent="0" algn="ctr">
              <a:buNone/>
            </a:pPr>
            <a:r>
              <a:rPr lang="en-GB" sz="2000" b="1" dirty="0">
                <a:latin typeface="+mn-lt"/>
                <a:ea typeface="Calibri" panose="020F0502020204030204" pitchFamily="34" charset="0"/>
                <a:cs typeface="Calibri" panose="020F0502020204030204" pitchFamily="34" charset="0"/>
              </a:rPr>
              <a:t>Interview</a:t>
            </a:r>
            <a:r>
              <a:rPr lang="en-GB" sz="2000" dirty="0">
                <a:latin typeface="+mn-lt"/>
                <a:ea typeface="Calibri" panose="020F0502020204030204" pitchFamily="34" charset="0"/>
                <a:cs typeface="Calibri" panose="020F0502020204030204" pitchFamily="34" charset="0"/>
              </a:rPr>
              <a:t> </a:t>
            </a:r>
            <a:r>
              <a:rPr lang="en-GB" sz="2000" dirty="0">
                <a:effectLst/>
                <a:latin typeface="+mn-lt"/>
                <a:ea typeface="Calibri" panose="020F0502020204030204" pitchFamily="34" charset="0"/>
                <a:cs typeface="Calibri" panose="020F0502020204030204" pitchFamily="34" charset="0"/>
              </a:rPr>
              <a:t>‘I didn't. I didn't really…You know, I felt like I didn't have anyone to protect me…I suppose II couldn't be honest with him. I couldn't. like I didn't want him to think that I was weak… But he was never really there to, to talk to and didn’t.’</a:t>
            </a:r>
          </a:p>
          <a:p>
            <a:pPr marL="0" indent="0" algn="ctr">
              <a:buNone/>
            </a:pPr>
            <a:endParaRPr lang="en-GB" sz="2000" dirty="0">
              <a:effectLst/>
              <a:latin typeface="+mn-lt"/>
              <a:ea typeface="Calibri" panose="020F0502020204030204" pitchFamily="34" charset="0"/>
              <a:cs typeface="Times New Roman" panose="02020603050405020304" pitchFamily="18" charset="0"/>
            </a:endParaRPr>
          </a:p>
          <a:p>
            <a:pPr marL="0" indent="0" algn="ctr">
              <a:buNone/>
            </a:pPr>
            <a:r>
              <a:rPr lang="en-GB" sz="2000" b="1" dirty="0">
                <a:effectLst/>
                <a:latin typeface="+mn-lt"/>
                <a:ea typeface="Calibri" panose="020F0502020204030204" pitchFamily="34" charset="0"/>
                <a:cs typeface="Calibri" panose="020F0502020204030204" pitchFamily="34" charset="0"/>
              </a:rPr>
              <a:t>Interview</a:t>
            </a:r>
            <a:r>
              <a:rPr lang="en-GB" sz="2000" dirty="0">
                <a:effectLst/>
                <a:latin typeface="+mn-lt"/>
                <a:ea typeface="Calibri" panose="020F0502020204030204" pitchFamily="34" charset="0"/>
                <a:cs typeface="Calibri" panose="020F0502020204030204" pitchFamily="34" charset="0"/>
              </a:rPr>
              <a:t> ‘Sometimes not venting my feelings and views and then may be taken out my children. When I shouldn't and they don't understand why I might be a bit more snappy with them.’</a:t>
            </a:r>
          </a:p>
          <a:p>
            <a:pPr marL="0" indent="0" algn="ctr">
              <a:buNone/>
            </a:pPr>
            <a:endParaRPr lang="en-GB" sz="2000" dirty="0">
              <a:effectLst/>
              <a:latin typeface="+mn-lt"/>
              <a:ea typeface="Calibri" panose="020F0502020204030204" pitchFamily="34" charset="0"/>
              <a:cs typeface="Times New Roman" panose="02020603050405020304" pitchFamily="18" charset="0"/>
            </a:endParaRPr>
          </a:p>
          <a:p>
            <a:pPr marL="0" indent="0" algn="ctr">
              <a:buNone/>
            </a:pPr>
            <a:r>
              <a:rPr lang="en-GB" sz="2000" b="1" dirty="0">
                <a:effectLst/>
                <a:latin typeface="+mn-lt"/>
                <a:ea typeface="Calibri" panose="020F0502020204030204" pitchFamily="34" charset="0"/>
                <a:cs typeface="Calibri" panose="020F0502020204030204" pitchFamily="34" charset="0"/>
              </a:rPr>
              <a:t>Interview </a:t>
            </a:r>
            <a:r>
              <a:rPr lang="en-GB" sz="2000" dirty="0">
                <a:effectLst/>
                <a:latin typeface="+mn-lt"/>
                <a:ea typeface="Calibri" panose="020F0502020204030204" pitchFamily="34" charset="0"/>
                <a:cs typeface="Calibri" panose="020F0502020204030204" pitchFamily="34" charset="0"/>
              </a:rPr>
              <a:t>‘I definitely see my husband becoming stressed because he's in a high-ranking role and I see it quite frequently and I sort of say to him, OK, that's good that you recognize you are stressed. But what you </a:t>
            </a:r>
            <a:r>
              <a:rPr lang="en-GB" sz="2000" dirty="0" err="1">
                <a:effectLst/>
                <a:latin typeface="+mn-lt"/>
                <a:ea typeface="Calibri" panose="020F0502020204030204" pitchFamily="34" charset="0"/>
                <a:cs typeface="Calibri" panose="020F0502020204030204" pitchFamily="34" charset="0"/>
              </a:rPr>
              <a:t>gonna</a:t>
            </a:r>
            <a:r>
              <a:rPr lang="en-GB" sz="2000" dirty="0">
                <a:effectLst/>
                <a:latin typeface="+mn-lt"/>
                <a:ea typeface="Calibri" panose="020F0502020204030204" pitchFamily="34" charset="0"/>
                <a:cs typeface="Calibri" panose="020F0502020204030204" pitchFamily="34" charset="0"/>
              </a:rPr>
              <a:t> do about it and he doesn't do anything about it.  And again, he will just take it out in a negative way in the home with me or my children and that's, you know, I know when he's stressed because he will be become what agitated...’</a:t>
            </a:r>
            <a:endParaRPr lang="en-GB" sz="2000" dirty="0">
              <a:effectLst/>
              <a:latin typeface="+mn-lt"/>
              <a:ea typeface="Calibri" panose="020F0502020204030204" pitchFamily="34" charset="0"/>
              <a:cs typeface="Times New Roman" panose="02020603050405020304" pitchFamily="18" charset="0"/>
            </a:endParaRPr>
          </a:p>
          <a:p>
            <a:endParaRPr lang="en-GB" dirty="0"/>
          </a:p>
        </p:txBody>
      </p:sp>
      <p:pic>
        <p:nvPicPr>
          <p:cNvPr id="2" name="Picture 1">
            <a:extLst>
              <a:ext uri="{FF2B5EF4-FFF2-40B4-BE49-F238E27FC236}">
                <a16:creationId xmlns:a16="http://schemas.microsoft.com/office/drawing/2014/main" id="{C34A1017-8F5E-FB8D-EABA-EF6561D16812}"/>
              </a:ext>
            </a:extLst>
          </p:cNvPr>
          <p:cNvPicPr>
            <a:picLocks noChangeAspect="1"/>
          </p:cNvPicPr>
          <p:nvPr/>
        </p:nvPicPr>
        <p:blipFill>
          <a:blip r:embed="rId2"/>
          <a:stretch>
            <a:fillRect/>
          </a:stretch>
        </p:blipFill>
        <p:spPr>
          <a:xfrm>
            <a:off x="7762596" y="5845501"/>
            <a:ext cx="3609145" cy="688908"/>
          </a:xfrm>
          <a:prstGeom prst="rect">
            <a:avLst/>
          </a:prstGeom>
        </p:spPr>
      </p:pic>
    </p:spTree>
    <p:extLst>
      <p:ext uri="{BB962C8B-B14F-4D97-AF65-F5344CB8AC3E}">
        <p14:creationId xmlns:p14="http://schemas.microsoft.com/office/powerpoint/2010/main" val="270046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C7A212-9E87-4263-85D5-6ED29A5A3595}"/>
              </a:ext>
            </a:extLst>
          </p:cNvPr>
          <p:cNvSpPr>
            <a:spLocks noGrp="1"/>
          </p:cNvSpPr>
          <p:nvPr>
            <p:ph type="body" sz="quarter" idx="15"/>
          </p:nvPr>
        </p:nvSpPr>
        <p:spPr>
          <a:xfrm>
            <a:off x="1227348" y="1075544"/>
            <a:ext cx="9591229" cy="3826394"/>
          </a:xfrm>
        </p:spPr>
        <p:txBody>
          <a:bodyPr/>
          <a:lstStyle/>
          <a:p>
            <a:pPr algn="ctr"/>
            <a:r>
              <a:rPr lang="en-GB" sz="2400" dirty="0">
                <a:effectLst/>
                <a:latin typeface="+mn-lt"/>
                <a:ea typeface="Calibri" panose="020F0502020204030204" pitchFamily="34" charset="0"/>
              </a:rPr>
              <a:t>‘…they use the term police family, don't they as a way to try and get people into the job…but it's kind of, yeah, become part of this family because you're about to destroy your one at home...’</a:t>
            </a:r>
            <a:endParaRPr lang="en-GB" sz="2400" dirty="0">
              <a:latin typeface="+mn-lt"/>
            </a:endParaRPr>
          </a:p>
        </p:txBody>
      </p:sp>
      <p:pic>
        <p:nvPicPr>
          <p:cNvPr id="2" name="Picture 1">
            <a:extLst>
              <a:ext uri="{FF2B5EF4-FFF2-40B4-BE49-F238E27FC236}">
                <a16:creationId xmlns:a16="http://schemas.microsoft.com/office/drawing/2014/main" id="{40188ECD-D01E-5FEE-7555-74CF183A0C1C}"/>
              </a:ext>
            </a:extLst>
          </p:cNvPr>
          <p:cNvPicPr>
            <a:picLocks noChangeAspect="1"/>
          </p:cNvPicPr>
          <p:nvPr/>
        </p:nvPicPr>
        <p:blipFill>
          <a:blip r:embed="rId2"/>
          <a:stretch>
            <a:fillRect/>
          </a:stretch>
        </p:blipFill>
        <p:spPr>
          <a:xfrm>
            <a:off x="7842495" y="5782456"/>
            <a:ext cx="3609145" cy="688908"/>
          </a:xfrm>
          <a:prstGeom prst="rect">
            <a:avLst/>
          </a:prstGeom>
        </p:spPr>
      </p:pic>
    </p:spTree>
    <p:extLst>
      <p:ext uri="{BB962C8B-B14F-4D97-AF65-F5344CB8AC3E}">
        <p14:creationId xmlns:p14="http://schemas.microsoft.com/office/powerpoint/2010/main" val="361779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50B782-F0C7-A663-CB62-149B1F3737D1}"/>
              </a:ext>
            </a:extLst>
          </p:cNvPr>
          <p:cNvSpPr>
            <a:spLocks noGrp="1"/>
          </p:cNvSpPr>
          <p:nvPr>
            <p:ph type="body" sz="quarter" idx="24"/>
          </p:nvPr>
        </p:nvSpPr>
        <p:spPr/>
        <p:txBody>
          <a:bodyPr/>
          <a:lstStyle/>
          <a:p>
            <a:r>
              <a:rPr lang="en-GB" dirty="0"/>
              <a:t>In Summary</a:t>
            </a:r>
          </a:p>
        </p:txBody>
      </p:sp>
      <p:sp>
        <p:nvSpPr>
          <p:cNvPr id="6" name="Text Placeholder 5">
            <a:extLst>
              <a:ext uri="{FF2B5EF4-FFF2-40B4-BE49-F238E27FC236}">
                <a16:creationId xmlns:a16="http://schemas.microsoft.com/office/drawing/2014/main" id="{860D7637-27E1-A701-DDE9-EC564CC86A91}"/>
              </a:ext>
            </a:extLst>
          </p:cNvPr>
          <p:cNvSpPr>
            <a:spLocks noGrp="1"/>
          </p:cNvSpPr>
          <p:nvPr>
            <p:ph type="body" sz="quarter" idx="15"/>
          </p:nvPr>
        </p:nvSpPr>
        <p:spPr>
          <a:xfrm>
            <a:off x="844988" y="1397435"/>
            <a:ext cx="10335630" cy="3977453"/>
          </a:xfrm>
        </p:spPr>
        <p:txBody>
          <a:bodyPr/>
          <a:lstStyle/>
          <a:p>
            <a:pPr>
              <a:lnSpc>
                <a:spcPct val="150000"/>
              </a:lnSpc>
            </a:pPr>
            <a:r>
              <a:rPr lang="en-GB" dirty="0"/>
              <a:t>Policing is intrinsically greedy</a:t>
            </a:r>
          </a:p>
          <a:p>
            <a:pPr>
              <a:lnSpc>
                <a:spcPct val="150000"/>
              </a:lnSpc>
            </a:pPr>
            <a:r>
              <a:rPr lang="en-GB" dirty="0"/>
              <a:t>Organizational stressors appear much more significant than occupational ones</a:t>
            </a:r>
          </a:p>
          <a:p>
            <a:pPr>
              <a:lnSpc>
                <a:spcPct val="150000"/>
              </a:lnSpc>
            </a:pPr>
            <a:r>
              <a:rPr lang="en-GB" dirty="0"/>
              <a:t>Investigators at all levels bridge the gap in organizational capacity and capability with their own.</a:t>
            </a:r>
          </a:p>
          <a:p>
            <a:pPr>
              <a:lnSpc>
                <a:spcPct val="150000"/>
              </a:lnSpc>
            </a:pPr>
            <a:r>
              <a:rPr lang="en-GB" dirty="0"/>
              <a:t>This is often to their own detriment and those closest to them</a:t>
            </a:r>
          </a:p>
          <a:p>
            <a:pPr>
              <a:lnSpc>
                <a:spcPct val="150000"/>
              </a:lnSpc>
            </a:pPr>
            <a:r>
              <a:rPr lang="en-GB" dirty="0"/>
              <a:t>They are often ‘absent’ outside work</a:t>
            </a:r>
          </a:p>
          <a:p>
            <a:pPr>
              <a:lnSpc>
                <a:spcPct val="150000"/>
              </a:lnSpc>
            </a:pPr>
            <a:r>
              <a:rPr lang="en-GB" dirty="0"/>
              <a:t>Investigators live in fear of taking time off because of workload pressures and not wanting to let colleagues or victim survivors down</a:t>
            </a:r>
          </a:p>
          <a:p>
            <a:pPr>
              <a:lnSpc>
                <a:spcPct val="150000"/>
              </a:lnSpc>
            </a:pPr>
            <a:r>
              <a:rPr lang="en-GB" dirty="0"/>
              <a:t>The impacts on their welfare and that of their family and friends may be significant</a:t>
            </a:r>
          </a:p>
          <a:p>
            <a:pPr>
              <a:lnSpc>
                <a:spcPct val="150000"/>
              </a:lnSpc>
            </a:pPr>
            <a:r>
              <a:rPr lang="en-GB" dirty="0"/>
              <a:t>These impacts have real world implications for investigators and degrade the support mechanisms which might otherwise help them cope</a:t>
            </a:r>
          </a:p>
          <a:p>
            <a:endParaRPr lang="en-GB" dirty="0"/>
          </a:p>
        </p:txBody>
      </p:sp>
      <p:pic>
        <p:nvPicPr>
          <p:cNvPr id="2" name="Picture 1">
            <a:extLst>
              <a:ext uri="{FF2B5EF4-FFF2-40B4-BE49-F238E27FC236}">
                <a16:creationId xmlns:a16="http://schemas.microsoft.com/office/drawing/2014/main" id="{A74944D2-4043-F2EE-C9FA-913C8634C650}"/>
              </a:ext>
            </a:extLst>
          </p:cNvPr>
          <p:cNvPicPr>
            <a:picLocks noChangeAspect="1"/>
          </p:cNvPicPr>
          <p:nvPr/>
        </p:nvPicPr>
        <p:blipFill>
          <a:blip r:embed="rId2"/>
          <a:stretch>
            <a:fillRect/>
          </a:stretch>
        </p:blipFill>
        <p:spPr>
          <a:xfrm>
            <a:off x="7673820" y="5870498"/>
            <a:ext cx="3609145" cy="688908"/>
          </a:xfrm>
          <a:prstGeom prst="rect">
            <a:avLst/>
          </a:prstGeom>
        </p:spPr>
      </p:pic>
    </p:spTree>
    <p:extLst>
      <p:ext uri="{BB962C8B-B14F-4D97-AF65-F5344CB8AC3E}">
        <p14:creationId xmlns:p14="http://schemas.microsoft.com/office/powerpoint/2010/main" val="680579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7DCE44E1-0002-34AE-D936-1211422DA9F8}"/>
              </a:ext>
            </a:extLst>
          </p:cNvPr>
          <p:cNvSpPr txBox="1">
            <a:spLocks/>
          </p:cNvSpPr>
          <p:nvPr/>
        </p:nvSpPr>
        <p:spPr>
          <a:xfrm>
            <a:off x="994535" y="2845106"/>
            <a:ext cx="10202929" cy="215658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‘Rather than using a lack of ‘resilience’ as a cudgel to ignore what might be genuine complaints, leaders from successful organisations should be focused on scalable solutions……..Instead of trying to train each and every individual in resilience so that as many as possible recover from adversity, organisations should be looking at how they can structure cultures, policies and behaviours to help everyone thrive when adversity comes. We shouldn’t help people beat the odds, we should change the odds.’</a:t>
            </a:r>
          </a:p>
        </p:txBody>
      </p:sp>
      <p:sp>
        <p:nvSpPr>
          <p:cNvPr id="8" name="TextBox 7">
            <a:extLst>
              <a:ext uri="{FF2B5EF4-FFF2-40B4-BE49-F238E27FC236}">
                <a16:creationId xmlns:a16="http://schemas.microsoft.com/office/drawing/2014/main" id="{D91B1290-90F5-B2B3-D431-5F149C44262E}"/>
              </a:ext>
            </a:extLst>
          </p:cNvPr>
          <p:cNvSpPr txBox="1"/>
          <p:nvPr/>
        </p:nvSpPr>
        <p:spPr>
          <a:xfrm>
            <a:off x="994535" y="1840356"/>
            <a:ext cx="10202929" cy="923330"/>
          </a:xfrm>
          <a:prstGeom prst="rect">
            <a:avLst/>
          </a:prstGeom>
          <a:noFill/>
        </p:spPr>
        <p:txBody>
          <a:bodyPr wrap="square" rtlCol="0">
            <a:spAutoFit/>
          </a:bodyPr>
          <a:lstStyle/>
          <a:p>
            <a:r>
              <a:rPr lang="en-GB" dirty="0"/>
              <a:t>‘Staff are making it work because they’re doing things on their rest days on their own time and it’s hidden, it’s time that they’re not being paid or even getting that time back off’</a:t>
            </a:r>
          </a:p>
        </p:txBody>
      </p:sp>
      <p:sp>
        <p:nvSpPr>
          <p:cNvPr id="9" name="TextBox 8">
            <a:extLst>
              <a:ext uri="{FF2B5EF4-FFF2-40B4-BE49-F238E27FC236}">
                <a16:creationId xmlns:a16="http://schemas.microsoft.com/office/drawing/2014/main" id="{02A76A28-70A5-58C0-F584-D2CA0D6DED76}"/>
              </a:ext>
            </a:extLst>
          </p:cNvPr>
          <p:cNvSpPr txBox="1"/>
          <p:nvPr/>
        </p:nvSpPr>
        <p:spPr>
          <a:xfrm>
            <a:off x="994535" y="4786246"/>
            <a:ext cx="739969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(Dorney, G. (2020). "We have to stop misusing the word ‘resilience’." Retrieved 19 February, 2021, from https://www.hrmonline.com.au/culture/misusing-word-resilience/.)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2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dirty="0"/>
              <a:t>Thank you</a:t>
            </a:r>
          </a:p>
        </p:txBody>
      </p:sp>
      <p:pic>
        <p:nvPicPr>
          <p:cNvPr id="6" name="Picture 5">
            <a:extLst>
              <a:ext uri="{FF2B5EF4-FFF2-40B4-BE49-F238E27FC236}">
                <a16:creationId xmlns:a16="http://schemas.microsoft.com/office/drawing/2014/main" id="{213BBD95-D14F-A037-66CB-FCDCB58C7EEC}"/>
              </a:ext>
            </a:extLst>
          </p:cNvPr>
          <p:cNvPicPr>
            <a:picLocks noChangeAspect="1"/>
          </p:cNvPicPr>
          <p:nvPr/>
        </p:nvPicPr>
        <p:blipFill>
          <a:blip r:embed="rId3"/>
          <a:stretch>
            <a:fillRect/>
          </a:stretch>
        </p:blipFill>
        <p:spPr>
          <a:xfrm>
            <a:off x="2835489" y="5818869"/>
            <a:ext cx="3609145" cy="688908"/>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081A7C-0FD8-905C-658F-55403FD2E038}"/>
              </a:ext>
            </a:extLst>
          </p:cNvPr>
          <p:cNvSpPr>
            <a:spLocks noGrp="1"/>
          </p:cNvSpPr>
          <p:nvPr>
            <p:ph type="body" sz="quarter" idx="24"/>
          </p:nvPr>
        </p:nvSpPr>
        <p:spPr/>
        <p:txBody>
          <a:bodyPr/>
          <a:lstStyle/>
          <a:p>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Project Bluestone Soteria</a:t>
            </a:r>
          </a:p>
          <a:p>
            <a:endParaRPr lang="en-GB" dirty="0"/>
          </a:p>
        </p:txBody>
      </p:sp>
      <p:sp>
        <p:nvSpPr>
          <p:cNvPr id="5" name="Text Placeholder 4">
            <a:extLst>
              <a:ext uri="{FF2B5EF4-FFF2-40B4-BE49-F238E27FC236}">
                <a16:creationId xmlns:a16="http://schemas.microsoft.com/office/drawing/2014/main" id="{AEC6F957-C035-8402-2BE1-6083635D8FCB}"/>
              </a:ext>
            </a:extLst>
          </p:cNvPr>
          <p:cNvSpPr>
            <a:spLocks noGrp="1"/>
          </p:cNvSpPr>
          <p:nvPr>
            <p:ph type="body" sz="quarter" idx="25"/>
          </p:nvPr>
        </p:nvSpPr>
        <p:spPr>
          <a:xfrm>
            <a:off x="413914" y="1047601"/>
            <a:ext cx="10766703" cy="289311"/>
          </a:xfrm>
        </p:spPr>
        <p:txBody>
          <a:bodyPr/>
          <a:lstStyle/>
          <a:p>
            <a:r>
              <a:rPr lang="en-GB" dirty="0"/>
              <a:t>Home Office funded collaboration between academics &amp; police to identify the ‘as is’ of rape investigations in England and Wales. The aim is to create a National Operating Model and transform investigations.</a:t>
            </a:r>
          </a:p>
          <a:p>
            <a:endParaRPr lang="en-GB" dirty="0"/>
          </a:p>
        </p:txBody>
      </p:sp>
      <p:pic>
        <p:nvPicPr>
          <p:cNvPr id="8" name="Picture 7">
            <a:extLst>
              <a:ext uri="{FF2B5EF4-FFF2-40B4-BE49-F238E27FC236}">
                <a16:creationId xmlns:a16="http://schemas.microsoft.com/office/drawing/2014/main" id="{03875AC1-E5D5-1FCB-84DA-7287750AF2EE}"/>
              </a:ext>
            </a:extLst>
          </p:cNvPr>
          <p:cNvPicPr>
            <a:picLocks noChangeAspect="1"/>
          </p:cNvPicPr>
          <p:nvPr/>
        </p:nvPicPr>
        <p:blipFill>
          <a:blip r:embed="rId2"/>
          <a:stretch>
            <a:fillRect/>
          </a:stretch>
        </p:blipFill>
        <p:spPr>
          <a:xfrm>
            <a:off x="927862" y="2286360"/>
            <a:ext cx="10193395" cy="304826"/>
          </a:xfrm>
          <a:prstGeom prst="rect">
            <a:avLst/>
          </a:prstGeom>
        </p:spPr>
      </p:pic>
      <p:sp>
        <p:nvSpPr>
          <p:cNvPr id="9" name="Rectangle 8">
            <a:extLst>
              <a:ext uri="{FF2B5EF4-FFF2-40B4-BE49-F238E27FC236}">
                <a16:creationId xmlns:a16="http://schemas.microsoft.com/office/drawing/2014/main" id="{D9D3ACCC-5FA1-F2AF-B78F-E9B8EE4F37DF}"/>
              </a:ext>
            </a:extLst>
          </p:cNvPr>
          <p:cNvSpPr/>
          <p:nvPr/>
        </p:nvSpPr>
        <p:spPr>
          <a:xfrm>
            <a:off x="927862" y="2541828"/>
            <a:ext cx="834356" cy="433800"/>
          </a:xfrm>
          <a:prstGeom prst="rect">
            <a:avLst/>
          </a:prstGeom>
          <a:solidFill>
            <a:srgbClr val="1A3260"/>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 lastClr="FFFFFF"/>
              </a:solidFill>
              <a:effectLst/>
              <a:uLnTx/>
              <a:uFillTx/>
              <a:latin typeface="Poppins"/>
              <a:ea typeface="+mn-ea"/>
              <a:cs typeface="+mn-cs"/>
            </a:endParaRPr>
          </a:p>
        </p:txBody>
      </p:sp>
      <p:sp>
        <p:nvSpPr>
          <p:cNvPr id="10" name="Rectangle 9">
            <a:extLst>
              <a:ext uri="{FF2B5EF4-FFF2-40B4-BE49-F238E27FC236}">
                <a16:creationId xmlns:a16="http://schemas.microsoft.com/office/drawing/2014/main" id="{17FC585F-7C83-819E-F480-E01BA55884CB}"/>
              </a:ext>
            </a:extLst>
          </p:cNvPr>
          <p:cNvSpPr/>
          <p:nvPr/>
        </p:nvSpPr>
        <p:spPr>
          <a:xfrm>
            <a:off x="927862" y="3013810"/>
            <a:ext cx="834356" cy="380848"/>
          </a:xfrm>
          <a:prstGeom prst="rect">
            <a:avLst/>
          </a:prstGeom>
          <a:solidFill>
            <a:srgbClr val="45CBE8">
              <a:lumMod val="75000"/>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 lastClr="FFFFFF"/>
              </a:solidFill>
              <a:effectLst/>
              <a:uLnTx/>
              <a:uFillTx/>
              <a:latin typeface="Poppins"/>
              <a:ea typeface="+mn-ea"/>
              <a:cs typeface="+mn-cs"/>
            </a:endParaRPr>
          </a:p>
        </p:txBody>
      </p:sp>
      <p:sp>
        <p:nvSpPr>
          <p:cNvPr id="11" name="Rectangle 10">
            <a:extLst>
              <a:ext uri="{FF2B5EF4-FFF2-40B4-BE49-F238E27FC236}">
                <a16:creationId xmlns:a16="http://schemas.microsoft.com/office/drawing/2014/main" id="{B936A7E2-1195-B954-805C-109000CAAC9A}"/>
              </a:ext>
            </a:extLst>
          </p:cNvPr>
          <p:cNvSpPr/>
          <p:nvPr/>
        </p:nvSpPr>
        <p:spPr>
          <a:xfrm>
            <a:off x="927862" y="3454020"/>
            <a:ext cx="834356" cy="380848"/>
          </a:xfrm>
          <a:prstGeom prst="rect">
            <a:avLst/>
          </a:prstGeom>
          <a:solidFill>
            <a:srgbClr val="42955F"/>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 lastClr="FFFFFF"/>
              </a:solidFill>
              <a:effectLst/>
              <a:uLnTx/>
              <a:uFillTx/>
              <a:latin typeface="Poppins"/>
              <a:ea typeface="+mn-ea"/>
              <a:cs typeface="+mn-cs"/>
            </a:endParaRPr>
          </a:p>
        </p:txBody>
      </p:sp>
      <p:sp>
        <p:nvSpPr>
          <p:cNvPr id="12" name="Rectangle 11">
            <a:extLst>
              <a:ext uri="{FF2B5EF4-FFF2-40B4-BE49-F238E27FC236}">
                <a16:creationId xmlns:a16="http://schemas.microsoft.com/office/drawing/2014/main" id="{E34826DA-CEA6-9BC0-E9B9-432D5CC4A163}"/>
              </a:ext>
            </a:extLst>
          </p:cNvPr>
          <p:cNvSpPr/>
          <p:nvPr/>
        </p:nvSpPr>
        <p:spPr>
          <a:xfrm>
            <a:off x="927862" y="3894230"/>
            <a:ext cx="834356" cy="741168"/>
          </a:xfrm>
          <a:prstGeom prst="rect">
            <a:avLst/>
          </a:prstGeom>
          <a:solidFill>
            <a:srgbClr val="45CBE8">
              <a:lumMod val="50000"/>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 lastClr="FFFFFF"/>
              </a:solidFill>
              <a:effectLst/>
              <a:uLnTx/>
              <a:uFillTx/>
              <a:latin typeface="Poppins"/>
              <a:ea typeface="+mn-ea"/>
              <a:cs typeface="+mn-cs"/>
            </a:endParaRPr>
          </a:p>
        </p:txBody>
      </p:sp>
      <p:sp>
        <p:nvSpPr>
          <p:cNvPr id="13" name="Rectangle 12">
            <a:extLst>
              <a:ext uri="{FF2B5EF4-FFF2-40B4-BE49-F238E27FC236}">
                <a16:creationId xmlns:a16="http://schemas.microsoft.com/office/drawing/2014/main" id="{06277C94-9070-D4B9-6351-5F45C8F3FC5E}"/>
              </a:ext>
            </a:extLst>
          </p:cNvPr>
          <p:cNvSpPr/>
          <p:nvPr/>
        </p:nvSpPr>
        <p:spPr>
          <a:xfrm>
            <a:off x="927862" y="5213441"/>
            <a:ext cx="834356" cy="475809"/>
          </a:xfrm>
          <a:prstGeom prst="rect">
            <a:avLst/>
          </a:prstGeom>
          <a:solidFill>
            <a:srgbClr val="4590B8"/>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 lastClr="FFFFFF"/>
              </a:solidFill>
              <a:effectLst/>
              <a:uLnTx/>
              <a:uFillTx/>
              <a:latin typeface="Poppins"/>
              <a:ea typeface="+mn-ea"/>
              <a:cs typeface="+mn-cs"/>
            </a:endParaRPr>
          </a:p>
        </p:txBody>
      </p:sp>
      <p:sp>
        <p:nvSpPr>
          <p:cNvPr id="14" name="Rectangle 13">
            <a:extLst>
              <a:ext uri="{FF2B5EF4-FFF2-40B4-BE49-F238E27FC236}">
                <a16:creationId xmlns:a16="http://schemas.microsoft.com/office/drawing/2014/main" id="{F2CE84D7-F283-A1B9-0572-6FE821F0A0D7}"/>
              </a:ext>
            </a:extLst>
          </p:cNvPr>
          <p:cNvSpPr/>
          <p:nvPr/>
        </p:nvSpPr>
        <p:spPr>
          <a:xfrm>
            <a:off x="1953463" y="2535829"/>
            <a:ext cx="9159302" cy="439799"/>
          </a:xfrm>
          <a:prstGeom prst="rect">
            <a:avLst/>
          </a:prstGeom>
          <a:solidFill>
            <a:srgbClr val="1A3260">
              <a:alpha val="27843"/>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EBEBEB">
                  <a:lumMod val="20000"/>
                  <a:lumOff val="80000"/>
                </a:srgbClr>
              </a:solidFill>
              <a:effectLst/>
              <a:uLnTx/>
              <a:uFillTx/>
              <a:latin typeface="Poppins"/>
              <a:ea typeface="+mn-ea"/>
              <a:cs typeface="+mn-cs"/>
            </a:endParaRPr>
          </a:p>
        </p:txBody>
      </p:sp>
      <p:sp>
        <p:nvSpPr>
          <p:cNvPr id="15" name="Rectangle 14">
            <a:extLst>
              <a:ext uri="{FF2B5EF4-FFF2-40B4-BE49-F238E27FC236}">
                <a16:creationId xmlns:a16="http://schemas.microsoft.com/office/drawing/2014/main" id="{47E04136-30B4-B88A-1A3A-C35A59CAABC1}"/>
              </a:ext>
            </a:extLst>
          </p:cNvPr>
          <p:cNvSpPr/>
          <p:nvPr/>
        </p:nvSpPr>
        <p:spPr>
          <a:xfrm>
            <a:off x="1929738" y="3037294"/>
            <a:ext cx="9159304" cy="365064"/>
          </a:xfrm>
          <a:prstGeom prst="rect">
            <a:avLst/>
          </a:prstGeom>
          <a:solidFill>
            <a:srgbClr val="45CBE8">
              <a:lumMod val="75000"/>
              <a:alpha val="27843"/>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EBEBEB">
                  <a:lumMod val="20000"/>
                  <a:lumOff val="80000"/>
                </a:srgbClr>
              </a:solidFill>
              <a:effectLst/>
              <a:uLnTx/>
              <a:uFillTx/>
              <a:latin typeface="Poppins"/>
              <a:ea typeface="+mn-ea"/>
              <a:cs typeface="+mn-cs"/>
            </a:endParaRPr>
          </a:p>
        </p:txBody>
      </p:sp>
      <p:sp>
        <p:nvSpPr>
          <p:cNvPr id="16" name="Rectangle 15">
            <a:extLst>
              <a:ext uri="{FF2B5EF4-FFF2-40B4-BE49-F238E27FC236}">
                <a16:creationId xmlns:a16="http://schemas.microsoft.com/office/drawing/2014/main" id="{B75B7FB8-393C-26D4-D9AF-7B3C4FD07419}"/>
              </a:ext>
            </a:extLst>
          </p:cNvPr>
          <p:cNvSpPr/>
          <p:nvPr/>
        </p:nvSpPr>
        <p:spPr>
          <a:xfrm>
            <a:off x="1929738" y="3454274"/>
            <a:ext cx="9159304" cy="365065"/>
          </a:xfrm>
          <a:prstGeom prst="rect">
            <a:avLst/>
          </a:prstGeom>
          <a:solidFill>
            <a:srgbClr val="42955F">
              <a:alpha val="27843"/>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EBEBEB">
                  <a:lumMod val="20000"/>
                  <a:lumOff val="80000"/>
                </a:srgbClr>
              </a:solidFill>
              <a:effectLst/>
              <a:uLnTx/>
              <a:uFillTx/>
              <a:latin typeface="Poppins"/>
              <a:ea typeface="+mn-ea"/>
              <a:cs typeface="+mn-cs"/>
            </a:endParaRPr>
          </a:p>
        </p:txBody>
      </p:sp>
      <p:sp>
        <p:nvSpPr>
          <p:cNvPr id="17" name="Rectangle 16">
            <a:extLst>
              <a:ext uri="{FF2B5EF4-FFF2-40B4-BE49-F238E27FC236}">
                <a16:creationId xmlns:a16="http://schemas.microsoft.com/office/drawing/2014/main" id="{BD97F008-AA0A-2536-7178-80B2569EE518}"/>
              </a:ext>
            </a:extLst>
          </p:cNvPr>
          <p:cNvSpPr/>
          <p:nvPr/>
        </p:nvSpPr>
        <p:spPr>
          <a:xfrm>
            <a:off x="1929737" y="3915341"/>
            <a:ext cx="9159305" cy="698945"/>
          </a:xfrm>
          <a:prstGeom prst="rect">
            <a:avLst/>
          </a:prstGeom>
          <a:solidFill>
            <a:srgbClr val="45CBE8">
              <a:lumMod val="50000"/>
              <a:alpha val="27843"/>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EBEBEB">
                  <a:lumMod val="20000"/>
                  <a:lumOff val="80000"/>
                </a:srgbClr>
              </a:solidFill>
              <a:effectLst/>
              <a:uLnTx/>
              <a:uFillTx/>
              <a:latin typeface="Poppins"/>
              <a:ea typeface="+mn-ea"/>
              <a:cs typeface="+mn-cs"/>
            </a:endParaRPr>
          </a:p>
        </p:txBody>
      </p:sp>
      <p:sp>
        <p:nvSpPr>
          <p:cNvPr id="18" name="Rectangle 17">
            <a:extLst>
              <a:ext uri="{FF2B5EF4-FFF2-40B4-BE49-F238E27FC236}">
                <a16:creationId xmlns:a16="http://schemas.microsoft.com/office/drawing/2014/main" id="{93C951FC-A6A2-2128-87F4-508CF4F7D946}"/>
              </a:ext>
            </a:extLst>
          </p:cNvPr>
          <p:cNvSpPr/>
          <p:nvPr/>
        </p:nvSpPr>
        <p:spPr>
          <a:xfrm>
            <a:off x="1972963" y="4703217"/>
            <a:ext cx="9159455" cy="442406"/>
          </a:xfrm>
          <a:prstGeom prst="rect">
            <a:avLst/>
          </a:prstGeom>
          <a:solidFill>
            <a:srgbClr val="A2C777">
              <a:alpha val="27843"/>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EBEBEB">
                  <a:lumMod val="20000"/>
                  <a:lumOff val="80000"/>
                </a:srgbClr>
              </a:solidFill>
              <a:effectLst/>
              <a:uLnTx/>
              <a:uFillTx/>
              <a:latin typeface="Poppins"/>
              <a:ea typeface="+mn-ea"/>
              <a:cs typeface="+mn-cs"/>
            </a:endParaRPr>
          </a:p>
        </p:txBody>
      </p:sp>
      <p:sp>
        <p:nvSpPr>
          <p:cNvPr id="19" name="TextBox 18">
            <a:extLst>
              <a:ext uri="{FF2B5EF4-FFF2-40B4-BE49-F238E27FC236}">
                <a16:creationId xmlns:a16="http://schemas.microsoft.com/office/drawing/2014/main" id="{C1F9FFA1-8E62-E45F-0F8B-787C56CBA29B}"/>
              </a:ext>
            </a:extLst>
          </p:cNvPr>
          <p:cNvSpPr txBox="1"/>
          <p:nvPr/>
        </p:nvSpPr>
        <p:spPr>
          <a:xfrm>
            <a:off x="1960879" y="2640195"/>
            <a:ext cx="8752627" cy="369332"/>
          </a:xfrm>
          <a:prstGeom prst="rect">
            <a:avLst/>
          </a:prstGeom>
          <a:noFill/>
        </p:spPr>
        <p:txBody>
          <a:bodyPr wrap="square" lIns="91440" tIns="45720" rIns="91440" bIns="4572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05435" marR="0" lvl="0" indent="-305435" algn="l" defTabSz="4572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060645"/>
                </a:solidFill>
                <a:effectLst/>
                <a:uLnTx/>
                <a:uFillTx/>
                <a:latin typeface="Poppins"/>
                <a:ea typeface="+mn-lt"/>
                <a:cs typeface="Calibri" panose="020F0502020204030204" pitchFamily="34" charset="0"/>
              </a:rPr>
              <a:t>Pillar 1: Suspect-focused investigations</a:t>
            </a:r>
            <a:endParaRPr kumimoji="0" lang="en-US" sz="1200" b="0" i="0" u="none" strike="noStrike" kern="1200" cap="none" spc="0" normalizeH="0" baseline="0" noProof="0" dirty="0">
              <a:ln>
                <a:noFill/>
              </a:ln>
              <a:solidFill>
                <a:srgbClr val="060645"/>
              </a:solidFill>
              <a:effectLst/>
              <a:uLnTx/>
              <a:uFillTx/>
              <a:latin typeface="Poppins"/>
              <a:ea typeface="+mn-ea"/>
              <a:cs typeface="Calibri" panose="020F0502020204030204" pitchFamily="34" charset="0"/>
            </a:endParaRPr>
          </a:p>
        </p:txBody>
      </p:sp>
      <p:sp>
        <p:nvSpPr>
          <p:cNvPr id="20" name="TextBox 20">
            <a:extLst>
              <a:ext uri="{FF2B5EF4-FFF2-40B4-BE49-F238E27FC236}">
                <a16:creationId xmlns:a16="http://schemas.microsoft.com/office/drawing/2014/main" id="{68DABFB8-6913-F650-8D7E-56A5F42C5291}"/>
              </a:ext>
            </a:extLst>
          </p:cNvPr>
          <p:cNvSpPr txBox="1"/>
          <p:nvPr/>
        </p:nvSpPr>
        <p:spPr>
          <a:xfrm>
            <a:off x="1932473" y="3945707"/>
            <a:ext cx="8870360" cy="646331"/>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89013" marR="0" lvl="0" indent="-989013"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Poppins"/>
                <a:ea typeface="+mn-ea"/>
                <a:cs typeface="+mn-cs"/>
              </a:rPr>
              <a:t>Pillar 4: P</a:t>
            </a:r>
            <a:r>
              <a:rPr kumimoji="0" lang="en-GB" sz="1800" b="1" i="0" u="none" strike="noStrike" kern="1200" cap="none" spc="0" normalizeH="0" baseline="0" noProof="0" dirty="0" err="1">
                <a:ln>
                  <a:noFill/>
                </a:ln>
                <a:solidFill>
                  <a:sysClr val="windowText" lastClr="000000"/>
                </a:solidFill>
                <a:effectLst/>
                <a:uLnTx/>
                <a:uFillTx/>
                <a:latin typeface="Poppins"/>
                <a:ea typeface="+mn-ea"/>
                <a:cs typeface="+mn-cs"/>
              </a:rPr>
              <a:t>romoting</a:t>
            </a:r>
            <a:r>
              <a:rPr kumimoji="0" lang="en-GB" sz="1800" b="1" i="0" u="none" strike="noStrike" kern="1200" cap="none" spc="0" normalizeH="0" baseline="0" noProof="0" dirty="0">
                <a:ln>
                  <a:noFill/>
                </a:ln>
                <a:solidFill>
                  <a:sysClr val="windowText" lastClr="000000"/>
                </a:solidFill>
                <a:effectLst/>
                <a:uLnTx/>
                <a:uFillTx/>
                <a:latin typeface="Poppins"/>
                <a:ea typeface="+mn-ea"/>
                <a:cs typeface="+mn-cs"/>
              </a:rPr>
              <a:t> better learning, development, and wellbeing for Investigators</a:t>
            </a:r>
          </a:p>
        </p:txBody>
      </p:sp>
      <p:sp>
        <p:nvSpPr>
          <p:cNvPr id="21" name="TextBox 21">
            <a:extLst>
              <a:ext uri="{FF2B5EF4-FFF2-40B4-BE49-F238E27FC236}">
                <a16:creationId xmlns:a16="http://schemas.microsoft.com/office/drawing/2014/main" id="{33CCF547-5A9A-9A80-A597-EE19F90F24FA}"/>
              </a:ext>
            </a:extLst>
          </p:cNvPr>
          <p:cNvSpPr txBox="1"/>
          <p:nvPr/>
        </p:nvSpPr>
        <p:spPr>
          <a:xfrm>
            <a:off x="1960879" y="3506191"/>
            <a:ext cx="7215712" cy="369332"/>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Text" lastClr="000000"/>
                </a:solidFill>
                <a:effectLst/>
                <a:uLnTx/>
                <a:uFillTx/>
                <a:latin typeface="Poppins"/>
                <a:ea typeface="+mn-ea"/>
                <a:cs typeface="+mn-cs"/>
              </a:rPr>
              <a:t>Pillar 3: Engaging victims &amp; embedding ‘procedural justice’</a:t>
            </a:r>
          </a:p>
        </p:txBody>
      </p:sp>
      <p:sp>
        <p:nvSpPr>
          <p:cNvPr id="22" name="TextBox 22">
            <a:extLst>
              <a:ext uri="{FF2B5EF4-FFF2-40B4-BE49-F238E27FC236}">
                <a16:creationId xmlns:a16="http://schemas.microsoft.com/office/drawing/2014/main" id="{B3DB267E-91E9-683E-DFED-97AB79F4A915}"/>
              </a:ext>
            </a:extLst>
          </p:cNvPr>
          <p:cNvSpPr txBox="1"/>
          <p:nvPr/>
        </p:nvSpPr>
        <p:spPr>
          <a:xfrm>
            <a:off x="1941822" y="4776290"/>
            <a:ext cx="9044887" cy="369332"/>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89013" marR="0" lvl="0" indent="-989013"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Text" lastClr="000000"/>
                </a:solidFill>
                <a:effectLst/>
                <a:uLnTx/>
                <a:uFillTx/>
                <a:latin typeface="Poppins"/>
                <a:ea typeface="+mn-ea"/>
                <a:cs typeface="+mn-cs"/>
              </a:rPr>
              <a:t>Pillar 5: Data-led performance monitoring &amp; understanding of outcomes</a:t>
            </a:r>
          </a:p>
        </p:txBody>
      </p:sp>
      <p:sp>
        <p:nvSpPr>
          <p:cNvPr id="23" name="TextBox 23">
            <a:extLst>
              <a:ext uri="{FF2B5EF4-FFF2-40B4-BE49-F238E27FC236}">
                <a16:creationId xmlns:a16="http://schemas.microsoft.com/office/drawing/2014/main" id="{6F1F6442-1B2C-22E4-53B6-F6D00DBDC03B}"/>
              </a:ext>
            </a:extLst>
          </p:cNvPr>
          <p:cNvSpPr txBox="1"/>
          <p:nvPr/>
        </p:nvSpPr>
        <p:spPr>
          <a:xfrm>
            <a:off x="1941816" y="3070324"/>
            <a:ext cx="8858875" cy="369332"/>
          </a:xfrm>
          <a:prstGeom prst="rect">
            <a:avLst/>
          </a:prstGeom>
          <a:noFill/>
        </p:spPr>
        <p:txBody>
          <a:bodyPr wrap="square" lIns="91440" tIns="45720" rIns="91440" bIns="4572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Text" lastClr="000000"/>
                </a:solidFill>
                <a:effectLst/>
                <a:uLnTx/>
                <a:uFillTx/>
                <a:latin typeface="Poppins"/>
                <a:ea typeface="+mn-ea"/>
                <a:cs typeface="Calibri"/>
              </a:rPr>
              <a:t>Pillar 2: Disrupting repeat offenders</a:t>
            </a:r>
            <a:endParaRPr kumimoji="0" lang="en-US" sz="1800" b="0" i="0" u="none" strike="noStrike" kern="1200" cap="none" spc="0" normalizeH="0" baseline="0" noProof="0" dirty="0">
              <a:ln>
                <a:noFill/>
              </a:ln>
              <a:solidFill>
                <a:sysClr val="windowText" lastClr="000000"/>
              </a:solidFill>
              <a:effectLst/>
              <a:uLnTx/>
              <a:uFillTx/>
              <a:latin typeface="Poppins"/>
              <a:ea typeface="+mn-ea"/>
              <a:cs typeface="+mn-cs"/>
            </a:endParaRPr>
          </a:p>
        </p:txBody>
      </p:sp>
      <p:sp>
        <p:nvSpPr>
          <p:cNvPr id="24" name="Rectangle 23">
            <a:extLst>
              <a:ext uri="{FF2B5EF4-FFF2-40B4-BE49-F238E27FC236}">
                <a16:creationId xmlns:a16="http://schemas.microsoft.com/office/drawing/2014/main" id="{C19106AA-1F26-A33B-07F1-C713EB699896}"/>
              </a:ext>
            </a:extLst>
          </p:cNvPr>
          <p:cNvSpPr/>
          <p:nvPr/>
        </p:nvSpPr>
        <p:spPr>
          <a:xfrm>
            <a:off x="927862" y="4703217"/>
            <a:ext cx="834356" cy="442405"/>
          </a:xfrm>
          <a:prstGeom prst="rect">
            <a:avLst/>
          </a:prstGeom>
          <a:solidFill>
            <a:srgbClr val="A2C777"/>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 lastClr="FFFFFF"/>
              </a:solidFill>
              <a:effectLst/>
              <a:uLnTx/>
              <a:uFillTx/>
              <a:latin typeface="Poppins"/>
              <a:ea typeface="+mn-ea"/>
              <a:cs typeface="+mn-cs"/>
            </a:endParaRPr>
          </a:p>
        </p:txBody>
      </p:sp>
      <p:sp>
        <p:nvSpPr>
          <p:cNvPr id="25" name="Rectangle 24">
            <a:extLst>
              <a:ext uri="{FF2B5EF4-FFF2-40B4-BE49-F238E27FC236}">
                <a16:creationId xmlns:a16="http://schemas.microsoft.com/office/drawing/2014/main" id="{D3D237E9-1B9E-9562-0D1C-05B988627715}"/>
              </a:ext>
            </a:extLst>
          </p:cNvPr>
          <p:cNvSpPr/>
          <p:nvPr/>
        </p:nvSpPr>
        <p:spPr>
          <a:xfrm>
            <a:off x="1953310" y="5214967"/>
            <a:ext cx="9167947" cy="475809"/>
          </a:xfrm>
          <a:prstGeom prst="rect">
            <a:avLst/>
          </a:prstGeom>
          <a:solidFill>
            <a:srgbClr val="4590B8">
              <a:alpha val="27843"/>
            </a:srgbClr>
          </a:solidFill>
          <a:ln w="22225" cap="rnd"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EBEBEB">
                  <a:lumMod val="20000"/>
                  <a:lumOff val="80000"/>
                </a:srgbClr>
              </a:solidFill>
              <a:effectLst/>
              <a:uLnTx/>
              <a:uFillTx/>
              <a:latin typeface="Poppins"/>
              <a:ea typeface="+mn-ea"/>
              <a:cs typeface="+mn-cs"/>
            </a:endParaRPr>
          </a:p>
        </p:txBody>
      </p:sp>
      <p:sp>
        <p:nvSpPr>
          <p:cNvPr id="26" name="TextBox 8">
            <a:extLst>
              <a:ext uri="{FF2B5EF4-FFF2-40B4-BE49-F238E27FC236}">
                <a16:creationId xmlns:a16="http://schemas.microsoft.com/office/drawing/2014/main" id="{346DA384-B69E-4C9F-F1E9-86936BE21332}"/>
              </a:ext>
            </a:extLst>
          </p:cNvPr>
          <p:cNvSpPr txBox="1"/>
          <p:nvPr/>
        </p:nvSpPr>
        <p:spPr>
          <a:xfrm>
            <a:off x="1941816" y="5291250"/>
            <a:ext cx="8836568" cy="369332"/>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Text" lastClr="000000"/>
                </a:solidFill>
                <a:effectLst/>
                <a:uLnTx/>
                <a:uFillTx/>
                <a:latin typeface="Poppins"/>
                <a:ea typeface="+mn-ea"/>
                <a:cs typeface="+mn-cs"/>
              </a:rPr>
              <a:t>Pillar 6: Digital forensics</a:t>
            </a:r>
          </a:p>
        </p:txBody>
      </p:sp>
      <p:pic>
        <p:nvPicPr>
          <p:cNvPr id="2" name="Picture 1">
            <a:extLst>
              <a:ext uri="{FF2B5EF4-FFF2-40B4-BE49-F238E27FC236}">
                <a16:creationId xmlns:a16="http://schemas.microsoft.com/office/drawing/2014/main" id="{4A657F7E-7C62-648A-4860-9B76ACC668BC}"/>
              </a:ext>
            </a:extLst>
          </p:cNvPr>
          <p:cNvPicPr>
            <a:picLocks noChangeAspect="1"/>
          </p:cNvPicPr>
          <p:nvPr/>
        </p:nvPicPr>
        <p:blipFill>
          <a:blip r:embed="rId3"/>
          <a:stretch>
            <a:fillRect/>
          </a:stretch>
        </p:blipFill>
        <p:spPr>
          <a:xfrm>
            <a:off x="7479897" y="5934758"/>
            <a:ext cx="3609145" cy="688908"/>
          </a:xfrm>
          <a:prstGeom prst="rect">
            <a:avLst/>
          </a:prstGeom>
        </p:spPr>
      </p:pic>
    </p:spTree>
    <p:extLst>
      <p:ext uri="{BB962C8B-B14F-4D97-AF65-F5344CB8AC3E}">
        <p14:creationId xmlns:p14="http://schemas.microsoft.com/office/powerpoint/2010/main" val="345150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0ED71C-41D8-2BBC-B5FD-C52AE9EAA15E}"/>
              </a:ext>
            </a:extLst>
          </p:cNvPr>
          <p:cNvSpPr>
            <a:spLocks noGrp="1"/>
          </p:cNvSpPr>
          <p:nvPr>
            <p:ph type="body" sz="quarter" idx="24"/>
          </p:nvPr>
        </p:nvSpPr>
        <p:spPr/>
        <p:txBody>
          <a:bodyPr/>
          <a:lstStyle/>
          <a:p>
            <a:r>
              <a:rPr lang="en-GB" dirty="0"/>
              <a:t>Methods</a:t>
            </a:r>
          </a:p>
        </p:txBody>
      </p:sp>
      <p:grpSp>
        <p:nvGrpSpPr>
          <p:cNvPr id="7" name="Group 6">
            <a:extLst>
              <a:ext uri="{FF2B5EF4-FFF2-40B4-BE49-F238E27FC236}">
                <a16:creationId xmlns:a16="http://schemas.microsoft.com/office/drawing/2014/main" id="{7F623AA7-A97C-E1BF-8CE6-EF0BDE8D99D8}"/>
              </a:ext>
            </a:extLst>
          </p:cNvPr>
          <p:cNvGrpSpPr/>
          <p:nvPr/>
        </p:nvGrpSpPr>
        <p:grpSpPr>
          <a:xfrm>
            <a:off x="1716615" y="1023371"/>
            <a:ext cx="9508208" cy="4715154"/>
            <a:chOff x="786587" y="1360073"/>
            <a:chExt cx="10658816" cy="5163679"/>
          </a:xfrm>
        </p:grpSpPr>
        <p:sp>
          <p:nvSpPr>
            <p:cNvPr id="8" name="Arrow: Pentagon 7">
              <a:extLst>
                <a:ext uri="{FF2B5EF4-FFF2-40B4-BE49-F238E27FC236}">
                  <a16:creationId xmlns:a16="http://schemas.microsoft.com/office/drawing/2014/main" id="{B7E4098B-7345-A8E8-445D-03FA27A9B6AE}"/>
                </a:ext>
              </a:extLst>
            </p:cNvPr>
            <p:cNvSpPr/>
            <p:nvPr/>
          </p:nvSpPr>
          <p:spPr>
            <a:xfrm>
              <a:off x="786587" y="1360075"/>
              <a:ext cx="1633884" cy="1221761"/>
            </a:xfrm>
            <a:prstGeom prst="homePlate">
              <a:avLst/>
            </a:prstGeom>
            <a:solidFill>
              <a:srgbClr val="62A39F">
                <a:lumMod val="75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rPr>
                <a:t>L&amp;D learning material review</a:t>
              </a:r>
            </a:p>
          </p:txBody>
        </p:sp>
        <p:sp>
          <p:nvSpPr>
            <p:cNvPr id="9" name="Arrow: Pentagon 8">
              <a:extLst>
                <a:ext uri="{FF2B5EF4-FFF2-40B4-BE49-F238E27FC236}">
                  <a16:creationId xmlns:a16="http://schemas.microsoft.com/office/drawing/2014/main" id="{E7E2907A-1631-2DD7-3628-FE8101FE589B}"/>
                </a:ext>
              </a:extLst>
            </p:cNvPr>
            <p:cNvSpPr/>
            <p:nvPr/>
          </p:nvSpPr>
          <p:spPr>
            <a:xfrm>
              <a:off x="786587" y="3988019"/>
              <a:ext cx="1633884" cy="1221761"/>
            </a:xfrm>
            <a:prstGeom prst="homePlate">
              <a:avLst/>
            </a:prstGeom>
            <a:solidFill>
              <a:srgbClr val="1CADE4"/>
            </a:solidFill>
            <a:ln w="15875" cap="flat" cmpd="sng" algn="ctr">
              <a:solidFill>
                <a:srgbClr val="1CADE4">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rPr>
                <a:t>Interviews &amp; Focus Groups</a:t>
              </a:r>
            </a:p>
          </p:txBody>
        </p:sp>
        <p:sp>
          <p:nvSpPr>
            <p:cNvPr id="10" name="Arrow: Pentagon 9">
              <a:extLst>
                <a:ext uri="{FF2B5EF4-FFF2-40B4-BE49-F238E27FC236}">
                  <a16:creationId xmlns:a16="http://schemas.microsoft.com/office/drawing/2014/main" id="{57747207-4978-F810-3857-850E42DBCD6D}"/>
                </a:ext>
              </a:extLst>
            </p:cNvPr>
            <p:cNvSpPr/>
            <p:nvPr/>
          </p:nvSpPr>
          <p:spPr>
            <a:xfrm>
              <a:off x="786587" y="5301991"/>
              <a:ext cx="1633884" cy="1221761"/>
            </a:xfrm>
            <a:prstGeom prst="homePlate">
              <a:avLst/>
            </a:prstGeom>
            <a:solidFill>
              <a:srgbClr val="2683C6">
                <a:lumMod val="75000"/>
              </a:srgbClr>
            </a:solidFill>
            <a:ln w="15875" cap="flat" cmpd="sng" algn="ctr">
              <a:solidFill>
                <a:srgbClr val="62A39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rPr>
                <a:t>Survey</a:t>
              </a:r>
            </a:p>
          </p:txBody>
        </p:sp>
        <p:sp>
          <p:nvSpPr>
            <p:cNvPr id="11" name="Arrow: Chevron 10">
              <a:extLst>
                <a:ext uri="{FF2B5EF4-FFF2-40B4-BE49-F238E27FC236}">
                  <a16:creationId xmlns:a16="http://schemas.microsoft.com/office/drawing/2014/main" id="{87301C01-79AA-AFFF-CA77-24E5888EF80E}"/>
                </a:ext>
              </a:extLst>
            </p:cNvPr>
            <p:cNvSpPr/>
            <p:nvPr/>
          </p:nvSpPr>
          <p:spPr>
            <a:xfrm>
              <a:off x="1921009" y="1360075"/>
              <a:ext cx="2591834" cy="1221761"/>
            </a:xfrm>
            <a:prstGeom prst="chevron">
              <a:avLst/>
            </a:prstGeom>
            <a:solidFill>
              <a:srgbClr val="62A39F">
                <a:lumMod val="40000"/>
                <a:lumOff val="6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Files reviewed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SOIT, SSAIDP, IPLDP, ICIDP, PCDA reviewed in detail</a:t>
              </a:r>
            </a:p>
          </p:txBody>
        </p:sp>
        <p:sp>
          <p:nvSpPr>
            <p:cNvPr id="12" name="Arrow: Pentagon 11">
              <a:extLst>
                <a:ext uri="{FF2B5EF4-FFF2-40B4-BE49-F238E27FC236}">
                  <a16:creationId xmlns:a16="http://schemas.microsoft.com/office/drawing/2014/main" id="{6C47E85D-3097-62EE-EF8A-D302601A4A5C}"/>
                </a:ext>
              </a:extLst>
            </p:cNvPr>
            <p:cNvSpPr/>
            <p:nvPr/>
          </p:nvSpPr>
          <p:spPr>
            <a:xfrm>
              <a:off x="786587" y="2674047"/>
              <a:ext cx="1633884" cy="1221761"/>
            </a:xfrm>
            <a:prstGeom prst="homePlate">
              <a:avLst/>
            </a:prstGeom>
            <a:solidFill>
              <a:srgbClr val="344068"/>
            </a:solidFill>
            <a:ln w="15875" cap="flat" cmpd="sng" algn="ctr">
              <a:solidFill>
                <a:srgbClr val="1CADE4">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a:ea typeface="+mn-ea"/>
                  <a:cs typeface="+mn-cs"/>
                </a:rPr>
                <a:t>Wellbeing approach review</a:t>
              </a:r>
            </a:p>
          </p:txBody>
        </p:sp>
        <p:sp>
          <p:nvSpPr>
            <p:cNvPr id="13" name="Arrow: Chevron 12">
              <a:extLst>
                <a:ext uri="{FF2B5EF4-FFF2-40B4-BE49-F238E27FC236}">
                  <a16:creationId xmlns:a16="http://schemas.microsoft.com/office/drawing/2014/main" id="{9AD7BA57-0DC4-93F6-4CAE-3B407AA757E0}"/>
                </a:ext>
              </a:extLst>
            </p:cNvPr>
            <p:cNvSpPr/>
            <p:nvPr/>
          </p:nvSpPr>
          <p:spPr>
            <a:xfrm>
              <a:off x="1921008" y="5297251"/>
              <a:ext cx="2646142" cy="1221761"/>
            </a:xfrm>
            <a:prstGeom prst="chevron">
              <a:avLst/>
            </a:prstGeom>
            <a:solidFill>
              <a:srgbClr val="2683C6">
                <a:lumMod val="60000"/>
                <a:lumOff val="4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0" dirty="0">
                  <a:solidFill>
                    <a:prstClr val="black"/>
                  </a:solidFill>
                  <a:latin typeface="Calibri" panose="020F0502020204030204"/>
                </a:rPr>
                <a:t>1</a:t>
              </a: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8 Forces: n=</a:t>
              </a:r>
              <a:r>
                <a:rPr lang="en-GB" sz="1000" kern="0" dirty="0">
                  <a:solidFill>
                    <a:prstClr val="black"/>
                  </a:solidFill>
                  <a:latin typeface="Calibri" panose="020F0502020204030204"/>
                </a:rPr>
                <a:t>2108</a:t>
              </a: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 responses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(n=828 free text)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Themes: L&amp;D, wellbeing, workload, burnout (MBI),  attitudes</a:t>
              </a:r>
            </a:p>
          </p:txBody>
        </p:sp>
        <p:sp>
          <p:nvSpPr>
            <p:cNvPr id="14" name="Arrow: Chevron 13">
              <a:extLst>
                <a:ext uri="{FF2B5EF4-FFF2-40B4-BE49-F238E27FC236}">
                  <a16:creationId xmlns:a16="http://schemas.microsoft.com/office/drawing/2014/main" id="{72FBC81B-DDDC-A5A1-BFD4-9ED222760E80}"/>
                </a:ext>
              </a:extLst>
            </p:cNvPr>
            <p:cNvSpPr/>
            <p:nvPr/>
          </p:nvSpPr>
          <p:spPr>
            <a:xfrm>
              <a:off x="1921008" y="3986835"/>
              <a:ext cx="2646142" cy="1221761"/>
            </a:xfrm>
            <a:prstGeom prst="chevron">
              <a:avLst/>
            </a:prstGeom>
            <a:solidFill>
              <a:srgbClr val="1CADE4">
                <a:lumMod val="60000"/>
                <a:lumOff val="4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5 x Pathfinder: Interviews (n=58), focus groups (n=28, n=123 participants): Strategic, policy, learning, leadership frontline</a:t>
              </a:r>
            </a:p>
          </p:txBody>
        </p:sp>
        <p:sp>
          <p:nvSpPr>
            <p:cNvPr id="15" name="Arrow: Chevron 14">
              <a:extLst>
                <a:ext uri="{FF2B5EF4-FFF2-40B4-BE49-F238E27FC236}">
                  <a16:creationId xmlns:a16="http://schemas.microsoft.com/office/drawing/2014/main" id="{0338F079-C4EF-4788-E6F2-6FFC5DB507C9}"/>
                </a:ext>
              </a:extLst>
            </p:cNvPr>
            <p:cNvSpPr/>
            <p:nvPr/>
          </p:nvSpPr>
          <p:spPr>
            <a:xfrm>
              <a:off x="1921008" y="2674046"/>
              <a:ext cx="2591835" cy="1221761"/>
            </a:xfrm>
            <a:prstGeom prst="chevron">
              <a:avLst/>
            </a:prstGeom>
            <a:solidFill>
              <a:srgbClr val="344068">
                <a:lumMod val="40000"/>
                <a:lumOff val="6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Review of welfare approaches in other forces and A&amp;S.  Interview with welfare lead</a:t>
              </a:r>
            </a:p>
          </p:txBody>
        </p:sp>
        <p:sp>
          <p:nvSpPr>
            <p:cNvPr id="16" name="Arrow: Chevron 15">
              <a:extLst>
                <a:ext uri="{FF2B5EF4-FFF2-40B4-BE49-F238E27FC236}">
                  <a16:creationId xmlns:a16="http://schemas.microsoft.com/office/drawing/2014/main" id="{994F8722-41A6-C2BB-DA82-91A22B72EFE3}"/>
                </a:ext>
              </a:extLst>
            </p:cNvPr>
            <p:cNvSpPr/>
            <p:nvPr/>
          </p:nvSpPr>
          <p:spPr>
            <a:xfrm>
              <a:off x="3989924" y="1360074"/>
              <a:ext cx="2401554" cy="1221761"/>
            </a:xfrm>
            <a:prstGeom prst="chevron">
              <a:avLst/>
            </a:prstGeom>
            <a:solidFill>
              <a:srgbClr val="62A39F">
                <a:lumMod val="40000"/>
                <a:lumOff val="6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Development of analysis framework and structured analysis of lesson plans &amp; content </a:t>
              </a:r>
            </a:p>
          </p:txBody>
        </p:sp>
        <p:sp>
          <p:nvSpPr>
            <p:cNvPr id="17" name="Arrow: Chevron 16">
              <a:extLst>
                <a:ext uri="{FF2B5EF4-FFF2-40B4-BE49-F238E27FC236}">
                  <a16:creationId xmlns:a16="http://schemas.microsoft.com/office/drawing/2014/main" id="{900CE1C5-33AE-004F-C312-21A057515FF3}"/>
                </a:ext>
              </a:extLst>
            </p:cNvPr>
            <p:cNvSpPr/>
            <p:nvPr/>
          </p:nvSpPr>
          <p:spPr>
            <a:xfrm>
              <a:off x="4003502" y="3986833"/>
              <a:ext cx="2401554" cy="1221761"/>
            </a:xfrm>
            <a:prstGeom prst="chevron">
              <a:avLst/>
            </a:prstGeom>
            <a:solidFill>
              <a:srgbClr val="1CADE4">
                <a:lumMod val="60000"/>
                <a:lumOff val="4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Thematic analysis using NVIVO</a:t>
              </a:r>
            </a:p>
          </p:txBody>
        </p:sp>
        <p:sp>
          <p:nvSpPr>
            <p:cNvPr id="18" name="Arrow: Chevron 17">
              <a:extLst>
                <a:ext uri="{FF2B5EF4-FFF2-40B4-BE49-F238E27FC236}">
                  <a16:creationId xmlns:a16="http://schemas.microsoft.com/office/drawing/2014/main" id="{3CCB4E32-C691-4144-774D-66A51CB52CE5}"/>
                </a:ext>
              </a:extLst>
            </p:cNvPr>
            <p:cNvSpPr/>
            <p:nvPr/>
          </p:nvSpPr>
          <p:spPr>
            <a:xfrm>
              <a:off x="4003501" y="5297252"/>
              <a:ext cx="2401554" cy="1221761"/>
            </a:xfrm>
            <a:prstGeom prst="chevron">
              <a:avLst/>
            </a:prstGeom>
            <a:solidFill>
              <a:srgbClr val="2683C6">
                <a:lumMod val="60000"/>
                <a:lumOff val="4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Quantitative analysis using SPSS and Stata; Qualitative analysis using NVIVO</a:t>
              </a:r>
            </a:p>
          </p:txBody>
        </p:sp>
        <p:sp>
          <p:nvSpPr>
            <p:cNvPr id="19" name="Arrow: Chevron 18">
              <a:extLst>
                <a:ext uri="{FF2B5EF4-FFF2-40B4-BE49-F238E27FC236}">
                  <a16:creationId xmlns:a16="http://schemas.microsoft.com/office/drawing/2014/main" id="{7C25DCDD-A2C5-1FD9-D529-DC6314643326}"/>
                </a:ext>
              </a:extLst>
            </p:cNvPr>
            <p:cNvSpPr/>
            <p:nvPr/>
          </p:nvSpPr>
          <p:spPr>
            <a:xfrm>
              <a:off x="3996711" y="2668122"/>
              <a:ext cx="2401555" cy="1221761"/>
            </a:xfrm>
            <a:prstGeom prst="chevron">
              <a:avLst/>
            </a:prstGeom>
            <a:solidFill>
              <a:srgbClr val="344068">
                <a:lumMod val="40000"/>
                <a:lumOff val="6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Comparative analysis between organization’s approaches</a:t>
              </a:r>
            </a:p>
          </p:txBody>
        </p:sp>
        <p:sp>
          <p:nvSpPr>
            <p:cNvPr id="20" name="Arrow: Chevron 19">
              <a:extLst>
                <a:ext uri="{FF2B5EF4-FFF2-40B4-BE49-F238E27FC236}">
                  <a16:creationId xmlns:a16="http://schemas.microsoft.com/office/drawing/2014/main" id="{C2A79AE5-1B2B-1DD1-F0B2-9C970F2A2048}"/>
                </a:ext>
              </a:extLst>
            </p:cNvPr>
            <p:cNvSpPr/>
            <p:nvPr/>
          </p:nvSpPr>
          <p:spPr>
            <a:xfrm>
              <a:off x="5854938" y="1360073"/>
              <a:ext cx="2093307" cy="1221761"/>
            </a:xfrm>
            <a:prstGeom prst="chevron">
              <a:avLst/>
            </a:prstGeom>
            <a:solidFill>
              <a:srgbClr val="62A39F">
                <a:lumMod val="40000"/>
                <a:lumOff val="6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Inter-rater review of analysis</a:t>
              </a:r>
            </a:p>
          </p:txBody>
        </p:sp>
        <p:sp>
          <p:nvSpPr>
            <p:cNvPr id="21" name="Arrow: Chevron 20">
              <a:extLst>
                <a:ext uri="{FF2B5EF4-FFF2-40B4-BE49-F238E27FC236}">
                  <a16:creationId xmlns:a16="http://schemas.microsoft.com/office/drawing/2014/main" id="{221BF675-C7CA-0FE2-F3FE-B85C0D5BCA28}"/>
                </a:ext>
              </a:extLst>
            </p:cNvPr>
            <p:cNvSpPr/>
            <p:nvPr/>
          </p:nvSpPr>
          <p:spPr>
            <a:xfrm>
              <a:off x="5854938" y="2676414"/>
              <a:ext cx="2093308" cy="1221761"/>
            </a:xfrm>
            <a:prstGeom prst="chevron">
              <a:avLst/>
            </a:prstGeom>
            <a:solidFill>
              <a:srgbClr val="344068">
                <a:lumMod val="40000"/>
                <a:lumOff val="6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Review of literature to identify promising practice</a:t>
              </a:r>
            </a:p>
          </p:txBody>
        </p:sp>
        <p:sp>
          <p:nvSpPr>
            <p:cNvPr id="22" name="Arrow: Chevron 21">
              <a:extLst>
                <a:ext uri="{FF2B5EF4-FFF2-40B4-BE49-F238E27FC236}">
                  <a16:creationId xmlns:a16="http://schemas.microsoft.com/office/drawing/2014/main" id="{FA3A4F9D-5825-690B-D2C8-E41F0D37B468}"/>
                </a:ext>
              </a:extLst>
            </p:cNvPr>
            <p:cNvSpPr/>
            <p:nvPr/>
          </p:nvSpPr>
          <p:spPr>
            <a:xfrm>
              <a:off x="5854938" y="3986832"/>
              <a:ext cx="2128871" cy="1221761"/>
            </a:xfrm>
            <a:prstGeom prst="chevron">
              <a:avLst/>
            </a:prstGeom>
            <a:solidFill>
              <a:srgbClr val="1CADE4">
                <a:lumMod val="60000"/>
                <a:lumOff val="4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panose="020F0502020204030204"/>
                  <a:ea typeface="+mn-ea"/>
                  <a:cs typeface="+mn-cs"/>
                </a:rPr>
                <a:t>Inter-rater review of analysis</a:t>
              </a: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Arrow: Chevron 22">
              <a:extLst>
                <a:ext uri="{FF2B5EF4-FFF2-40B4-BE49-F238E27FC236}">
                  <a16:creationId xmlns:a16="http://schemas.microsoft.com/office/drawing/2014/main" id="{3337FB4A-B2D1-39BE-5022-038CD17A6E66}"/>
                </a:ext>
              </a:extLst>
            </p:cNvPr>
            <p:cNvSpPr/>
            <p:nvPr/>
          </p:nvSpPr>
          <p:spPr>
            <a:xfrm>
              <a:off x="5854938" y="5299620"/>
              <a:ext cx="2128871" cy="1221761"/>
            </a:xfrm>
            <a:prstGeom prst="chevron">
              <a:avLst/>
            </a:prstGeom>
            <a:solidFill>
              <a:srgbClr val="2683C6">
                <a:lumMod val="60000"/>
                <a:lumOff val="40000"/>
              </a:srgbClr>
            </a:solidFill>
            <a:ln w="15875" cap="flat" cmpd="sng" algn="ctr">
              <a:solidFill>
                <a:srgbClr val="2683C6">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Regression modelling, SD analysis and hypothesis testing</a:t>
              </a:r>
            </a:p>
          </p:txBody>
        </p:sp>
        <p:grpSp>
          <p:nvGrpSpPr>
            <p:cNvPr id="24" name="Group 23">
              <a:extLst>
                <a:ext uri="{FF2B5EF4-FFF2-40B4-BE49-F238E27FC236}">
                  <a16:creationId xmlns:a16="http://schemas.microsoft.com/office/drawing/2014/main" id="{769174BB-10E1-4CA8-6838-CB6D467454C6}"/>
                </a:ext>
              </a:extLst>
            </p:cNvPr>
            <p:cNvGrpSpPr/>
            <p:nvPr/>
          </p:nvGrpSpPr>
          <p:grpSpPr>
            <a:xfrm>
              <a:off x="7474395" y="1360073"/>
              <a:ext cx="2516986" cy="5158940"/>
              <a:chOff x="7474395" y="1360073"/>
              <a:chExt cx="2516986" cy="5158940"/>
            </a:xfrm>
          </p:grpSpPr>
          <p:sp>
            <p:nvSpPr>
              <p:cNvPr id="31" name="Arrow: Chevron 30">
                <a:extLst>
                  <a:ext uri="{FF2B5EF4-FFF2-40B4-BE49-F238E27FC236}">
                    <a16:creationId xmlns:a16="http://schemas.microsoft.com/office/drawing/2014/main" id="{4060C14C-CA88-A878-DD17-A3B3B29F0D9D}"/>
                  </a:ext>
                </a:extLst>
              </p:cNvPr>
              <p:cNvSpPr/>
              <p:nvPr/>
            </p:nvSpPr>
            <p:spPr>
              <a:xfrm>
                <a:off x="7474398" y="1360073"/>
                <a:ext cx="2516983" cy="1221761"/>
              </a:xfrm>
              <a:prstGeom prst="chevron">
                <a:avLst/>
              </a:prstGeom>
              <a:solidFill>
                <a:srgbClr val="1CADE4"/>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 name="Arrow: Chevron 31">
                <a:extLst>
                  <a:ext uri="{FF2B5EF4-FFF2-40B4-BE49-F238E27FC236}">
                    <a16:creationId xmlns:a16="http://schemas.microsoft.com/office/drawing/2014/main" id="{B0296A5C-55B3-6A8D-20E4-E7AB4484F9DA}"/>
                  </a:ext>
                </a:extLst>
              </p:cNvPr>
              <p:cNvSpPr/>
              <p:nvPr/>
            </p:nvSpPr>
            <p:spPr>
              <a:xfrm>
                <a:off x="7474396" y="2668121"/>
                <a:ext cx="2516982" cy="1221761"/>
              </a:xfrm>
              <a:prstGeom prst="chevron">
                <a:avLst/>
              </a:prstGeom>
              <a:solidFill>
                <a:srgbClr val="1CADE4"/>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 name="Arrow: Chevron 32">
                <a:extLst>
                  <a:ext uri="{FF2B5EF4-FFF2-40B4-BE49-F238E27FC236}">
                    <a16:creationId xmlns:a16="http://schemas.microsoft.com/office/drawing/2014/main" id="{2283773A-BEA5-401B-DC57-8C3E277D1E56}"/>
                  </a:ext>
                </a:extLst>
              </p:cNvPr>
              <p:cNvSpPr/>
              <p:nvPr/>
            </p:nvSpPr>
            <p:spPr>
              <a:xfrm>
                <a:off x="7474396" y="3978539"/>
                <a:ext cx="2516982" cy="1221761"/>
              </a:xfrm>
              <a:prstGeom prst="chevron">
                <a:avLst/>
              </a:prstGeom>
              <a:solidFill>
                <a:srgbClr val="1CADE4"/>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 name="Arrow: Chevron 33">
                <a:extLst>
                  <a:ext uri="{FF2B5EF4-FFF2-40B4-BE49-F238E27FC236}">
                    <a16:creationId xmlns:a16="http://schemas.microsoft.com/office/drawing/2014/main" id="{8BD79D21-D011-0F37-085D-CFAC558ACDA9}"/>
                  </a:ext>
                </a:extLst>
              </p:cNvPr>
              <p:cNvSpPr/>
              <p:nvPr/>
            </p:nvSpPr>
            <p:spPr>
              <a:xfrm>
                <a:off x="7474395" y="5297252"/>
                <a:ext cx="2516982" cy="1221761"/>
              </a:xfrm>
              <a:prstGeom prst="chevron">
                <a:avLst/>
              </a:prstGeom>
              <a:solidFill>
                <a:srgbClr val="1CADE4"/>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6C939DEF-6B3E-868F-568A-B0BAEF275D68}"/>
                  </a:ext>
                </a:extLst>
              </p:cNvPr>
              <p:cNvSpPr/>
              <p:nvPr/>
            </p:nvSpPr>
            <p:spPr>
              <a:xfrm>
                <a:off x="8101965" y="1391694"/>
                <a:ext cx="1234694" cy="5127319"/>
              </a:xfrm>
              <a:prstGeom prst="rect">
                <a:avLst/>
              </a:prstGeom>
              <a:solidFill>
                <a:srgbClr val="1CADE4"/>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panose="020F0502020204030204"/>
                    <a:ea typeface="+mn-ea"/>
                    <a:cs typeface="+mn-cs"/>
                  </a:rPr>
                  <a:t>Cross thematic analysis and outcome synthesis</a:t>
                </a:r>
              </a:p>
            </p:txBody>
          </p:sp>
        </p:grpSp>
        <p:grpSp>
          <p:nvGrpSpPr>
            <p:cNvPr id="25" name="Group 24">
              <a:extLst>
                <a:ext uri="{FF2B5EF4-FFF2-40B4-BE49-F238E27FC236}">
                  <a16:creationId xmlns:a16="http://schemas.microsoft.com/office/drawing/2014/main" id="{1039AFC5-2042-AD34-C342-BDF50E399371}"/>
                </a:ext>
              </a:extLst>
            </p:cNvPr>
            <p:cNvGrpSpPr/>
            <p:nvPr/>
          </p:nvGrpSpPr>
          <p:grpSpPr>
            <a:xfrm>
              <a:off x="9429692" y="1360073"/>
              <a:ext cx="2015711" cy="5158941"/>
              <a:chOff x="7175709" y="1360073"/>
              <a:chExt cx="2015711" cy="5158941"/>
            </a:xfrm>
            <a:solidFill>
              <a:sysClr val="window" lastClr="FFFFFF">
                <a:lumMod val="50000"/>
              </a:sysClr>
            </a:solidFill>
          </p:grpSpPr>
          <p:sp>
            <p:nvSpPr>
              <p:cNvPr id="26" name="Arrow: Chevron 25">
                <a:extLst>
                  <a:ext uri="{FF2B5EF4-FFF2-40B4-BE49-F238E27FC236}">
                    <a16:creationId xmlns:a16="http://schemas.microsoft.com/office/drawing/2014/main" id="{68A31974-8CB0-4AE8-9077-D2782199BD79}"/>
                  </a:ext>
                </a:extLst>
              </p:cNvPr>
              <p:cNvSpPr/>
              <p:nvPr/>
            </p:nvSpPr>
            <p:spPr>
              <a:xfrm>
                <a:off x="7175709" y="1360073"/>
                <a:ext cx="1981993" cy="1221761"/>
              </a:xfrm>
              <a:prstGeom prst="chevron">
                <a:avLst/>
              </a:prstGeom>
              <a:grp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 name="Arrow: Chevron 26">
                <a:extLst>
                  <a:ext uri="{FF2B5EF4-FFF2-40B4-BE49-F238E27FC236}">
                    <a16:creationId xmlns:a16="http://schemas.microsoft.com/office/drawing/2014/main" id="{9B37082E-0C1A-BCFC-B091-20B347211F22}"/>
                  </a:ext>
                </a:extLst>
              </p:cNvPr>
              <p:cNvSpPr/>
              <p:nvPr/>
            </p:nvSpPr>
            <p:spPr>
              <a:xfrm>
                <a:off x="7175709" y="2668121"/>
                <a:ext cx="1981993" cy="1221761"/>
              </a:xfrm>
              <a:prstGeom prst="chevron">
                <a:avLst/>
              </a:prstGeom>
              <a:grp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Arrow: Chevron 27">
                <a:extLst>
                  <a:ext uri="{FF2B5EF4-FFF2-40B4-BE49-F238E27FC236}">
                    <a16:creationId xmlns:a16="http://schemas.microsoft.com/office/drawing/2014/main" id="{E79D5C7A-2449-2A3C-5760-82928DA76238}"/>
                  </a:ext>
                </a:extLst>
              </p:cNvPr>
              <p:cNvSpPr/>
              <p:nvPr/>
            </p:nvSpPr>
            <p:spPr>
              <a:xfrm>
                <a:off x="7175710" y="3978539"/>
                <a:ext cx="1981993" cy="1221761"/>
              </a:xfrm>
              <a:prstGeom prst="chevron">
                <a:avLst/>
              </a:prstGeom>
              <a:grp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Arrow: Chevron 28">
                <a:extLst>
                  <a:ext uri="{FF2B5EF4-FFF2-40B4-BE49-F238E27FC236}">
                    <a16:creationId xmlns:a16="http://schemas.microsoft.com/office/drawing/2014/main" id="{CC2AB08E-76E8-EB0E-EA16-E2ADF8E0111F}"/>
                  </a:ext>
                </a:extLst>
              </p:cNvPr>
              <p:cNvSpPr/>
              <p:nvPr/>
            </p:nvSpPr>
            <p:spPr>
              <a:xfrm>
                <a:off x="7175711" y="5297252"/>
                <a:ext cx="1981993" cy="1221761"/>
              </a:xfrm>
              <a:prstGeom prst="chevron">
                <a:avLst/>
              </a:prstGeom>
              <a:grp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E9D8ABE-D6D8-120B-F12F-26755FF1C450}"/>
                  </a:ext>
                </a:extLst>
              </p:cNvPr>
              <p:cNvSpPr/>
              <p:nvPr/>
            </p:nvSpPr>
            <p:spPr>
              <a:xfrm>
                <a:off x="7816847" y="1360074"/>
                <a:ext cx="1374573" cy="5158940"/>
              </a:xfrm>
              <a:prstGeom prst="rect">
                <a:avLst/>
              </a:prstGeom>
              <a:grp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panose="020F0502020204030204"/>
                    <a:ea typeface="+mn-ea"/>
                    <a:cs typeface="+mn-cs"/>
                  </a:rPr>
                  <a:t>Results and analytical products</a:t>
                </a:r>
              </a:p>
            </p:txBody>
          </p:sp>
        </p:grpSp>
      </p:grpSp>
      <p:sp>
        <p:nvSpPr>
          <p:cNvPr id="36" name="Rectangle 35">
            <a:extLst>
              <a:ext uri="{FF2B5EF4-FFF2-40B4-BE49-F238E27FC236}">
                <a16:creationId xmlns:a16="http://schemas.microsoft.com/office/drawing/2014/main" id="{8F10C02B-90A3-A11F-5B70-BBB41829113A}"/>
              </a:ext>
            </a:extLst>
          </p:cNvPr>
          <p:cNvSpPr/>
          <p:nvPr/>
        </p:nvSpPr>
        <p:spPr>
          <a:xfrm rot="16200000">
            <a:off x="-990558" y="3076003"/>
            <a:ext cx="4710826" cy="605562"/>
          </a:xfrm>
          <a:prstGeom prst="rect">
            <a:avLst/>
          </a:prstGeom>
          <a:solidFill>
            <a:srgbClr val="002060"/>
          </a:solidFill>
          <a:ln w="15875" cap="flat" cmpd="sng" algn="ctr">
            <a:solidFill>
              <a:srgbClr val="1CADE4">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5 Policing Organizations in England &amp; Wales</a:t>
            </a:r>
          </a:p>
        </p:txBody>
      </p:sp>
      <p:sp>
        <p:nvSpPr>
          <p:cNvPr id="37" name="Rectangle 36">
            <a:extLst>
              <a:ext uri="{FF2B5EF4-FFF2-40B4-BE49-F238E27FC236}">
                <a16:creationId xmlns:a16="http://schemas.microsoft.com/office/drawing/2014/main" id="{308D6E23-FEED-B130-49AE-877F2E493D29}"/>
              </a:ext>
            </a:extLst>
          </p:cNvPr>
          <p:cNvSpPr/>
          <p:nvPr/>
        </p:nvSpPr>
        <p:spPr>
          <a:xfrm>
            <a:off x="1667637" y="3341009"/>
            <a:ext cx="9627281" cy="2471980"/>
          </a:xfrm>
          <a:prstGeom prst="rect">
            <a:avLst/>
          </a:prstGeom>
          <a:noFill/>
          <a:ln w="381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40E77D9-BD3D-DE79-E6E4-974A82D5B7F5}"/>
              </a:ext>
            </a:extLst>
          </p:cNvPr>
          <p:cNvPicPr>
            <a:picLocks noChangeAspect="1"/>
          </p:cNvPicPr>
          <p:nvPr/>
        </p:nvPicPr>
        <p:blipFill>
          <a:blip r:embed="rId2"/>
          <a:stretch>
            <a:fillRect/>
          </a:stretch>
        </p:blipFill>
        <p:spPr>
          <a:xfrm>
            <a:off x="7685773" y="6005300"/>
            <a:ext cx="3609145" cy="688908"/>
          </a:xfrm>
          <a:prstGeom prst="rect">
            <a:avLst/>
          </a:prstGeom>
        </p:spPr>
      </p:pic>
    </p:spTree>
    <p:extLst>
      <p:ext uri="{BB962C8B-B14F-4D97-AF65-F5344CB8AC3E}">
        <p14:creationId xmlns:p14="http://schemas.microsoft.com/office/powerpoint/2010/main" val="37493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33A33D-A2FC-D835-A40C-A8D22C91B8AD}"/>
              </a:ext>
            </a:extLst>
          </p:cNvPr>
          <p:cNvPicPr>
            <a:picLocks noChangeAspect="1"/>
          </p:cNvPicPr>
          <p:nvPr/>
        </p:nvPicPr>
        <p:blipFill>
          <a:blip r:embed="rId2"/>
          <a:stretch>
            <a:fillRect/>
          </a:stretch>
        </p:blipFill>
        <p:spPr>
          <a:xfrm>
            <a:off x="1773715" y="0"/>
            <a:ext cx="8927524" cy="5837377"/>
          </a:xfrm>
          <a:prstGeom prst="rect">
            <a:avLst/>
          </a:prstGeom>
        </p:spPr>
      </p:pic>
      <p:pic>
        <p:nvPicPr>
          <p:cNvPr id="2" name="Picture 1">
            <a:extLst>
              <a:ext uri="{FF2B5EF4-FFF2-40B4-BE49-F238E27FC236}">
                <a16:creationId xmlns:a16="http://schemas.microsoft.com/office/drawing/2014/main" id="{49DC19B5-34C8-DE6F-C1EA-4DC44C84BC2F}"/>
              </a:ext>
            </a:extLst>
          </p:cNvPr>
          <p:cNvPicPr>
            <a:picLocks noChangeAspect="1"/>
          </p:cNvPicPr>
          <p:nvPr/>
        </p:nvPicPr>
        <p:blipFill>
          <a:blip r:embed="rId3"/>
          <a:stretch>
            <a:fillRect/>
          </a:stretch>
        </p:blipFill>
        <p:spPr>
          <a:xfrm>
            <a:off x="7869128" y="5907645"/>
            <a:ext cx="3609145" cy="688908"/>
          </a:xfrm>
          <a:prstGeom prst="rect">
            <a:avLst/>
          </a:prstGeom>
        </p:spPr>
      </p:pic>
    </p:spTree>
    <p:extLst>
      <p:ext uri="{BB962C8B-B14F-4D97-AF65-F5344CB8AC3E}">
        <p14:creationId xmlns:p14="http://schemas.microsoft.com/office/powerpoint/2010/main" val="128026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937B53-A83C-46D6-DE65-F97B2ADDF514}"/>
              </a:ext>
            </a:extLst>
          </p:cNvPr>
          <p:cNvPicPr>
            <a:picLocks noChangeAspect="1"/>
          </p:cNvPicPr>
          <p:nvPr/>
        </p:nvPicPr>
        <p:blipFill>
          <a:blip r:embed="rId2"/>
          <a:stretch>
            <a:fillRect/>
          </a:stretch>
        </p:blipFill>
        <p:spPr>
          <a:xfrm>
            <a:off x="1771649" y="0"/>
            <a:ext cx="9254243" cy="6051007"/>
          </a:xfrm>
          <a:prstGeom prst="rect">
            <a:avLst/>
          </a:prstGeom>
        </p:spPr>
      </p:pic>
      <p:pic>
        <p:nvPicPr>
          <p:cNvPr id="2" name="Picture 1">
            <a:extLst>
              <a:ext uri="{FF2B5EF4-FFF2-40B4-BE49-F238E27FC236}">
                <a16:creationId xmlns:a16="http://schemas.microsoft.com/office/drawing/2014/main" id="{F5F6530A-F2A1-105D-178C-D74A83CF5F90}"/>
              </a:ext>
            </a:extLst>
          </p:cNvPr>
          <p:cNvPicPr>
            <a:picLocks noChangeAspect="1"/>
          </p:cNvPicPr>
          <p:nvPr/>
        </p:nvPicPr>
        <p:blipFill>
          <a:blip r:embed="rId3"/>
          <a:stretch>
            <a:fillRect/>
          </a:stretch>
        </p:blipFill>
        <p:spPr>
          <a:xfrm>
            <a:off x="7487769" y="6051007"/>
            <a:ext cx="3609145" cy="534424"/>
          </a:xfrm>
          <a:prstGeom prst="rect">
            <a:avLst/>
          </a:prstGeom>
        </p:spPr>
      </p:pic>
    </p:spTree>
    <p:extLst>
      <p:ext uri="{BB962C8B-B14F-4D97-AF65-F5344CB8AC3E}">
        <p14:creationId xmlns:p14="http://schemas.microsoft.com/office/powerpoint/2010/main" val="239510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F3949-68FE-B6EA-4846-9F4F0A077919}"/>
              </a:ext>
            </a:extLst>
          </p:cNvPr>
          <p:cNvPicPr>
            <a:picLocks noChangeAspect="1"/>
          </p:cNvPicPr>
          <p:nvPr/>
        </p:nvPicPr>
        <p:blipFill>
          <a:blip r:embed="rId2"/>
          <a:stretch>
            <a:fillRect/>
          </a:stretch>
        </p:blipFill>
        <p:spPr>
          <a:xfrm>
            <a:off x="1771650" y="0"/>
            <a:ext cx="9566148" cy="6257838"/>
          </a:xfrm>
          <a:prstGeom prst="rect">
            <a:avLst/>
          </a:prstGeom>
        </p:spPr>
      </p:pic>
      <p:pic>
        <p:nvPicPr>
          <p:cNvPr id="2" name="Picture 1">
            <a:extLst>
              <a:ext uri="{FF2B5EF4-FFF2-40B4-BE49-F238E27FC236}">
                <a16:creationId xmlns:a16="http://schemas.microsoft.com/office/drawing/2014/main" id="{AAE4E4F4-EFFF-694A-3830-7A299E6ABE9E}"/>
              </a:ext>
            </a:extLst>
          </p:cNvPr>
          <p:cNvPicPr>
            <a:picLocks noChangeAspect="1"/>
          </p:cNvPicPr>
          <p:nvPr/>
        </p:nvPicPr>
        <p:blipFill>
          <a:blip r:embed="rId3"/>
          <a:stretch>
            <a:fillRect/>
          </a:stretch>
        </p:blipFill>
        <p:spPr>
          <a:xfrm>
            <a:off x="7851373" y="6257838"/>
            <a:ext cx="3486426" cy="471880"/>
          </a:xfrm>
          <a:prstGeom prst="rect">
            <a:avLst/>
          </a:prstGeom>
        </p:spPr>
      </p:pic>
    </p:spTree>
    <p:extLst>
      <p:ext uri="{BB962C8B-B14F-4D97-AF65-F5344CB8AC3E}">
        <p14:creationId xmlns:p14="http://schemas.microsoft.com/office/powerpoint/2010/main" val="385739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03F4C1-EB5E-EAF9-F0FF-448DBBD9C77A}"/>
              </a:ext>
            </a:extLst>
          </p:cNvPr>
          <p:cNvPicPr>
            <a:picLocks noChangeAspect="1"/>
          </p:cNvPicPr>
          <p:nvPr/>
        </p:nvPicPr>
        <p:blipFill>
          <a:blip r:embed="rId2"/>
          <a:stretch>
            <a:fillRect/>
          </a:stretch>
        </p:blipFill>
        <p:spPr>
          <a:xfrm>
            <a:off x="2000250" y="0"/>
            <a:ext cx="9337548" cy="6108296"/>
          </a:xfrm>
          <a:prstGeom prst="rect">
            <a:avLst/>
          </a:prstGeom>
        </p:spPr>
      </p:pic>
      <p:pic>
        <p:nvPicPr>
          <p:cNvPr id="2" name="Picture 1">
            <a:extLst>
              <a:ext uri="{FF2B5EF4-FFF2-40B4-BE49-F238E27FC236}">
                <a16:creationId xmlns:a16="http://schemas.microsoft.com/office/drawing/2014/main" id="{FEAB5257-44B0-D8D8-0949-79C08BEC9CC3}"/>
              </a:ext>
            </a:extLst>
          </p:cNvPr>
          <p:cNvPicPr>
            <a:picLocks noChangeAspect="1"/>
          </p:cNvPicPr>
          <p:nvPr/>
        </p:nvPicPr>
        <p:blipFill>
          <a:blip r:embed="rId3"/>
          <a:stretch>
            <a:fillRect/>
          </a:stretch>
        </p:blipFill>
        <p:spPr>
          <a:xfrm>
            <a:off x="7728653" y="6023055"/>
            <a:ext cx="3609145" cy="688908"/>
          </a:xfrm>
          <a:prstGeom prst="rect">
            <a:avLst/>
          </a:prstGeom>
        </p:spPr>
      </p:pic>
    </p:spTree>
    <p:extLst>
      <p:ext uri="{BB962C8B-B14F-4D97-AF65-F5344CB8AC3E}">
        <p14:creationId xmlns:p14="http://schemas.microsoft.com/office/powerpoint/2010/main" val="61747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6D0D1D-0EAF-4B8D-BDBF-823B67693BCE}"/>
              </a:ext>
            </a:extLst>
          </p:cNvPr>
          <p:cNvSpPr>
            <a:spLocks noGrp="1"/>
          </p:cNvSpPr>
          <p:nvPr>
            <p:ph type="body" sz="quarter" idx="24"/>
          </p:nvPr>
        </p:nvSpPr>
        <p:spPr/>
        <p:txBody>
          <a:bodyPr/>
          <a:lstStyle/>
          <a:p>
            <a:r>
              <a:rPr lang="en-GB" dirty="0"/>
              <a:t>‘Burnout’ as an emergent issue in front-line public sector organisations</a:t>
            </a:r>
          </a:p>
        </p:txBody>
      </p:sp>
      <p:pic>
        <p:nvPicPr>
          <p:cNvPr id="7" name="Content Placeholder 5">
            <a:extLst>
              <a:ext uri="{FF2B5EF4-FFF2-40B4-BE49-F238E27FC236}">
                <a16:creationId xmlns:a16="http://schemas.microsoft.com/office/drawing/2014/main" id="{5E721DEB-599F-4118-BA22-3447C71B8EDA}"/>
              </a:ext>
            </a:extLst>
          </p:cNvPr>
          <p:cNvPicPr>
            <a:picLocks noChangeAspect="1"/>
          </p:cNvPicPr>
          <p:nvPr/>
        </p:nvPicPr>
        <p:blipFill>
          <a:blip r:embed="rId2"/>
          <a:stretch>
            <a:fillRect/>
          </a:stretch>
        </p:blipFill>
        <p:spPr>
          <a:xfrm>
            <a:off x="2371208" y="1723389"/>
            <a:ext cx="3280927" cy="4545797"/>
          </a:xfrm>
          <a:prstGeom prst="rect">
            <a:avLst/>
          </a:prstGeom>
          <a:ln>
            <a:solidFill>
              <a:schemeClr val="bg2"/>
            </a:solidFill>
          </a:ln>
        </p:spPr>
      </p:pic>
      <p:pic>
        <p:nvPicPr>
          <p:cNvPr id="8" name="Content Placeholder 7">
            <a:extLst>
              <a:ext uri="{FF2B5EF4-FFF2-40B4-BE49-F238E27FC236}">
                <a16:creationId xmlns:a16="http://schemas.microsoft.com/office/drawing/2014/main" id="{6A8B8EBF-65E3-40F9-A1E2-A7D31801F5CC}"/>
              </a:ext>
            </a:extLst>
          </p:cNvPr>
          <p:cNvPicPr>
            <a:picLocks noChangeAspect="1"/>
          </p:cNvPicPr>
          <p:nvPr/>
        </p:nvPicPr>
        <p:blipFill>
          <a:blip r:embed="rId3"/>
          <a:stretch>
            <a:fillRect/>
          </a:stretch>
        </p:blipFill>
        <p:spPr>
          <a:xfrm>
            <a:off x="6578482" y="1584960"/>
            <a:ext cx="3712845" cy="4817576"/>
          </a:xfrm>
          <a:prstGeom prst="rect">
            <a:avLst/>
          </a:prstGeom>
        </p:spPr>
      </p:pic>
    </p:spTree>
    <p:extLst>
      <p:ext uri="{BB962C8B-B14F-4D97-AF65-F5344CB8AC3E}">
        <p14:creationId xmlns:p14="http://schemas.microsoft.com/office/powerpoint/2010/main" val="2941567274"/>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http://schemas.microsoft.com/office/2006/documentManagement/types"/>
    <ds:schemaRef ds:uri="4ed73a0e-c0f4-4682-9833-b80ae4bd0773"/>
    <ds:schemaRef ds:uri="http://www.w3.org/XML/1998/namespace"/>
    <ds:schemaRef ds:uri="http://purl.org/dc/terms/"/>
    <ds:schemaRef ds:uri="e4476828-269d-41e7-8c7f-463a607b843c"/>
    <ds:schemaRef ds:uri="http://schemas.microsoft.com/office/2006/metadata/properties"/>
    <ds:schemaRef ds:uri="23060362-3cc1-48ff-8e33-88570e39b161"/>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2217</TotalTime>
  <Words>3390</Words>
  <Application>Microsoft Office PowerPoint</Application>
  <PresentationFormat>Widescreen</PresentationFormat>
  <Paragraphs>192</Paragraphs>
  <Slides>28</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Arial</vt:lpstr>
      <vt:lpstr>Calibri</vt:lpstr>
      <vt:lpstr>GDS Transport</vt:lpstr>
      <vt:lpstr>Poppins</vt:lpstr>
      <vt:lpstr>Poppins SemiBold</vt:lpstr>
      <vt:lpstr>Wingdings</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Business School PowerPoint Template</dc:title>
  <dc:subject>OU Business School PowerPoint Template with accessibility guidance and best practice tips</dc:subject>
  <dc:creator>brand-enquiries@open.ac.uk</dc:creator>
  <cp:keywords>OU Business School PowerPoint Template</cp:keywords>
  <dc:description/>
  <cp:lastModifiedBy>Anita.Aldridge</cp:lastModifiedBy>
  <cp:revision>80</cp:revision>
  <dcterms:created xsi:type="dcterms:W3CDTF">2022-10-21T14:33:01Z</dcterms:created>
  <dcterms:modified xsi:type="dcterms:W3CDTF">2024-02-09T11:06:35Z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