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4" r:id="rId4"/>
    <p:sldId id="261" r:id="rId5"/>
    <p:sldId id="271" r:id="rId6"/>
    <p:sldId id="262" r:id="rId7"/>
    <p:sldId id="263" r:id="rId8"/>
    <p:sldId id="275" r:id="rId9"/>
    <p:sldId id="265" r:id="rId10"/>
    <p:sldId id="267" r:id="rId11"/>
    <p:sldId id="272" r:id="rId12"/>
    <p:sldId id="266" r:id="rId13"/>
    <p:sldId id="273" r:id="rId14"/>
    <p:sldId id="274" r:id="rId15"/>
    <p:sldId id="268" r:id="rId16"/>
    <p:sldId id="259" r:id="rId17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36663DA-471F-B844-AB6F-677E842ACB18}">
          <p14:sldIdLst>
            <p14:sldId id="256"/>
            <p14:sldId id="257"/>
            <p14:sldId id="264"/>
            <p14:sldId id="261"/>
            <p14:sldId id="271"/>
            <p14:sldId id="262"/>
            <p14:sldId id="263"/>
            <p14:sldId id="275"/>
            <p14:sldId id="265"/>
            <p14:sldId id="267"/>
            <p14:sldId id="272"/>
            <p14:sldId id="266"/>
            <p14:sldId id="273"/>
            <p14:sldId id="274"/>
            <p14:sldId id="268"/>
          </p14:sldIdLst>
        </p14:section>
        <p14:section name="Untitled Section" id="{E0A60659-E1C4-8A4B-A7EC-CE3075CE43A3}">
          <p14:sldIdLst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D852"/>
    <a:srgbClr val="FABE00"/>
    <a:srgbClr val="D6A3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84" autoAdjust="0"/>
    <p:restoredTop sz="99593" autoAdjust="0"/>
  </p:normalViewPr>
  <p:slideViewPr>
    <p:cSldViewPr snapToGrid="0">
      <p:cViewPr>
        <p:scale>
          <a:sx n="75" d="100"/>
          <a:sy n="75" d="100"/>
        </p:scale>
        <p:origin x="-1064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V1.0</a:t>
            </a:r>
          </a:p>
          <a:p>
            <a:endParaRPr lang="en-US" dirty="0" smtClean="0"/>
          </a:p>
          <a:p>
            <a:r>
              <a:rPr lang="en-US" dirty="0" smtClean="0"/>
              <a:t>T</a:t>
            </a:r>
            <a:r>
              <a:rPr lang="en-US" baseline="0" dirty="0" smtClean="0"/>
              <a:t>o change the footer on every slide:</a:t>
            </a:r>
          </a:p>
          <a:p>
            <a:r>
              <a:rPr lang="en-US" baseline="0" dirty="0" smtClean="0"/>
              <a:t>1. On the menu go to Insert &gt; Header and Footer…  </a:t>
            </a:r>
          </a:p>
          <a:p>
            <a:r>
              <a:rPr lang="en-US" baseline="0" dirty="0" smtClean="0"/>
              <a:t>2. Select the Footer checkbox and enter the footer text in the accompanying text box</a:t>
            </a:r>
          </a:p>
          <a:p>
            <a:r>
              <a:rPr lang="en-US" baseline="0" dirty="0" smtClean="0"/>
              <a:t>3. Click “Apply to All”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1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jpeg"/><Relationship Id="rId6" Type="http://schemas.openxmlformats.org/officeDocument/2006/relationships/image" Target="../media/image7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endParaRPr lang="en-GB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TC_IMG_3000_T_Baldwin_retouched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b="20847"/>
          <a:stretch/>
        </p:blipFill>
        <p:spPr>
          <a:xfrm>
            <a:off x="0" y="2609023"/>
            <a:ext cx="9144000" cy="426591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/>
              <a:t>The life story of a Greek man with learning difficulties</a:t>
            </a:r>
          </a:p>
          <a:p>
            <a:endParaRPr lang="en-US" dirty="0">
              <a:solidFill>
                <a:srgbClr val="D6A3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Dr. Godfred Boahen</a:t>
            </a:r>
          </a:p>
          <a:p>
            <a:r>
              <a:rPr lang="en-US" dirty="0" smtClean="0"/>
              <a:t>School of Social Policy, Sociology and Social Research</a:t>
            </a:r>
          </a:p>
          <a:p>
            <a:r>
              <a:rPr lang="en-US" dirty="0" smtClean="0"/>
              <a:t>g.boahen@kent.ac.uk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Becoming ‘Eric’</a:t>
            </a:r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/>
              <a:t>Name </a:t>
            </a:r>
            <a:r>
              <a:rPr lang="en-GB" dirty="0"/>
              <a:t>changed to more English sounding “Eric”</a:t>
            </a:r>
          </a:p>
          <a:p>
            <a:pPr lvl="1"/>
            <a:r>
              <a:rPr lang="en-GB" dirty="0"/>
              <a:t>New (self)identify in documents and everyday interactions</a:t>
            </a:r>
            <a:r>
              <a:rPr lang="en-GB" dirty="0" smtClean="0"/>
              <a:t>.</a:t>
            </a:r>
            <a:endParaRPr lang="en-GB" dirty="0"/>
          </a:p>
          <a:p>
            <a:pPr marL="540000" indent="0" algn="just">
              <a:buNone/>
            </a:pPr>
            <a:r>
              <a:rPr lang="en-GB" dirty="0" smtClean="0"/>
              <a:t>“Throughout </a:t>
            </a:r>
            <a:r>
              <a:rPr lang="en-GB" dirty="0"/>
              <a:t>fieldwork I have been intrigued by how Abrax came to be known as Eric. On this trip to the school </a:t>
            </a:r>
            <a:r>
              <a:rPr lang="en-GB" dirty="0" smtClean="0"/>
              <a:t>I [asked] Abrax’s </a:t>
            </a:r>
            <a:r>
              <a:rPr lang="en-GB" dirty="0"/>
              <a:t>old class teacher </a:t>
            </a:r>
            <a:r>
              <a:rPr lang="en-GB" dirty="0" smtClean="0"/>
              <a:t>Dominic…he said </a:t>
            </a:r>
            <a:r>
              <a:rPr lang="en-GB" dirty="0"/>
              <a:t>that he did not </a:t>
            </a:r>
            <a:r>
              <a:rPr lang="en-GB" dirty="0" smtClean="0"/>
              <a:t>know… but </a:t>
            </a:r>
            <a:r>
              <a:rPr lang="en-GB" dirty="0"/>
              <a:t>thought that Abrax </a:t>
            </a:r>
            <a:r>
              <a:rPr lang="en-GB" dirty="0" smtClean="0"/>
              <a:t>was </a:t>
            </a:r>
            <a:r>
              <a:rPr lang="en-GB" dirty="0"/>
              <a:t>called Eric by one of the students and he appeared to like </a:t>
            </a:r>
            <a:r>
              <a:rPr lang="en-GB" dirty="0" smtClean="0"/>
              <a:t>it…as </a:t>
            </a:r>
            <a:r>
              <a:rPr lang="en-GB" dirty="0"/>
              <a:t>his parents did not seem to mind him being called Eric, it has now become his de facto name</a:t>
            </a:r>
            <a:r>
              <a:rPr lang="en-GB" i="1" dirty="0" smtClean="0"/>
              <a:t>.” (Field notes)</a:t>
            </a:r>
            <a:r>
              <a:rPr lang="en-GB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8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1B7DFF"/>
                </a:solidFill>
              </a:rPr>
              <a:t>Transition to adulthood</a:t>
            </a:r>
            <a:endParaRPr lang="en-US" b="1" dirty="0" smtClean="0">
              <a:solidFill>
                <a:srgbClr val="1B7DFF"/>
              </a:solidFill>
            </a:endParaRPr>
          </a:p>
          <a:p>
            <a:r>
              <a:rPr lang="en-US" dirty="0" smtClean="0"/>
              <a:t>Yarlow</a:t>
            </a:r>
            <a:r>
              <a:rPr lang="en-US" dirty="0" smtClean="0"/>
              <a:t>- supported </a:t>
            </a:r>
          </a:p>
          <a:p>
            <a:pPr marL="0" indent="0">
              <a:buNone/>
            </a:pPr>
            <a:r>
              <a:rPr lang="en-US" dirty="0" smtClean="0"/>
              <a:t>accommodation 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independence</a:t>
            </a:r>
            <a:endParaRPr lang="en-US" dirty="0" smtClean="0"/>
          </a:p>
          <a:p>
            <a:r>
              <a:rPr lang="en-US" dirty="0" smtClean="0"/>
              <a:t>Moving to Yarlow was against Abrax’s culture:</a:t>
            </a:r>
          </a:p>
          <a:p>
            <a:pPr marL="540000" indent="0">
              <a:buNone/>
            </a:pPr>
            <a:r>
              <a:rPr lang="en-GB" dirty="0" smtClean="0"/>
              <a:t>“Their </a:t>
            </a:r>
            <a:r>
              <a:rPr lang="en-GB" dirty="0"/>
              <a:t>relatives would not be happy with them allowing Abrax to go [to Yarlow] because their cultural tradition revolved around ‘family’ meaning that Abrax should have remained at home. I remember clearly Abrax’s father saying ‘even some of our family are not happy [with Abrax at Yarlow].</a:t>
            </a:r>
            <a:r>
              <a:rPr lang="en-GB" dirty="0" smtClean="0"/>
              <a:t>’</a:t>
            </a:r>
            <a:endParaRPr lang="en-US" dirty="0"/>
          </a:p>
          <a:p>
            <a:pPr marL="5400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11</a:t>
            </a:fld>
            <a:endParaRPr lang="en-US" dirty="0"/>
          </a:p>
        </p:txBody>
      </p:sp>
      <p:pic>
        <p:nvPicPr>
          <p:cNvPr id="6" name="Picture 5" descr="Lockwood h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23" y="1337732"/>
            <a:ext cx="3304043" cy="20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8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Was a tenant and lived with another Greek </a:t>
            </a:r>
            <a:r>
              <a:rPr lang="en-GB" dirty="0" smtClean="0"/>
              <a:t>male</a:t>
            </a:r>
            <a:endParaRPr lang="en-US" dirty="0" smtClean="0"/>
          </a:p>
          <a:p>
            <a:r>
              <a:rPr lang="en-US" dirty="0" smtClean="0"/>
              <a:t>Personalised</a:t>
            </a:r>
            <a:r>
              <a:rPr lang="en-US" dirty="0" smtClean="0"/>
              <a:t>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Abrax supported by team of four males: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GB" dirty="0" smtClean="0"/>
          </a:p>
          <a:p>
            <a:pPr marL="534987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Morning </a:t>
            </a:r>
            <a:r>
              <a:rPr lang="en-GB" dirty="0"/>
              <a:t>shift was 8AM – </a:t>
            </a:r>
            <a:r>
              <a:rPr lang="en-GB" dirty="0" smtClean="0"/>
              <a:t>3PM</a:t>
            </a:r>
          </a:p>
          <a:p>
            <a:pPr marL="534987" lvl="1" indent="0">
              <a:buNone/>
            </a:pPr>
            <a:endParaRPr lang="en-GB" dirty="0"/>
          </a:p>
          <a:p>
            <a:pPr lvl="1"/>
            <a:r>
              <a:rPr lang="en-GB" dirty="0" smtClean="0"/>
              <a:t>Afternoon </a:t>
            </a:r>
            <a:r>
              <a:rPr lang="en-GB" dirty="0"/>
              <a:t>shift lasted between 3PM and </a:t>
            </a:r>
            <a:r>
              <a:rPr lang="en-GB" dirty="0" smtClean="0"/>
              <a:t>10PM</a:t>
            </a:r>
          </a:p>
          <a:p>
            <a:pPr marL="534987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Night </a:t>
            </a:r>
            <a:r>
              <a:rPr lang="en-GB" dirty="0"/>
              <a:t>shift ran from 10PM until 8AM. </a:t>
            </a:r>
            <a:endParaRPr lang="en-GB" dirty="0" smtClean="0"/>
          </a:p>
          <a:p>
            <a:r>
              <a:rPr lang="en-GB" dirty="0" smtClean="0"/>
              <a:t>Handover and shift changes very important.</a:t>
            </a:r>
            <a:endParaRPr lang="en-GB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12</a:t>
            </a:fld>
            <a:endParaRPr lang="en-US" dirty="0"/>
          </a:p>
        </p:txBody>
      </p:sp>
      <p:pic>
        <p:nvPicPr>
          <p:cNvPr id="7" name="Picture 6" descr="Blank_Calendar_-_G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37" y="3318933"/>
            <a:ext cx="2683754" cy="9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8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467379"/>
            <a:ext cx="6985000" cy="4897437"/>
          </a:xfrm>
        </p:spPr>
        <p:txBody>
          <a:bodyPr/>
          <a:lstStyle/>
          <a:p>
            <a:r>
              <a:rPr lang="en-US" dirty="0" smtClean="0"/>
              <a:t>Weekly activities</a:t>
            </a:r>
          </a:p>
          <a:p>
            <a:r>
              <a:rPr lang="en-US" dirty="0" smtClean="0"/>
              <a:t>Abrax chose in the morning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Visit to the day </a:t>
            </a:r>
            <a:r>
              <a:rPr lang="en-US" dirty="0" smtClean="0"/>
              <a:t>center</a:t>
            </a:r>
          </a:p>
          <a:p>
            <a:pPr marL="534987" lvl="1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OT, social worker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Doing </a:t>
            </a:r>
            <a:r>
              <a:rPr lang="en-US" dirty="0"/>
              <a:t>for bus rides</a:t>
            </a:r>
          </a:p>
          <a:p>
            <a:pPr marL="534987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Cycle </a:t>
            </a:r>
            <a:r>
              <a:rPr lang="en-US" dirty="0"/>
              <a:t>rides in the park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Family </a:t>
            </a:r>
            <a:r>
              <a:rPr lang="en-US" dirty="0"/>
              <a:t>and friends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13</a:t>
            </a:fld>
            <a:endParaRPr lang="en-US" dirty="0"/>
          </a:p>
        </p:txBody>
      </p:sp>
      <p:pic>
        <p:nvPicPr>
          <p:cNvPr id="6" name="Picture 5" descr="London bu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2" y="2341034"/>
            <a:ext cx="1817769" cy="1223612"/>
          </a:xfrm>
          <a:prstGeom prst="rect">
            <a:avLst/>
          </a:prstGeom>
        </p:spPr>
      </p:pic>
      <p:pic>
        <p:nvPicPr>
          <p:cNvPr id="7" name="Picture 6" descr="Cyc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599">
            <a:off x="6142072" y="3500966"/>
            <a:ext cx="1918197" cy="1206499"/>
          </a:xfrm>
          <a:prstGeom prst="rect">
            <a:avLst/>
          </a:prstGeom>
        </p:spPr>
      </p:pic>
      <p:pic>
        <p:nvPicPr>
          <p:cNvPr id="9" name="Picture 8" descr="Restur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47" y="4986867"/>
            <a:ext cx="1972085" cy="13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5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Abrax lived his culture in Yarlow</a:t>
            </a:r>
          </a:p>
          <a:p>
            <a:r>
              <a:rPr lang="en-US" dirty="0" smtClean="0"/>
              <a:t>Carers</a:t>
            </a:r>
            <a:r>
              <a:rPr lang="en-US" dirty="0" smtClean="0"/>
              <a:t> </a:t>
            </a:r>
            <a:r>
              <a:rPr lang="en-US" dirty="0" smtClean="0"/>
              <a:t>recognised</a:t>
            </a:r>
            <a:r>
              <a:rPr lang="en-US" dirty="0" smtClean="0"/>
              <a:t> his culture</a:t>
            </a:r>
          </a:p>
          <a:p>
            <a:pPr lvl="1"/>
            <a:r>
              <a:rPr lang="en-US" dirty="0" smtClean="0"/>
              <a:t>Presented choices</a:t>
            </a:r>
          </a:p>
          <a:p>
            <a:pPr lvl="1"/>
            <a:r>
              <a:rPr lang="en-US" dirty="0" smtClean="0"/>
              <a:t>They ‘learnt’ his culture</a:t>
            </a:r>
          </a:p>
          <a:p>
            <a:pPr marL="0" indent="0">
              <a:buNone/>
            </a:pPr>
            <a:r>
              <a:rPr lang="en-GB" dirty="0"/>
              <a:t>“I’ve got to learn and understand their diet, food type, how to prepare it, you get what I mean? It’s quite different from mine, it’s quite different from where I come from, do you know what I mean? Like the preparation and everything. Because since I’ve been with Eric I’ve learnt a lot, the cooking, the cooking type, Greek cooking, the parents have helped…” (</a:t>
            </a:r>
            <a:r>
              <a:rPr lang="en-GB" i="1" dirty="0"/>
              <a:t>Field notes</a:t>
            </a:r>
            <a:r>
              <a:rPr lang="en-GB" dirty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0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on research with Abrax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story shows us peoples’ strengths as opposed to what their labels mean</a:t>
            </a:r>
          </a:p>
          <a:p>
            <a:endParaRPr lang="en-US" dirty="0" smtClean="0"/>
          </a:p>
          <a:p>
            <a:r>
              <a:rPr lang="en-US" dirty="0" smtClean="0"/>
              <a:t>Not being sure about Abrax’s capacity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‘owns’ the story?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Doing ‘good’ but how and when?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does Abrax think I am?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1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939800" cy="279400"/>
          </a:xfrm>
        </p:spPr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Abrax</a:t>
            </a:r>
          </a:p>
          <a:p>
            <a:r>
              <a:rPr lang="en-US" dirty="0" smtClean="0"/>
              <a:t>Explain why I did the research</a:t>
            </a:r>
            <a:endParaRPr lang="en-US" dirty="0" smtClean="0"/>
          </a:p>
          <a:p>
            <a:r>
              <a:rPr lang="en-US" dirty="0" smtClean="0"/>
              <a:t>Abrax’s </a:t>
            </a:r>
            <a:r>
              <a:rPr lang="en-US" dirty="0" smtClean="0"/>
              <a:t>life story: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irth </a:t>
            </a:r>
            <a:r>
              <a:rPr lang="en-US" dirty="0" smtClean="0"/>
              <a:t>to nine </a:t>
            </a:r>
            <a:r>
              <a:rPr lang="en-US" dirty="0" smtClean="0"/>
              <a:t>years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Transition to adult services</a:t>
            </a:r>
          </a:p>
          <a:p>
            <a:pPr marL="534987" lvl="1" indent="0">
              <a:buNone/>
            </a:pPr>
            <a:endParaRPr lang="en-US" dirty="0"/>
          </a:p>
          <a:p>
            <a:pPr lvl="1"/>
            <a:r>
              <a:rPr lang="en-US" dirty="0" smtClean="0"/>
              <a:t>Culture in Abrax’s life</a:t>
            </a:r>
            <a:endParaRPr lang="en-US" dirty="0" smtClean="0"/>
          </a:p>
          <a:p>
            <a:r>
              <a:rPr lang="en-US" dirty="0" smtClean="0"/>
              <a:t>Reflect on the research project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7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Abrax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and British man of 19 years</a:t>
            </a:r>
          </a:p>
          <a:p>
            <a:r>
              <a:rPr lang="en-US" dirty="0" smtClean="0"/>
              <a:t>Communicated through sounds and gestures</a:t>
            </a:r>
          </a:p>
          <a:p>
            <a:r>
              <a:rPr lang="en-US" dirty="0" smtClean="0"/>
              <a:t>Used a wheel chair and needed his carers’ assistance</a:t>
            </a:r>
          </a:p>
          <a:p>
            <a:r>
              <a:rPr lang="en-US" dirty="0" smtClean="0"/>
              <a:t>Grew up in the same area: attended one school, ‘good’ supported package, helpful school staff</a:t>
            </a:r>
          </a:p>
          <a:p>
            <a:r>
              <a:rPr lang="en-US" dirty="0" smtClean="0"/>
              <a:t>Parents, grandparents, and extended family lived in </a:t>
            </a:r>
            <a:r>
              <a:rPr lang="en-US" dirty="0" smtClean="0"/>
              <a:t>area</a:t>
            </a:r>
          </a:p>
          <a:p>
            <a:r>
              <a:rPr lang="en-US" dirty="0" smtClean="0"/>
              <a:t>Acceptance of his mental capacity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4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out the life story of people with learning difficulties of different culture who have </a:t>
            </a:r>
            <a:r>
              <a:rPr lang="en-US" b="1" dirty="0" smtClean="0"/>
              <a:t>not consented</a:t>
            </a:r>
            <a:r>
              <a:rPr lang="en-US" dirty="0" smtClean="0"/>
              <a:t> to </a:t>
            </a:r>
            <a:r>
              <a:rPr lang="en-US" dirty="0" smtClean="0"/>
              <a:t>research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Little research in this area</a:t>
            </a:r>
          </a:p>
          <a:p>
            <a:pPr marL="534987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Concerns that services do not meet cultural needs of people</a:t>
            </a:r>
          </a:p>
          <a:p>
            <a:pPr marL="534987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Possibility that cultures understand ‘mental capacity’ differently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447675"/>
            <a:ext cx="8291513" cy="576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Caring relationships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Communication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Creating common meanings</a:t>
            </a:r>
          </a:p>
          <a:p>
            <a:pPr marL="534987" lvl="1" indent="0">
              <a:buNone/>
            </a:pPr>
            <a:endParaRPr lang="en-US" dirty="0"/>
          </a:p>
          <a:p>
            <a:pPr lvl="1"/>
            <a:r>
              <a:rPr lang="en-US" dirty="0" smtClean="0"/>
              <a:t>Importance of life story in his life</a:t>
            </a:r>
          </a:p>
          <a:p>
            <a:pPr marL="534987" lvl="1" indent="0">
              <a:buNone/>
            </a:pPr>
            <a:endParaRPr lang="en-US" dirty="0" smtClean="0"/>
          </a:p>
          <a:p>
            <a:pPr lvl="2"/>
            <a:r>
              <a:rPr lang="en-US" dirty="0"/>
              <a:t>Best interests for </a:t>
            </a:r>
            <a:r>
              <a:rPr lang="en-US" dirty="0" smtClean="0"/>
              <a:t>Abrax</a:t>
            </a:r>
          </a:p>
          <a:p>
            <a:pPr marL="992187" lvl="2" indent="0">
              <a:buNone/>
            </a:pPr>
            <a:endParaRPr lang="en-US" dirty="0"/>
          </a:p>
          <a:p>
            <a:pPr lvl="2"/>
            <a:r>
              <a:rPr lang="en-US" dirty="0" smtClean="0"/>
              <a:t>They know his sounds</a:t>
            </a:r>
          </a:p>
          <a:p>
            <a:pPr marL="992187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Understand his personality</a:t>
            </a:r>
          </a:p>
          <a:p>
            <a:pPr marL="992187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Importance of culture in his life</a:t>
            </a:r>
          </a:p>
          <a:p>
            <a:pPr marL="534987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8" name="Content Placeholder 5" descr="Relatio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r="2386"/>
          <a:stretch>
            <a:fillRect/>
          </a:stretch>
        </p:blipFill>
        <p:spPr bwMode="auto">
          <a:xfrm>
            <a:off x="5909734" y="1744135"/>
            <a:ext cx="2437260" cy="409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26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research with Abrax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Mental Capacity Act 2005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Research given ‘favourable’ opinion by Social Care Research Ethics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6" name="Picture 5" descr="Cons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1801"/>
            <a:ext cx="1409700" cy="1016000"/>
          </a:xfrm>
          <a:prstGeom prst="rect">
            <a:avLst/>
          </a:prstGeom>
        </p:spPr>
      </p:pic>
      <p:pic>
        <p:nvPicPr>
          <p:cNvPr id="7" name="Picture 6" descr="Commit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3941233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0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research in Abrax’s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Ethnography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992187" lvl="1" indent="-457200">
              <a:buFont typeface="+mj-lt"/>
              <a:buAutoNum type="arabicPeriod"/>
            </a:pPr>
            <a:r>
              <a:rPr lang="en-US" dirty="0" smtClean="0"/>
              <a:t>Hangout Abrax to understand:</a:t>
            </a:r>
          </a:p>
          <a:p>
            <a:pPr lvl="2"/>
            <a:r>
              <a:rPr lang="en-US" dirty="0" smtClean="0"/>
              <a:t>How he lived</a:t>
            </a:r>
            <a:r>
              <a:rPr lang="en-US" dirty="0" smtClean="0"/>
              <a:t>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The way he got his carers to understand </a:t>
            </a:r>
            <a:r>
              <a:rPr lang="en-US" dirty="0" smtClean="0"/>
              <a:t>him</a:t>
            </a:r>
          </a:p>
          <a:p>
            <a:pPr marL="992187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His </a:t>
            </a:r>
            <a:r>
              <a:rPr lang="en-US" dirty="0" smtClean="0"/>
              <a:t>culture</a:t>
            </a:r>
          </a:p>
          <a:p>
            <a:pPr marL="992187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W</a:t>
            </a:r>
            <a:r>
              <a:rPr lang="en-US" dirty="0" smtClean="0"/>
              <a:t>eekly visits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6" name="Picture 5" descr="ethnography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98" y="1409701"/>
            <a:ext cx="3907367" cy="19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0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2187" lvl="1" indent="-457200">
              <a:buFont typeface="+mj-lt"/>
              <a:buAutoNum type="arabicPeriod" startAt="2"/>
            </a:pPr>
            <a:r>
              <a:rPr lang="en-US" dirty="0" smtClean="0"/>
              <a:t>Interviewed</a:t>
            </a:r>
          </a:p>
          <a:p>
            <a:pPr marL="1176337" lvl="2" indent="-285750">
              <a:buFont typeface="Arial"/>
              <a:buChar char="•"/>
            </a:pPr>
            <a:endParaRPr lang="en-US" dirty="0" smtClean="0"/>
          </a:p>
          <a:p>
            <a:pPr marL="890587" lvl="2" indent="0">
              <a:buNone/>
            </a:pPr>
            <a:r>
              <a:rPr lang="en-US" dirty="0" smtClean="0"/>
              <a:t>- family</a:t>
            </a:r>
            <a:r>
              <a:rPr lang="en-US" dirty="0"/>
              <a:t>, </a:t>
            </a:r>
            <a:endParaRPr lang="en-US" dirty="0" smtClean="0"/>
          </a:p>
          <a:p>
            <a:pPr marL="890587" lvl="2" indent="0">
              <a:buNone/>
            </a:pPr>
            <a:endParaRPr lang="en-US" dirty="0" smtClean="0"/>
          </a:p>
          <a:p>
            <a:pPr marL="1176337" lvl="2" indent="-285750">
              <a:buFontTx/>
              <a:buChar char="-"/>
            </a:pPr>
            <a:r>
              <a:rPr lang="en-US" smtClean="0"/>
              <a:t>carers</a:t>
            </a:r>
            <a:endParaRPr lang="en-US" dirty="0" smtClean="0"/>
          </a:p>
          <a:p>
            <a:pPr marL="1176337" lvl="2" indent="-285750">
              <a:buFontTx/>
              <a:buChar char="-"/>
            </a:pPr>
            <a:endParaRPr lang="en-US" dirty="0" smtClean="0"/>
          </a:p>
          <a:p>
            <a:pPr marL="1176337" lvl="2" indent="-285750">
              <a:buFontTx/>
              <a:buChar char="-"/>
            </a:pPr>
            <a:r>
              <a:rPr lang="en-US" dirty="0" smtClean="0"/>
              <a:t>teachers</a:t>
            </a:r>
          </a:p>
          <a:p>
            <a:pPr marL="890587" lvl="2" indent="0">
              <a:buNone/>
            </a:pPr>
            <a:endParaRPr lang="en-US" dirty="0" smtClean="0"/>
          </a:p>
          <a:p>
            <a:pPr marL="890587" lvl="2" indent="0">
              <a:buNone/>
            </a:pPr>
            <a:r>
              <a:rPr lang="en-US" dirty="0" smtClean="0"/>
              <a:t>- OT and other professional</a:t>
            </a:r>
          </a:p>
          <a:p>
            <a:pPr marL="534987" lvl="1" indent="0">
              <a:buNone/>
            </a:pPr>
            <a:endParaRPr lang="en-US" dirty="0"/>
          </a:p>
          <a:p>
            <a:endParaRPr lang="en-US" dirty="0" smtClean="0"/>
          </a:p>
          <a:p>
            <a:pPr marL="992187" lvl="1" indent="-457200">
              <a:buFont typeface="+mj-lt"/>
              <a:buAutoNum type="arabicPeriod" startAt="3"/>
            </a:pPr>
            <a:r>
              <a:rPr lang="en-US" dirty="0" smtClean="0"/>
              <a:t>Read </a:t>
            </a:r>
            <a:r>
              <a:rPr lang="en-US" dirty="0"/>
              <a:t>documents about his life story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6" name="Picture 5" descr="Int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20" y="2019300"/>
            <a:ext cx="1978013" cy="1299633"/>
          </a:xfrm>
          <a:prstGeom prst="rect">
            <a:avLst/>
          </a:prstGeom>
        </p:spPr>
      </p:pic>
      <p:pic>
        <p:nvPicPr>
          <p:cNvPr id="7" name="Picture 6" descr="reading-clipart-9czEgML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05867"/>
            <a:ext cx="1862667" cy="14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0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found out about Abrax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B7DFF"/>
                </a:solidFill>
              </a:rPr>
              <a:t>Abrax’s culture</a:t>
            </a:r>
            <a:endParaRPr lang="en-US" b="1" dirty="0" smtClean="0">
              <a:solidFill>
                <a:srgbClr val="1B7DFF"/>
              </a:solidFill>
            </a:endParaRPr>
          </a:p>
          <a:p>
            <a:r>
              <a:rPr lang="en-US" dirty="0" smtClean="0"/>
              <a:t>“</a:t>
            </a:r>
            <a:r>
              <a:rPr lang="en-US" dirty="0" smtClean="0"/>
              <a:t>Greeklish”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Spoke Greek and English</a:t>
            </a:r>
          </a:p>
          <a:p>
            <a:r>
              <a:rPr lang="en-US" dirty="0" smtClean="0"/>
              <a:t>Honoured patron saints – more important than birthdays</a:t>
            </a:r>
          </a:p>
          <a:p>
            <a:r>
              <a:rPr lang="en-US" dirty="0" smtClean="0"/>
              <a:t>‘Expressive’ culture: music, social relationships, food</a:t>
            </a:r>
          </a:p>
          <a:p>
            <a:r>
              <a:rPr lang="en-US" dirty="0" smtClean="0"/>
              <a:t>Relational approach to mental capacity</a:t>
            </a:r>
          </a:p>
          <a:p>
            <a:pPr lvl="1"/>
            <a:r>
              <a:rPr lang="en-US" dirty="0" smtClean="0"/>
              <a:t>Importance family views in decision-making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7" name="Picture 6" descr="Greek and 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91736"/>
            <a:ext cx="1540932" cy="154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9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6242</TotalTime>
  <Words>793</Words>
  <Application>Microsoft Macintosh PowerPoint</Application>
  <PresentationFormat>On-screen Show (4:3)</PresentationFormat>
  <Paragraphs>164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kent2013</vt:lpstr>
      <vt:lpstr>PowerPoint Presentation</vt:lpstr>
      <vt:lpstr>Order of Presentation</vt:lpstr>
      <vt:lpstr>Introducing Abrax</vt:lpstr>
      <vt:lpstr>The Research Project</vt:lpstr>
      <vt:lpstr>PowerPoint Presentation</vt:lpstr>
      <vt:lpstr>Starting research with Abrax</vt:lpstr>
      <vt:lpstr>Doing research in Abrax’s home</vt:lpstr>
      <vt:lpstr>PowerPoint Presentation</vt:lpstr>
      <vt:lpstr>What I found out about Abrax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Reflections on research with Abrax</vt:lpstr>
      <vt:lpstr>PowerPoint Presentation</vt:lpstr>
    </vt:vector>
  </TitlesOfParts>
  <Company>University of Kent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creator>Miles Banbery</dc:creator>
  <cp:lastModifiedBy>Godfred Boahen</cp:lastModifiedBy>
  <cp:revision>80</cp:revision>
  <cp:lastPrinted>2015-06-11T10:33:07Z</cp:lastPrinted>
  <dcterms:created xsi:type="dcterms:W3CDTF">2013-06-07T14:52:08Z</dcterms:created>
  <dcterms:modified xsi:type="dcterms:W3CDTF">2015-06-15T04:44:52Z</dcterms:modified>
</cp:coreProperties>
</file>