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8" r:id="rId6"/>
    <p:sldId id="259" r:id="rId7"/>
    <p:sldId id="262" r:id="rId8"/>
    <p:sldId id="270" r:id="rId9"/>
    <p:sldId id="269" r:id="rId10"/>
    <p:sldId id="263" r:id="rId11"/>
    <p:sldId id="264" r:id="rId12"/>
    <p:sldId id="265" r:id="rId13"/>
    <p:sldId id="27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 varScale="1">
        <p:scale>
          <a:sx n="76" d="100"/>
          <a:sy n="76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1F1A3-E932-445B-80A7-D7EFFBD29C69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F699-6F20-4501-8E7E-59E62A3961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35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699-6F20-4501-8E7E-59E62A3961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671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051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74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5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353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359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988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903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066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821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84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13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8AAE-4C3B-4504-83D6-2DE41C270924}" type="datetimeFigureOut">
              <a:rPr lang="en-GB" smtClean="0"/>
              <a:pPr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2822-1D30-4D26-AFE1-53DE1076FD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361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c.org.uk/" TargetMode="External"/><Relationship Id="rId2" Type="http://schemas.openxmlformats.org/officeDocument/2006/relationships/hyperlink" Target="https://www.gov.uk/government/uploads/system/uploads/attachment_data/file/78979/building-big-society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archive.nationalarchives.gov.uk/+/www.dh.gov.uk/en/publicationsandstatistics/publications/publicationspolicyandguidance/dh_11434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Citizen Advocacy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– one way to make a positive difference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Barbara Perry, citizen advocate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29210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2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574" y="4703927"/>
            <a:ext cx="842419" cy="86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640"/>
            <a:ext cx="9137284" cy="86409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</a:t>
            </a:r>
            <a:r>
              <a:rPr lang="en-GB" b="1" dirty="0" smtClean="0"/>
              <a:t>ur partnership guards against abuse and neglect</a:t>
            </a:r>
            <a:endParaRPr lang="en-GB" sz="10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8" r="16469"/>
          <a:stretch/>
        </p:blipFill>
        <p:spPr bwMode="auto">
          <a:xfrm>
            <a:off x="452961" y="1887689"/>
            <a:ext cx="2119203" cy="21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/>
              <a:t>   x</a:t>
            </a:r>
          </a:p>
          <a:p>
            <a:pPr marL="0" indent="0">
              <a:buNone/>
            </a:pPr>
            <a:endParaRPr lang="en-GB" sz="9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259" y="4764412"/>
            <a:ext cx="2304256" cy="20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t0.gstatic.com/images?q=tbn:ANd9GcStXMmoE5AYqjz9mBhkZ-2n6Li48fi7W2rHbUPGt0apFkgcslh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308" y="421595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74" y="4462945"/>
            <a:ext cx="171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 Financial Abuse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83560" y="411808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 Emotional Abuse and neglect</a:t>
            </a:r>
            <a:r>
              <a:rPr lang="en-GB" dirty="0" smtClean="0"/>
              <a:t> - her  support workers support her in hospital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41358"/>
            <a:ext cx="357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Institutional Abuse</a:t>
            </a:r>
          </a:p>
          <a:p>
            <a:r>
              <a:rPr lang="en-GB" dirty="0"/>
              <a:t>Own </a:t>
            </a:r>
            <a:r>
              <a:rPr lang="en-GB" dirty="0" smtClean="0"/>
              <a:t>home, </a:t>
            </a:r>
            <a:r>
              <a:rPr lang="en-GB" dirty="0"/>
              <a:t>work place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182309" y="2559531"/>
            <a:ext cx="184731" cy="173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GB" sz="107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997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66978"/>
            <a:ext cx="2059568" cy="27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22339" y="1558897"/>
            <a:ext cx="292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 Institutional Abuse</a:t>
            </a:r>
            <a:endParaRPr lang="en-GB" dirty="0" smtClean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83"/>
          <a:stretch/>
        </p:blipFill>
        <p:spPr bwMode="auto">
          <a:xfrm>
            <a:off x="52022" y="5573029"/>
            <a:ext cx="1994135" cy="12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3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 (CQC) 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173" y="1600200"/>
            <a:ext cx="6763827" cy="5069160"/>
          </a:xfrm>
        </p:spPr>
        <p:txBody>
          <a:bodyPr>
            <a:normAutofit/>
          </a:bodyPr>
          <a:lstStyle/>
          <a:p>
            <a:r>
              <a:rPr lang="en-GB" dirty="0"/>
              <a:t>I</a:t>
            </a:r>
            <a:r>
              <a:rPr lang="en-GB" dirty="0" smtClean="0"/>
              <a:t>nspection of Julie’s home</a:t>
            </a:r>
          </a:p>
          <a:p>
            <a:r>
              <a:rPr lang="en-GB" dirty="0" smtClean="0"/>
              <a:t>‘Essential standards’ checked</a:t>
            </a:r>
          </a:p>
          <a:p>
            <a:pPr marL="0" indent="0">
              <a:buNone/>
            </a:pPr>
            <a:r>
              <a:rPr lang="en-GB" dirty="0" smtClean="0"/>
              <a:t>     Safeguarding standard met </a:t>
            </a:r>
            <a:r>
              <a:rPr lang="en-GB" b="1" dirty="0" smtClean="0"/>
              <a:t>but</a:t>
            </a:r>
          </a:p>
          <a:p>
            <a:pPr marL="0" indent="0">
              <a:buNone/>
            </a:pPr>
            <a:r>
              <a:rPr lang="en-GB" dirty="0" smtClean="0"/>
              <a:t>    staff only name ‘main types of abuse’</a:t>
            </a:r>
          </a:p>
          <a:p>
            <a:r>
              <a:rPr lang="en-GB" dirty="0" smtClean="0"/>
              <a:t>Inspector spoke to head of services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2114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fire.columbus.gov/uploadedImages/Fire/Fire_Prevention_Services/Inspections/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2128652" cy="15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6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Paid Advocacy and Citizen 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62" y="1196752"/>
            <a:ext cx="7387034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More paid jobs for advocates. </a:t>
            </a:r>
          </a:p>
          <a:p>
            <a:pPr marL="0" indent="0">
              <a:buNone/>
            </a:pPr>
            <a:r>
              <a:rPr lang="en-GB" dirty="0" smtClean="0"/>
              <a:t>Less funding, less independence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Community </a:t>
            </a:r>
            <a:r>
              <a:rPr lang="en-GB" dirty="0"/>
              <a:t>action </a:t>
            </a:r>
            <a:r>
              <a:rPr lang="en-GB" dirty="0" smtClean="0"/>
              <a:t>policy is support for citizen advocacy?</a:t>
            </a:r>
          </a:p>
          <a:p>
            <a:endParaRPr lang="en-GB" dirty="0" smtClean="0"/>
          </a:p>
          <a:p>
            <a:r>
              <a:rPr lang="en-GB" dirty="0" smtClean="0"/>
              <a:t>Difficulty in measuring effectiveness of Citizen Advocacy</a:t>
            </a:r>
          </a:p>
          <a:p>
            <a:r>
              <a:rPr lang="en-GB" dirty="0" smtClean="0"/>
              <a:t>Public want short term volunteering (Chapman and Mitchell)</a:t>
            </a:r>
          </a:p>
          <a:p>
            <a:pPr marL="0" indent="0">
              <a:buNone/>
            </a:pPr>
            <a:r>
              <a:rPr lang="en-GB" dirty="0" smtClean="0"/>
              <a:t>Who is the advocacy for?</a:t>
            </a:r>
          </a:p>
          <a:p>
            <a:pPr marL="0" indent="0">
              <a:buNone/>
            </a:pPr>
            <a:r>
              <a:rPr lang="en-GB" dirty="0" smtClean="0"/>
              <a:t>Future of Citizen Advocacy?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3" descr="Measure-Su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7" t="8102" r="17313" b="6720"/>
          <a:stretch>
            <a:fillRect/>
          </a:stretch>
        </p:blipFill>
        <p:spPr bwMode="auto">
          <a:xfrm>
            <a:off x="500417" y="3861048"/>
            <a:ext cx="1079614" cy="206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rofAdvoca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0200" y="1196752"/>
            <a:ext cx="1218416" cy="1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5372" y="4599341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/>
              <a:t>?</a:t>
            </a:r>
            <a:endParaRPr lang="en-GB" sz="6000" b="1" dirty="0"/>
          </a:p>
        </p:txBody>
      </p:sp>
      <p:pic>
        <p:nvPicPr>
          <p:cNvPr id="7" name="Picture 7" descr="Big-Socie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310" y="2472229"/>
            <a:ext cx="911721" cy="12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87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Citizen Advocacy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– one way to make a positive difference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Barbara Perry, citizen advocate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29210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77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Atkinson, D. (1999) </a:t>
            </a:r>
            <a:r>
              <a:rPr lang="en-GB" sz="1800" u="sng" dirty="0"/>
              <a:t>Advocacy: a review</a:t>
            </a:r>
            <a:r>
              <a:rPr lang="en-GB" sz="1800" dirty="0"/>
              <a:t>, East Sussex, Pavilion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r>
              <a:rPr lang="en-GB" sz="1800" dirty="0" smtClean="0"/>
              <a:t>Cabinet </a:t>
            </a:r>
            <a:r>
              <a:rPr lang="en-GB" sz="1800" dirty="0"/>
              <a:t>Office (2010) Building the Big Society. Available from: ht</a:t>
            </a:r>
            <a:r>
              <a:rPr lang="en-GB" sz="1800" dirty="0">
                <a:hlinkClick r:id="rId2"/>
              </a:rPr>
              <a:t>tps://www.gov.uk/government/uploads/system/uploads/attachment_data/file/78979/building-big-society_0.pdf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Care Quality Commission (CQC) </a:t>
            </a:r>
            <a:r>
              <a:rPr lang="en-GB" sz="1800" dirty="0">
                <a:hlinkClick r:id="rId3"/>
              </a:rPr>
              <a:t>http://www.cqc.org.uk</a:t>
            </a:r>
            <a:r>
              <a:rPr lang="en-GB" sz="1800" dirty="0" smtClean="0">
                <a:hlinkClick r:id="rId3"/>
              </a:rPr>
              <a:t>/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Chapman, M. and Mitchell, D. (2011) </a:t>
            </a:r>
            <a:r>
              <a:rPr lang="en-GB" sz="1800" u="sng" dirty="0" smtClean="0"/>
              <a:t>Citizen Advocacy and Circles of Support: report for Wigan Learning Disability Partnership Advocacy Subgroup,</a:t>
            </a:r>
            <a:r>
              <a:rPr lang="en-GB" sz="1800" dirty="0"/>
              <a:t> </a:t>
            </a:r>
            <a:r>
              <a:rPr lang="en-GB" sz="1800" dirty="0" smtClean="0"/>
              <a:t>Manchester, MLDP, MMU.</a:t>
            </a:r>
          </a:p>
          <a:p>
            <a:pPr marL="0" indent="0">
              <a:buNone/>
            </a:pPr>
            <a:r>
              <a:rPr lang="en-GB" sz="1800" dirty="0" smtClean="0"/>
              <a:t>Department of Health (2001)  </a:t>
            </a:r>
            <a:r>
              <a:rPr lang="en-GB" sz="1800" u="sng" dirty="0"/>
              <a:t>Valuing People: a strategy for learning disability services in the 21</a:t>
            </a:r>
            <a:r>
              <a:rPr lang="en-GB" sz="1800" u="sng" baseline="30000" dirty="0"/>
              <a:t>st</a:t>
            </a:r>
            <a:r>
              <a:rPr lang="en-GB" sz="1800" u="sng" dirty="0"/>
              <a:t> century,</a:t>
            </a:r>
            <a:r>
              <a:rPr lang="en-GB" sz="1800" dirty="0"/>
              <a:t> London, Department of Health.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Hildebrand, A.J. (2004) </a:t>
            </a:r>
            <a:r>
              <a:rPr lang="en-GB" sz="1800" u="sng" dirty="0" smtClean="0"/>
              <a:t>One Person At A Time: Citizen Advocacy for People with Disabilities,</a:t>
            </a:r>
            <a:r>
              <a:rPr lang="en-GB" sz="1800" dirty="0" smtClean="0"/>
              <a:t> Newton M.A, Brookline Books</a:t>
            </a:r>
          </a:p>
          <a:p>
            <a:pPr marL="0" indent="0">
              <a:buNone/>
            </a:pPr>
            <a:r>
              <a:rPr lang="en-GB" sz="1800" dirty="0" err="1" smtClean="0"/>
              <a:t>Mansell</a:t>
            </a:r>
            <a:r>
              <a:rPr lang="en-GB" sz="1800" dirty="0" smtClean="0"/>
              <a:t>, J. (2010) </a:t>
            </a:r>
            <a:r>
              <a:rPr lang="en-GB" sz="1800" u="sng" dirty="0" smtClean="0"/>
              <a:t>Raising Our Sights: Services for  Adults with Profound</a:t>
            </a:r>
            <a:r>
              <a:rPr lang="en-GB" sz="1800" u="sng" dirty="0"/>
              <a:t> </a:t>
            </a:r>
            <a:r>
              <a:rPr lang="en-GB" sz="1800" u="sng" dirty="0" smtClean="0"/>
              <a:t>Intellectual and Multiple Disabilities, </a:t>
            </a:r>
            <a:r>
              <a:rPr lang="en-GB" sz="1800" dirty="0" smtClean="0"/>
              <a:t>University of Kent, </a:t>
            </a:r>
            <a:r>
              <a:rPr lang="en-GB" sz="1800" dirty="0" err="1" smtClean="0"/>
              <a:t>Tizard</a:t>
            </a:r>
            <a:r>
              <a:rPr lang="en-GB" sz="1800" dirty="0" smtClean="0"/>
              <a:t> Centre. Available from:  </a:t>
            </a:r>
            <a:r>
              <a:rPr lang="en-GB" sz="1800" dirty="0">
                <a:hlinkClick r:id="rId4"/>
              </a:rPr>
              <a:t>http://webarchive.nationalarchives.gov.uk/+/www.dh.gov.uk/en/publicationsandstatistics/publications/publicationspolicyandguidance/dh_114346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Rogers, C. (1967) </a:t>
            </a:r>
            <a:r>
              <a:rPr lang="en-GB" sz="1800" u="sng" dirty="0"/>
              <a:t>On Becoming a Person: a therapist’s view of psychotherapy, </a:t>
            </a:r>
            <a:r>
              <a:rPr lang="en-GB" sz="1800" dirty="0"/>
              <a:t>London, Constable.</a:t>
            </a:r>
          </a:p>
          <a:p>
            <a:pPr marL="0" indent="0">
              <a:buNone/>
            </a:pPr>
            <a:r>
              <a:rPr lang="en-GB" sz="1800" dirty="0" err="1"/>
              <a:t>Wolfensberger</a:t>
            </a:r>
            <a:r>
              <a:rPr lang="en-GB" sz="1800" dirty="0"/>
              <a:t>, W. (1975) </a:t>
            </a:r>
            <a:r>
              <a:rPr lang="en-GB" sz="1800" u="sng" dirty="0"/>
              <a:t>Citizen Advocacy for the Handicapped, Impaired and Disadvantaged: an overview, </a:t>
            </a:r>
            <a:r>
              <a:rPr lang="en-GB" sz="1800" dirty="0"/>
              <a:t> Washington, D.C., US Government Printing Office.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barbaraperry123@aol.co.uk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36800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going to talk about….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human services do harm </a:t>
            </a:r>
          </a:p>
          <a:p>
            <a:r>
              <a:rPr lang="en-GB" dirty="0" smtClean="0"/>
              <a:t>Citizen advocacy </a:t>
            </a:r>
          </a:p>
          <a:p>
            <a:r>
              <a:rPr lang="en-GB" dirty="0" smtClean="0"/>
              <a:t>Our citizen advocacy partnership</a:t>
            </a:r>
          </a:p>
          <a:p>
            <a:r>
              <a:rPr lang="en-GB" dirty="0" smtClean="0"/>
              <a:t>How our partnership guards against abuse</a:t>
            </a:r>
          </a:p>
          <a:p>
            <a:r>
              <a:rPr lang="en-GB" dirty="0" smtClean="0"/>
              <a:t>An inspection</a:t>
            </a:r>
          </a:p>
          <a:p>
            <a:r>
              <a:rPr lang="en-GB" dirty="0" smtClean="0"/>
              <a:t>Paid advocacy and Citizen advocacy</a:t>
            </a:r>
          </a:p>
          <a:p>
            <a:r>
              <a:rPr lang="en-GB" dirty="0" smtClean="0"/>
              <a:t>Conclusion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90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past…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Brockhall</a:t>
            </a:r>
            <a:r>
              <a:rPr lang="en-GB" dirty="0" smtClean="0"/>
              <a:t> Hospital, </a:t>
            </a:r>
          </a:p>
          <a:p>
            <a:pPr marL="0" indent="0">
              <a:buNone/>
            </a:pPr>
            <a:r>
              <a:rPr lang="en-GB" dirty="0" smtClean="0"/>
              <a:t>Lancashire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8434781" cy="31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54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Human Services still do harm to people </a:t>
            </a:r>
            <a:br>
              <a:rPr lang="en-GB" dirty="0" smtClean="0"/>
            </a:br>
            <a:r>
              <a:rPr lang="en-GB" dirty="0" smtClean="0"/>
              <a:t>Why?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563524"/>
            <a:ext cx="5610572" cy="456263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 Social Devaluation</a:t>
            </a:r>
            <a:endParaRPr lang="en-GB" dirty="0"/>
          </a:p>
          <a:p>
            <a:r>
              <a:rPr lang="en-GB" dirty="0" smtClean="0"/>
              <a:t>Services have power and control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Work practices and paperwork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Cuts in funding make it worse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62" y="3284984"/>
            <a:ext cx="2339752" cy="15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ehavioral.net/Media/BlogMembers/budget-cuts1-jp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960" y="4941168"/>
            <a:ext cx="1794456" cy="17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1.gstatic.com/images?q=tbn:ANd9GcQN8tv1_brHPJRgg_2tMHnTNrSsVd6AYZdbFB-0HOwgpNxo_Zq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50" y="134076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4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Citizen Advocacy start?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020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700807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err="1">
                <a:latin typeface="Arial" pitchFamily="34" charset="0"/>
                <a:cs typeface="Arial" pitchFamily="34" charset="0"/>
              </a:rPr>
              <a:t>Wolfensberger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set up citizen advocacy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 America in 1970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 help guard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against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devaluation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Set up in UK in 1980’s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Government funding in 2001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What is Citizen Advocacy?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912768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 partnership between two people, long term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Freely given, independent of services/family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Spend time together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en-GB" dirty="0">
                <a:latin typeface="Arial" pitchFamily="34" charset="0"/>
                <a:cs typeface="Arial" pitchFamily="34" charset="0"/>
              </a:rPr>
              <a:t>to know advocate partner well</a:t>
            </a: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Each partnership is different</a:t>
            </a:r>
          </a:p>
          <a:p>
            <a:pPr marL="0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Citizen advocate aims to meet needs of their advocate partner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instrumental  needs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expressive needs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4" y="116632"/>
            <a:ext cx="1653134" cy="133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4" y="2909618"/>
            <a:ext cx="1689348" cy="122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upload.wikimedia.org/wikipedia/commons/8/83/2011_Arrow_black_curving_axe_67%C2%B0_attractio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2" r="20454" b="17974"/>
          <a:stretch/>
        </p:blipFill>
        <p:spPr bwMode="auto">
          <a:xfrm rot="5400000">
            <a:off x="198342" y="1879232"/>
            <a:ext cx="849312" cy="12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76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Citizen Advocacy 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976" y="1600200"/>
            <a:ext cx="5985520" cy="4525963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artners for over 8 years</a:t>
            </a:r>
          </a:p>
          <a:p>
            <a:r>
              <a:rPr lang="en-GB" dirty="0" smtClean="0"/>
              <a:t>I visit Julie at home every week</a:t>
            </a:r>
          </a:p>
          <a:p>
            <a:r>
              <a:rPr lang="en-GB" dirty="0" smtClean="0"/>
              <a:t>Close relationship which we both value</a:t>
            </a:r>
          </a:p>
          <a:p>
            <a:r>
              <a:rPr lang="en-GB" dirty="0" smtClean="0"/>
              <a:t>Supports control and choice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050976" cy="42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08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 Julie to be heard by services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563" y="1268760"/>
            <a:ext cx="3804234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68"/>
          <a:stretch/>
        </p:blipFill>
        <p:spPr bwMode="auto">
          <a:xfrm>
            <a:off x="2627784" y="3712253"/>
            <a:ext cx="4429125" cy="315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76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go out every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7650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557"/>
          <a:stretch/>
        </p:blipFill>
        <p:spPr bwMode="auto">
          <a:xfrm>
            <a:off x="395536" y="3902784"/>
            <a:ext cx="2753184" cy="25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3762"/>
            <a:ext cx="2366426" cy="24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87300"/>
            <a:ext cx="2790197" cy="209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927"/>
          <a:stretch/>
        </p:blipFill>
        <p:spPr bwMode="auto">
          <a:xfrm>
            <a:off x="4278705" y="1287650"/>
            <a:ext cx="4210698" cy="23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70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554</Words>
  <Application>Microsoft Office PowerPoint</Application>
  <PresentationFormat>On-screen Show (4:3)</PresentationFormat>
  <Paragraphs>106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Citizen Advocacy – one way to make a positive difference</vt:lpstr>
      <vt:lpstr>I am going to talk about…. </vt:lpstr>
      <vt:lpstr>In the past…</vt:lpstr>
      <vt:lpstr>Human Services still do harm to people  Why? </vt:lpstr>
      <vt:lpstr>How did Citizen Advocacy start?</vt:lpstr>
      <vt:lpstr>         What is Citizen Advocacy?</vt:lpstr>
      <vt:lpstr>Our Citizen Advocacy partnership</vt:lpstr>
      <vt:lpstr>Support Julie to be heard by services</vt:lpstr>
      <vt:lpstr>We go out every week</vt:lpstr>
      <vt:lpstr>Our partnership guards against abuse and neglect</vt:lpstr>
      <vt:lpstr>              (CQC) inspection</vt:lpstr>
      <vt:lpstr>Paid Advocacy and Citizen Advocacy</vt:lpstr>
      <vt:lpstr>Citizen Advocacy – one way to make a positive difference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User</dc:creator>
  <cp:lastModifiedBy>L.Hewer</cp:lastModifiedBy>
  <cp:revision>74</cp:revision>
  <dcterms:created xsi:type="dcterms:W3CDTF">2013-06-14T12:35:50Z</dcterms:created>
  <dcterms:modified xsi:type="dcterms:W3CDTF">2013-07-18T11:12:45Z</dcterms:modified>
</cp:coreProperties>
</file>