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91" r:id="rId3"/>
    <p:sldId id="257" r:id="rId4"/>
    <p:sldId id="270" r:id="rId5"/>
    <p:sldId id="271" r:id="rId6"/>
    <p:sldId id="269" r:id="rId7"/>
    <p:sldId id="258" r:id="rId8"/>
    <p:sldId id="259" r:id="rId9"/>
    <p:sldId id="264" r:id="rId10"/>
    <p:sldId id="262" r:id="rId11"/>
    <p:sldId id="260" r:id="rId12"/>
    <p:sldId id="261" r:id="rId13"/>
    <p:sldId id="263" r:id="rId14"/>
    <p:sldId id="265" r:id="rId15"/>
    <p:sldId id="266" r:id="rId16"/>
    <p:sldId id="273" r:id="rId17"/>
    <p:sldId id="274" r:id="rId18"/>
    <p:sldId id="275" r:id="rId19"/>
    <p:sldId id="277" r:id="rId20"/>
    <p:sldId id="280" r:id="rId21"/>
    <p:sldId id="286" r:id="rId22"/>
    <p:sldId id="287" r:id="rId23"/>
    <p:sldId id="281" r:id="rId24"/>
    <p:sldId id="276" r:id="rId25"/>
    <p:sldId id="284" r:id="rId26"/>
    <p:sldId id="285" r:id="rId27"/>
    <p:sldId id="283" r:id="rId28"/>
    <p:sldId id="282" r:id="rId29"/>
    <p:sldId id="288" r:id="rId30"/>
    <p:sldId id="289" r:id="rId31"/>
    <p:sldId id="290" r:id="rId32"/>
    <p:sldId id="267" r:id="rId33"/>
    <p:sldId id="268" r:id="rId34"/>
    <p:sldId id="27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35" autoAdjust="0"/>
    <p:restoredTop sz="94660"/>
  </p:normalViewPr>
  <p:slideViewPr>
    <p:cSldViewPr snapToGrid="0">
      <p:cViewPr varScale="1">
        <p:scale>
          <a:sx n="69" d="100"/>
          <a:sy n="69" d="100"/>
        </p:scale>
        <p:origin x="-126"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46136-EAE7-40BC-8237-AEB6A8CF24BA}" type="datetimeFigureOut">
              <a:rPr lang="en-GB" smtClean="0"/>
              <a:t>15/07/2014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6438FD-FE69-4082-982F-46890F1DA3C6}" type="slidenum">
              <a:rPr lang="en-GB" smtClean="0"/>
              <a:t>‹#›</a:t>
            </a:fld>
            <a:endParaRPr lang="en-GB"/>
          </a:p>
        </p:txBody>
      </p:sp>
    </p:spTree>
    <p:extLst>
      <p:ext uri="{BB962C8B-B14F-4D97-AF65-F5344CB8AC3E}">
        <p14:creationId xmlns:p14="http://schemas.microsoft.com/office/powerpoint/2010/main" val="37755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3B16E5-D430-47EE-BB3C-4C170D28768C}" type="slidenum">
              <a:rPr lang="en-GB" altLang="en-US"/>
              <a:pPr/>
              <a:t>16</a:t>
            </a:fld>
            <a:endParaRPr lang="en-GB" alt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5140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E2AA44-B490-4232-A98B-25DE17CE56E3}" type="slidenum">
              <a:rPr lang="en-GB" altLang="en-US"/>
              <a:pPr/>
              <a:t>17</a:t>
            </a:fld>
            <a:endParaRPr lang="en-GB" alt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90217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BCB4C2-16DA-45B6-9ADE-8D3306E0FD79}" type="slidenum">
              <a:rPr lang="en-GB" altLang="en-US"/>
              <a:pPr/>
              <a:t>18</a:t>
            </a:fld>
            <a:endParaRPr lang="en-GB" alt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67412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340E91-73B0-4869-8595-08E7BD23CF2D}" type="slidenum">
              <a:rPr lang="en-GB" altLang="en-US"/>
              <a:pPr/>
              <a:t>19</a:t>
            </a:fld>
            <a:endParaRPr lang="en-GB"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37039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314CB3-1645-4812-8FE5-D6D83E251AC2}" type="slidenum">
              <a:rPr lang="en-GB" altLang="en-US"/>
              <a:pPr/>
              <a:t>20</a:t>
            </a:fld>
            <a:endParaRPr lang="en-GB" alt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10716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84A33E-04BC-426E-BA78-073AC4D50B0C}" type="slidenum">
              <a:rPr lang="en-GB" altLang="en-US"/>
              <a:pPr/>
              <a:t>23</a:t>
            </a:fld>
            <a:endParaRPr lang="en-GB" alt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62154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5CC5E1-B5AD-4B7F-A9C0-9AC60BDDC645}" type="slidenum">
              <a:rPr lang="en-GB" altLang="en-US"/>
              <a:pPr/>
              <a:t>28</a:t>
            </a:fld>
            <a:endParaRPr lang="en-GB" alt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3586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EEB95CD-F5EF-4D1D-9411-07C2581A986C}" type="datetimeFigureOut">
              <a:rPr lang="en-GB" smtClean="0"/>
              <a:t>15/07/2014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79E9ED-CCD2-4340-B685-5C6387DC8CEF}" type="slidenum">
              <a:rPr lang="en-GB" smtClean="0"/>
              <a:t>‹#›</a:t>
            </a:fld>
            <a:endParaRPr lang="en-GB"/>
          </a:p>
        </p:txBody>
      </p:sp>
    </p:spTree>
    <p:extLst>
      <p:ext uri="{BB962C8B-B14F-4D97-AF65-F5344CB8AC3E}">
        <p14:creationId xmlns:p14="http://schemas.microsoft.com/office/powerpoint/2010/main" val="25803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EB95CD-F5EF-4D1D-9411-07C2581A986C}" type="datetimeFigureOut">
              <a:rPr lang="en-GB" smtClean="0"/>
              <a:t>15/07/2014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79E9ED-CCD2-4340-B685-5C6387DC8CEF}" type="slidenum">
              <a:rPr lang="en-GB" smtClean="0"/>
              <a:t>‹#›</a:t>
            </a:fld>
            <a:endParaRPr lang="en-GB"/>
          </a:p>
        </p:txBody>
      </p:sp>
    </p:spTree>
    <p:extLst>
      <p:ext uri="{BB962C8B-B14F-4D97-AF65-F5344CB8AC3E}">
        <p14:creationId xmlns:p14="http://schemas.microsoft.com/office/powerpoint/2010/main" val="1403016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EB95CD-F5EF-4D1D-9411-07C2581A986C}" type="datetimeFigureOut">
              <a:rPr lang="en-GB" smtClean="0"/>
              <a:t>15/07/2014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79E9ED-CCD2-4340-B685-5C6387DC8CEF}" type="slidenum">
              <a:rPr lang="en-GB" smtClean="0"/>
              <a:t>‹#›</a:t>
            </a:fld>
            <a:endParaRPr lang="en-GB"/>
          </a:p>
        </p:txBody>
      </p:sp>
    </p:spTree>
    <p:extLst>
      <p:ext uri="{BB962C8B-B14F-4D97-AF65-F5344CB8AC3E}">
        <p14:creationId xmlns:p14="http://schemas.microsoft.com/office/powerpoint/2010/main" val="2969331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GB" altLang="en-US"/>
          </a:p>
        </p:txBody>
      </p:sp>
      <p:sp>
        <p:nvSpPr>
          <p:cNvPr id="7" name="Footer Placeholder 6"/>
          <p:cNvSpPr>
            <a:spLocks noGrp="1"/>
          </p:cNvSpPr>
          <p:nvPr>
            <p:ph type="ftr" sz="quarter" idx="11"/>
          </p:nvPr>
        </p:nvSpPr>
        <p:spPr>
          <a:xfrm>
            <a:off x="4165601" y="6453189"/>
            <a:ext cx="6635751" cy="268287"/>
          </a:xfrm>
        </p:spPr>
        <p:txBody>
          <a:bodyPr/>
          <a:lstStyle>
            <a:lvl1pPr>
              <a:defRPr/>
            </a:lvl1pPr>
          </a:lstStyle>
          <a:p>
            <a:r>
              <a:rPr lang="en-US" altLang="en-US"/>
              <a:t>©Marion Stanton </a:t>
            </a:r>
            <a:r>
              <a:rPr lang="en-GB" altLang="en-US"/>
              <a:t>www.contactcandle.co.uk</a:t>
            </a:r>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6E8136E7-EA5A-486F-B2A5-6C4C449E999C}" type="slidenum">
              <a:rPr lang="en-GB" altLang="en-US"/>
              <a:pPr/>
              <a:t>‹#›</a:t>
            </a:fld>
            <a:endParaRPr lang="en-GB" altLang="en-US"/>
          </a:p>
        </p:txBody>
      </p:sp>
    </p:spTree>
    <p:extLst>
      <p:ext uri="{BB962C8B-B14F-4D97-AF65-F5344CB8AC3E}">
        <p14:creationId xmlns:p14="http://schemas.microsoft.com/office/powerpoint/2010/main" val="400697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GB" altLang="en-US"/>
          </a:p>
        </p:txBody>
      </p:sp>
      <p:sp>
        <p:nvSpPr>
          <p:cNvPr id="7" name="Footer Placeholder 6"/>
          <p:cNvSpPr>
            <a:spLocks noGrp="1"/>
          </p:cNvSpPr>
          <p:nvPr>
            <p:ph type="ftr" sz="quarter" idx="11"/>
          </p:nvPr>
        </p:nvSpPr>
        <p:spPr>
          <a:xfrm>
            <a:off x="4165601" y="6453189"/>
            <a:ext cx="6635751" cy="268287"/>
          </a:xfrm>
        </p:spPr>
        <p:txBody>
          <a:bodyPr/>
          <a:lstStyle>
            <a:lvl1pPr>
              <a:defRPr/>
            </a:lvl1pPr>
          </a:lstStyle>
          <a:p>
            <a:r>
              <a:rPr lang="en-US" altLang="en-US"/>
              <a:t>©Marion Stanton </a:t>
            </a:r>
            <a:r>
              <a:rPr lang="en-GB" altLang="en-US"/>
              <a:t>www.contactcandle.co.uk</a:t>
            </a:r>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2FE5C165-53E8-479E-A8EF-83D29D056E9B}" type="slidenum">
              <a:rPr lang="en-GB" altLang="en-US"/>
              <a:pPr/>
              <a:t>‹#›</a:t>
            </a:fld>
            <a:endParaRPr lang="en-GB" altLang="en-US"/>
          </a:p>
        </p:txBody>
      </p:sp>
    </p:spTree>
    <p:extLst>
      <p:ext uri="{BB962C8B-B14F-4D97-AF65-F5344CB8AC3E}">
        <p14:creationId xmlns:p14="http://schemas.microsoft.com/office/powerpoint/2010/main" val="2172062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EB95CD-F5EF-4D1D-9411-07C2581A986C}" type="datetimeFigureOut">
              <a:rPr lang="en-GB" smtClean="0"/>
              <a:t>15/07/2014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79E9ED-CCD2-4340-B685-5C6387DC8CEF}" type="slidenum">
              <a:rPr lang="en-GB" smtClean="0"/>
              <a:t>‹#›</a:t>
            </a:fld>
            <a:endParaRPr lang="en-GB"/>
          </a:p>
        </p:txBody>
      </p:sp>
    </p:spTree>
    <p:extLst>
      <p:ext uri="{BB962C8B-B14F-4D97-AF65-F5344CB8AC3E}">
        <p14:creationId xmlns:p14="http://schemas.microsoft.com/office/powerpoint/2010/main" val="3642011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EB95CD-F5EF-4D1D-9411-07C2581A986C}" type="datetimeFigureOut">
              <a:rPr lang="en-GB" smtClean="0"/>
              <a:t>15/07/2014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79E9ED-CCD2-4340-B685-5C6387DC8CEF}" type="slidenum">
              <a:rPr lang="en-GB" smtClean="0"/>
              <a:t>‹#›</a:t>
            </a:fld>
            <a:endParaRPr lang="en-GB"/>
          </a:p>
        </p:txBody>
      </p:sp>
    </p:spTree>
    <p:extLst>
      <p:ext uri="{BB962C8B-B14F-4D97-AF65-F5344CB8AC3E}">
        <p14:creationId xmlns:p14="http://schemas.microsoft.com/office/powerpoint/2010/main" val="1159309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EEB95CD-F5EF-4D1D-9411-07C2581A986C}" type="datetimeFigureOut">
              <a:rPr lang="en-GB" smtClean="0"/>
              <a:t>15/07/2014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79E9ED-CCD2-4340-B685-5C6387DC8CEF}" type="slidenum">
              <a:rPr lang="en-GB" smtClean="0"/>
              <a:t>‹#›</a:t>
            </a:fld>
            <a:endParaRPr lang="en-GB"/>
          </a:p>
        </p:txBody>
      </p:sp>
    </p:spTree>
    <p:extLst>
      <p:ext uri="{BB962C8B-B14F-4D97-AF65-F5344CB8AC3E}">
        <p14:creationId xmlns:p14="http://schemas.microsoft.com/office/powerpoint/2010/main" val="326140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EEB95CD-F5EF-4D1D-9411-07C2581A986C}" type="datetimeFigureOut">
              <a:rPr lang="en-GB" smtClean="0"/>
              <a:t>15/07/2014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79E9ED-CCD2-4340-B685-5C6387DC8CEF}" type="slidenum">
              <a:rPr lang="en-GB" smtClean="0"/>
              <a:t>‹#›</a:t>
            </a:fld>
            <a:endParaRPr lang="en-GB"/>
          </a:p>
        </p:txBody>
      </p:sp>
    </p:spTree>
    <p:extLst>
      <p:ext uri="{BB962C8B-B14F-4D97-AF65-F5344CB8AC3E}">
        <p14:creationId xmlns:p14="http://schemas.microsoft.com/office/powerpoint/2010/main" val="3879564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EEB95CD-F5EF-4D1D-9411-07C2581A986C}" type="datetimeFigureOut">
              <a:rPr lang="en-GB" smtClean="0"/>
              <a:t>15/07/2014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79E9ED-CCD2-4340-B685-5C6387DC8CEF}" type="slidenum">
              <a:rPr lang="en-GB" smtClean="0"/>
              <a:t>‹#›</a:t>
            </a:fld>
            <a:endParaRPr lang="en-GB"/>
          </a:p>
        </p:txBody>
      </p:sp>
    </p:spTree>
    <p:extLst>
      <p:ext uri="{BB962C8B-B14F-4D97-AF65-F5344CB8AC3E}">
        <p14:creationId xmlns:p14="http://schemas.microsoft.com/office/powerpoint/2010/main" val="288083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EB95CD-F5EF-4D1D-9411-07C2581A986C}" type="datetimeFigureOut">
              <a:rPr lang="en-GB" smtClean="0"/>
              <a:t>15/07/2014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79E9ED-CCD2-4340-B685-5C6387DC8CEF}" type="slidenum">
              <a:rPr lang="en-GB" smtClean="0"/>
              <a:t>‹#›</a:t>
            </a:fld>
            <a:endParaRPr lang="en-GB"/>
          </a:p>
        </p:txBody>
      </p:sp>
    </p:spTree>
    <p:extLst>
      <p:ext uri="{BB962C8B-B14F-4D97-AF65-F5344CB8AC3E}">
        <p14:creationId xmlns:p14="http://schemas.microsoft.com/office/powerpoint/2010/main" val="2971286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EB95CD-F5EF-4D1D-9411-07C2581A986C}" type="datetimeFigureOut">
              <a:rPr lang="en-GB" smtClean="0"/>
              <a:t>15/07/2014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79E9ED-CCD2-4340-B685-5C6387DC8CEF}" type="slidenum">
              <a:rPr lang="en-GB" smtClean="0"/>
              <a:t>‹#›</a:t>
            </a:fld>
            <a:endParaRPr lang="en-GB"/>
          </a:p>
        </p:txBody>
      </p:sp>
    </p:spTree>
    <p:extLst>
      <p:ext uri="{BB962C8B-B14F-4D97-AF65-F5344CB8AC3E}">
        <p14:creationId xmlns:p14="http://schemas.microsoft.com/office/powerpoint/2010/main" val="159447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EB95CD-F5EF-4D1D-9411-07C2581A986C}" type="datetimeFigureOut">
              <a:rPr lang="en-GB" smtClean="0"/>
              <a:t>15/07/2014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79E9ED-CCD2-4340-B685-5C6387DC8CEF}" type="slidenum">
              <a:rPr lang="en-GB" smtClean="0"/>
              <a:t>‹#›</a:t>
            </a:fld>
            <a:endParaRPr lang="en-GB"/>
          </a:p>
        </p:txBody>
      </p:sp>
    </p:spTree>
    <p:extLst>
      <p:ext uri="{BB962C8B-B14F-4D97-AF65-F5344CB8AC3E}">
        <p14:creationId xmlns:p14="http://schemas.microsoft.com/office/powerpoint/2010/main" val="712370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B95CD-F5EF-4D1D-9411-07C2581A986C}" type="datetimeFigureOut">
              <a:rPr lang="en-GB" smtClean="0"/>
              <a:t>15/07/2014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79E9ED-CCD2-4340-B685-5C6387DC8CEF}" type="slidenum">
              <a:rPr lang="en-GB" smtClean="0"/>
              <a:t>‹#›</a:t>
            </a:fld>
            <a:endParaRPr lang="en-GB"/>
          </a:p>
        </p:txBody>
      </p:sp>
    </p:spTree>
    <p:extLst>
      <p:ext uri="{BB962C8B-B14F-4D97-AF65-F5344CB8AC3E}">
        <p14:creationId xmlns:p14="http://schemas.microsoft.com/office/powerpoint/2010/main" val="2818481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andleaac.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hyperlink" Target="http://www.talkingmats.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jpe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hyperlink" Target="http://www.liberator.co.uk/ecopoint.html"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liberator.co.uk/eco2.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smartboxat.com/products/communication-aids/" TargetMode="Externa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techcess.co.uk/" TargetMode="Externa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www.widgit.com/" TargetMode="Externa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www.spectronicsinoz.com/article/word-prediction-software-comparison-char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donjohnston.com/snap-read/#.U8TaS_ldVT4" TargetMode="External"/><Relationship Id="rId2" Type="http://schemas.openxmlformats.org/officeDocument/2006/relationships/hyperlink" Target="http://www.howtogeek.com/125305/the-best-text-to-speech-tts-software-programs-and-online-tool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janefarrall.com/" TargetMode="External"/><Relationship Id="rId2" Type="http://schemas.openxmlformats.org/officeDocument/2006/relationships/hyperlink" Target="http://www.spectronicsinoz.com/iphoneipad-apps-for-aac/" TargetMode="External"/><Relationship Id="rId1" Type="http://schemas.openxmlformats.org/officeDocument/2006/relationships/slideLayout" Target="../slideLayouts/slideLayout2.xml"/><Relationship Id="rId6" Type="http://schemas.openxmlformats.org/officeDocument/2006/relationships/hyperlink" Target="http://www.appsforaac.net/" TargetMode="External"/><Relationship Id="rId5" Type="http://schemas.openxmlformats.org/officeDocument/2006/relationships/hyperlink" Target="http://www.matchacollege.com/blog/2011/40-amazing-ipad-apps-for-the-learning-disabled/" TargetMode="External"/><Relationship Id="rId4" Type="http://schemas.openxmlformats.org/officeDocument/2006/relationships/hyperlink" Target="http://www.sc.edu/scatp/expo/expo12handouts/Apps%20for%20Communication.pdf"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mailto:marion@candleaac.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Native_Americans_in_the_United_States" TargetMode="External"/><Relationship Id="rId2" Type="http://schemas.openxmlformats.org/officeDocument/2006/relationships/hyperlink" Target="http://en.wikipedia.org/wiki/Augmentative_and_alternative_communication"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i="1" dirty="0">
                <a:solidFill>
                  <a:schemeClr val="accent1">
                    <a:lumMod val="50000"/>
                  </a:schemeClr>
                </a:solidFill>
              </a:rPr>
              <a:t>Using technology for communication</a:t>
            </a:r>
            <a:r>
              <a:rPr lang="en-GB" dirty="0">
                <a:solidFill>
                  <a:schemeClr val="accent1">
                    <a:lumMod val="50000"/>
                  </a:schemeClr>
                </a:solidFill>
              </a:rPr>
              <a:t/>
            </a:r>
            <a:br>
              <a:rPr lang="en-GB" dirty="0">
                <a:solidFill>
                  <a:schemeClr val="accent1">
                    <a:lumMod val="50000"/>
                  </a:schemeClr>
                </a:solidFill>
              </a:rPr>
            </a:br>
            <a:endParaRPr lang="en-GB" dirty="0">
              <a:solidFill>
                <a:schemeClr val="accent1">
                  <a:lumMod val="50000"/>
                </a:schemeClr>
              </a:solidFill>
            </a:endParaRPr>
          </a:p>
        </p:txBody>
      </p:sp>
      <p:sp>
        <p:nvSpPr>
          <p:cNvPr id="3" name="Subtitle 2"/>
          <p:cNvSpPr>
            <a:spLocks noGrp="1"/>
          </p:cNvSpPr>
          <p:nvPr>
            <p:ph type="subTitle" idx="1"/>
          </p:nvPr>
        </p:nvSpPr>
        <p:spPr/>
        <p:txBody>
          <a:bodyPr/>
          <a:lstStyle/>
          <a:p>
            <a:r>
              <a:rPr lang="en-GB" i="1" dirty="0" smtClean="0">
                <a:solidFill>
                  <a:schemeClr val="accent1">
                    <a:lumMod val="50000"/>
                  </a:schemeClr>
                </a:solidFill>
              </a:rPr>
              <a:t>Marion Stanton</a:t>
            </a:r>
          </a:p>
          <a:p>
            <a:r>
              <a:rPr lang="en-GB" i="1" dirty="0" smtClean="0">
                <a:hlinkClick r:id="rId2"/>
              </a:rPr>
              <a:t>www.candleaac.com</a:t>
            </a:r>
            <a:r>
              <a:rPr lang="en-GB" i="1" dirty="0" smtClean="0"/>
              <a:t> </a:t>
            </a:r>
            <a:endParaRPr lang="en-GB" dirty="0"/>
          </a:p>
        </p:txBody>
      </p:sp>
    </p:spTree>
    <p:extLst>
      <p:ext uri="{BB962C8B-B14F-4D97-AF65-F5344CB8AC3E}">
        <p14:creationId xmlns:p14="http://schemas.microsoft.com/office/powerpoint/2010/main" val="1556879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0664" t="30241" r="19871" b="47259"/>
          <a:stretch/>
        </p:blipFill>
        <p:spPr>
          <a:xfrm>
            <a:off x="0" y="154744"/>
            <a:ext cx="5134708" cy="1645921"/>
          </a:xfrm>
          <a:prstGeom prst="rect">
            <a:avLst/>
          </a:prstGeom>
        </p:spPr>
      </p:pic>
      <p:pic>
        <p:nvPicPr>
          <p:cNvPr id="5" name="Picture 4"/>
          <p:cNvPicPr>
            <a:picLocks noChangeAspect="1"/>
          </p:cNvPicPr>
          <p:nvPr/>
        </p:nvPicPr>
        <p:blipFill rotWithShape="1">
          <a:blip r:embed="rId3"/>
          <a:srcRect l="14501" t="49087" r="54252" b="29182"/>
          <a:stretch/>
        </p:blipFill>
        <p:spPr>
          <a:xfrm>
            <a:off x="216564" y="1836405"/>
            <a:ext cx="4065564" cy="1589649"/>
          </a:xfrm>
          <a:prstGeom prst="rect">
            <a:avLst/>
          </a:prstGeom>
        </p:spPr>
      </p:pic>
      <p:pic>
        <p:nvPicPr>
          <p:cNvPr id="6" name="Picture 5"/>
          <p:cNvPicPr>
            <a:picLocks noChangeAspect="1"/>
          </p:cNvPicPr>
          <p:nvPr/>
        </p:nvPicPr>
        <p:blipFill rotWithShape="1">
          <a:blip r:embed="rId4"/>
          <a:srcRect l="13312" t="48125" r="31547" b="28798"/>
          <a:stretch/>
        </p:blipFill>
        <p:spPr>
          <a:xfrm>
            <a:off x="4304715" y="3207433"/>
            <a:ext cx="7174523" cy="1688123"/>
          </a:xfrm>
          <a:prstGeom prst="rect">
            <a:avLst/>
          </a:prstGeom>
        </p:spPr>
      </p:pic>
      <p:pic>
        <p:nvPicPr>
          <p:cNvPr id="7" name="Picture 6"/>
          <p:cNvPicPr>
            <a:picLocks noChangeAspect="1"/>
          </p:cNvPicPr>
          <p:nvPr/>
        </p:nvPicPr>
        <p:blipFill rotWithShape="1">
          <a:blip r:embed="rId5"/>
          <a:srcRect l="50509" t="44611" r="21074" b="33650"/>
          <a:stretch/>
        </p:blipFill>
        <p:spPr>
          <a:xfrm>
            <a:off x="7695864" y="274577"/>
            <a:ext cx="3697357" cy="1590261"/>
          </a:xfrm>
          <a:prstGeom prst="rect">
            <a:avLst/>
          </a:prstGeom>
        </p:spPr>
      </p:pic>
      <p:pic>
        <p:nvPicPr>
          <p:cNvPr id="8" name="Picture 7"/>
          <p:cNvPicPr>
            <a:picLocks noChangeAspect="1"/>
          </p:cNvPicPr>
          <p:nvPr/>
        </p:nvPicPr>
        <p:blipFill rotWithShape="1">
          <a:blip r:embed="rId6"/>
          <a:srcRect l="18935" t="42255" r="37880" b="35422"/>
          <a:stretch/>
        </p:blipFill>
        <p:spPr>
          <a:xfrm>
            <a:off x="6184129" y="5086656"/>
            <a:ext cx="5618921" cy="1632974"/>
          </a:xfrm>
          <a:prstGeom prst="rect">
            <a:avLst/>
          </a:prstGeom>
        </p:spPr>
      </p:pic>
      <p:pic>
        <p:nvPicPr>
          <p:cNvPr id="9" name="Picture 8"/>
          <p:cNvPicPr>
            <a:picLocks noChangeAspect="1"/>
          </p:cNvPicPr>
          <p:nvPr/>
        </p:nvPicPr>
        <p:blipFill rotWithShape="1">
          <a:blip r:embed="rId7"/>
          <a:srcRect l="8648" t="54036" r="54787" b="23501"/>
          <a:stretch/>
        </p:blipFill>
        <p:spPr>
          <a:xfrm>
            <a:off x="216564" y="5007410"/>
            <a:ext cx="4757531" cy="1643271"/>
          </a:xfrm>
          <a:prstGeom prst="rect">
            <a:avLst/>
          </a:prstGeom>
        </p:spPr>
      </p:pic>
      <p:pic>
        <p:nvPicPr>
          <p:cNvPr id="10" name="Picture 9"/>
          <p:cNvPicPr>
            <a:picLocks noChangeAspect="1"/>
          </p:cNvPicPr>
          <p:nvPr/>
        </p:nvPicPr>
        <p:blipFill rotWithShape="1">
          <a:blip r:embed="rId8"/>
          <a:srcRect l="38897" t="37183" r="21894" b="35525"/>
          <a:stretch/>
        </p:blipFill>
        <p:spPr>
          <a:xfrm>
            <a:off x="4443077" y="1556494"/>
            <a:ext cx="5101466" cy="1996467"/>
          </a:xfrm>
          <a:prstGeom prst="rect">
            <a:avLst/>
          </a:prstGeom>
        </p:spPr>
      </p:pic>
    </p:spTree>
    <p:extLst>
      <p:ext uri="{BB962C8B-B14F-4D97-AF65-F5344CB8AC3E}">
        <p14:creationId xmlns:p14="http://schemas.microsoft.com/office/powerpoint/2010/main" val="1583021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Accessible Text</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r>
              <a:rPr lang="en-GB" sz="1000" dirty="0" smtClean="0">
                <a:latin typeface="Comic Sans MS" panose="030F0702030302020204" pitchFamily="66" charset="0"/>
              </a:rPr>
              <a:t>There are many ways to make text accessible. We quite often think that enlarging it is the most important way to do this. However, for some people use of pictures and symbols is more important. Learning to read is really important if at all possible.</a:t>
            </a:r>
          </a:p>
          <a:p>
            <a:endParaRPr lang="en-GB" dirty="0"/>
          </a:p>
        </p:txBody>
      </p:sp>
    </p:spTree>
    <p:extLst>
      <p:ext uri="{BB962C8B-B14F-4D97-AF65-F5344CB8AC3E}">
        <p14:creationId xmlns:p14="http://schemas.microsoft.com/office/powerpoint/2010/main" val="1422476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963" y="520504"/>
            <a:ext cx="11169748" cy="6049107"/>
          </a:xfrm>
        </p:spPr>
        <p:txBody>
          <a:bodyPr/>
          <a:lstStyle/>
          <a:p>
            <a:r>
              <a:rPr lang="en-GB" sz="4400" dirty="0" smtClean="0">
                <a:latin typeface="Comic Sans MS" panose="030F0702030302020204" pitchFamily="66" charset="0"/>
              </a:rPr>
              <a:t>There are many ways to make text accessible. We quite often think that enlarging it is the most important way to do this. However, for some people use of pictures and symbols is more important. Learning to read is really important if at all possible.</a:t>
            </a:r>
          </a:p>
          <a:p>
            <a:endParaRPr lang="en-GB" dirty="0"/>
          </a:p>
        </p:txBody>
      </p:sp>
    </p:spTree>
    <p:extLst>
      <p:ext uri="{BB962C8B-B14F-4D97-AF65-F5344CB8AC3E}">
        <p14:creationId xmlns:p14="http://schemas.microsoft.com/office/powerpoint/2010/main" val="1745119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srcRect l="22697" t="19693" r="41122" b="14870"/>
          <a:stretch/>
        </p:blipFill>
        <p:spPr>
          <a:xfrm>
            <a:off x="3038621" y="309490"/>
            <a:ext cx="5611113" cy="6604964"/>
          </a:xfrm>
          <a:prstGeom prst="rect">
            <a:avLst/>
          </a:prstGeom>
          <a:ln>
            <a:noFill/>
          </a:ln>
          <a:effectLst>
            <a:softEdge rad="112500"/>
          </a:effectLst>
        </p:spPr>
      </p:pic>
    </p:spTree>
    <p:extLst>
      <p:ext uri="{BB962C8B-B14F-4D97-AF65-F5344CB8AC3E}">
        <p14:creationId xmlns:p14="http://schemas.microsoft.com/office/powerpoint/2010/main" val="264501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some people the real picture helps but only for very concrete concepts.</a:t>
            </a:r>
            <a:endParaRPr lang="en-GB" dirty="0"/>
          </a:p>
        </p:txBody>
      </p:sp>
      <p:pic>
        <p:nvPicPr>
          <p:cNvPr id="1030" name="Picture 6" descr="http://everystockphoto.s3.amazonaws.com/rockamring_crowd_968605_h.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05699" y="1786989"/>
            <a:ext cx="2339603" cy="17547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45302" y="2433507"/>
            <a:ext cx="2949262" cy="461665"/>
          </a:xfrm>
          <a:prstGeom prst="rect">
            <a:avLst/>
          </a:prstGeom>
          <a:noFill/>
        </p:spPr>
        <p:txBody>
          <a:bodyPr wrap="square" rtlCol="0">
            <a:spAutoFit/>
          </a:bodyPr>
          <a:lstStyle/>
          <a:p>
            <a:r>
              <a:rPr lang="en-GB" sz="2400" dirty="0" smtClean="0"/>
              <a:t>Many people</a:t>
            </a:r>
            <a:endParaRPr lang="en-GB" sz="2400" dirty="0"/>
          </a:p>
        </p:txBody>
      </p:sp>
      <p:pic>
        <p:nvPicPr>
          <p:cNvPr id="1032" name="Picture 8" descr="https://encrypted-tbn0.gstatic.com/images?q=tbn:ANd9GcQgaqkifiGlyqXhWW0yySaP40L55jnFN49zvJkgequOArQyriJ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4564" y="1604977"/>
            <a:ext cx="1670049" cy="129019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inclusivedesigntoolkit.com/betterdesign2/newimages/rsz_Thinking__130.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9148" y="3116688"/>
            <a:ext cx="1545465" cy="154546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encrypted-tbn1.gstatic.com/images?q=tbn:ANd9GcQ71zDk86HfZLA35SKTB3UaQWJyc79hFF6WFATEh-HOLVVu2CDW9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63869" y="1795128"/>
            <a:ext cx="1590675" cy="28670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670457" y="5097287"/>
            <a:ext cx="2949262" cy="461665"/>
          </a:xfrm>
          <a:prstGeom prst="rect">
            <a:avLst/>
          </a:prstGeom>
          <a:noFill/>
        </p:spPr>
        <p:txBody>
          <a:bodyPr wrap="square" rtlCol="0">
            <a:spAutoFit/>
          </a:bodyPr>
          <a:lstStyle/>
          <a:p>
            <a:r>
              <a:rPr lang="en-GB" sz="2400" dirty="0" smtClean="0"/>
              <a:t>Think</a:t>
            </a:r>
            <a:endParaRPr lang="en-GB" sz="2400" dirty="0"/>
          </a:p>
        </p:txBody>
      </p:sp>
      <p:pic>
        <p:nvPicPr>
          <p:cNvPr id="1038" name="Picture 14" descr="http://www.clker.com/cliparts/5/8/9/9/1194995595670826368viewmag_enlarge.svg.me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365591"/>
            <a:ext cx="1658170" cy="165817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cdn1.iconfinder.com/data/icons/smallicons-controls/25/614330-expand-51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24100" y="4188209"/>
            <a:ext cx="1687073" cy="168707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637224" y="5875282"/>
            <a:ext cx="2949262" cy="461665"/>
          </a:xfrm>
          <a:prstGeom prst="rect">
            <a:avLst/>
          </a:prstGeom>
          <a:noFill/>
        </p:spPr>
        <p:txBody>
          <a:bodyPr wrap="square" rtlCol="0">
            <a:spAutoFit/>
          </a:bodyPr>
          <a:lstStyle/>
          <a:p>
            <a:r>
              <a:rPr lang="en-GB" sz="2400" dirty="0" smtClean="0"/>
              <a:t>Enlarge</a:t>
            </a:r>
            <a:endParaRPr lang="en-GB" sz="2400" dirty="0"/>
          </a:p>
        </p:txBody>
      </p:sp>
    </p:spTree>
    <p:extLst>
      <p:ext uri="{BB962C8B-B14F-4D97-AF65-F5344CB8AC3E}">
        <p14:creationId xmlns:p14="http://schemas.microsoft.com/office/powerpoint/2010/main" val="758080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Voice Output</a:t>
            </a:r>
            <a:endParaRPr lang="en-GB" dirty="0"/>
          </a:p>
        </p:txBody>
      </p:sp>
      <p:sp>
        <p:nvSpPr>
          <p:cNvPr id="3" name="Content Placeholder 2"/>
          <p:cNvSpPr>
            <a:spLocks noGrp="1"/>
          </p:cNvSpPr>
          <p:nvPr>
            <p:ph idx="1"/>
          </p:nvPr>
        </p:nvSpPr>
        <p:spPr>
          <a:xfrm>
            <a:off x="838200" y="1390918"/>
            <a:ext cx="10515600" cy="5370490"/>
          </a:xfrm>
        </p:spPr>
        <p:txBody>
          <a:bodyPr/>
          <a:lstStyle/>
          <a:p>
            <a:pPr marL="0" indent="0">
              <a:buNone/>
            </a:pPr>
            <a:r>
              <a:rPr lang="en-GB" dirty="0" smtClean="0"/>
              <a:t>Voice output can work in a number of ways but if you can understand language this is the most effective way of differentiating materials.</a:t>
            </a:r>
          </a:p>
          <a:p>
            <a:r>
              <a:rPr lang="en-GB" dirty="0" smtClean="0"/>
              <a:t>Text to speech…It speaks as I type…can have symbol support. Many AAC system do this. Tortuous on the iPad! Better on PC devices…I think!</a:t>
            </a:r>
          </a:p>
          <a:p>
            <a:r>
              <a:rPr lang="en-GB" dirty="0" smtClean="0"/>
              <a:t>Readers……Read books, documents, pdf’s, websites and other media. Very good on the iPad. Read Write Gold is great for making MP files out of text. </a:t>
            </a:r>
          </a:p>
          <a:p>
            <a:r>
              <a:rPr lang="en-GB" dirty="0" smtClean="0"/>
              <a:t>Speech to text…. Able to pick up your speech so that you don’t need to write and turns your speech into text. Dragon Dictate is an example. Pre-recorded systems…cheaper but a little restricted.</a:t>
            </a:r>
          </a:p>
          <a:p>
            <a:endParaRPr lang="en-GB" dirty="0" smtClean="0"/>
          </a:p>
          <a:p>
            <a:endParaRPr lang="en-GB" dirty="0"/>
          </a:p>
        </p:txBody>
      </p:sp>
    </p:spTree>
    <p:extLst>
      <p:ext uri="{BB962C8B-B14F-4D97-AF65-F5344CB8AC3E}">
        <p14:creationId xmlns:p14="http://schemas.microsoft.com/office/powerpoint/2010/main" val="28618534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©Marion Stanton </a:t>
            </a:r>
            <a:r>
              <a:rPr lang="en-GB" altLang="en-US"/>
              <a:t>www.contactcandle.co.uk</a:t>
            </a:r>
          </a:p>
        </p:txBody>
      </p:sp>
      <p:sp>
        <p:nvSpPr>
          <p:cNvPr id="9218" name="Rectangle 2"/>
          <p:cNvSpPr>
            <a:spLocks noGrp="1" noChangeArrowheads="1"/>
          </p:cNvSpPr>
          <p:nvPr>
            <p:ph type="title"/>
          </p:nvPr>
        </p:nvSpPr>
        <p:spPr/>
        <p:txBody>
          <a:bodyPr/>
          <a:lstStyle/>
          <a:p>
            <a:r>
              <a:rPr lang="en-GB" altLang="en-US">
                <a:solidFill>
                  <a:srgbClr val="FF0000"/>
                </a:solidFill>
              </a:rPr>
              <a:t>What is Communication?</a:t>
            </a:r>
          </a:p>
        </p:txBody>
      </p:sp>
      <p:sp>
        <p:nvSpPr>
          <p:cNvPr id="9219" name="Rectangle 3"/>
          <p:cNvSpPr>
            <a:spLocks noGrp="1" noChangeArrowheads="1"/>
          </p:cNvSpPr>
          <p:nvPr>
            <p:ph type="body" idx="1"/>
          </p:nvPr>
        </p:nvSpPr>
        <p:spPr/>
        <p:txBody>
          <a:bodyPr/>
          <a:lstStyle/>
          <a:p>
            <a:pPr>
              <a:buFontTx/>
              <a:buNone/>
            </a:pPr>
            <a:r>
              <a:rPr lang="en-GB" altLang="en-US" dirty="0" smtClean="0"/>
              <a:t>Speaking message across      listening</a:t>
            </a:r>
          </a:p>
          <a:p>
            <a:pPr>
              <a:buFontTx/>
              <a:buNone/>
            </a:pPr>
            <a:endParaRPr lang="en-GB" altLang="en-US" dirty="0"/>
          </a:p>
          <a:p>
            <a:pPr>
              <a:buFontTx/>
              <a:buNone/>
            </a:pPr>
            <a:r>
              <a:rPr lang="en-GB" altLang="en-US" dirty="0" smtClean="0"/>
              <a:t>Hearing      understanding   getting people involved</a:t>
            </a:r>
          </a:p>
          <a:p>
            <a:pPr>
              <a:buFontTx/>
              <a:buNone/>
            </a:pPr>
            <a:endParaRPr lang="en-GB" altLang="en-US" dirty="0"/>
          </a:p>
          <a:p>
            <a:pPr>
              <a:buFontTx/>
              <a:buNone/>
            </a:pPr>
            <a:r>
              <a:rPr lang="en-GB" altLang="en-US" dirty="0" smtClean="0"/>
              <a:t>Eye conta</a:t>
            </a:r>
            <a:r>
              <a:rPr lang="en-GB" altLang="en-US" dirty="0" smtClean="0"/>
              <a:t>ct     body language     look at people   face them</a:t>
            </a:r>
          </a:p>
          <a:p>
            <a:pPr>
              <a:buFontTx/>
              <a:buNone/>
            </a:pPr>
            <a:endParaRPr lang="en-GB" altLang="en-US" dirty="0"/>
          </a:p>
          <a:p>
            <a:pPr>
              <a:buFontTx/>
              <a:buNone/>
            </a:pPr>
            <a:r>
              <a:rPr lang="en-GB" altLang="en-US" dirty="0" smtClean="0"/>
              <a:t>Two way    respect   phone   text   pictures  objects   feelings talking technology experience     competence picture with cards confidence</a:t>
            </a:r>
            <a:endParaRPr lang="en-GB" altLang="en-US" dirty="0" smtClean="0"/>
          </a:p>
        </p:txBody>
      </p:sp>
    </p:spTree>
    <p:extLst>
      <p:ext uri="{BB962C8B-B14F-4D97-AF65-F5344CB8AC3E}">
        <p14:creationId xmlns:p14="http://schemas.microsoft.com/office/powerpoint/2010/main" val="2744038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©Marion Stanton </a:t>
            </a:r>
            <a:r>
              <a:rPr lang="en-GB" altLang="en-US"/>
              <a:t>www.contactcandle.co.uk</a:t>
            </a:r>
          </a:p>
        </p:txBody>
      </p:sp>
      <p:sp>
        <p:nvSpPr>
          <p:cNvPr id="11266" name="Rectangle 2"/>
          <p:cNvSpPr>
            <a:spLocks noGrp="1" noChangeArrowheads="1"/>
          </p:cNvSpPr>
          <p:nvPr>
            <p:ph type="title"/>
          </p:nvPr>
        </p:nvSpPr>
        <p:spPr/>
        <p:txBody>
          <a:bodyPr/>
          <a:lstStyle/>
          <a:p>
            <a:r>
              <a:rPr lang="en-GB" altLang="en-US">
                <a:solidFill>
                  <a:srgbClr val="FF0000"/>
                </a:solidFill>
              </a:rPr>
              <a:t>What is communication?</a:t>
            </a:r>
          </a:p>
        </p:txBody>
      </p:sp>
      <p:sp>
        <p:nvSpPr>
          <p:cNvPr id="11267" name="Rectangle 3"/>
          <p:cNvSpPr>
            <a:spLocks noGrp="1" noChangeArrowheads="1"/>
          </p:cNvSpPr>
          <p:nvPr>
            <p:ph type="body" idx="1"/>
          </p:nvPr>
        </p:nvSpPr>
        <p:spPr/>
        <p:txBody>
          <a:bodyPr/>
          <a:lstStyle/>
          <a:p>
            <a:pPr>
              <a:lnSpc>
                <a:spcPct val="90000"/>
              </a:lnSpc>
            </a:pPr>
            <a:r>
              <a:rPr lang="en-GB" altLang="en-US" b="1"/>
              <a:t>Expressive: </a:t>
            </a:r>
            <a:r>
              <a:rPr lang="en-GB" altLang="en-US"/>
              <a:t>These are the things that we say, write or express in other ways (for example non verbally) to get our message across to other people.</a:t>
            </a:r>
          </a:p>
          <a:p>
            <a:pPr>
              <a:lnSpc>
                <a:spcPct val="90000"/>
              </a:lnSpc>
            </a:pPr>
            <a:endParaRPr lang="en-GB" altLang="en-US" b="1"/>
          </a:p>
          <a:p>
            <a:pPr>
              <a:lnSpc>
                <a:spcPct val="90000"/>
              </a:lnSpc>
            </a:pPr>
            <a:r>
              <a:rPr lang="en-GB" altLang="en-US" b="1"/>
              <a:t>Receptive: </a:t>
            </a:r>
            <a:r>
              <a:rPr lang="en-GB" altLang="en-US"/>
              <a:t>These are the things we understand when people speak to us, write to us or otherwise communicate information to us.</a:t>
            </a:r>
            <a:endParaRPr lang="en-GB" altLang="en-US" b="1"/>
          </a:p>
        </p:txBody>
      </p:sp>
    </p:spTree>
    <p:extLst>
      <p:ext uri="{BB962C8B-B14F-4D97-AF65-F5344CB8AC3E}">
        <p14:creationId xmlns:p14="http://schemas.microsoft.com/office/powerpoint/2010/main" val="9236354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©Marion Stanton </a:t>
            </a:r>
            <a:r>
              <a:rPr lang="en-GB" altLang="en-US"/>
              <a:t>www.contactcandle.co.uk</a:t>
            </a:r>
          </a:p>
        </p:txBody>
      </p:sp>
      <p:sp>
        <p:nvSpPr>
          <p:cNvPr id="13314" name="Rectangle 2"/>
          <p:cNvSpPr>
            <a:spLocks noGrp="1" noChangeArrowheads="1"/>
          </p:cNvSpPr>
          <p:nvPr>
            <p:ph type="title"/>
          </p:nvPr>
        </p:nvSpPr>
        <p:spPr/>
        <p:txBody>
          <a:bodyPr/>
          <a:lstStyle/>
          <a:p>
            <a:r>
              <a:rPr lang="en-GB" altLang="en-US" sz="4000">
                <a:solidFill>
                  <a:srgbClr val="FF0000"/>
                </a:solidFill>
              </a:rPr>
              <a:t>What is AAC for speech support?</a:t>
            </a:r>
          </a:p>
        </p:txBody>
      </p:sp>
      <p:sp>
        <p:nvSpPr>
          <p:cNvPr id="13315" name="Rectangle 3"/>
          <p:cNvSpPr>
            <a:spLocks noGrp="1" noChangeArrowheads="1"/>
          </p:cNvSpPr>
          <p:nvPr>
            <p:ph type="body" idx="1"/>
          </p:nvPr>
        </p:nvSpPr>
        <p:spPr/>
        <p:txBody>
          <a:bodyPr/>
          <a:lstStyle/>
          <a:p>
            <a:pPr>
              <a:lnSpc>
                <a:spcPct val="90000"/>
              </a:lnSpc>
            </a:pPr>
            <a:r>
              <a:rPr lang="en-GB" altLang="en-US"/>
              <a:t>Alternative and Augmentative Communication.</a:t>
            </a:r>
          </a:p>
          <a:p>
            <a:pPr>
              <a:lnSpc>
                <a:spcPct val="90000"/>
              </a:lnSpc>
            </a:pPr>
            <a:r>
              <a:rPr lang="en-GB" altLang="en-US"/>
              <a:t>Alternative is instead of speech. Examples include voice output communication aids that “speak” for the communicator.</a:t>
            </a:r>
          </a:p>
          <a:p>
            <a:pPr>
              <a:lnSpc>
                <a:spcPct val="90000"/>
              </a:lnSpc>
            </a:pPr>
            <a:r>
              <a:rPr lang="en-GB" altLang="en-US"/>
              <a:t>Augmentative is added on to speech. Examples include using sign and/or a verbal YES/NO in conjunction with pointing to a symbol on a board.</a:t>
            </a:r>
          </a:p>
        </p:txBody>
      </p:sp>
    </p:spTree>
    <p:extLst>
      <p:ext uri="{BB962C8B-B14F-4D97-AF65-F5344CB8AC3E}">
        <p14:creationId xmlns:p14="http://schemas.microsoft.com/office/powerpoint/2010/main" val="30628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©Marion Stanton </a:t>
            </a:r>
            <a:r>
              <a:rPr lang="en-GB" altLang="en-US"/>
              <a:t>www.contactcandle.co.uk</a:t>
            </a:r>
          </a:p>
        </p:txBody>
      </p:sp>
      <p:sp>
        <p:nvSpPr>
          <p:cNvPr id="15362" name="Rectangle 2"/>
          <p:cNvSpPr>
            <a:spLocks noGrp="1" noChangeArrowheads="1"/>
          </p:cNvSpPr>
          <p:nvPr>
            <p:ph type="title"/>
          </p:nvPr>
        </p:nvSpPr>
        <p:spPr/>
        <p:txBody>
          <a:bodyPr/>
          <a:lstStyle/>
          <a:p>
            <a:r>
              <a:rPr lang="en-GB" altLang="en-US">
                <a:solidFill>
                  <a:srgbClr val="FF0000"/>
                </a:solidFill>
              </a:rPr>
              <a:t>Communication Strategies</a:t>
            </a:r>
          </a:p>
        </p:txBody>
      </p:sp>
      <p:sp>
        <p:nvSpPr>
          <p:cNvPr id="15363" name="Rectangle 3"/>
          <p:cNvSpPr>
            <a:spLocks noGrp="1" noChangeArrowheads="1"/>
          </p:cNvSpPr>
          <p:nvPr>
            <p:ph type="body" idx="1"/>
          </p:nvPr>
        </p:nvSpPr>
        <p:spPr/>
        <p:txBody>
          <a:bodyPr/>
          <a:lstStyle/>
          <a:p>
            <a:pPr>
              <a:buFontTx/>
              <a:buNone/>
            </a:pPr>
            <a:r>
              <a:rPr lang="en-GB" altLang="en-US"/>
              <a:t>Speech may be replaced by </a:t>
            </a:r>
            <a:r>
              <a:rPr lang="en-GB" altLang="en-US" b="1" u="sng"/>
              <a:t>UNAIDED SYSTEMS</a:t>
            </a:r>
            <a:r>
              <a:rPr lang="en-GB" altLang="en-US" b="1"/>
              <a:t> </a:t>
            </a:r>
            <a:r>
              <a:rPr lang="en-GB" altLang="en-US"/>
              <a:t>such as:</a:t>
            </a:r>
          </a:p>
          <a:p>
            <a:r>
              <a:rPr lang="en-GB" altLang="en-US"/>
              <a:t>GESTURE/BODY LANGUAGE including choice making from a range of options or using a YES/NO response.</a:t>
            </a:r>
          </a:p>
          <a:p>
            <a:r>
              <a:rPr lang="en-GB" altLang="en-US"/>
              <a:t>MANUAL SIGNING including British Sign Language, Signed English, Makaton, Signalong, Paget Gorman.</a:t>
            </a:r>
          </a:p>
        </p:txBody>
      </p:sp>
    </p:spTree>
    <p:extLst>
      <p:ext uri="{BB962C8B-B14F-4D97-AF65-F5344CB8AC3E}">
        <p14:creationId xmlns:p14="http://schemas.microsoft.com/office/powerpoint/2010/main" val="2737811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57766" t="37366" r="9952" b="37180"/>
          <a:stretch/>
        </p:blipFill>
        <p:spPr>
          <a:xfrm>
            <a:off x="1549812" y="1146220"/>
            <a:ext cx="9718002" cy="4307983"/>
          </a:xfrm>
          <a:prstGeom prst="rect">
            <a:avLst/>
          </a:prstGeom>
        </p:spPr>
      </p:pic>
    </p:spTree>
    <p:extLst>
      <p:ext uri="{BB962C8B-B14F-4D97-AF65-F5344CB8AC3E}">
        <p14:creationId xmlns:p14="http://schemas.microsoft.com/office/powerpoint/2010/main" val="18548739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6"/>
          <p:cNvSpPr>
            <a:spLocks noGrp="1"/>
          </p:cNvSpPr>
          <p:nvPr>
            <p:ph type="ftr" sz="quarter" idx="11"/>
          </p:nvPr>
        </p:nvSpPr>
        <p:spPr/>
        <p:txBody>
          <a:bodyPr/>
          <a:lstStyle/>
          <a:p>
            <a:r>
              <a:rPr lang="en-US" altLang="en-US"/>
              <a:t>©Marion Stanton </a:t>
            </a:r>
            <a:r>
              <a:rPr lang="en-GB" altLang="en-US"/>
              <a:t>www.contactcandle.co.uk</a:t>
            </a:r>
          </a:p>
        </p:txBody>
      </p:sp>
      <p:sp>
        <p:nvSpPr>
          <p:cNvPr id="19458" name="Rectangle 2"/>
          <p:cNvSpPr>
            <a:spLocks noGrp="1" noChangeArrowheads="1"/>
          </p:cNvSpPr>
          <p:nvPr>
            <p:ph type="title"/>
          </p:nvPr>
        </p:nvSpPr>
        <p:spPr>
          <a:xfrm>
            <a:off x="2063750" y="-242888"/>
            <a:ext cx="8229600" cy="1150938"/>
          </a:xfrm>
        </p:spPr>
        <p:txBody>
          <a:bodyPr/>
          <a:lstStyle/>
          <a:p>
            <a:r>
              <a:rPr lang="en-GB" altLang="en-US" b="1" u="sng">
                <a:solidFill>
                  <a:schemeClr val="tx1"/>
                </a:solidFill>
              </a:rPr>
              <a:t>Examples of Low tech aids:</a:t>
            </a:r>
          </a:p>
        </p:txBody>
      </p:sp>
      <p:pic>
        <p:nvPicPr>
          <p:cNvPr id="19459" name="Picture 3" descr="scanning board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24001" y="3789363"/>
            <a:ext cx="4500563" cy="3308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0" name="Picture 4" descr="typical sld timetable"/>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167438" y="692150"/>
            <a:ext cx="4133850" cy="2660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1" name="Picture 5" descr="candleboa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4825" y="765176"/>
            <a:ext cx="3708400" cy="2627313"/>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147"/>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6311900" y="3587751"/>
            <a:ext cx="4356100" cy="3349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3" name="Text Box 7"/>
          <p:cNvSpPr txBox="1">
            <a:spLocks noChangeArrowheads="1"/>
          </p:cNvSpPr>
          <p:nvPr/>
        </p:nvSpPr>
        <p:spPr bwMode="auto">
          <a:xfrm>
            <a:off x="1992314" y="3141664"/>
            <a:ext cx="3673475" cy="276999"/>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b="1">
                <a:solidFill>
                  <a:srgbClr val="FF0000"/>
                </a:solidFill>
              </a:rPr>
              <a:t>Candle wooden board with built in key guard.</a:t>
            </a:r>
          </a:p>
        </p:txBody>
      </p:sp>
      <p:sp>
        <p:nvSpPr>
          <p:cNvPr id="19464" name="Text Box 8"/>
          <p:cNvSpPr txBox="1">
            <a:spLocks noChangeArrowheads="1"/>
          </p:cNvSpPr>
          <p:nvPr/>
        </p:nvSpPr>
        <p:spPr bwMode="auto">
          <a:xfrm>
            <a:off x="1524001" y="3500438"/>
            <a:ext cx="4284663" cy="476250"/>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b="1">
                <a:solidFill>
                  <a:srgbClr val="FF0000"/>
                </a:solidFill>
              </a:rPr>
              <a:t>Indexed boards that can be accessed directly or low tech scanned.</a:t>
            </a:r>
          </a:p>
        </p:txBody>
      </p:sp>
      <p:sp>
        <p:nvSpPr>
          <p:cNvPr id="19465" name="Text Box 9"/>
          <p:cNvSpPr txBox="1">
            <a:spLocks noChangeArrowheads="1"/>
          </p:cNvSpPr>
          <p:nvPr/>
        </p:nvSpPr>
        <p:spPr bwMode="auto">
          <a:xfrm>
            <a:off x="6456364" y="3213101"/>
            <a:ext cx="3095625" cy="276999"/>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b="1">
                <a:solidFill>
                  <a:srgbClr val="FF0000"/>
                </a:solidFill>
              </a:rPr>
              <a:t>Communication board to use in school.</a:t>
            </a:r>
          </a:p>
        </p:txBody>
      </p:sp>
      <p:sp>
        <p:nvSpPr>
          <p:cNvPr id="19466" name="Text Box 10"/>
          <p:cNvSpPr txBox="1">
            <a:spLocks noChangeArrowheads="1"/>
          </p:cNvSpPr>
          <p:nvPr/>
        </p:nvSpPr>
        <p:spPr bwMode="auto">
          <a:xfrm>
            <a:off x="6456364" y="3716339"/>
            <a:ext cx="3673475" cy="276999"/>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b="1">
                <a:solidFill>
                  <a:srgbClr val="FF0000"/>
                </a:solidFill>
              </a:rPr>
              <a:t>Picture Exchange Communication System (PECS)</a:t>
            </a:r>
          </a:p>
        </p:txBody>
      </p:sp>
    </p:spTree>
    <p:extLst>
      <p:ext uri="{BB962C8B-B14F-4D97-AF65-F5344CB8AC3E}">
        <p14:creationId xmlns:p14="http://schemas.microsoft.com/office/powerpoint/2010/main" val="2016282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Talking Mats – Decision Making Tool</a:t>
            </a:r>
            <a:br>
              <a:rPr lang="en-GB" dirty="0" smtClean="0"/>
            </a:br>
            <a:r>
              <a:rPr lang="en-GB" dirty="0" smtClean="0">
                <a:hlinkClick r:id="rId2"/>
              </a:rPr>
              <a:t>http://www.talkingmats.com/</a:t>
            </a:r>
            <a:r>
              <a:rPr lang="en-GB" dirty="0" smtClean="0"/>
              <a:t> </a:t>
            </a:r>
            <a:endParaRPr lang="en-GB" dirty="0"/>
          </a:p>
        </p:txBody>
      </p:sp>
      <p:sp>
        <p:nvSpPr>
          <p:cNvPr id="3" name="Content Placeholder 2"/>
          <p:cNvSpPr>
            <a:spLocks noGrp="1"/>
          </p:cNvSpPr>
          <p:nvPr>
            <p:ph idx="1"/>
          </p:nvPr>
        </p:nvSpPr>
        <p:spPr/>
        <p:txBody>
          <a:bodyPr>
            <a:normAutofit fontScale="77500" lnSpcReduction="20000"/>
          </a:bodyPr>
          <a:lstStyle/>
          <a:p>
            <a:r>
              <a:rPr lang="en-GB" dirty="0"/>
              <a:t>Talking Mats is an interactive resource that uses three sets of picture communication symbols – topics, options and a visual scale – and a space on which to display them. This can either be a physical, textured mat, or a digital space, for example a tablet, smart board or computer screen for which we have created one of the best apps for communication disability.</a:t>
            </a:r>
          </a:p>
          <a:p>
            <a:r>
              <a:rPr lang="en-GB" b="1" dirty="0"/>
              <a:t>Topics:</a:t>
            </a:r>
            <a:r>
              <a:rPr lang="en-GB" dirty="0"/>
              <a:t> whatever you want to talk about, e.g., pictures symbolising ‘what do you want to do during the day’, ‘where you want to live’, ‘who do you want to spend time with’, etc.</a:t>
            </a:r>
          </a:p>
          <a:p>
            <a:r>
              <a:rPr lang="en-GB" b="1" dirty="0"/>
              <a:t>Options: </a:t>
            </a:r>
            <a:r>
              <a:rPr lang="en-GB" dirty="0"/>
              <a:t>relating specifically to each topic. For example: ‘What do you feel about going for a walk? Or living at home?’</a:t>
            </a:r>
          </a:p>
          <a:p>
            <a:r>
              <a:rPr lang="en-GB" b="1" dirty="0"/>
              <a:t>Top Scale</a:t>
            </a:r>
            <a:r>
              <a:rPr lang="en-GB" dirty="0"/>
              <a:t>: this allows participants to indicate their general feelings about each topic and option. The meaning of the visual top scale can be adapted to suit the questions you are asking the person, for example, whether they are happy, unsure, or unhappy.</a:t>
            </a:r>
          </a:p>
          <a:p>
            <a:r>
              <a:rPr lang="en-GB" dirty="0"/>
              <a:t>Once the topic is chosen e.g., ‘activities’ or ‘people’, the participant is given the options one at a time and asked to think about what they feel about each one. They can then place the symbol under the appropriate visual scale symbol to indicate what they feel.</a:t>
            </a:r>
          </a:p>
          <a:p>
            <a:endParaRPr lang="en-GB" dirty="0"/>
          </a:p>
        </p:txBody>
      </p:sp>
    </p:spTree>
    <p:extLst>
      <p:ext uri="{BB962C8B-B14F-4D97-AF65-F5344CB8AC3E}">
        <p14:creationId xmlns:p14="http://schemas.microsoft.com/office/powerpoint/2010/main" val="26586806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Now an app of course!</a:t>
            </a:r>
            <a:endParaRPr lang="en-GB" dirty="0"/>
          </a:p>
        </p:txBody>
      </p:sp>
      <p:pic>
        <p:nvPicPr>
          <p:cNvPr id="21506" name="Picture 2" descr="http://www.talkingmats.com/wp-content/uploads/2013/09/App_Screen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4107" y="1403798"/>
            <a:ext cx="7125221" cy="5343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6573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6"/>
          <p:cNvSpPr>
            <a:spLocks noGrp="1"/>
          </p:cNvSpPr>
          <p:nvPr>
            <p:ph type="ftr" sz="quarter" idx="11"/>
          </p:nvPr>
        </p:nvSpPr>
        <p:spPr/>
        <p:txBody>
          <a:bodyPr/>
          <a:lstStyle/>
          <a:p>
            <a:r>
              <a:rPr lang="en-US" altLang="en-US"/>
              <a:t>©Marion Stanton </a:t>
            </a:r>
            <a:r>
              <a:rPr lang="en-GB" altLang="en-US"/>
              <a:t>www.contactcandle.co.uk</a:t>
            </a:r>
          </a:p>
        </p:txBody>
      </p:sp>
      <p:sp>
        <p:nvSpPr>
          <p:cNvPr id="21506" name="Rectangle 2"/>
          <p:cNvSpPr>
            <a:spLocks noChangeArrowheads="1"/>
          </p:cNvSpPr>
          <p:nvPr/>
        </p:nvSpPr>
        <p:spPr bwMode="auto">
          <a:xfrm>
            <a:off x="1524001" y="836613"/>
            <a:ext cx="4284663" cy="25209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07" name="Rectangle 3"/>
          <p:cNvSpPr>
            <a:spLocks noGrp="1" noChangeArrowheads="1"/>
          </p:cNvSpPr>
          <p:nvPr>
            <p:ph type="title"/>
          </p:nvPr>
        </p:nvSpPr>
        <p:spPr>
          <a:xfrm>
            <a:off x="1981200" y="0"/>
            <a:ext cx="8229600" cy="908050"/>
          </a:xfrm>
        </p:spPr>
        <p:txBody>
          <a:bodyPr/>
          <a:lstStyle/>
          <a:p>
            <a:r>
              <a:rPr lang="en-GB" altLang="en-US" sz="4000" b="1" u="sng"/>
              <a:t>Light or Medium Tech systems</a:t>
            </a:r>
          </a:p>
        </p:txBody>
      </p:sp>
      <p:sp>
        <p:nvSpPr>
          <p:cNvPr id="21508" name="Rectangle 4"/>
          <p:cNvSpPr>
            <a:spLocks noGrp="1" noChangeArrowheads="1"/>
          </p:cNvSpPr>
          <p:nvPr>
            <p:ph type="body" sz="half" idx="1"/>
          </p:nvPr>
        </p:nvSpPr>
        <p:spPr>
          <a:xfrm>
            <a:off x="1524000" y="765176"/>
            <a:ext cx="4038600" cy="4525963"/>
          </a:xfrm>
        </p:spPr>
        <p:txBody>
          <a:bodyPr/>
          <a:lstStyle/>
          <a:p>
            <a:pPr algn="ctr">
              <a:buFontTx/>
              <a:buNone/>
            </a:pPr>
            <a:r>
              <a:rPr lang="en-GB" altLang="en-US" sz="2000" b="1"/>
              <a:t>These are communication aids with voice output that have a limited application. They are usually digitised (programmed by voice recording).</a:t>
            </a:r>
          </a:p>
          <a:p>
            <a:pPr algn="ctr">
              <a:buFontTx/>
              <a:buNone/>
            </a:pPr>
            <a:r>
              <a:rPr lang="en-GB" altLang="en-US" sz="2000" b="1"/>
              <a:t>EXAMPLES:</a:t>
            </a:r>
          </a:p>
          <a:p>
            <a:pPr algn="ctr">
              <a:buFontTx/>
              <a:buNone/>
            </a:pPr>
            <a:endParaRPr lang="en-GB" altLang="en-US" sz="2000" b="1"/>
          </a:p>
        </p:txBody>
      </p:sp>
      <p:pic>
        <p:nvPicPr>
          <p:cNvPr id="21509" name="Picture 5" descr="libtalker_4_in_lin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951538" y="1268413"/>
            <a:ext cx="2057400" cy="1181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10" name="Picture 6" descr="lib_laptop"/>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8147050" y="2492375"/>
            <a:ext cx="2520950" cy="1887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11" name="Picture 7" descr="1x4_talk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4200" y="2781301"/>
            <a:ext cx="2381250" cy="809625"/>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talking_photo_alb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4652964"/>
            <a:ext cx="2562225" cy="1685925"/>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4_talk_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96276" y="1125539"/>
            <a:ext cx="2371725" cy="1266825"/>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lib_twintalk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3284538"/>
            <a:ext cx="226695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ab0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35413" y="3141664"/>
            <a:ext cx="1655762" cy="1360487"/>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SuperTalk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88388" y="5524500"/>
            <a:ext cx="1979612" cy="133350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Go Talk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83339" y="4076700"/>
            <a:ext cx="1711325" cy="1944688"/>
          </a:xfrm>
          <a:prstGeom prst="rect">
            <a:avLst/>
          </a:prstGeom>
          <a:noFill/>
          <a:extLst>
            <a:ext uri="{909E8E84-426E-40DD-AFC4-6F175D3DCCD1}">
              <a14:hiddenFill xmlns:a14="http://schemas.microsoft.com/office/drawing/2010/main">
                <a:solidFill>
                  <a:srgbClr val="FFFFFF"/>
                </a:solidFill>
              </a14:hiddenFill>
            </a:ext>
          </a:extLst>
        </p:spPr>
      </p:pic>
      <p:sp>
        <p:nvSpPr>
          <p:cNvPr id="21518" name="Text Box 14"/>
          <p:cNvSpPr txBox="1">
            <a:spLocks noChangeArrowheads="1"/>
          </p:cNvSpPr>
          <p:nvPr/>
        </p:nvSpPr>
        <p:spPr bwMode="auto">
          <a:xfrm>
            <a:off x="7535863" y="5445125"/>
            <a:ext cx="1008062" cy="476250"/>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b="1">
                <a:solidFill>
                  <a:srgbClr val="FF0000"/>
                </a:solidFill>
              </a:rPr>
              <a:t>Go talk 20. Also 4 &amp; 9.</a:t>
            </a:r>
          </a:p>
        </p:txBody>
      </p:sp>
      <p:sp>
        <p:nvSpPr>
          <p:cNvPr id="21519" name="Text Box 15"/>
          <p:cNvSpPr txBox="1">
            <a:spLocks noChangeArrowheads="1"/>
          </p:cNvSpPr>
          <p:nvPr/>
        </p:nvSpPr>
        <p:spPr bwMode="auto">
          <a:xfrm>
            <a:off x="5664200" y="2205039"/>
            <a:ext cx="2376488" cy="492125"/>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000">
                <a:solidFill>
                  <a:srgbClr val="FF0000"/>
                </a:solidFill>
              </a:rPr>
              <a:t>Lib 4Talk Inline, also 4 talk square and </a:t>
            </a:r>
          </a:p>
          <a:p>
            <a:pPr>
              <a:spcBef>
                <a:spcPct val="50000"/>
              </a:spcBef>
            </a:pPr>
            <a:r>
              <a:rPr lang="en-GB" altLang="en-US" sz="1000">
                <a:solidFill>
                  <a:srgbClr val="FF0000"/>
                </a:solidFill>
              </a:rPr>
              <a:t>Lib talk 8</a:t>
            </a:r>
            <a:endParaRPr lang="en-GB" altLang="en-US"/>
          </a:p>
        </p:txBody>
      </p:sp>
      <p:sp>
        <p:nvSpPr>
          <p:cNvPr id="21520" name="Text Box 16"/>
          <p:cNvSpPr txBox="1">
            <a:spLocks noChangeArrowheads="1"/>
          </p:cNvSpPr>
          <p:nvPr/>
        </p:nvSpPr>
        <p:spPr bwMode="auto">
          <a:xfrm>
            <a:off x="8832850" y="1125539"/>
            <a:ext cx="1835150" cy="276999"/>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b="1">
                <a:solidFill>
                  <a:srgbClr val="FF0000"/>
                </a:solidFill>
              </a:rPr>
              <a:t>4 talk 4 – 4 levels</a:t>
            </a:r>
          </a:p>
        </p:txBody>
      </p:sp>
      <p:sp>
        <p:nvSpPr>
          <p:cNvPr id="21521" name="Text Box 17"/>
          <p:cNvSpPr txBox="1">
            <a:spLocks noChangeArrowheads="1"/>
          </p:cNvSpPr>
          <p:nvPr/>
        </p:nvSpPr>
        <p:spPr bwMode="auto">
          <a:xfrm>
            <a:off x="8975726" y="4365625"/>
            <a:ext cx="1692275" cy="476250"/>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b="1">
                <a:solidFill>
                  <a:srgbClr val="FF0000"/>
                </a:solidFill>
              </a:rPr>
              <a:t>Lib lap top, 1,2,4,8,16. 7 levels.</a:t>
            </a:r>
          </a:p>
        </p:txBody>
      </p:sp>
      <p:sp>
        <p:nvSpPr>
          <p:cNvPr id="21522" name="Text Box 18"/>
          <p:cNvSpPr txBox="1">
            <a:spLocks noChangeArrowheads="1"/>
          </p:cNvSpPr>
          <p:nvPr/>
        </p:nvSpPr>
        <p:spPr bwMode="auto">
          <a:xfrm>
            <a:off x="8975726" y="5229225"/>
            <a:ext cx="1368425" cy="476250"/>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b="1">
                <a:solidFill>
                  <a:srgbClr val="FF0000"/>
                </a:solidFill>
              </a:rPr>
              <a:t>Super talker, 1,2,4,8. 8 levels.</a:t>
            </a:r>
          </a:p>
        </p:txBody>
      </p:sp>
      <p:sp>
        <p:nvSpPr>
          <p:cNvPr id="21523" name="Text Box 19"/>
          <p:cNvSpPr txBox="1">
            <a:spLocks noChangeArrowheads="1"/>
          </p:cNvSpPr>
          <p:nvPr/>
        </p:nvSpPr>
        <p:spPr bwMode="auto">
          <a:xfrm>
            <a:off x="1524001" y="5876926"/>
            <a:ext cx="2016125" cy="276999"/>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b="1">
                <a:solidFill>
                  <a:srgbClr val="FF0000"/>
                </a:solidFill>
              </a:rPr>
              <a:t>Talking photo album</a:t>
            </a:r>
          </a:p>
        </p:txBody>
      </p:sp>
      <p:sp>
        <p:nvSpPr>
          <p:cNvPr id="21524" name="Text Box 20"/>
          <p:cNvSpPr txBox="1">
            <a:spLocks noChangeArrowheads="1"/>
          </p:cNvSpPr>
          <p:nvPr/>
        </p:nvSpPr>
        <p:spPr bwMode="auto">
          <a:xfrm>
            <a:off x="6816725" y="3500439"/>
            <a:ext cx="503238" cy="276999"/>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b="1">
                <a:solidFill>
                  <a:srgbClr val="FF0000"/>
                </a:solidFill>
              </a:rPr>
              <a:t>1X4</a:t>
            </a:r>
          </a:p>
        </p:txBody>
      </p:sp>
      <p:sp>
        <p:nvSpPr>
          <p:cNvPr id="21525" name="Text Box 21"/>
          <p:cNvSpPr txBox="1">
            <a:spLocks noChangeArrowheads="1"/>
          </p:cNvSpPr>
          <p:nvPr/>
        </p:nvSpPr>
        <p:spPr bwMode="auto">
          <a:xfrm>
            <a:off x="4367214" y="4365626"/>
            <a:ext cx="719137" cy="276999"/>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b="1">
                <a:solidFill>
                  <a:srgbClr val="FF0000"/>
                </a:solidFill>
              </a:rPr>
              <a:t>Italk2</a:t>
            </a:r>
          </a:p>
        </p:txBody>
      </p:sp>
      <p:sp>
        <p:nvSpPr>
          <p:cNvPr id="21526" name="Text Box 22"/>
          <p:cNvSpPr txBox="1">
            <a:spLocks noChangeArrowheads="1"/>
          </p:cNvSpPr>
          <p:nvPr/>
        </p:nvSpPr>
        <p:spPr bwMode="auto">
          <a:xfrm>
            <a:off x="2063751" y="4221164"/>
            <a:ext cx="1008063" cy="276999"/>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b="1">
                <a:solidFill>
                  <a:srgbClr val="FF0000"/>
                </a:solidFill>
              </a:rPr>
              <a:t>Twin talker</a:t>
            </a:r>
          </a:p>
        </p:txBody>
      </p:sp>
      <p:pic>
        <p:nvPicPr>
          <p:cNvPr id="21527" name="Picture 23" descr="Picture 4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19514" y="6137276"/>
            <a:ext cx="10810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8" name="Text Box 24"/>
          <p:cNvSpPr txBox="1">
            <a:spLocks noChangeArrowheads="1"/>
          </p:cNvSpPr>
          <p:nvPr/>
        </p:nvSpPr>
        <p:spPr bwMode="auto">
          <a:xfrm>
            <a:off x="2927351" y="6381750"/>
            <a:ext cx="1077913" cy="476250"/>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b="1">
                <a:solidFill>
                  <a:srgbClr val="FF0000"/>
                </a:solidFill>
              </a:rPr>
              <a:t>Single utterance</a:t>
            </a:r>
          </a:p>
        </p:txBody>
      </p:sp>
      <p:pic>
        <p:nvPicPr>
          <p:cNvPr id="21529" name="Picture 25" descr="Picture 45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95776" y="5013326"/>
            <a:ext cx="1584325"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0" name="Text Box 26"/>
          <p:cNvSpPr txBox="1">
            <a:spLocks noChangeArrowheads="1"/>
          </p:cNvSpPr>
          <p:nvPr/>
        </p:nvSpPr>
        <p:spPr bwMode="auto">
          <a:xfrm>
            <a:off x="4367213" y="5734051"/>
            <a:ext cx="1657350" cy="276999"/>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b="1">
                <a:solidFill>
                  <a:srgbClr val="FF0000"/>
                </a:solidFill>
              </a:rPr>
              <a:t>Step communicator</a:t>
            </a:r>
          </a:p>
        </p:txBody>
      </p:sp>
    </p:spTree>
    <p:extLst>
      <p:ext uri="{BB962C8B-B14F-4D97-AF65-F5344CB8AC3E}">
        <p14:creationId xmlns:p14="http://schemas.microsoft.com/office/powerpoint/2010/main" val="10209104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 Tech Communication Aids – Mainly PC based.</a:t>
            </a:r>
            <a:endParaRPr lang="en-GB" dirty="0"/>
          </a:p>
        </p:txBody>
      </p:sp>
      <p:pic>
        <p:nvPicPr>
          <p:cNvPr id="1026" name="Picture 2" descr="ECOpoint™ Eyegaze System"/>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769903" y="1825625"/>
            <a:ext cx="4652193"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2996" y="2317055"/>
            <a:ext cx="4154920" cy="369332"/>
          </a:xfrm>
          <a:prstGeom prst="rect">
            <a:avLst/>
          </a:prstGeom>
        </p:spPr>
        <p:txBody>
          <a:bodyPr wrap="none">
            <a:spAutoFit/>
          </a:bodyPr>
          <a:lstStyle/>
          <a:p>
            <a:r>
              <a:rPr lang="en-GB" dirty="0">
                <a:hlinkClick r:id="rId3"/>
              </a:rPr>
              <a:t>http://</a:t>
            </a:r>
            <a:r>
              <a:rPr lang="en-GB" dirty="0" smtClean="0">
                <a:hlinkClick r:id="rId3"/>
              </a:rPr>
              <a:t>www.liberator.co.uk/ecopoint.html</a:t>
            </a:r>
            <a:r>
              <a:rPr lang="en-GB" dirty="0" smtClean="0"/>
              <a:t> </a:t>
            </a:r>
            <a:endParaRPr lang="en-GB" dirty="0"/>
          </a:p>
        </p:txBody>
      </p:sp>
    </p:spTree>
    <p:extLst>
      <p:ext uri="{BB962C8B-B14F-4D97-AF65-F5344CB8AC3E}">
        <p14:creationId xmlns:p14="http://schemas.microsoft.com/office/powerpoint/2010/main" val="21497605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hlinkClick r:id="rId2"/>
              </a:rPr>
              <a:t>http://</a:t>
            </a:r>
            <a:r>
              <a:rPr lang="en-GB" dirty="0" smtClean="0">
                <a:hlinkClick r:id="rId2"/>
              </a:rPr>
              <a:t>www.liberator.co.uk/eco2.html</a:t>
            </a:r>
            <a:r>
              <a:rPr lang="en-GB" dirty="0" smtClean="0"/>
              <a:t> </a:t>
            </a:r>
            <a:endParaRPr lang="en-GB" dirty="0"/>
          </a:p>
        </p:txBody>
      </p:sp>
      <p:pic>
        <p:nvPicPr>
          <p:cNvPr id="18434" name="Picture 2" descr="Liberator-14 Black"/>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412486" y="1825625"/>
            <a:ext cx="5367028"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3940935"/>
            <a:ext cx="1984839" cy="646331"/>
          </a:xfrm>
          <a:prstGeom prst="rect">
            <a:avLst/>
          </a:prstGeom>
          <a:noFill/>
        </p:spPr>
        <p:txBody>
          <a:bodyPr wrap="none" rtlCol="0">
            <a:spAutoFit/>
          </a:bodyPr>
          <a:lstStyle/>
          <a:p>
            <a:r>
              <a:rPr lang="en-GB" sz="3600" dirty="0" err="1" smtClean="0"/>
              <a:t>minspeak</a:t>
            </a:r>
            <a:endParaRPr lang="en-GB" sz="3600" dirty="0"/>
          </a:p>
        </p:txBody>
      </p:sp>
    </p:spTree>
    <p:extLst>
      <p:ext uri="{BB962C8B-B14F-4D97-AF65-F5344CB8AC3E}">
        <p14:creationId xmlns:p14="http://schemas.microsoft.com/office/powerpoint/2010/main" val="4619080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25" y="365125"/>
            <a:ext cx="11732654" cy="1325563"/>
          </a:xfrm>
        </p:spPr>
        <p:txBody>
          <a:bodyPr>
            <a:normAutofit/>
          </a:bodyPr>
          <a:lstStyle/>
          <a:p>
            <a:pPr algn="ctr"/>
            <a:r>
              <a:rPr lang="en-GB" sz="3600" dirty="0">
                <a:hlinkClick r:id="rId2"/>
              </a:rPr>
              <a:t>http://www.smartboxat.com/products/communication-aids</a:t>
            </a:r>
            <a:r>
              <a:rPr lang="en-GB" sz="3600" dirty="0" smtClean="0">
                <a:hlinkClick r:id="rId2"/>
              </a:rPr>
              <a:t>/</a:t>
            </a:r>
            <a:r>
              <a:rPr lang="en-GB" sz="3600" dirty="0" smtClean="0"/>
              <a:t> </a:t>
            </a:r>
            <a:endParaRPr lang="en-GB" sz="3600" dirty="0"/>
          </a:p>
        </p:txBody>
      </p:sp>
      <p:pic>
        <p:nvPicPr>
          <p:cNvPr id="4" name="Content Placeholder 3"/>
          <p:cNvPicPr>
            <a:picLocks noGrp="1" noChangeAspect="1"/>
          </p:cNvPicPr>
          <p:nvPr>
            <p:ph idx="1"/>
          </p:nvPr>
        </p:nvPicPr>
        <p:blipFill rotWithShape="1">
          <a:blip r:embed="rId3"/>
          <a:srcRect l="54770" t="16944" r="18772" b="20014"/>
          <a:stretch/>
        </p:blipFill>
        <p:spPr>
          <a:xfrm>
            <a:off x="309093" y="2034861"/>
            <a:ext cx="4237149" cy="5676182"/>
          </a:xfrm>
          <a:prstGeom prst="rect">
            <a:avLst/>
          </a:prstGeom>
        </p:spPr>
      </p:pic>
      <p:pic>
        <p:nvPicPr>
          <p:cNvPr id="19458" name="Picture 2" descr="PB_featured _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7128" y="2987899"/>
            <a:ext cx="4157877" cy="3118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6771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hlinkClick r:id="rId2"/>
              </a:rPr>
              <a:t>http</a:t>
            </a:r>
            <a:r>
              <a:rPr lang="en-GB" dirty="0">
                <a:hlinkClick r:id="rId2"/>
              </a:rPr>
              <a:t>://www.techcess.co.uk</a:t>
            </a:r>
            <a:r>
              <a:rPr lang="en-GB" dirty="0" smtClean="0">
                <a:hlinkClick r:id="rId2"/>
              </a:rPr>
              <a:t>/</a:t>
            </a:r>
            <a:r>
              <a:rPr lang="en-GB" dirty="0" smtClean="0"/>
              <a:t> </a:t>
            </a:r>
            <a:endParaRPr lang="en-GB" dirty="0"/>
          </a:p>
        </p:txBody>
      </p:sp>
      <p:pic>
        <p:nvPicPr>
          <p:cNvPr id="20482" name="Picture 2" descr="http://www.techcess.co.uk/images/products/Tellus_4/tellus_4_355x386_white_black.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7651" y="2072704"/>
            <a:ext cx="3852046" cy="2886322"/>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www.techcess.co.uk/images/allora/allora-communication-device-03.jpg"/>
          <p:cNvPicPr>
            <a:picLocks noChangeAspect="1" noChangeArrowheads="1"/>
          </p:cNvPicPr>
          <p:nvPr/>
        </p:nvPicPr>
        <p:blipFill rotWithShape="1">
          <a:blip r:embed="rId4">
            <a:extLst>
              <a:ext uri="{28A0092B-C50C-407E-A947-70E740481C1C}">
                <a14:useLocalDpi xmlns:a14="http://schemas.microsoft.com/office/drawing/2010/main" val="0"/>
              </a:ext>
            </a:extLst>
          </a:blip>
          <a:srcRect t="32796" r="53962"/>
          <a:stretch/>
        </p:blipFill>
        <p:spPr bwMode="auto">
          <a:xfrm>
            <a:off x="5065566" y="2072704"/>
            <a:ext cx="5829962" cy="2756873"/>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http://www.techcess.co.uk/images/products/Mobi_2/images/mobi_2-white-blac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4328" y="4668201"/>
            <a:ext cx="2922475" cy="2189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1451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ltLang="en-US"/>
              <a:t>©Marion Stanton </a:t>
            </a:r>
            <a:r>
              <a:rPr lang="en-GB" altLang="en-US"/>
              <a:t>www.contactcandle.co.uk</a:t>
            </a:r>
          </a:p>
        </p:txBody>
      </p:sp>
      <p:sp>
        <p:nvSpPr>
          <p:cNvPr id="27650" name="Rectangle 2"/>
          <p:cNvSpPr>
            <a:spLocks noGrp="1" noChangeArrowheads="1"/>
          </p:cNvSpPr>
          <p:nvPr>
            <p:ph type="title"/>
          </p:nvPr>
        </p:nvSpPr>
        <p:spPr/>
        <p:txBody>
          <a:bodyPr/>
          <a:lstStyle/>
          <a:p>
            <a:r>
              <a:rPr lang="en-GB" altLang="en-US" sz="4000" b="1" u="sng"/>
              <a:t>High Tech Communication aids with “associated” use</a:t>
            </a:r>
          </a:p>
        </p:txBody>
      </p:sp>
      <p:sp>
        <p:nvSpPr>
          <p:cNvPr id="27651" name="Rectangle 3"/>
          <p:cNvSpPr>
            <a:spLocks noGrp="1" noChangeArrowheads="1"/>
          </p:cNvSpPr>
          <p:nvPr>
            <p:ph type="body" idx="1"/>
          </p:nvPr>
        </p:nvSpPr>
        <p:spPr/>
        <p:txBody>
          <a:bodyPr/>
          <a:lstStyle/>
          <a:p>
            <a:pPr algn="ctr">
              <a:buFontTx/>
              <a:buNone/>
            </a:pPr>
            <a:r>
              <a:rPr lang="en-GB" altLang="en-US" sz="1800" b="1">
                <a:solidFill>
                  <a:srgbClr val="FF0000"/>
                </a:solidFill>
              </a:rPr>
              <a:t>It could be argued that what some see as “associated” use are actually central to communication. A lot depends on the definition of communication. EXAMPLES:</a:t>
            </a:r>
            <a:endParaRPr lang="en-GB" altLang="en-US" sz="1800">
              <a:solidFill>
                <a:srgbClr val="FF0000"/>
              </a:solidFill>
            </a:endParaRPr>
          </a:p>
        </p:txBody>
      </p:sp>
      <p:sp>
        <p:nvSpPr>
          <p:cNvPr id="27652" name="WordArt 4" descr="Narrow vertical"/>
          <p:cNvSpPr>
            <a:spLocks noChangeArrowheads="1" noChangeShapeType="1" noTextEdit="1"/>
          </p:cNvSpPr>
          <p:nvPr/>
        </p:nvSpPr>
        <p:spPr bwMode="auto">
          <a:xfrm>
            <a:off x="1847851" y="2349500"/>
            <a:ext cx="4392613" cy="1150938"/>
          </a:xfrm>
          <a:prstGeom prst="rect">
            <a:avLst/>
          </a:prstGeom>
        </p:spPr>
        <p:txBody>
          <a:bodyPr wrap="none" fromWordArt="1">
            <a:prstTxWarp prst="textCurveUp">
              <a:avLst>
                <a:gd name="adj" fmla="val 40356"/>
              </a:avLst>
            </a:prstTxWarp>
          </a:bodyPr>
          <a:lstStyle/>
          <a:p>
            <a:pPr algn="ctr"/>
            <a:r>
              <a:rPr lang="en-GB"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Arial Black" panose="020B0A04020102020204" pitchFamily="34" charset="0"/>
              </a:rPr>
              <a:t>Environmental control.</a:t>
            </a:r>
          </a:p>
        </p:txBody>
      </p:sp>
      <p:sp>
        <p:nvSpPr>
          <p:cNvPr id="27653" name="WordArt 5"/>
          <p:cNvSpPr>
            <a:spLocks noChangeArrowheads="1" noChangeShapeType="1" noTextEdit="1"/>
          </p:cNvSpPr>
          <p:nvPr/>
        </p:nvSpPr>
        <p:spPr bwMode="auto">
          <a:xfrm>
            <a:off x="1847851" y="3716338"/>
            <a:ext cx="6486525"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Accessing the internet and emails.</a:t>
            </a:r>
          </a:p>
        </p:txBody>
      </p:sp>
      <p:sp>
        <p:nvSpPr>
          <p:cNvPr id="27654" name="WordArt 6"/>
          <p:cNvSpPr>
            <a:spLocks noChangeArrowheads="1" noChangeShapeType="1" noTextEdit="1"/>
          </p:cNvSpPr>
          <p:nvPr/>
        </p:nvSpPr>
        <p:spPr bwMode="auto">
          <a:xfrm>
            <a:off x="3648076" y="4797425"/>
            <a:ext cx="5040313" cy="1511300"/>
          </a:xfrm>
          <a:prstGeom prst="rect">
            <a:avLst/>
          </a:prstGeom>
        </p:spPr>
        <p:txBody>
          <a:bodyPr wrap="none" fromWordArt="1">
            <a:prstTxWarp prst="textFadeUp">
              <a:avLst>
                <a:gd name="adj" fmla="val 9991"/>
              </a:avLst>
            </a:prstTxWarp>
          </a:bodyPr>
          <a:lstStyle/>
          <a:p>
            <a:pPr algn="ctr"/>
            <a:r>
              <a:rPr lang="en-GB" sz="36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rPr>
              <a:t>Word Processing.</a:t>
            </a:r>
          </a:p>
        </p:txBody>
      </p:sp>
    </p:spTree>
    <p:extLst>
      <p:ext uri="{BB962C8B-B14F-4D97-AF65-F5344CB8AC3E}">
        <p14:creationId xmlns:p14="http://schemas.microsoft.com/office/powerpoint/2010/main" val="3879976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hlinkClick r:id="rId2"/>
              </a:rPr>
              <a:t>http://www.widgit.com</a:t>
            </a:r>
            <a:r>
              <a:rPr lang="en-GB" dirty="0" smtClean="0">
                <a:hlinkClick r:id="rId2"/>
              </a:rPr>
              <a:t>/</a:t>
            </a:r>
            <a:r>
              <a:rPr lang="en-GB" dirty="0" smtClean="0"/>
              <a:t> </a:t>
            </a:r>
            <a:endParaRPr lang="en-GB" dirty="0"/>
          </a:p>
        </p:txBody>
      </p:sp>
      <p:pic>
        <p:nvPicPr>
          <p:cNvPr id="22530" name="Picture 2" descr="Symbols help communicate ideas and informa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24354" y="2007923"/>
            <a:ext cx="7085714" cy="1307936"/>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Communicate: In Pri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668" y="3633094"/>
            <a:ext cx="2390775" cy="2085976"/>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Widgit Go for iP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355" y="3633094"/>
            <a:ext cx="3810000" cy="3038476"/>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descr="Symbol mindma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0986" y="3633094"/>
            <a:ext cx="3191094" cy="219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432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27314"/>
          </a:xfrm>
          <a:solidFill>
            <a:schemeClr val="bg1"/>
          </a:solidFill>
        </p:spPr>
        <p:txBody>
          <a:bodyPr>
            <a:normAutofit fontScale="90000"/>
          </a:bodyPr>
          <a:lstStyle/>
          <a:p>
            <a:pPr algn="ctr"/>
            <a:r>
              <a:rPr lang="en-GB" dirty="0" smtClean="0">
                <a:solidFill>
                  <a:schemeClr val="accent1">
                    <a:lumMod val="50000"/>
                  </a:schemeClr>
                </a:solidFill>
              </a:rPr>
              <a:t>History of AAC</a:t>
            </a:r>
            <a:br>
              <a:rPr lang="en-GB" dirty="0" smtClean="0">
                <a:solidFill>
                  <a:schemeClr val="accent1">
                    <a:lumMod val="50000"/>
                  </a:schemeClr>
                </a:solidFill>
              </a:rPr>
            </a:br>
            <a:r>
              <a:rPr lang="en-GB" dirty="0" smtClean="0">
                <a:solidFill>
                  <a:schemeClr val="accent1">
                    <a:lumMod val="50000"/>
                  </a:schemeClr>
                </a:solidFill>
              </a:rPr>
              <a:t>Augmentative and Alternative Communication. Early high tech communication aid (1970’s) and recent one (2013)</a:t>
            </a:r>
            <a:endParaRPr lang="en-GB" dirty="0">
              <a:solidFill>
                <a:schemeClr val="accent1">
                  <a:lumMod val="50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5914" y="2799764"/>
            <a:ext cx="3554569" cy="440385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6372" y="2799764"/>
            <a:ext cx="5477428" cy="4403852"/>
          </a:xfrm>
          <a:prstGeom prst="rect">
            <a:avLst/>
          </a:prstGeom>
        </p:spPr>
      </p:pic>
    </p:spTree>
    <p:extLst>
      <p:ext uri="{BB962C8B-B14F-4D97-AF65-F5344CB8AC3E}">
        <p14:creationId xmlns:p14="http://schemas.microsoft.com/office/powerpoint/2010/main" val="29124909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Word prediction - </a:t>
            </a:r>
            <a:r>
              <a:rPr lang="en-GB" dirty="0">
                <a:hlinkClick r:id="rId2"/>
              </a:rPr>
              <a:t>http://www.spectronicsinoz.com/article/word-prediction-software-comparison-chart</a:t>
            </a:r>
            <a:r>
              <a:rPr lang="en-GB" dirty="0" smtClean="0">
                <a:hlinkClick r:id="rId2"/>
              </a:rPr>
              <a:t>/</a:t>
            </a:r>
            <a:r>
              <a:rPr lang="en-GB" dirty="0" smtClean="0"/>
              <a:t> </a:t>
            </a:r>
            <a:endParaRPr lang="en-GB" dirty="0"/>
          </a:p>
        </p:txBody>
      </p:sp>
      <p:pic>
        <p:nvPicPr>
          <p:cNvPr id="4" name="Content Placeholder 3"/>
          <p:cNvPicPr>
            <a:picLocks noGrp="1" noChangeAspect="1"/>
          </p:cNvPicPr>
          <p:nvPr>
            <p:ph idx="1"/>
          </p:nvPr>
        </p:nvPicPr>
        <p:blipFill rotWithShape="1">
          <a:blip r:embed="rId3"/>
          <a:srcRect l="12835" t="10433" r="301" b="4622"/>
          <a:stretch/>
        </p:blipFill>
        <p:spPr>
          <a:xfrm>
            <a:off x="2047741" y="2279560"/>
            <a:ext cx="7894749" cy="4340599"/>
          </a:xfrm>
          <a:prstGeom prst="rect">
            <a:avLst/>
          </a:prstGeom>
        </p:spPr>
      </p:pic>
    </p:spTree>
    <p:extLst>
      <p:ext uri="{BB962C8B-B14F-4D97-AF65-F5344CB8AC3E}">
        <p14:creationId xmlns:p14="http://schemas.microsoft.com/office/powerpoint/2010/main" val="31940696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Text Readers</a:t>
            </a:r>
            <a:endParaRPr lang="en-GB" dirty="0"/>
          </a:p>
        </p:txBody>
      </p:sp>
      <p:sp>
        <p:nvSpPr>
          <p:cNvPr id="3" name="Content Placeholder 2"/>
          <p:cNvSpPr>
            <a:spLocks noGrp="1"/>
          </p:cNvSpPr>
          <p:nvPr>
            <p:ph idx="1"/>
          </p:nvPr>
        </p:nvSpPr>
        <p:spPr/>
        <p:txBody>
          <a:bodyPr/>
          <a:lstStyle/>
          <a:p>
            <a:r>
              <a:rPr lang="en-GB" dirty="0">
                <a:hlinkClick r:id="rId2"/>
              </a:rPr>
              <a:t>http://www.howtogeek.com/125305/the-best-text-to-speech-tts-software-programs-and-online-tools</a:t>
            </a:r>
            <a:r>
              <a:rPr lang="en-GB" dirty="0" smtClean="0">
                <a:hlinkClick r:id="rId2"/>
              </a:rPr>
              <a:t>/</a:t>
            </a:r>
            <a:r>
              <a:rPr lang="en-GB" dirty="0" smtClean="0"/>
              <a:t> </a:t>
            </a:r>
          </a:p>
          <a:p>
            <a:endParaRPr lang="en-GB" dirty="0" smtClean="0"/>
          </a:p>
          <a:p>
            <a:r>
              <a:rPr lang="en-GB" dirty="0">
                <a:hlinkClick r:id="rId3"/>
              </a:rPr>
              <a:t>http://donjohnston.com/snap-read/#.</a:t>
            </a:r>
            <a:r>
              <a:rPr lang="en-GB" dirty="0" smtClean="0">
                <a:hlinkClick r:id="rId3"/>
              </a:rPr>
              <a:t>U8TaS_ldVT4</a:t>
            </a:r>
            <a:r>
              <a:rPr lang="en-GB" dirty="0" smtClean="0"/>
              <a:t> </a:t>
            </a:r>
            <a:endParaRPr lang="en-GB" dirty="0"/>
          </a:p>
        </p:txBody>
      </p:sp>
    </p:spTree>
    <p:extLst>
      <p:ext uri="{BB962C8B-B14F-4D97-AF65-F5344CB8AC3E}">
        <p14:creationId xmlns:p14="http://schemas.microsoft.com/office/powerpoint/2010/main" val="17625817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What can the iPad offer?</a:t>
            </a:r>
            <a:endParaRPr lang="en-GB" dirty="0"/>
          </a:p>
        </p:txBody>
      </p:sp>
      <p:sp>
        <p:nvSpPr>
          <p:cNvPr id="3" name="Content Placeholder 2"/>
          <p:cNvSpPr>
            <a:spLocks noGrp="1"/>
          </p:cNvSpPr>
          <p:nvPr>
            <p:ph idx="1"/>
          </p:nvPr>
        </p:nvSpPr>
        <p:spPr/>
        <p:txBody>
          <a:bodyPr>
            <a:normAutofit lnSpcReduction="10000"/>
          </a:bodyPr>
          <a:lstStyle/>
          <a:p>
            <a:r>
              <a:rPr lang="en-GB" sz="4000" dirty="0" smtClean="0"/>
              <a:t>Quick and cheap voice output.</a:t>
            </a:r>
          </a:p>
          <a:p>
            <a:r>
              <a:rPr lang="en-GB" sz="4000" dirty="0" smtClean="0"/>
              <a:t>Some hierarchically organised communication apps.</a:t>
            </a:r>
          </a:p>
          <a:p>
            <a:r>
              <a:rPr lang="en-GB" sz="4000" dirty="0" smtClean="0"/>
              <a:t>A number of excellent and reasonably prices schedules, social stories and routine supports.</a:t>
            </a:r>
          </a:p>
          <a:p>
            <a:r>
              <a:rPr lang="en-GB" sz="4000" dirty="0" smtClean="0"/>
              <a:t>Many learning apps.</a:t>
            </a:r>
          </a:p>
          <a:p>
            <a:r>
              <a:rPr lang="en-GB" sz="4000" dirty="0" smtClean="0"/>
              <a:t>A minefield to navigate!</a:t>
            </a:r>
          </a:p>
          <a:p>
            <a:endParaRPr lang="en-GB" dirty="0"/>
          </a:p>
        </p:txBody>
      </p:sp>
    </p:spTree>
    <p:extLst>
      <p:ext uri="{BB962C8B-B14F-4D97-AF65-F5344CB8AC3E}">
        <p14:creationId xmlns:p14="http://schemas.microsoft.com/office/powerpoint/2010/main" val="9890122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Looking for Apps: </a:t>
            </a:r>
            <a:endParaRPr lang="en-GB" dirty="0"/>
          </a:p>
        </p:txBody>
      </p:sp>
      <p:sp>
        <p:nvSpPr>
          <p:cNvPr id="3" name="Content Placeholder 2"/>
          <p:cNvSpPr>
            <a:spLocks noGrp="1"/>
          </p:cNvSpPr>
          <p:nvPr>
            <p:ph idx="1"/>
          </p:nvPr>
        </p:nvSpPr>
        <p:spPr/>
        <p:txBody>
          <a:bodyPr/>
          <a:lstStyle/>
          <a:p>
            <a:r>
              <a:rPr lang="en-GB" dirty="0" smtClean="0">
                <a:hlinkClick r:id="rId2"/>
              </a:rPr>
              <a:t>http://www.spectronicsinoz.com/iphoneipad-apps-for-aac/</a:t>
            </a:r>
            <a:endParaRPr lang="en-GB" dirty="0" smtClean="0"/>
          </a:p>
          <a:p>
            <a:r>
              <a:rPr lang="en-GB" dirty="0" smtClean="0">
                <a:hlinkClick r:id="rId3"/>
              </a:rPr>
              <a:t>http://www.janefarrall.com/</a:t>
            </a:r>
            <a:endParaRPr lang="en-GB" dirty="0" smtClean="0"/>
          </a:p>
          <a:p>
            <a:r>
              <a:rPr lang="en-GB" dirty="0" smtClean="0">
                <a:hlinkClick r:id="rId4"/>
              </a:rPr>
              <a:t>http://www.sc.edu/scatp/expo/expo12handouts/Apps%20for%20Communication.pdf</a:t>
            </a:r>
            <a:endParaRPr lang="en-GB" dirty="0" smtClean="0"/>
          </a:p>
          <a:p>
            <a:r>
              <a:rPr lang="en-GB" dirty="0" smtClean="0">
                <a:hlinkClick r:id="rId5"/>
              </a:rPr>
              <a:t>http://www.matchacollege.com/blog/2011/40-amazing-ipad-apps-for-the-learning-disabled/</a:t>
            </a:r>
            <a:endParaRPr lang="en-GB" dirty="0" smtClean="0"/>
          </a:p>
          <a:p>
            <a:r>
              <a:rPr lang="en-GB" dirty="0" smtClean="0">
                <a:hlinkClick r:id="rId6"/>
              </a:rPr>
              <a:t>http://www.appsforaac.net/</a:t>
            </a:r>
            <a:endParaRPr lang="en-GB" dirty="0" smtClean="0"/>
          </a:p>
          <a:p>
            <a:r>
              <a:rPr lang="en-GB" dirty="0" smtClean="0">
                <a:hlinkClick r:id="rId5"/>
              </a:rPr>
              <a:t>http://www.matchacollege.com/blog/2011/40-amazing-ipad-apps-for-the-learning-disabled/</a:t>
            </a:r>
            <a:r>
              <a:rPr lang="en-GB" dirty="0" smtClean="0"/>
              <a:t> </a:t>
            </a:r>
            <a:endParaRPr lang="en-GB" dirty="0"/>
          </a:p>
        </p:txBody>
      </p:sp>
    </p:spTree>
    <p:extLst>
      <p:ext uri="{BB962C8B-B14F-4D97-AF65-F5344CB8AC3E}">
        <p14:creationId xmlns:p14="http://schemas.microsoft.com/office/powerpoint/2010/main" val="31518031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more information:</a:t>
            </a:r>
            <a:endParaRPr lang="en-GB" dirty="0"/>
          </a:p>
        </p:txBody>
      </p:sp>
      <p:sp>
        <p:nvSpPr>
          <p:cNvPr id="3" name="Content Placeholder 2"/>
          <p:cNvSpPr>
            <a:spLocks noGrp="1"/>
          </p:cNvSpPr>
          <p:nvPr>
            <p:ph idx="1"/>
          </p:nvPr>
        </p:nvSpPr>
        <p:spPr/>
        <p:txBody>
          <a:bodyPr>
            <a:normAutofit/>
          </a:bodyPr>
          <a:lstStyle/>
          <a:p>
            <a:pPr marL="0" indent="0" algn="ctr">
              <a:buNone/>
            </a:pPr>
            <a:r>
              <a:rPr lang="en-GB" sz="5400" dirty="0" smtClean="0">
                <a:hlinkClick r:id="rId2"/>
              </a:rPr>
              <a:t>marion@candleaac.com</a:t>
            </a:r>
            <a:r>
              <a:rPr lang="en-GB" sz="5400" dirty="0" smtClean="0"/>
              <a:t> </a:t>
            </a:r>
            <a:endParaRPr lang="en-GB" sz="5400" dirty="0"/>
          </a:p>
        </p:txBody>
      </p:sp>
    </p:spTree>
    <p:extLst>
      <p:ext uri="{BB962C8B-B14F-4D97-AF65-F5344CB8AC3E}">
        <p14:creationId xmlns:p14="http://schemas.microsoft.com/office/powerpoint/2010/main" val="731476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solidFill>
                  <a:schemeClr val="accent1">
                    <a:lumMod val="50000"/>
                  </a:schemeClr>
                </a:solidFill>
              </a:rPr>
              <a:t>History of AAC</a:t>
            </a:r>
            <a:br>
              <a:rPr lang="en-GB" dirty="0" smtClean="0">
                <a:solidFill>
                  <a:schemeClr val="accent1">
                    <a:lumMod val="50000"/>
                  </a:schemeClr>
                </a:solidFill>
              </a:rPr>
            </a:br>
            <a:r>
              <a:rPr lang="en-GB" dirty="0" smtClean="0">
                <a:solidFill>
                  <a:schemeClr val="accent1">
                    <a:lumMod val="50000"/>
                  </a:schemeClr>
                </a:solidFill>
              </a:rPr>
              <a:t>Augmentative and Alternative Communication. Early low tech communication aid (1970’s) and recent one (2013)</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583" y="2451760"/>
            <a:ext cx="5077895" cy="362706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3829" y="2451760"/>
            <a:ext cx="4836091" cy="3627068"/>
          </a:xfrm>
          <a:prstGeom prst="rect">
            <a:avLst/>
          </a:prstGeom>
        </p:spPr>
      </p:pic>
    </p:spTree>
    <p:extLst>
      <p:ext uri="{BB962C8B-B14F-4D97-AF65-F5344CB8AC3E}">
        <p14:creationId xmlns:p14="http://schemas.microsoft.com/office/powerpoint/2010/main" val="3660691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49286"/>
          </a:xfrm>
        </p:spPr>
        <p:txBody>
          <a:bodyPr>
            <a:noAutofit/>
          </a:bodyPr>
          <a:lstStyle/>
          <a:p>
            <a:r>
              <a:rPr lang="en-GB" sz="2800" dirty="0" smtClean="0">
                <a:hlinkClick r:id="rId2"/>
              </a:rPr>
              <a:t>http://en.wikipedia.org/wiki/Augmentative_and_alternative_communication</a:t>
            </a:r>
            <a:r>
              <a:rPr lang="en-GB" sz="2800" dirty="0" smtClean="0"/>
              <a:t/>
            </a:r>
            <a:br>
              <a:rPr lang="en-GB" sz="2800" dirty="0" smtClean="0"/>
            </a:br>
            <a:r>
              <a:rPr lang="en-GB" sz="2800" dirty="0" smtClean="0"/>
              <a:t>The </a:t>
            </a:r>
            <a:r>
              <a:rPr lang="en-GB" sz="2800" dirty="0"/>
              <a:t>use of manual alphabets and signs was recorded in Europe from the 16th century, as was the gestural system of Hand Talk used by </a:t>
            </a:r>
            <a:r>
              <a:rPr lang="en-GB" sz="2800" dirty="0">
                <a:hlinkClick r:id="rId3" tooltip="Native Americans in the United States"/>
              </a:rPr>
              <a:t>Native Americans</a:t>
            </a:r>
            <a:r>
              <a:rPr lang="en-GB" sz="2800" dirty="0"/>
              <a:t> to facilitate communication between different linguistic groups.</a:t>
            </a:r>
          </a:p>
        </p:txBody>
      </p:sp>
      <p:pic>
        <p:nvPicPr>
          <p:cNvPr id="3074" name="Picture 2" descr="a scan of the cover of a historic book, it shows some Spanish text and a drawing of a hand forming a sign"/>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172755" y="2614411"/>
            <a:ext cx="3400022" cy="4237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24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263389" cy="897005"/>
          </a:xfrm>
        </p:spPr>
        <p:txBody>
          <a:bodyPr>
            <a:noAutofit/>
          </a:bodyPr>
          <a:lstStyle/>
          <a:p>
            <a:r>
              <a:rPr lang="en-GB" sz="2400" dirty="0" smtClean="0"/>
              <a:t>AAC use after the 1</a:t>
            </a:r>
            <a:r>
              <a:rPr lang="en-GB" sz="2400" baseline="30000" dirty="0" smtClean="0"/>
              <a:t>st</a:t>
            </a:r>
            <a:r>
              <a:rPr lang="en-GB" sz="2400" dirty="0" smtClean="0"/>
              <a:t> World War. By </a:t>
            </a:r>
            <a:r>
              <a:rPr lang="en-GB" sz="2400" dirty="0"/>
              <a:t>1920, Dix was associated with the Berlin Dadaists. In the summer of that year, he exhibited this painting, the War Cripples, there. Unlike many works on display, this one avoided official controversy although it clearly blamed the military for butchering a generation. </a:t>
            </a:r>
          </a:p>
        </p:txBody>
      </p:sp>
      <p:pic>
        <p:nvPicPr>
          <p:cNvPr id="2050" name="Picture 2" descr="http://www.ottodix.org/pix/catalog/gallery/1920-war-cripples.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4101" y="1493948"/>
            <a:ext cx="8371268" cy="555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632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Wingdings" panose="05000000000000000000" pitchFamily="2" charset="2"/>
              </a:rPr>
              <a:t>Accessible Text</a:t>
            </a:r>
            <a:endParaRPr lang="en-GB" dirty="0">
              <a:latin typeface="Wingdings" panose="05000000000000000000" pitchFamily="2" charset="2"/>
            </a:endParaRPr>
          </a:p>
        </p:txBody>
      </p:sp>
      <p:sp>
        <p:nvSpPr>
          <p:cNvPr id="3" name="Content Placeholder 2"/>
          <p:cNvSpPr>
            <a:spLocks noGrp="1"/>
          </p:cNvSpPr>
          <p:nvPr>
            <p:ph idx="1"/>
          </p:nvPr>
        </p:nvSpPr>
        <p:spPr/>
        <p:txBody>
          <a:bodyPr>
            <a:normAutofit/>
          </a:bodyPr>
          <a:lstStyle/>
          <a:p>
            <a:r>
              <a:rPr lang="en-GB" sz="1000" dirty="0" smtClean="0">
                <a:latin typeface="Wingdings" panose="05000000000000000000" pitchFamily="2" charset="2"/>
              </a:rPr>
              <a:t>There are many ways to make text accessible. We quite often think that enlarging it is the most important way to do this. However, for some people use of pictures and symbols is more important. Learning to read is really important if at all possible.</a:t>
            </a:r>
            <a:endParaRPr lang="en-GB" sz="1000" dirty="0">
              <a:latin typeface="Wingdings" panose="05000000000000000000" pitchFamily="2" charset="2"/>
            </a:endParaRPr>
          </a:p>
        </p:txBody>
      </p:sp>
    </p:spTree>
    <p:extLst>
      <p:ext uri="{BB962C8B-B14F-4D97-AF65-F5344CB8AC3E}">
        <p14:creationId xmlns:p14="http://schemas.microsoft.com/office/powerpoint/2010/main" val="2068754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828" y="309489"/>
            <a:ext cx="10973972" cy="6231988"/>
          </a:xfrm>
        </p:spPr>
        <p:txBody>
          <a:bodyPr>
            <a:normAutofit lnSpcReduction="10000"/>
          </a:bodyPr>
          <a:lstStyle/>
          <a:p>
            <a:r>
              <a:rPr lang="en-GB" sz="4000" dirty="0" smtClean="0">
                <a:latin typeface="Wingdings" panose="05000000000000000000" pitchFamily="2" charset="2"/>
              </a:rPr>
              <a:t>There are many ways to make text accessible. We quite often think that enlarging it is the most important way to do this. However, for some people use of pictures and symbols is more important. Learning to read is really important if at all possible.</a:t>
            </a:r>
          </a:p>
          <a:p>
            <a:endParaRPr lang="en-GB" dirty="0"/>
          </a:p>
        </p:txBody>
      </p:sp>
    </p:spTree>
    <p:extLst>
      <p:ext uri="{BB962C8B-B14F-4D97-AF65-F5344CB8AC3E}">
        <p14:creationId xmlns:p14="http://schemas.microsoft.com/office/powerpoint/2010/main" val="2276083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52282"/>
            <a:ext cx="10515600" cy="5409126"/>
          </a:xfrm>
        </p:spPr>
        <p:txBody>
          <a:bodyPr/>
          <a:lstStyle/>
          <a:p>
            <a:endParaRPr lang="en-GB" sz="1600" dirty="0" smtClean="0">
              <a:latin typeface="Wingdings" panose="05000000000000000000" pitchFamily="2" charset="2"/>
            </a:endParaRPr>
          </a:p>
          <a:p>
            <a:endParaRPr lang="en-GB" sz="1600" dirty="0">
              <a:latin typeface="Wingdings" panose="05000000000000000000" pitchFamily="2" charset="2"/>
            </a:endParaRPr>
          </a:p>
          <a:p>
            <a:endParaRPr lang="en-GB" sz="1600" dirty="0" smtClean="0">
              <a:latin typeface="Wingdings" panose="05000000000000000000" pitchFamily="2" charset="2"/>
            </a:endParaRPr>
          </a:p>
          <a:p>
            <a:r>
              <a:rPr lang="en-GB" sz="1600" dirty="0" smtClean="0">
                <a:latin typeface="Wingdings" panose="05000000000000000000" pitchFamily="2" charset="2"/>
              </a:rPr>
              <a:t>There are many ways to make text accessible. We quite</a:t>
            </a:r>
          </a:p>
          <a:p>
            <a:endParaRPr lang="en-GB" sz="1600" dirty="0">
              <a:latin typeface="Wingdings" panose="05000000000000000000" pitchFamily="2" charset="2"/>
            </a:endParaRPr>
          </a:p>
          <a:p>
            <a:pPr marL="0" indent="0">
              <a:buNone/>
            </a:pPr>
            <a:r>
              <a:rPr lang="en-GB" sz="1600" dirty="0" smtClean="0">
                <a:latin typeface="Wingdings" panose="05000000000000000000" pitchFamily="2" charset="2"/>
              </a:rPr>
              <a:t> </a:t>
            </a:r>
          </a:p>
          <a:p>
            <a:r>
              <a:rPr lang="en-GB" sz="1600" dirty="0" smtClean="0">
                <a:latin typeface="Wingdings" panose="05000000000000000000" pitchFamily="2" charset="2"/>
              </a:rPr>
              <a:t>often think that enlarging it is the most important way</a:t>
            </a:r>
          </a:p>
          <a:p>
            <a:endParaRPr lang="en-GB" sz="1600" dirty="0">
              <a:latin typeface="Wingdings" panose="05000000000000000000" pitchFamily="2" charset="2"/>
            </a:endParaRPr>
          </a:p>
          <a:p>
            <a:endParaRPr lang="en-GB" sz="1600" dirty="0" smtClean="0">
              <a:latin typeface="Wingdings" panose="05000000000000000000" pitchFamily="2" charset="2"/>
            </a:endParaRPr>
          </a:p>
          <a:p>
            <a:pPr marL="0" indent="0">
              <a:buNone/>
            </a:pPr>
            <a:r>
              <a:rPr lang="en-GB" sz="1600" dirty="0" smtClean="0">
                <a:latin typeface="Wingdings" panose="05000000000000000000" pitchFamily="2" charset="2"/>
              </a:rPr>
              <a:t> to do this. However, for some people use of </a:t>
            </a:r>
          </a:p>
          <a:p>
            <a:pPr marL="0" indent="0">
              <a:buNone/>
            </a:pPr>
            <a:endParaRPr lang="en-GB" sz="1600" dirty="0" smtClean="0">
              <a:latin typeface="Wingdings" panose="05000000000000000000" pitchFamily="2" charset="2"/>
            </a:endParaRPr>
          </a:p>
          <a:p>
            <a:pPr marL="0" indent="0">
              <a:buNone/>
            </a:pPr>
            <a:endParaRPr lang="en-GB" sz="1600" dirty="0">
              <a:latin typeface="Wingdings" panose="05000000000000000000" pitchFamily="2" charset="2"/>
            </a:endParaRPr>
          </a:p>
          <a:p>
            <a:pPr marL="0" indent="0">
              <a:buNone/>
            </a:pPr>
            <a:r>
              <a:rPr lang="en-GB" sz="1600" dirty="0" smtClean="0">
                <a:latin typeface="Wingdings" panose="05000000000000000000" pitchFamily="2" charset="2"/>
              </a:rPr>
              <a:t>pictures and symbols is more important. Learning to read </a:t>
            </a:r>
          </a:p>
          <a:p>
            <a:pPr marL="0" indent="0">
              <a:buNone/>
            </a:pPr>
            <a:endParaRPr lang="en-GB" sz="1600" dirty="0">
              <a:latin typeface="Wingdings" panose="05000000000000000000" pitchFamily="2" charset="2"/>
            </a:endParaRPr>
          </a:p>
          <a:p>
            <a:pPr marL="0" indent="0">
              <a:buNone/>
            </a:pPr>
            <a:r>
              <a:rPr lang="en-GB" sz="1600" dirty="0" smtClean="0">
                <a:latin typeface="Wingdings" panose="05000000000000000000" pitchFamily="2" charset="2"/>
              </a:rPr>
              <a:t>is really important if at all possible.</a:t>
            </a:r>
          </a:p>
          <a:p>
            <a:endParaRPr lang="en-GB" dirty="0" smtClean="0"/>
          </a:p>
          <a:p>
            <a:endParaRPr lang="en-GB" dirty="0"/>
          </a:p>
        </p:txBody>
      </p:sp>
      <p:pic>
        <p:nvPicPr>
          <p:cNvPr id="4" name="Picture 3"/>
          <p:cNvPicPr>
            <a:picLocks noChangeAspect="1"/>
          </p:cNvPicPr>
          <p:nvPr/>
        </p:nvPicPr>
        <p:blipFill rotWithShape="1">
          <a:blip r:embed="rId2"/>
          <a:srcRect l="40664" t="30241" r="19871" b="47259"/>
          <a:stretch/>
        </p:blipFill>
        <p:spPr>
          <a:xfrm>
            <a:off x="3924225" y="106532"/>
            <a:ext cx="3412901" cy="10939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p:cNvPicPr>
            <a:picLocks noChangeAspect="1"/>
          </p:cNvPicPr>
          <p:nvPr/>
        </p:nvPicPr>
        <p:blipFill rotWithShape="1">
          <a:blip r:embed="rId3"/>
          <a:srcRect l="14501" t="49087" r="54252" b="29182"/>
          <a:stretch/>
        </p:blipFill>
        <p:spPr>
          <a:xfrm>
            <a:off x="3013490" y="1667633"/>
            <a:ext cx="1821469" cy="712200"/>
          </a:xfrm>
          <a:prstGeom prst="rect">
            <a:avLst/>
          </a:prstGeom>
        </p:spPr>
      </p:pic>
      <p:pic>
        <p:nvPicPr>
          <p:cNvPr id="6" name="Picture 5"/>
          <p:cNvPicPr>
            <a:picLocks noChangeAspect="1"/>
          </p:cNvPicPr>
          <p:nvPr/>
        </p:nvPicPr>
        <p:blipFill rotWithShape="1">
          <a:blip r:embed="rId2"/>
          <a:srcRect l="40664" t="30241" r="19871" b="47259"/>
          <a:stretch/>
        </p:blipFill>
        <p:spPr>
          <a:xfrm>
            <a:off x="6687635" y="1826361"/>
            <a:ext cx="1847557" cy="592231"/>
          </a:xfrm>
          <a:prstGeom prst="rect">
            <a:avLst/>
          </a:prstGeom>
        </p:spPr>
      </p:pic>
      <p:pic>
        <p:nvPicPr>
          <p:cNvPr id="7" name="Picture 6"/>
          <p:cNvPicPr>
            <a:picLocks noChangeAspect="1"/>
          </p:cNvPicPr>
          <p:nvPr/>
        </p:nvPicPr>
        <p:blipFill rotWithShape="1">
          <a:blip r:embed="rId4"/>
          <a:srcRect l="13312" t="48125" r="31547" b="28798"/>
          <a:stretch/>
        </p:blipFill>
        <p:spPr>
          <a:xfrm>
            <a:off x="2452201" y="2787612"/>
            <a:ext cx="2944046" cy="692717"/>
          </a:xfrm>
          <a:prstGeom prst="rect">
            <a:avLst/>
          </a:prstGeom>
        </p:spPr>
      </p:pic>
      <p:pic>
        <p:nvPicPr>
          <p:cNvPr id="8" name="Picture 7"/>
          <p:cNvPicPr>
            <a:picLocks noChangeAspect="1"/>
          </p:cNvPicPr>
          <p:nvPr/>
        </p:nvPicPr>
        <p:blipFill rotWithShape="1">
          <a:blip r:embed="rId5"/>
          <a:srcRect l="8648" t="54036" r="54787" b="23501"/>
          <a:stretch/>
        </p:blipFill>
        <p:spPr>
          <a:xfrm>
            <a:off x="7765961" y="2753379"/>
            <a:ext cx="1893194" cy="653917"/>
          </a:xfrm>
          <a:prstGeom prst="rect">
            <a:avLst/>
          </a:prstGeom>
        </p:spPr>
      </p:pic>
      <p:pic>
        <p:nvPicPr>
          <p:cNvPr id="10" name="Picture 9"/>
          <p:cNvPicPr>
            <a:picLocks noChangeAspect="1"/>
          </p:cNvPicPr>
          <p:nvPr/>
        </p:nvPicPr>
        <p:blipFill rotWithShape="1">
          <a:blip r:embed="rId6"/>
          <a:srcRect l="50509" t="44611" r="21074" b="33650"/>
          <a:stretch/>
        </p:blipFill>
        <p:spPr>
          <a:xfrm>
            <a:off x="5695676" y="3764622"/>
            <a:ext cx="1555591" cy="669071"/>
          </a:xfrm>
          <a:prstGeom prst="rect">
            <a:avLst/>
          </a:prstGeom>
        </p:spPr>
      </p:pic>
      <p:pic>
        <p:nvPicPr>
          <p:cNvPr id="11" name="Picture 10"/>
          <p:cNvPicPr>
            <a:picLocks noChangeAspect="1"/>
          </p:cNvPicPr>
          <p:nvPr/>
        </p:nvPicPr>
        <p:blipFill rotWithShape="1">
          <a:blip r:embed="rId7"/>
          <a:srcRect l="38897" t="37183" r="21894" b="35525"/>
          <a:stretch/>
        </p:blipFill>
        <p:spPr>
          <a:xfrm rot="10800000" flipH="1" flipV="1">
            <a:off x="8886422" y="4723918"/>
            <a:ext cx="2002287" cy="720867"/>
          </a:xfrm>
          <a:prstGeom prst="rect">
            <a:avLst/>
          </a:prstGeom>
        </p:spPr>
      </p:pic>
      <p:pic>
        <p:nvPicPr>
          <p:cNvPr id="12" name="Picture 11"/>
          <p:cNvPicPr>
            <a:picLocks noChangeAspect="1"/>
          </p:cNvPicPr>
          <p:nvPr/>
        </p:nvPicPr>
        <p:blipFill rotWithShape="1">
          <a:blip r:embed="rId8"/>
          <a:srcRect l="18935" t="42255" r="37880" b="35422"/>
          <a:stretch/>
        </p:blipFill>
        <p:spPr>
          <a:xfrm>
            <a:off x="1763482" y="4915659"/>
            <a:ext cx="2065886" cy="600389"/>
          </a:xfrm>
          <a:prstGeom prst="rect">
            <a:avLst/>
          </a:prstGeom>
        </p:spPr>
      </p:pic>
      <p:pic>
        <p:nvPicPr>
          <p:cNvPr id="13" name="Picture 12"/>
          <p:cNvPicPr>
            <a:picLocks noChangeAspect="1"/>
          </p:cNvPicPr>
          <p:nvPr/>
        </p:nvPicPr>
        <p:blipFill rotWithShape="1">
          <a:blip r:embed="rId5"/>
          <a:srcRect l="8648" t="54036" r="54787" b="23501"/>
          <a:stretch/>
        </p:blipFill>
        <p:spPr>
          <a:xfrm>
            <a:off x="5396247" y="4961534"/>
            <a:ext cx="1855020" cy="508638"/>
          </a:xfrm>
          <a:prstGeom prst="rect">
            <a:avLst/>
          </a:prstGeom>
        </p:spPr>
      </p:pic>
      <p:pic>
        <p:nvPicPr>
          <p:cNvPr id="14" name="Picture 13"/>
          <p:cNvPicPr>
            <a:picLocks noChangeAspect="1"/>
          </p:cNvPicPr>
          <p:nvPr/>
        </p:nvPicPr>
        <p:blipFill rotWithShape="1">
          <a:blip r:embed="rId5"/>
          <a:srcRect l="28999" t="54036" r="54787" b="26103"/>
          <a:stretch/>
        </p:blipFill>
        <p:spPr>
          <a:xfrm>
            <a:off x="3013490" y="5809393"/>
            <a:ext cx="822563" cy="449739"/>
          </a:xfrm>
          <a:prstGeom prst="rect">
            <a:avLst/>
          </a:prstGeom>
        </p:spPr>
      </p:pic>
    </p:spTree>
    <p:extLst>
      <p:ext uri="{BB962C8B-B14F-4D97-AF65-F5344CB8AC3E}">
        <p14:creationId xmlns:p14="http://schemas.microsoft.com/office/powerpoint/2010/main" val="3933322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829</TotalTime>
  <Words>1075</Words>
  <Application>Microsoft Office PowerPoint</Application>
  <PresentationFormat>Custom</PresentationFormat>
  <Paragraphs>130</Paragraphs>
  <Slides>34</Slides>
  <Notes>7</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Using technology for communication </vt:lpstr>
      <vt:lpstr>PowerPoint Presentation</vt:lpstr>
      <vt:lpstr>History of AAC Augmentative and Alternative Communication. Early high tech communication aid (1970’s) and recent one (2013)</vt:lpstr>
      <vt:lpstr>History of AAC Augmentative and Alternative Communication. Early low tech communication aid (1970’s) and recent one (2013)</vt:lpstr>
      <vt:lpstr>http://en.wikipedia.org/wiki/Augmentative_and_alternative_communication The use of manual alphabets and signs was recorded in Europe from the 16th century, as was the gestural system of Hand Talk used by Native Americans to facilitate communication between different linguistic groups.</vt:lpstr>
      <vt:lpstr>AAC use after the 1st World War. By 1920, Dix was associated with the Berlin Dadaists. In the summer of that year, he exhibited this painting, the War Cripples, there. Unlike many works on display, this one avoided official controversy although it clearly blamed the military for butchering a generation. </vt:lpstr>
      <vt:lpstr>Accessible Text</vt:lpstr>
      <vt:lpstr>PowerPoint Presentation</vt:lpstr>
      <vt:lpstr>PowerPoint Presentation</vt:lpstr>
      <vt:lpstr>PowerPoint Presentation</vt:lpstr>
      <vt:lpstr>Accessible Text</vt:lpstr>
      <vt:lpstr>PowerPoint Presentation</vt:lpstr>
      <vt:lpstr>PowerPoint Presentation</vt:lpstr>
      <vt:lpstr>For some people the real picture helps but only for very concrete concepts.</vt:lpstr>
      <vt:lpstr>Voice Output</vt:lpstr>
      <vt:lpstr>What is Communication?</vt:lpstr>
      <vt:lpstr>What is communication?</vt:lpstr>
      <vt:lpstr>What is AAC for speech support?</vt:lpstr>
      <vt:lpstr>Communication Strategies</vt:lpstr>
      <vt:lpstr>Examples of Low tech aids:</vt:lpstr>
      <vt:lpstr>Talking Mats – Decision Making Tool http://www.talkingmats.com/ </vt:lpstr>
      <vt:lpstr>Now an app of course!</vt:lpstr>
      <vt:lpstr>Light or Medium Tech systems</vt:lpstr>
      <vt:lpstr>High Tech Communication Aids – Mainly PC based.</vt:lpstr>
      <vt:lpstr>http://www.liberator.co.uk/eco2.html </vt:lpstr>
      <vt:lpstr>http://www.smartboxat.com/products/communication-aids/ </vt:lpstr>
      <vt:lpstr>http://www.techcess.co.uk/ </vt:lpstr>
      <vt:lpstr>High Tech Communication aids with “associated” use</vt:lpstr>
      <vt:lpstr>http://www.widgit.com/ </vt:lpstr>
      <vt:lpstr>Word prediction - http://www.spectronicsinoz.com/article/word-prediction-software-comparison-chart/ </vt:lpstr>
      <vt:lpstr>Text Readers</vt:lpstr>
      <vt:lpstr>What can the iPad offer?</vt:lpstr>
      <vt:lpstr>Looking for Apps: </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technology for communication</dc:title>
  <dc:creator>Marion Stanton</dc:creator>
  <cp:lastModifiedBy>ituser</cp:lastModifiedBy>
  <cp:revision>39</cp:revision>
  <dcterms:created xsi:type="dcterms:W3CDTF">2014-07-14T11:18:19Z</dcterms:created>
  <dcterms:modified xsi:type="dcterms:W3CDTF">2014-07-15T14:02:27Z</dcterms:modified>
</cp:coreProperties>
</file>