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51" r:id="rId2"/>
    <p:sldMasterId id="2147483673" r:id="rId3"/>
  </p:sldMasterIdLst>
  <p:sldIdLst>
    <p:sldId id="258" r:id="rId4"/>
    <p:sldId id="260" r:id="rId5"/>
    <p:sldId id="279" r:id="rId6"/>
    <p:sldId id="261" r:id="rId7"/>
    <p:sldId id="293" r:id="rId8"/>
    <p:sldId id="292" r:id="rId9"/>
    <p:sldId id="295" r:id="rId10"/>
    <p:sldId id="296" r:id="rId11"/>
    <p:sldId id="297" r:id="rId12"/>
    <p:sldId id="298" r:id="rId13"/>
    <p:sldId id="299" r:id="rId14"/>
    <p:sldId id="303" r:id="rId15"/>
    <p:sldId id="301" r:id="rId16"/>
    <p:sldId id="302" r:id="rId17"/>
    <p:sldId id="291" r:id="rId18"/>
  </p:sldIdLst>
  <p:sldSz cx="10460038" cy="7561263"/>
  <p:notesSz cx="6350000" cy="9474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381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0077"/>
    <a:srgbClr val="E3284A"/>
    <a:srgbClr val="EF6820"/>
    <a:srgbClr val="9FAA00"/>
    <a:srgbClr val="5C705E"/>
    <a:srgbClr val="00AFAD"/>
    <a:srgbClr val="00B1EA"/>
    <a:srgbClr val="856FB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9596" autoAdjust="0"/>
    <p:restoredTop sz="86396" autoAdjust="0"/>
  </p:normalViewPr>
  <p:slideViewPr>
    <p:cSldViewPr>
      <p:cViewPr varScale="1">
        <p:scale>
          <a:sx n="79" d="100"/>
          <a:sy n="79" d="100"/>
        </p:scale>
        <p:origin x="-280" y="-112"/>
      </p:cViewPr>
      <p:guideLst>
        <p:guide orient="horz" pos="2381"/>
        <p:guide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804FAA-8264-428C-A6A3-424CC3EB0469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5140" name="Picture 20" descr="OU_masterlogo_colour_29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3263" y="431800"/>
            <a:ext cx="18097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886099-0CED-4CAE-9763-0258738B0AA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5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030E9E-2467-4E74-9D15-48854287702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93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E43D7-69E9-4001-ABC6-C4CCDE5B90A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61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94003-7877-4415-89B4-74776F5754D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7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34212-E888-4673-81D3-F37063751B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415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4EEAE-D450-4C88-A40C-3A6D68234DB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57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509DAA-461F-44A6-96D8-6322CC235B5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17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88D1E2-17F8-40F8-8823-1E3BA99E538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65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C2FB8-B06C-4A14-BE1B-596BADB6B7F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21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11E3C-14B9-4B00-A8AA-75271107FCE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8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45FBF-D360-43F3-B07E-DD45C8A8BBB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76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BFD0B-E79C-4984-B536-05EF8A44622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19CBFA-E797-4F32-A6E8-DBD5C846212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33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A24E03-FDD4-44D9-A041-7D0BD0DD692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327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460" y="316804"/>
            <a:ext cx="9802654" cy="5051344"/>
          </a:xfrm>
          <a:prstGeom prst="rect">
            <a:avLst/>
          </a:prstGeom>
          <a:solidFill>
            <a:srgbClr val="00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sz="1985">
              <a:solidFill>
                <a:srgbClr val="FFFFFF"/>
              </a:solidFill>
            </a:endParaRPr>
          </a:p>
        </p:txBody>
      </p:sp>
      <p:pic>
        <p:nvPicPr>
          <p:cNvPr id="5" name="Picture 13" descr="footer 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60" y="5844227"/>
            <a:ext cx="6012706" cy="146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5400000">
            <a:off x="5192149" y="705735"/>
            <a:ext cx="159277" cy="9802654"/>
          </a:xfrm>
          <a:prstGeom prst="rect">
            <a:avLst/>
          </a:prstGeom>
          <a:solidFill>
            <a:srgbClr val="00B08C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985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6126" y="1557761"/>
            <a:ext cx="8891032" cy="1620771"/>
          </a:xfrm>
        </p:spPr>
        <p:txBody>
          <a:bodyPr/>
          <a:lstStyle>
            <a:lvl1pPr algn="ctr">
              <a:defRPr sz="485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1379" y="3383315"/>
            <a:ext cx="7322027" cy="63535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B2B2B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36312" y="6322056"/>
            <a:ext cx="2440676" cy="525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73847" y="6885650"/>
            <a:ext cx="3312345" cy="525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4"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96360" y="6885650"/>
            <a:ext cx="2440676" cy="525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507-563F-44E8-AC82-A0020198C43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69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3C7A-6CD6-4683-B51C-16147EE161B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998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680" y="1885066"/>
            <a:ext cx="9021783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680" y="5060096"/>
            <a:ext cx="9021783" cy="1654026"/>
          </a:xfrm>
        </p:spPr>
        <p:txBody>
          <a:bodyPr/>
          <a:lstStyle>
            <a:lvl1pPr marL="0" indent="0">
              <a:buNone/>
              <a:defRPr sz="2646"/>
            </a:lvl1pPr>
            <a:lvl2pPr marL="504063" indent="0">
              <a:buNone/>
              <a:defRPr sz="2205"/>
            </a:lvl2pPr>
            <a:lvl3pPr marL="1008126" indent="0">
              <a:buNone/>
              <a:defRPr sz="1985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0865-D53F-46E9-B8E5-B31056DDA6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777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179" y="1398484"/>
            <a:ext cx="4648906" cy="4878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419" y="1398484"/>
            <a:ext cx="4648906" cy="4878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1B2C-9374-4017-9332-75FCCFF460F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344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44" y="402568"/>
            <a:ext cx="9021783" cy="1461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45" y="1853560"/>
            <a:ext cx="4425540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945" y="2761961"/>
            <a:ext cx="4425540" cy="406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394" y="1853560"/>
            <a:ext cx="4447333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394" y="2761961"/>
            <a:ext cx="4447333" cy="406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15DF-C3A6-4966-BDEE-6C7EDA308C3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968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75D1A-BC35-4D05-8688-452BB3E0634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4669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8990-E3AB-4823-B950-C0DA2BC983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87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549FC5-0107-492C-9559-EB3DE043056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9307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45" y="504084"/>
            <a:ext cx="3374089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33" y="1088682"/>
            <a:ext cx="529539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945" y="2268379"/>
            <a:ext cx="3374089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1BCE-5180-4EEB-905D-9D73686A631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407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45" y="504084"/>
            <a:ext cx="3374089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7333" y="1088682"/>
            <a:ext cx="5295394" cy="537339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945" y="2268379"/>
            <a:ext cx="3374089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BA6D-09FF-46A9-ABA4-90F9EE659E5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74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783F-0510-4AEC-94ED-FF1CE65F13F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135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289" y="446325"/>
            <a:ext cx="2368036" cy="583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179" y="446325"/>
            <a:ext cx="6929775" cy="583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05D7-7777-49C6-BBCF-77EE0B27B8E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65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986E2D-BDD9-4735-B7D0-6B7A6F2411A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6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E6461-4176-4C31-AADD-47612AB515B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11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4675BB-7432-46AC-B269-74F8D0BC3CC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1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C8EE6-B614-44C9-A611-D7884ED469F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27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FB993-7841-4ECE-B884-5A8A2D1067F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3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4B1E70-B579-447C-957B-65F49BD169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280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Title in colour - Arial 48pt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Tabbed text information in black with bullet - Arial 28pt</a:t>
            </a:r>
          </a:p>
          <a:p>
            <a:pPr lvl="1"/>
            <a:r>
              <a:rPr lang="en-GB" altLang="en-US" smtClean="0"/>
              <a:t>Bullet point should be in the same colour as heading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178C0598-6FE6-47A6-8241-FC3B8A2F63F5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4110" name="Picture 14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4138" y="395288"/>
            <a:ext cx="1181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Divider title in black - Arial 50pt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F5399F68-0B33-46E4-A558-4A5FFF3D53CF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51207" name="Picture 7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4138" y="395288"/>
            <a:ext cx="1181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179" y="1398484"/>
            <a:ext cx="9472146" cy="487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6992" y="6876899"/>
            <a:ext cx="2440676" cy="39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4"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028" name="Picture 6" descr="Innogen_be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24" y="6241543"/>
            <a:ext cx="1033293" cy="11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17433" y="446325"/>
            <a:ext cx="8649508" cy="8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348659" y="367561"/>
            <a:ext cx="575666" cy="952159"/>
          </a:xfrm>
          <a:prstGeom prst="rect">
            <a:avLst/>
          </a:prstGeom>
          <a:solidFill>
            <a:srgbClr val="0C2057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985" smtClean="0">
              <a:solidFill>
                <a:srgbClr val="0C2057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452180" y="367561"/>
            <a:ext cx="83535" cy="952159"/>
          </a:xfrm>
          <a:prstGeom prst="rect">
            <a:avLst/>
          </a:prstGeom>
          <a:solidFill>
            <a:srgbClr val="00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sz="1985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0258" y="6876900"/>
            <a:ext cx="1946729" cy="3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4">
                <a:latin typeface="+mn-lt"/>
              </a:defRPr>
            </a:lvl1pPr>
          </a:lstStyle>
          <a:p>
            <a:pPr>
              <a:defRPr/>
            </a:pPr>
            <a:fld id="{85658BA9-8F8E-459D-BD43-1BF2F58807D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98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28" kern="1200">
          <a:solidFill>
            <a:srgbClr val="00364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3528">
          <a:solidFill>
            <a:srgbClr val="00364C"/>
          </a:solidFill>
          <a:latin typeface="Myriad Pro" pitchFamily="34" charset="0"/>
          <a:cs typeface="Arial" panose="020B0604020202020204" pitchFamily="34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rgbClr val="00B08C"/>
        </a:buClr>
        <a:buFont typeface="Wingdings" panose="05000000000000000000" pitchFamily="2" charset="2"/>
        <a:buChar char="§"/>
        <a:defRPr sz="3087" kern="1200">
          <a:solidFill>
            <a:srgbClr val="5F5F5F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rgbClr val="49CC71"/>
        </a:buClr>
        <a:buFont typeface="Wingdings" panose="05000000000000000000" pitchFamily="2" charset="2"/>
        <a:buChar char="§"/>
        <a:defRPr sz="3087" kern="1200">
          <a:solidFill>
            <a:srgbClr val="5F5F5F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B08C"/>
        </a:buClr>
        <a:buFont typeface="Wingdings" panose="05000000000000000000" pitchFamily="2" charset="2"/>
        <a:buChar char="§"/>
        <a:defRPr sz="2646" kern="1200">
          <a:solidFill>
            <a:srgbClr val="5F5F5F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49CC71"/>
        </a:buClr>
        <a:buFont typeface="Wingdings" panose="05000000000000000000" pitchFamily="2" charset="2"/>
        <a:buChar char="§"/>
        <a:defRPr sz="2205" kern="1200">
          <a:solidFill>
            <a:srgbClr val="5F5F5F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B08C"/>
        </a:buClr>
        <a:buFont typeface="Wingdings" panose="05000000000000000000" pitchFamily="2" charset="2"/>
        <a:buChar char="§"/>
        <a:defRPr sz="2205" kern="1200">
          <a:solidFill>
            <a:srgbClr val="5F5F5F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81547" y="2484487"/>
            <a:ext cx="7848872" cy="1865316"/>
          </a:xfrm>
        </p:spPr>
        <p:txBody>
          <a:bodyPr/>
          <a:lstStyle/>
          <a:p>
            <a:pPr algn="ctr"/>
            <a:r>
              <a:rPr lang="en-GB" altLang="en-US" b="1" dirty="0"/>
              <a:t>Enabling </a:t>
            </a:r>
            <a:r>
              <a:rPr lang="en-GB" altLang="en-US" b="1" dirty="0" smtClean="0"/>
              <a:t>Inclusion through Innovation</a:t>
            </a:r>
            <a:r>
              <a:rPr lang="en-GB" b="1" dirty="0" smtClean="0"/>
              <a:t>  </a:t>
            </a:r>
            <a:r>
              <a:rPr lang="en-GB" sz="3600" dirty="0"/>
              <a:t/>
            </a:r>
            <a:br>
              <a:rPr lang="en-GB" sz="3600" dirty="0"/>
            </a:br>
            <a:endParaRPr lang="en-US" altLang="en-US" sz="36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81547" y="4349803"/>
            <a:ext cx="8362950" cy="2296203"/>
          </a:xfrm>
        </p:spPr>
        <p:txBody>
          <a:bodyPr/>
          <a:lstStyle/>
          <a:p>
            <a:pPr algn="ctr">
              <a:buClrTx/>
            </a:pPr>
            <a:r>
              <a:rPr lang="en-GB" altLang="en-US" sz="2400" dirty="0" smtClean="0">
                <a:solidFill>
                  <a:schemeClr val="tx1"/>
                </a:solidFill>
                <a:latin typeface="+mj-lt"/>
              </a:rPr>
              <a:t>Theo Papaioannou</a:t>
            </a:r>
          </a:p>
          <a:p>
            <a:pPr algn="ctr">
              <a:buClrTx/>
            </a:pPr>
            <a:endParaRPr lang="en-GB" altLang="en-US" sz="32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800" i="1" dirty="0" smtClean="0">
                <a:solidFill>
                  <a:schemeClr val="tx1"/>
                </a:solidFill>
                <a:latin typeface="+mj-lt"/>
              </a:rPr>
              <a:t>Doing Social, Conference, Judge Business School, University of Cambridge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  <a:latin typeface="+mj-lt"/>
              </a:rPr>
              <a:t>July 20,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2016</a:t>
            </a:r>
          </a:p>
          <a:p>
            <a:pPr>
              <a:buClrTx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DPP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7" y="396255"/>
            <a:ext cx="6480720" cy="137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83" y="874471"/>
            <a:ext cx="3441700" cy="387988"/>
          </a:xfrm>
        </p:spPr>
        <p:txBody>
          <a:bodyPr/>
          <a:lstStyle/>
          <a:p>
            <a:r>
              <a:rPr lang="en-GB" dirty="0" smtClean="0"/>
              <a:t>Social Innovations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763306"/>
          </a:xfrm>
        </p:spPr>
        <p:txBody>
          <a:bodyPr/>
          <a:lstStyle/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In the 1960s/1970s social innovations focused democratic participation in various sectors e.g. education, universities (</a:t>
            </a:r>
            <a:r>
              <a:rPr lang="en-GB" altLang="en-US" dirty="0" err="1" smtClean="0"/>
              <a:t>Moulaert</a:t>
            </a:r>
            <a:r>
              <a:rPr lang="en-GB" altLang="en-US" dirty="0" smtClean="0"/>
              <a:t>, 2010).</a:t>
            </a:r>
          </a:p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In the 1980s/1990s social innovations focused on overcoming social exclusion within communities</a:t>
            </a:r>
          </a:p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In the 2000s/2010s social innovations focused on social transformations which could impact not only on exclusion, deprivation and alienation but also on lack of empowerment and well-being.</a:t>
            </a:r>
          </a:p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Social innovations are about improving social relations, challenging top-down economic and technological approaches. 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35140" y="766403"/>
            <a:ext cx="4054053" cy="20420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19585" y="3026483"/>
            <a:ext cx="3960440" cy="158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3941" y="4801969"/>
            <a:ext cx="3962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69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04" y="660744"/>
            <a:ext cx="9410700" cy="1311318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Emerging Innovations &amp; Justice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1980431"/>
            <a:ext cx="9410700" cy="4854852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</a:pPr>
            <a:r>
              <a:rPr lang="en-GB" altLang="en-US" dirty="0" smtClean="0"/>
              <a:t>Inclusive/social </a:t>
            </a:r>
            <a:r>
              <a:rPr lang="en-GB" altLang="en-US" dirty="0"/>
              <a:t>innovations begin to be understood not only as emerging factors of </a:t>
            </a:r>
            <a:r>
              <a:rPr lang="en-GB" altLang="en-US" dirty="0" smtClean="0"/>
              <a:t>economic and social development </a:t>
            </a:r>
            <a:r>
              <a:rPr lang="en-GB" altLang="en-US" dirty="0"/>
              <a:t>but also as means </a:t>
            </a:r>
            <a:r>
              <a:rPr lang="en-GB" altLang="en-US" dirty="0" smtClean="0"/>
              <a:t>of social </a:t>
            </a:r>
            <a:r>
              <a:rPr lang="en-GB" altLang="en-US" dirty="0"/>
              <a:t>justice which can help achieve </a:t>
            </a:r>
            <a:r>
              <a:rPr lang="en-GB" altLang="en-US" dirty="0" smtClean="0"/>
              <a:t>SDGs. 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</a:pPr>
            <a:r>
              <a:rPr lang="en-GB" altLang="en-US" dirty="0" smtClean="0"/>
              <a:t>Inclusive/social </a:t>
            </a:r>
            <a:r>
              <a:rPr lang="en-GB" altLang="en-US" dirty="0"/>
              <a:t>innovations: 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dirty="0"/>
              <a:t>challenge traditional innovation hierarchies &amp; global value chains, focusing on the needs &amp; access abilities </a:t>
            </a:r>
            <a:r>
              <a:rPr lang="en-GB" altLang="en-US" dirty="0" smtClean="0"/>
              <a:t>of low income </a:t>
            </a:r>
            <a:r>
              <a:rPr lang="en-GB" altLang="en-US" dirty="0"/>
              <a:t>groups. 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dirty="0"/>
              <a:t>engage poor </a:t>
            </a:r>
            <a:r>
              <a:rPr lang="en-GB" altLang="en-US" dirty="0" smtClean="0"/>
              <a:t>people both as </a:t>
            </a:r>
            <a:r>
              <a:rPr lang="en-GB" altLang="en-US" dirty="0"/>
              <a:t>consumers &amp; producers who actively participate in driving innovation and growth. 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</a:pPr>
            <a:r>
              <a:rPr lang="en-GB" altLang="en-US" dirty="0"/>
              <a:t>However, we need to explore more what </a:t>
            </a:r>
            <a:r>
              <a:rPr lang="en-GB" altLang="en-US" dirty="0" smtClean="0"/>
              <a:t>inclusive/social </a:t>
            </a:r>
            <a:r>
              <a:rPr lang="en-GB" altLang="en-US" dirty="0"/>
              <a:t>innovation for development means in specific </a:t>
            </a:r>
            <a:r>
              <a:rPr lang="en-GB" altLang="en-US" dirty="0" smtClean="0"/>
              <a:t>sectors e.g. health, education, energy, agriculture, etc.</a:t>
            </a:r>
            <a:endParaRPr lang="en-GB" altLang="en-US" dirty="0"/>
          </a:p>
          <a:p>
            <a:pPr>
              <a:buClr>
                <a:srgbClr val="D60077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0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579197"/>
            <a:ext cx="3441700" cy="10035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Scope for Inclusive/Social Innovations in UK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4819971"/>
          </a:xfrm>
        </p:spPr>
        <p:txBody>
          <a:bodyPr/>
          <a:lstStyle/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dirty="0"/>
              <a:t>Top-down/hierarchical/profit-incentivised technological innovation cannot meet the needs of low income populations or address 21</a:t>
            </a:r>
            <a:r>
              <a:rPr lang="en-GB" baseline="30000" dirty="0"/>
              <a:t>st</a:t>
            </a:r>
            <a:r>
              <a:rPr lang="en-GB" dirty="0"/>
              <a:t> century challenges e.g. AMR 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dirty="0"/>
              <a:t>Inclusive/social innovations often emerge from within communities and social enterprises to become mainstream innovations, especially in the public sector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dirty="0"/>
              <a:t>However, there seems to be no such thing as inclusive/social innovation system in the UK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dirty="0"/>
              <a:t>There are no facilitators of inclusive/social innovations in the UK like the </a:t>
            </a:r>
            <a:r>
              <a:rPr lang="en-GB" i="1" dirty="0"/>
              <a:t>Honey Bee Network </a:t>
            </a:r>
            <a:r>
              <a:rPr lang="en-GB" dirty="0"/>
              <a:t>in India or the </a:t>
            </a:r>
            <a:r>
              <a:rPr lang="en-GB" i="1" dirty="0"/>
              <a:t>Social Technology Network</a:t>
            </a:r>
            <a:r>
              <a:rPr lang="en-GB" dirty="0"/>
              <a:t> in Brazil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i="1" dirty="0"/>
              <a:t>NESTA</a:t>
            </a:r>
            <a:r>
              <a:rPr lang="en-GB" dirty="0"/>
              <a:t> and the </a:t>
            </a:r>
            <a:r>
              <a:rPr lang="en-GB" i="1" dirty="0"/>
              <a:t>Young Foundation </a:t>
            </a:r>
            <a:r>
              <a:rPr lang="en-GB" dirty="0"/>
              <a:t>are exemptions 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61490" y="4716735"/>
            <a:ext cx="3528392" cy="2401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33852" y="2706736"/>
            <a:ext cx="3528392" cy="200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58011" y="579197"/>
            <a:ext cx="3528392" cy="20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9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8263"/>
            <a:ext cx="9410700" cy="1311318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Evaluation &amp; Policy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1332359"/>
            <a:ext cx="9410700" cy="6506586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/>
              <a:t>How </a:t>
            </a:r>
            <a:r>
              <a:rPr lang="en-GB" altLang="en-US" sz="2400" dirty="0" smtClean="0"/>
              <a:t>one </a:t>
            </a:r>
            <a:r>
              <a:rPr lang="en-GB" altLang="en-US" sz="2400" dirty="0"/>
              <a:t>can evaluate (and even measure) emerging innovations in terms of inclusiveness</a:t>
            </a:r>
            <a:r>
              <a:rPr lang="en-GB" altLang="en-US" sz="2400" dirty="0" smtClean="0"/>
              <a:t>?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On the one hand, traditional metrics e.g. patents of the </a:t>
            </a:r>
            <a:r>
              <a:rPr lang="en-GB" altLang="en-US" sz="2400" dirty="0" err="1" smtClean="0"/>
              <a:t>Frascati</a:t>
            </a:r>
            <a:r>
              <a:rPr lang="en-GB" altLang="en-US" sz="2400" dirty="0" smtClean="0"/>
              <a:t>/Oslo Manuals only apply in S&amp;T innovations.  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On the other hand, </a:t>
            </a:r>
            <a:r>
              <a:rPr lang="en-GB" altLang="en-US" sz="2400" dirty="0"/>
              <a:t>evidence suggests that not all emerging innovations are </a:t>
            </a:r>
            <a:r>
              <a:rPr lang="en-GB" altLang="en-US" sz="2400" dirty="0" smtClean="0"/>
              <a:t>necessarily </a:t>
            </a:r>
            <a:r>
              <a:rPr lang="en-GB" altLang="en-US" sz="2400" dirty="0"/>
              <a:t>equitable and/or </a:t>
            </a:r>
            <a:r>
              <a:rPr lang="en-GB" altLang="en-US" sz="2400" dirty="0" smtClean="0"/>
              <a:t>participatory.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For example frugal </a:t>
            </a:r>
            <a:r>
              <a:rPr lang="en-GB" altLang="en-US" sz="2400" dirty="0"/>
              <a:t>innovations </a:t>
            </a:r>
            <a:r>
              <a:rPr lang="en-GB" altLang="en-US" sz="2400" dirty="0" smtClean="0"/>
              <a:t>still come </a:t>
            </a:r>
            <a:r>
              <a:rPr lang="en-GB" altLang="en-US" sz="2400" dirty="0"/>
              <a:t>at a price that, by definition, excludes those who live </a:t>
            </a:r>
            <a:r>
              <a:rPr lang="en-GB" altLang="en-US" sz="2400" dirty="0" smtClean="0"/>
              <a:t>below poverty lines.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Emerging innovations </a:t>
            </a:r>
            <a:r>
              <a:rPr lang="en-GB" altLang="en-US" sz="2400" dirty="0"/>
              <a:t>are able to help poor people to satisfy needs or achieve </a:t>
            </a:r>
            <a:r>
              <a:rPr lang="en-GB" altLang="en-US" sz="2400" dirty="0" err="1"/>
              <a:t>functionings</a:t>
            </a:r>
            <a:r>
              <a:rPr lang="en-GB" altLang="en-US" sz="2400" dirty="0"/>
              <a:t> but under certain conditions.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The question is what should the role of public policy </a:t>
            </a:r>
            <a:r>
              <a:rPr lang="en-GB" altLang="en-US" sz="2400" dirty="0" smtClean="0"/>
              <a:t>be? </a:t>
            </a:r>
            <a:r>
              <a:rPr lang="en-GB" altLang="en-US" sz="2400" dirty="0"/>
              <a:t>Should public policy </a:t>
            </a:r>
            <a:r>
              <a:rPr lang="en-GB" altLang="en-US" sz="2400" dirty="0" smtClean="0"/>
              <a:t>support inclusive innovations </a:t>
            </a:r>
            <a:r>
              <a:rPr lang="en-GB" altLang="en-US" sz="2400" dirty="0"/>
              <a:t>in some </a:t>
            </a:r>
            <a:r>
              <a:rPr lang="en-GB" altLang="en-US" sz="2400" dirty="0" smtClean="0"/>
              <a:t>developing contexts </a:t>
            </a:r>
            <a:r>
              <a:rPr lang="en-GB" altLang="en-US" sz="2400" dirty="0"/>
              <a:t>(e.g</a:t>
            </a:r>
            <a:r>
              <a:rPr lang="en-GB" altLang="en-US" sz="2400" dirty="0" smtClean="0"/>
              <a:t>. </a:t>
            </a:r>
            <a:r>
              <a:rPr lang="en-GB" altLang="en-US" sz="2400" dirty="0"/>
              <a:t>in communities living below $1.25 per </a:t>
            </a:r>
            <a:r>
              <a:rPr lang="en-GB" altLang="en-US" sz="2400" dirty="0" smtClean="0"/>
              <a:t>day) and social innovations </a:t>
            </a:r>
            <a:r>
              <a:rPr lang="en-GB" altLang="en-US" sz="2400" dirty="0"/>
              <a:t>in </a:t>
            </a:r>
            <a:r>
              <a:rPr lang="en-GB" altLang="en-US" sz="2400" dirty="0" smtClean="0"/>
              <a:t>some developed </a:t>
            </a:r>
            <a:r>
              <a:rPr lang="en-GB" altLang="en-US" sz="2400" dirty="0"/>
              <a:t>contexts (e.g. in communities </a:t>
            </a:r>
            <a:r>
              <a:rPr lang="en-GB" altLang="en-US" sz="2400" dirty="0" smtClean="0"/>
              <a:t>living in relatively low incomes)?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3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8263"/>
            <a:ext cx="9410700" cy="1311318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Conclusion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1332359"/>
            <a:ext cx="9410700" cy="6137254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 smtClean="0"/>
              <a:t>It’s difficult to distinguish between inclusive and social models of innovation in globalising conditions of poverty and inequality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In any case, these emerging models of innovation have something in common: they challenge traditional, top-down and hierarchical models of S&amp;T innovation driven by profits in neo-liberal markets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Emerging models of innovation are politically and normatively significant for transforming social relations and meeting needs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Neither inclusive nor social innovations can be evaluated by traditional S&amp;T indicators and metrics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There is a need for alterative qualitative/quantitative evaluative frameworks drawing on what I call non-ideal principles of justice: equity; participation; and recognition.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Public policy has a role to play in supporting/scaling up those emerging innovations which meet the requirements of justice.  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22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75" y="2628503"/>
            <a:ext cx="9410700" cy="2173092"/>
          </a:xfrm>
        </p:spPr>
        <p:txBody>
          <a:bodyPr/>
          <a:lstStyle/>
          <a:p>
            <a:pPr marL="349250" lvl="1" indent="0" algn="ctr">
              <a:buClr>
                <a:srgbClr val="D60077"/>
              </a:buClr>
              <a:buNone/>
            </a:pPr>
            <a:r>
              <a:rPr lang="en-US" altLang="en-US" sz="4000" b="1" dirty="0">
                <a:solidFill>
                  <a:srgbClr val="D60077"/>
                </a:solidFill>
              </a:rPr>
              <a:t>Thank you for your Attention</a:t>
            </a:r>
          </a:p>
          <a:p>
            <a:pPr marL="349250" lvl="1" indent="0" algn="ctr">
              <a:buClr>
                <a:srgbClr val="D60077"/>
              </a:buClr>
              <a:buNone/>
            </a:pPr>
            <a:endParaRPr lang="en-GB" sz="4000" b="1" dirty="0"/>
          </a:p>
          <a:p>
            <a:pPr algn="ctr">
              <a:buClr>
                <a:srgbClr val="D60077"/>
              </a:buClr>
            </a:pP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5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921"/>
            <a:ext cx="9410700" cy="1188207"/>
          </a:xfrm>
        </p:spPr>
        <p:txBody>
          <a:bodyPr/>
          <a:lstStyle/>
          <a:p>
            <a:pPr algn="ctr"/>
            <a:r>
              <a:rPr lang="en-GB" altLang="en-US" sz="4000" b="1" dirty="0">
                <a:solidFill>
                  <a:schemeClr val="tx1"/>
                </a:solidFill>
              </a:rPr>
              <a:t>Overview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0391"/>
            <a:ext cx="9410700" cy="5324724"/>
          </a:xfrm>
        </p:spPr>
        <p:txBody>
          <a:bodyPr/>
          <a:lstStyle/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The Importance of Innovation</a:t>
            </a:r>
            <a:endParaRPr lang="en-GB" altLang="en-US" sz="2400" dirty="0"/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The Problem of Exclusion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Geography of the Problem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Addressing the Problem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Traditional Models of Innovation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Emerging Models of Innovation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Inclusive Innovations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Social Innovations</a:t>
            </a:r>
            <a:endParaRPr lang="en-GB" altLang="en-US" sz="2400" dirty="0"/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Inclusive/Social Innovations and Justice</a:t>
            </a:r>
            <a:endParaRPr lang="en-GB" altLang="en-US" sz="2400" dirty="0"/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The Scope of Inclusive/Social Innovations in the UK</a:t>
            </a:r>
            <a:endParaRPr lang="en-GB" altLang="en-US" sz="2400" dirty="0"/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Evaluation &amp; Public Policy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Conclusion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52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366"/>
            <a:ext cx="9410700" cy="1311318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The Importance of Innovation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0391"/>
            <a:ext cx="9410700" cy="5029259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/>
              <a:t>Technology: tools we use to enhance/expand our capabilities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Innovation: processes of doing new or old things in new ways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Technological innovation: new to the firm; new to the market; new to the world.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The importance of technological innovation in human development is undeniable.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Since the 1780s, successive technological revolutions have introduced innovations with tremendous impact on well-being.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These innovations range </a:t>
            </a:r>
            <a:r>
              <a:rPr lang="en-GB" altLang="en-US" sz="2400" dirty="0" smtClean="0"/>
              <a:t>from: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industrial </a:t>
            </a:r>
            <a:r>
              <a:rPr lang="en-GB" altLang="en-US" sz="2400" dirty="0"/>
              <a:t>textiles, railways &amp; electricity to medicines, automobiles, ICTs and </a:t>
            </a:r>
            <a:r>
              <a:rPr lang="en-GB" altLang="en-US" sz="2400" dirty="0" smtClean="0"/>
              <a:t>more </a:t>
            </a:r>
            <a:r>
              <a:rPr lang="en-GB" altLang="en-US" sz="2400" dirty="0"/>
              <a:t>recently, </a:t>
            </a:r>
            <a:endParaRPr lang="en-GB" altLang="en-US" sz="2400" dirty="0" smtClean="0"/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nanotechnology</a:t>
            </a:r>
            <a:r>
              <a:rPr lang="en-GB" altLang="en-US" sz="2400" dirty="0"/>
              <a:t>, genomics and </a:t>
            </a:r>
            <a:r>
              <a:rPr lang="en-GB" altLang="en-US" sz="2400" dirty="0" smtClean="0"/>
              <a:t>biotechnology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5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921"/>
            <a:ext cx="9410700" cy="1188207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The Problem of Exclusion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3" y="1460720"/>
            <a:ext cx="9410700" cy="6211121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/>
              <a:t>Not all </a:t>
            </a:r>
            <a:r>
              <a:rPr lang="en-GB" altLang="en-US" sz="2400" dirty="0" smtClean="0"/>
              <a:t>individuals/societies </a:t>
            </a:r>
            <a:r>
              <a:rPr lang="en-GB" altLang="en-US" sz="2400" dirty="0"/>
              <a:t>tasted the fruits of new </a:t>
            </a:r>
            <a:r>
              <a:rPr lang="en-GB" altLang="en-US" sz="2400" dirty="0" smtClean="0"/>
              <a:t>technologies. 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/>
              <a:t>There are still people </a:t>
            </a:r>
            <a:r>
              <a:rPr lang="en-GB" altLang="en-US" sz="2400" dirty="0" smtClean="0"/>
              <a:t>in </a:t>
            </a:r>
            <a:r>
              <a:rPr lang="en-GB" altLang="en-US" sz="2400" dirty="0"/>
              <a:t>the developing (e.g. in Sub-Saharan Africa) and the developed world (e.g. unemployed people in </a:t>
            </a:r>
            <a:r>
              <a:rPr lang="en-GB" altLang="en-US" sz="2400" dirty="0" smtClean="0"/>
              <a:t>Europe) </a:t>
            </a:r>
            <a:r>
              <a:rPr lang="en-GB" altLang="en-US" sz="2400" dirty="0"/>
              <a:t>who either lack access to new products and processes or their basic needs have never been taken seriously.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Innovation has been exclusive of the poor, increasing inequalities: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1 in 7 people live on less than $1.25 per day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global income is concentrated among the top 1%; 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the richest 10% earn 9.5 times more than the poorest 10% 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1.6 billion people have no access to electricity;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/>
              <a:t>18,000 children per day die from preventable diseases/malnutrition before reaching their 5th birthday.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In global health, almost 90% of resources are spent in problems of 10% of the world population, living in the global north. </a:t>
            </a:r>
          </a:p>
          <a:p>
            <a:pPr>
              <a:buClr>
                <a:srgbClr val="D60077"/>
              </a:buClr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5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886973"/>
            <a:ext cx="3441700" cy="69576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Geography of the Problem</a:t>
            </a:r>
            <a:r>
              <a:rPr lang="en-GB" sz="1600" dirty="0"/>
              <a:t/>
            </a:r>
            <a:br>
              <a:rPr lang="en-GB" sz="1600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923" y="2196455"/>
            <a:ext cx="5184576" cy="385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552479"/>
          </a:xfrm>
        </p:spPr>
        <p:txBody>
          <a:bodyPr/>
          <a:lstStyle/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China: the rich are getting richer much faster than the poor getting better income.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India: there are huge inequalities in different regions leading to polarisation.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Africa: the fast growing economies have not helped to equalise incomes or redistribute wealth.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Latin America: one of the most unequal regions of the world.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UK: incomes &amp; living standards have fallen since the recession (In 2014/15 10.1 million lived in relatively low income. 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The consequences of inequality are devastating, leading to polarisation, bad health, low education, insecurity, etc.</a:t>
            </a:r>
          </a:p>
          <a:p>
            <a:pPr marL="285750" indent="-28575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Economists such as </a:t>
            </a:r>
            <a:r>
              <a:rPr lang="en-GB" altLang="en-US" dirty="0" err="1"/>
              <a:t>Milanovic</a:t>
            </a:r>
            <a:r>
              <a:rPr lang="en-GB" altLang="en-US" dirty="0"/>
              <a:t> (2011; 2016) and Piketty (2014) agree: increasing inequality undermines growth in modern capitalist societies.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30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04" y="252239"/>
            <a:ext cx="9410700" cy="1188207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Addressing the Problem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67" y="1044327"/>
            <a:ext cx="9410700" cy="6991847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/>
              <a:t>Unequal generation and diffusion of innovation constitutes a major problem </a:t>
            </a:r>
            <a:r>
              <a:rPr lang="en-GB" altLang="en-US" sz="2400" dirty="0" smtClean="0"/>
              <a:t>of social </a:t>
            </a:r>
            <a:r>
              <a:rPr lang="en-GB" altLang="en-US" sz="2400" dirty="0"/>
              <a:t>justice</a:t>
            </a:r>
            <a:r>
              <a:rPr lang="en-GB" altLang="en-US" sz="2400" dirty="0" smtClean="0"/>
              <a:t>.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</a:pPr>
            <a:r>
              <a:rPr lang="en-GB" altLang="en-US" sz="2400" dirty="0"/>
              <a:t>Social justice is about </a:t>
            </a:r>
            <a:r>
              <a:rPr lang="en-GB" sz="2400" dirty="0"/>
              <a:t>creating a society in which people stand in relations of equality to others (Anderson, 1999)</a:t>
            </a:r>
          </a:p>
          <a:p>
            <a:pPr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</a:pPr>
            <a:r>
              <a:rPr lang="en-GB" altLang="en-US" sz="2400" dirty="0"/>
              <a:t>This requires the </a:t>
            </a:r>
            <a:r>
              <a:rPr lang="en-GB" sz="2400" dirty="0"/>
              <a:t>distribution of rights, opportunities, resources, capabilities in such way that everyone’s situation and interests are taken into account. 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/>
              <a:t>Some neo-liberals argue inequality is inevitable consequence of technological innovation and development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However the neo-liberal orthodoxy (i.e. </a:t>
            </a:r>
            <a:r>
              <a:rPr lang="en-GB" altLang="en-US" sz="2400" dirty="0" smtClean="0"/>
              <a:t>inequality </a:t>
            </a:r>
            <a:r>
              <a:rPr lang="en-GB" altLang="en-US" sz="2400" dirty="0"/>
              <a:t>is necessary to foster growth and prosperity) has proved to be a myth.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Data shows: although global poverty has fallen the last two decades due to innovation-led </a:t>
            </a:r>
            <a:r>
              <a:rPr lang="en-GB" altLang="en-US" sz="2400" dirty="0" smtClean="0"/>
              <a:t>growth, </a:t>
            </a:r>
            <a:r>
              <a:rPr lang="en-GB" altLang="en-US" sz="2400" dirty="0"/>
              <a:t>a number of fast growing countries have either experienced little poverty reduction or </a:t>
            </a:r>
            <a:r>
              <a:rPr lang="en-GB" altLang="en-US" sz="2400" dirty="0" smtClean="0"/>
              <a:t>increased inequality. </a:t>
            </a:r>
            <a:endParaRPr lang="en-GB" altLang="en-US" sz="2400" dirty="0"/>
          </a:p>
          <a:p>
            <a:pPr>
              <a:buClr>
                <a:srgbClr val="D60077"/>
              </a:buClr>
            </a:pPr>
            <a:r>
              <a:rPr lang="en-GB" altLang="en-US" sz="2400" dirty="0"/>
              <a:t>Therefore, it is clear that the shift from growth to equality is necessary for achieving inclusivity. </a:t>
            </a:r>
          </a:p>
          <a:p>
            <a:pPr>
              <a:buClr>
                <a:srgbClr val="D60077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3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7" y="271420"/>
            <a:ext cx="3771627" cy="131131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Traditional </a:t>
            </a:r>
            <a:r>
              <a:rPr lang="en-GB" dirty="0">
                <a:solidFill>
                  <a:schemeClr val="tx1"/>
                </a:solidFill>
              </a:rPr>
              <a:t>Innovation Models</a:t>
            </a:r>
            <a:r>
              <a:rPr lang="en-GB" sz="1600" dirty="0"/>
              <a:t/>
            </a:r>
            <a:br>
              <a:rPr lang="en-GB" sz="1600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5963" y="2268463"/>
            <a:ext cx="4752528" cy="41044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404368"/>
            <a:ext cx="3441700" cy="5940277"/>
          </a:xfrm>
        </p:spPr>
        <p:txBody>
          <a:bodyPr/>
          <a:lstStyle/>
          <a:p>
            <a:pPr marL="533400" indent="-53340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Traditional innovation models (i.e. IS) have neglected inclusivity/equity, focusing on the ‘Schumpeterian motor’ of innovation i.e. role of market-driven/ profit-incentivised enterprises.</a:t>
            </a:r>
          </a:p>
          <a:p>
            <a:pPr marL="533400" indent="-53340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That’s the so-called </a:t>
            </a:r>
            <a:r>
              <a:rPr lang="en-GB" altLang="en-US" i="1" dirty="0"/>
              <a:t>innovation from above</a:t>
            </a:r>
            <a:r>
              <a:rPr lang="en-GB" altLang="en-US" dirty="0"/>
              <a:t>, the most crucial failure of which is: incorporation of the needs of the poor. </a:t>
            </a:r>
          </a:p>
          <a:p>
            <a:pPr marL="533400" indent="-53340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Unless radically revised, traditional innovation models are unable to promote the needs drive of </a:t>
            </a:r>
            <a:r>
              <a:rPr lang="en-GB" altLang="en-US" i="1" dirty="0"/>
              <a:t>innovation from below</a:t>
            </a:r>
            <a:r>
              <a:rPr lang="en-GB" altLang="en-US" dirty="0"/>
              <a:t>. </a:t>
            </a:r>
          </a:p>
          <a:p>
            <a:pPr marL="533400" indent="-53340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err="1"/>
              <a:t>Prahalad</a:t>
            </a:r>
            <a:r>
              <a:rPr lang="en-GB" altLang="en-US" dirty="0"/>
              <a:t> (2005) recognised such drive, arguing:</a:t>
            </a:r>
          </a:p>
          <a:p>
            <a:pPr marL="990600" lvl="1" indent="-533400"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1400" dirty="0"/>
              <a:t>rise in incomes at the BOP has facilitated the inclusion of some needs in the innovation of big </a:t>
            </a:r>
            <a:r>
              <a:rPr lang="en-GB" altLang="en-US" sz="1400" dirty="0" smtClean="0"/>
              <a:t>MNCs </a:t>
            </a:r>
            <a:endParaRPr lang="en-GB" altLang="en-US" sz="1400" dirty="0"/>
          </a:p>
          <a:p>
            <a:pPr marL="533400" indent="-533400"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However, profit-making MNCs have </a:t>
            </a:r>
            <a:r>
              <a:rPr lang="en-GB" altLang="en-US" dirty="0" smtClean="0"/>
              <a:t>ignored </a:t>
            </a:r>
            <a:r>
              <a:rPr lang="en-GB" altLang="en-US" dirty="0"/>
              <a:t>needs which cannot be expressed as ‘effective demand’.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48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921"/>
            <a:ext cx="9410700" cy="1188207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Emerging Innovation Models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0391"/>
            <a:ext cx="9410700" cy="5694056"/>
          </a:xfrm>
        </p:spPr>
        <p:txBody>
          <a:bodyPr/>
          <a:lstStyle/>
          <a:p>
            <a:pPr>
              <a:buClr>
                <a:srgbClr val="D60077"/>
              </a:buClr>
            </a:pPr>
            <a:r>
              <a:rPr lang="en-GB" altLang="en-US" sz="2400" dirty="0"/>
              <a:t>The BOP approach may be too </a:t>
            </a:r>
            <a:r>
              <a:rPr lang="en-GB" altLang="en-US" sz="2400" dirty="0" smtClean="0"/>
              <a:t>optimistic </a:t>
            </a:r>
            <a:r>
              <a:rPr lang="en-GB" altLang="en-US" sz="2400" dirty="0"/>
              <a:t>or too blind to </a:t>
            </a:r>
            <a:r>
              <a:rPr lang="en-GB" altLang="en-US" sz="2400" dirty="0" smtClean="0"/>
              <a:t>developing and developed contexts </a:t>
            </a:r>
            <a:r>
              <a:rPr lang="en-GB" altLang="en-US" sz="2400" dirty="0"/>
              <a:t>(Srinivas, 2014). </a:t>
            </a:r>
          </a:p>
          <a:p>
            <a:pPr>
              <a:buClr>
                <a:srgbClr val="D60077"/>
              </a:buClr>
            </a:pPr>
            <a:r>
              <a:rPr lang="en-GB" altLang="en-US" sz="2400" dirty="0"/>
              <a:t>Innovation researchers have already argued that equality and fairness should be built in the innovation process </a:t>
            </a:r>
            <a:r>
              <a:rPr lang="en-GB" altLang="en-US" sz="2400" dirty="0" smtClean="0"/>
              <a:t>itself. In </a:t>
            </a:r>
            <a:r>
              <a:rPr lang="en-GB" altLang="en-US" sz="2400" dirty="0"/>
              <a:t>this </a:t>
            </a:r>
            <a:r>
              <a:rPr lang="en-GB" altLang="en-US" sz="2400" dirty="0" smtClean="0"/>
              <a:t>context: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the </a:t>
            </a:r>
            <a:r>
              <a:rPr lang="en-GB" altLang="en-US" sz="2400" dirty="0"/>
              <a:t>notion of ‘Below the Radar</a:t>
            </a:r>
            <a:r>
              <a:rPr lang="en-GB" altLang="en-US" sz="2400" dirty="0" smtClean="0"/>
              <a:t>’ or ‘inclusive’ </a:t>
            </a:r>
            <a:r>
              <a:rPr lang="en-GB" altLang="en-US" sz="2400" dirty="0"/>
              <a:t>innovation (Kaplinsky et al (2009) has been introduced to explain how poor people can create low cost products to meet their basic needs.</a:t>
            </a:r>
          </a:p>
          <a:p>
            <a:pPr>
              <a:buClr>
                <a:srgbClr val="D60077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the notion of ‘social innovation’ has re-emerged to describe how innovation as a social process can be directed at meeting human needs.</a:t>
            </a:r>
          </a:p>
          <a:p>
            <a:pPr>
              <a:buClr>
                <a:srgbClr val="D60077"/>
              </a:buClr>
            </a:pPr>
            <a:r>
              <a:rPr lang="en-GB" altLang="en-US" sz="2400" dirty="0" smtClean="0"/>
              <a:t>Emerging </a:t>
            </a:r>
            <a:r>
              <a:rPr lang="en-GB" altLang="en-US" sz="2400" dirty="0"/>
              <a:t>models of innovation have the potential to change radically the distributional dynamic of the global economy.</a:t>
            </a:r>
          </a:p>
          <a:p>
            <a:pPr>
              <a:buClr>
                <a:srgbClr val="D60077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6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83" y="621902"/>
            <a:ext cx="3441700" cy="640557"/>
          </a:xfrm>
        </p:spPr>
        <p:txBody>
          <a:bodyPr/>
          <a:lstStyle/>
          <a:p>
            <a:r>
              <a:rPr lang="en-GB" dirty="0" smtClean="0"/>
              <a:t>Inclusive Innovations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699186"/>
          </a:xfrm>
        </p:spPr>
        <p:txBody>
          <a:bodyPr/>
          <a:lstStyle/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These </a:t>
            </a:r>
            <a:r>
              <a:rPr lang="en-GB" altLang="en-US" dirty="0"/>
              <a:t>innovation </a:t>
            </a:r>
            <a:r>
              <a:rPr lang="en-GB" altLang="en-US" dirty="0" smtClean="0"/>
              <a:t>models incorporate </a:t>
            </a:r>
            <a:r>
              <a:rPr lang="en-GB" altLang="en-US" dirty="0"/>
              <a:t>the needs, interests and knowledge of BOP populations. They are recently discussed under a number of banners and using a variety of terms e.g. frugal innovation;  grassroots innovation.</a:t>
            </a:r>
          </a:p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Inclusive innovation models </a:t>
            </a:r>
            <a:r>
              <a:rPr lang="en-GB" altLang="en-US" dirty="0"/>
              <a:t>are not primarily focused on totally new technology, devices or science. They are also about adapting products, services and businesses </a:t>
            </a:r>
          </a:p>
          <a:p>
            <a:pPr marL="285750" indent="-285750" eaLnBrk="1" hangingPunct="1">
              <a:lnSpc>
                <a:spcPts val="2400"/>
              </a:lnSpc>
              <a:spcBef>
                <a:spcPts val="500"/>
              </a:spcBef>
              <a:buClr>
                <a:srgbClr val="D60077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‘Frugal’ innovations i.e. simplified versions of existing technologies; ‘Grassroots  innovations i.e. low- and middle-income group generated innovations.</a:t>
            </a:r>
          </a:p>
          <a:p>
            <a:endParaRPr lang="en-GB" dirty="0"/>
          </a:p>
        </p:txBody>
      </p:sp>
      <p:pic>
        <p:nvPicPr>
          <p:cNvPr id="5" name="Picture 9" descr="kickstart-08-25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373" y="828303"/>
            <a:ext cx="388802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ano-Car-Frugal-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373" y="4951544"/>
            <a:ext cx="3888022" cy="23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ash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373" y="2844527"/>
            <a:ext cx="38880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6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nogen Institute Master PPT">
  <a:themeElements>
    <a:clrScheme name="Innogen Institute Master 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gen Institute Master PPT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nogen Institute Master 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gen Institute Master 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gen Institute Master 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gen Institute Master 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gen Institute Master 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gen Institute Master 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gen Institute Master 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</Template>
  <TotalTime>1961</TotalTime>
  <Words>1595</Words>
  <Application>Microsoft Macintosh PowerPoint</Application>
  <PresentationFormat>Custom</PresentationFormat>
  <Paragraphs>102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OU PowerPoint</vt:lpstr>
      <vt:lpstr>Divider</vt:lpstr>
      <vt:lpstr>Innogen Institute Master PPT</vt:lpstr>
      <vt:lpstr>Enabling Inclusion through Innovation   </vt:lpstr>
      <vt:lpstr>Overview </vt:lpstr>
      <vt:lpstr>The Importance of Innovation </vt:lpstr>
      <vt:lpstr>The Problem of Exclusion </vt:lpstr>
      <vt:lpstr>Geography of the Problem </vt:lpstr>
      <vt:lpstr>Addressing the Problem </vt:lpstr>
      <vt:lpstr> Traditional Innovation Models </vt:lpstr>
      <vt:lpstr>Emerging Innovation Models </vt:lpstr>
      <vt:lpstr>Inclusive Innovations</vt:lpstr>
      <vt:lpstr>Social Innovations</vt:lpstr>
      <vt:lpstr>Emerging Innovations &amp; Justice </vt:lpstr>
      <vt:lpstr>The Scope for Inclusive/Social Innovations in UK</vt:lpstr>
      <vt:lpstr>Evaluation &amp; Policy </vt:lpstr>
      <vt:lpstr>Conclusion </vt:lpstr>
      <vt:lpstr>Slide 15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O.Acquah</dc:creator>
  <cp:lastModifiedBy>Harriet Powney</cp:lastModifiedBy>
  <cp:revision>207</cp:revision>
  <dcterms:created xsi:type="dcterms:W3CDTF">2016-07-29T09:17:17Z</dcterms:created>
  <dcterms:modified xsi:type="dcterms:W3CDTF">2016-07-29T09:20:20Z</dcterms:modified>
</cp:coreProperties>
</file>