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58" r:id="rId7"/>
    <p:sldId id="260" r:id="rId8"/>
    <p:sldId id="270" r:id="rId9"/>
    <p:sldId id="276" r:id="rId10"/>
    <p:sldId id="274" r:id="rId11"/>
    <p:sldId id="277" r:id="rId12"/>
    <p:sldId id="290" r:id="rId13"/>
    <p:sldId id="282" r:id="rId14"/>
    <p:sldId id="287" r:id="rId15"/>
    <p:sldId id="284" r:id="rId16"/>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D958B-EE8F-431C-9835-275A602B0E52}" v="6" dt="2019-11-12T17:14:45.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5DE6BCAC-58AD-4728-9457-9501927D0520}" type="datetimeFigureOut">
              <a:rPr lang="en-GB" smtClean="0"/>
              <a:t>07/02/2020</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F3839D16-BD58-4B81-A2F2-3C06E7D816FB}" type="slidenum">
              <a:rPr lang="en-GB" smtClean="0"/>
              <a:t>‹#›</a:t>
            </a:fld>
            <a:endParaRPr lang="en-GB"/>
          </a:p>
        </p:txBody>
      </p:sp>
    </p:spTree>
    <p:extLst>
      <p:ext uri="{BB962C8B-B14F-4D97-AF65-F5344CB8AC3E}">
        <p14:creationId xmlns:p14="http://schemas.microsoft.com/office/powerpoint/2010/main" val="231094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1</a:t>
            </a:fld>
            <a:endParaRPr lang="en-GB"/>
          </a:p>
        </p:txBody>
      </p:sp>
    </p:spTree>
    <p:extLst>
      <p:ext uri="{BB962C8B-B14F-4D97-AF65-F5344CB8AC3E}">
        <p14:creationId xmlns:p14="http://schemas.microsoft.com/office/powerpoint/2010/main" val="173842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10</a:t>
            </a:fld>
            <a:endParaRPr lang="en-GB"/>
          </a:p>
        </p:txBody>
      </p:sp>
    </p:spTree>
    <p:extLst>
      <p:ext uri="{BB962C8B-B14F-4D97-AF65-F5344CB8AC3E}">
        <p14:creationId xmlns:p14="http://schemas.microsoft.com/office/powerpoint/2010/main" val="333411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12</a:t>
            </a:fld>
            <a:endParaRPr lang="en-GB"/>
          </a:p>
        </p:txBody>
      </p:sp>
    </p:spTree>
    <p:extLst>
      <p:ext uri="{BB962C8B-B14F-4D97-AF65-F5344CB8AC3E}">
        <p14:creationId xmlns:p14="http://schemas.microsoft.com/office/powerpoint/2010/main" val="21947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2</a:t>
            </a:fld>
            <a:endParaRPr lang="en-GB"/>
          </a:p>
        </p:txBody>
      </p:sp>
    </p:spTree>
    <p:extLst>
      <p:ext uri="{BB962C8B-B14F-4D97-AF65-F5344CB8AC3E}">
        <p14:creationId xmlns:p14="http://schemas.microsoft.com/office/powerpoint/2010/main" val="692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3</a:t>
            </a:fld>
            <a:endParaRPr lang="en-GB"/>
          </a:p>
        </p:txBody>
      </p:sp>
    </p:spTree>
    <p:extLst>
      <p:ext uri="{BB962C8B-B14F-4D97-AF65-F5344CB8AC3E}">
        <p14:creationId xmlns:p14="http://schemas.microsoft.com/office/powerpoint/2010/main" val="373729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4</a:t>
            </a:fld>
            <a:endParaRPr lang="en-GB"/>
          </a:p>
        </p:txBody>
      </p:sp>
    </p:spTree>
    <p:extLst>
      <p:ext uri="{BB962C8B-B14F-4D97-AF65-F5344CB8AC3E}">
        <p14:creationId xmlns:p14="http://schemas.microsoft.com/office/powerpoint/2010/main" val="81027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5</a:t>
            </a:fld>
            <a:endParaRPr lang="en-GB"/>
          </a:p>
        </p:txBody>
      </p:sp>
    </p:spTree>
    <p:extLst>
      <p:ext uri="{BB962C8B-B14F-4D97-AF65-F5344CB8AC3E}">
        <p14:creationId xmlns:p14="http://schemas.microsoft.com/office/powerpoint/2010/main" val="47319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6</a:t>
            </a:fld>
            <a:endParaRPr lang="en-GB"/>
          </a:p>
        </p:txBody>
      </p:sp>
    </p:spTree>
    <p:extLst>
      <p:ext uri="{BB962C8B-B14F-4D97-AF65-F5344CB8AC3E}">
        <p14:creationId xmlns:p14="http://schemas.microsoft.com/office/powerpoint/2010/main" val="6813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7</a:t>
            </a:fld>
            <a:endParaRPr lang="en-GB"/>
          </a:p>
        </p:txBody>
      </p:sp>
    </p:spTree>
    <p:extLst>
      <p:ext uri="{BB962C8B-B14F-4D97-AF65-F5344CB8AC3E}">
        <p14:creationId xmlns:p14="http://schemas.microsoft.com/office/powerpoint/2010/main" val="1125324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8</a:t>
            </a:fld>
            <a:endParaRPr lang="en-GB"/>
          </a:p>
        </p:txBody>
      </p:sp>
    </p:spTree>
    <p:extLst>
      <p:ext uri="{BB962C8B-B14F-4D97-AF65-F5344CB8AC3E}">
        <p14:creationId xmlns:p14="http://schemas.microsoft.com/office/powerpoint/2010/main" val="289196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39D16-BD58-4B81-A2F2-3C06E7D816FB}" type="slidenum">
              <a:rPr lang="en-GB" smtClean="0"/>
              <a:t>9</a:t>
            </a:fld>
            <a:endParaRPr lang="en-GB"/>
          </a:p>
        </p:txBody>
      </p:sp>
    </p:spTree>
    <p:extLst>
      <p:ext uri="{BB962C8B-B14F-4D97-AF65-F5344CB8AC3E}">
        <p14:creationId xmlns:p14="http://schemas.microsoft.com/office/powerpoint/2010/main" val="29758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43B5AC-89AE-4253-9FF9-2579ACC42949}" type="datetime1">
              <a:rPr lang="en-GB" smtClean="0"/>
              <a:t>07/02/2020</a:t>
            </a:fld>
            <a:endParaRPr lang="en-GB"/>
          </a:p>
        </p:txBody>
      </p:sp>
      <p:sp>
        <p:nvSpPr>
          <p:cNvPr id="5" name="Footer Placeholder 4"/>
          <p:cNvSpPr>
            <a:spLocks noGrp="1"/>
          </p:cNvSpPr>
          <p:nvPr>
            <p:ph type="ftr" sz="quarter" idx="11"/>
          </p:nvPr>
        </p:nvSpPr>
        <p:spPr/>
        <p:txBody>
          <a:bodyPr/>
          <a:lstStyle/>
          <a:p>
            <a:r>
              <a:rPr lang="en-GB"/>
              <a:t>Nicola Yeates, Open University, 30 October 2019</a:t>
            </a:r>
          </a:p>
        </p:txBody>
      </p:sp>
      <p:sp>
        <p:nvSpPr>
          <p:cNvPr id="6" name="Slide Number Placeholder 5"/>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273291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DBC9F-79B3-4D83-9C2B-45A64E6462CA}" type="datetime1">
              <a:rPr lang="en-GB" smtClean="0"/>
              <a:t>07/02/2020</a:t>
            </a:fld>
            <a:endParaRPr lang="en-GB"/>
          </a:p>
        </p:txBody>
      </p:sp>
      <p:sp>
        <p:nvSpPr>
          <p:cNvPr id="5" name="Footer Placeholder 4"/>
          <p:cNvSpPr>
            <a:spLocks noGrp="1"/>
          </p:cNvSpPr>
          <p:nvPr>
            <p:ph type="ftr" sz="quarter" idx="11"/>
          </p:nvPr>
        </p:nvSpPr>
        <p:spPr/>
        <p:txBody>
          <a:bodyPr/>
          <a:lstStyle/>
          <a:p>
            <a:r>
              <a:rPr lang="en-GB"/>
              <a:t>Nicola Yeates, Open University, 30 October 2019</a:t>
            </a:r>
          </a:p>
        </p:txBody>
      </p:sp>
      <p:sp>
        <p:nvSpPr>
          <p:cNvPr id="6" name="Slide Number Placeholder 5"/>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374851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CED6A-5FA3-4F38-AFC2-C77370AB1F82}" type="datetime1">
              <a:rPr lang="en-GB" smtClean="0"/>
              <a:t>07/02/2020</a:t>
            </a:fld>
            <a:endParaRPr lang="en-GB"/>
          </a:p>
        </p:txBody>
      </p:sp>
      <p:sp>
        <p:nvSpPr>
          <p:cNvPr id="5" name="Footer Placeholder 4"/>
          <p:cNvSpPr>
            <a:spLocks noGrp="1"/>
          </p:cNvSpPr>
          <p:nvPr>
            <p:ph type="ftr" sz="quarter" idx="11"/>
          </p:nvPr>
        </p:nvSpPr>
        <p:spPr/>
        <p:txBody>
          <a:bodyPr/>
          <a:lstStyle/>
          <a:p>
            <a:r>
              <a:rPr lang="en-GB"/>
              <a:t>Nicola Yeates, Open University, 30 October 2019</a:t>
            </a:r>
          </a:p>
        </p:txBody>
      </p:sp>
      <p:sp>
        <p:nvSpPr>
          <p:cNvPr id="6" name="Slide Number Placeholder 5"/>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288989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F2C7D-E127-47E0-8D0C-62515B8A4945}" type="datetime1">
              <a:rPr lang="en-GB" smtClean="0"/>
              <a:t>07/02/2020</a:t>
            </a:fld>
            <a:endParaRPr lang="en-GB"/>
          </a:p>
        </p:txBody>
      </p:sp>
      <p:sp>
        <p:nvSpPr>
          <p:cNvPr id="5" name="Footer Placeholder 4"/>
          <p:cNvSpPr>
            <a:spLocks noGrp="1"/>
          </p:cNvSpPr>
          <p:nvPr>
            <p:ph type="ftr" sz="quarter" idx="11"/>
          </p:nvPr>
        </p:nvSpPr>
        <p:spPr/>
        <p:txBody>
          <a:bodyPr/>
          <a:lstStyle/>
          <a:p>
            <a:r>
              <a:rPr lang="en-GB"/>
              <a:t>Nicola Yeates, Open University, 30 October 2019</a:t>
            </a:r>
          </a:p>
        </p:txBody>
      </p:sp>
      <p:sp>
        <p:nvSpPr>
          <p:cNvPr id="6" name="Slide Number Placeholder 5"/>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338682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0D222-242C-4287-8476-E6C886A09006}" type="datetime1">
              <a:rPr lang="en-GB" smtClean="0"/>
              <a:t>07/02/2020</a:t>
            </a:fld>
            <a:endParaRPr lang="en-GB"/>
          </a:p>
        </p:txBody>
      </p:sp>
      <p:sp>
        <p:nvSpPr>
          <p:cNvPr id="5" name="Footer Placeholder 4"/>
          <p:cNvSpPr>
            <a:spLocks noGrp="1"/>
          </p:cNvSpPr>
          <p:nvPr>
            <p:ph type="ftr" sz="quarter" idx="11"/>
          </p:nvPr>
        </p:nvSpPr>
        <p:spPr/>
        <p:txBody>
          <a:bodyPr/>
          <a:lstStyle/>
          <a:p>
            <a:r>
              <a:rPr lang="en-GB"/>
              <a:t>Nicola Yeates, Open University, 30 October 2019</a:t>
            </a:r>
          </a:p>
        </p:txBody>
      </p:sp>
      <p:sp>
        <p:nvSpPr>
          <p:cNvPr id="6" name="Slide Number Placeholder 5"/>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13135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227B0D-E544-4DAA-BEB2-A6FBEFC80163}" type="datetime1">
              <a:rPr lang="en-GB" smtClean="0"/>
              <a:t>07/02/2020</a:t>
            </a:fld>
            <a:endParaRPr lang="en-GB"/>
          </a:p>
        </p:txBody>
      </p:sp>
      <p:sp>
        <p:nvSpPr>
          <p:cNvPr id="6" name="Footer Placeholder 5"/>
          <p:cNvSpPr>
            <a:spLocks noGrp="1"/>
          </p:cNvSpPr>
          <p:nvPr>
            <p:ph type="ftr" sz="quarter" idx="11"/>
          </p:nvPr>
        </p:nvSpPr>
        <p:spPr/>
        <p:txBody>
          <a:bodyPr/>
          <a:lstStyle/>
          <a:p>
            <a:r>
              <a:rPr lang="en-GB"/>
              <a:t>Nicola Yeates, Open University, 30 October 2019</a:t>
            </a:r>
          </a:p>
        </p:txBody>
      </p:sp>
      <p:sp>
        <p:nvSpPr>
          <p:cNvPr id="7" name="Slide Number Placeholder 6"/>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81094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9B2906-84FC-479C-B55A-8B60C296F9D4}" type="datetime1">
              <a:rPr lang="en-GB" smtClean="0"/>
              <a:t>07/02/2020</a:t>
            </a:fld>
            <a:endParaRPr lang="en-GB"/>
          </a:p>
        </p:txBody>
      </p:sp>
      <p:sp>
        <p:nvSpPr>
          <p:cNvPr id="8" name="Footer Placeholder 7"/>
          <p:cNvSpPr>
            <a:spLocks noGrp="1"/>
          </p:cNvSpPr>
          <p:nvPr>
            <p:ph type="ftr" sz="quarter" idx="11"/>
          </p:nvPr>
        </p:nvSpPr>
        <p:spPr/>
        <p:txBody>
          <a:bodyPr/>
          <a:lstStyle/>
          <a:p>
            <a:r>
              <a:rPr lang="en-GB"/>
              <a:t>Nicola Yeates, Open University, 30 October 2019</a:t>
            </a:r>
          </a:p>
        </p:txBody>
      </p:sp>
      <p:sp>
        <p:nvSpPr>
          <p:cNvPr id="9" name="Slide Number Placeholder 8"/>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222482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B622E0-C19A-4FB2-90D3-A8C1E05DA063}" type="datetime1">
              <a:rPr lang="en-GB" smtClean="0"/>
              <a:t>07/02/2020</a:t>
            </a:fld>
            <a:endParaRPr lang="en-GB"/>
          </a:p>
        </p:txBody>
      </p:sp>
      <p:sp>
        <p:nvSpPr>
          <p:cNvPr id="4" name="Footer Placeholder 3"/>
          <p:cNvSpPr>
            <a:spLocks noGrp="1"/>
          </p:cNvSpPr>
          <p:nvPr>
            <p:ph type="ftr" sz="quarter" idx="11"/>
          </p:nvPr>
        </p:nvSpPr>
        <p:spPr/>
        <p:txBody>
          <a:bodyPr/>
          <a:lstStyle/>
          <a:p>
            <a:r>
              <a:rPr lang="en-GB"/>
              <a:t>Nicola Yeates, Open University, 30 October 2019</a:t>
            </a:r>
          </a:p>
        </p:txBody>
      </p:sp>
      <p:sp>
        <p:nvSpPr>
          <p:cNvPr id="5" name="Slide Number Placeholder 4"/>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143030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E8BB3-0629-4AC9-8050-71E7F70285EF}" type="datetime1">
              <a:rPr lang="en-GB" smtClean="0"/>
              <a:t>07/02/2020</a:t>
            </a:fld>
            <a:endParaRPr lang="en-GB"/>
          </a:p>
        </p:txBody>
      </p:sp>
      <p:sp>
        <p:nvSpPr>
          <p:cNvPr id="3" name="Footer Placeholder 2"/>
          <p:cNvSpPr>
            <a:spLocks noGrp="1"/>
          </p:cNvSpPr>
          <p:nvPr>
            <p:ph type="ftr" sz="quarter" idx="11"/>
          </p:nvPr>
        </p:nvSpPr>
        <p:spPr/>
        <p:txBody>
          <a:bodyPr/>
          <a:lstStyle/>
          <a:p>
            <a:r>
              <a:rPr lang="en-GB"/>
              <a:t>Nicola Yeates, Open University, 30 October 2019</a:t>
            </a:r>
          </a:p>
        </p:txBody>
      </p:sp>
      <p:sp>
        <p:nvSpPr>
          <p:cNvPr id="4" name="Slide Number Placeholder 3"/>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38691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4FA9A3-532A-4915-BE1B-390F2291262A}" type="datetime1">
              <a:rPr lang="en-GB" smtClean="0"/>
              <a:t>07/02/2020</a:t>
            </a:fld>
            <a:endParaRPr lang="en-GB"/>
          </a:p>
        </p:txBody>
      </p:sp>
      <p:sp>
        <p:nvSpPr>
          <p:cNvPr id="6" name="Footer Placeholder 5"/>
          <p:cNvSpPr>
            <a:spLocks noGrp="1"/>
          </p:cNvSpPr>
          <p:nvPr>
            <p:ph type="ftr" sz="quarter" idx="11"/>
          </p:nvPr>
        </p:nvSpPr>
        <p:spPr/>
        <p:txBody>
          <a:bodyPr/>
          <a:lstStyle/>
          <a:p>
            <a:r>
              <a:rPr lang="en-GB"/>
              <a:t>Nicola Yeates, Open University, 30 October 2019</a:t>
            </a:r>
          </a:p>
        </p:txBody>
      </p:sp>
      <p:sp>
        <p:nvSpPr>
          <p:cNvPr id="7" name="Slide Number Placeholder 6"/>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120650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3EF28F-11D6-41F2-A3F5-18D4A41244E9}" type="datetime1">
              <a:rPr lang="en-GB" smtClean="0"/>
              <a:t>07/02/2020</a:t>
            </a:fld>
            <a:endParaRPr lang="en-GB"/>
          </a:p>
        </p:txBody>
      </p:sp>
      <p:sp>
        <p:nvSpPr>
          <p:cNvPr id="6" name="Footer Placeholder 5"/>
          <p:cNvSpPr>
            <a:spLocks noGrp="1"/>
          </p:cNvSpPr>
          <p:nvPr>
            <p:ph type="ftr" sz="quarter" idx="11"/>
          </p:nvPr>
        </p:nvSpPr>
        <p:spPr/>
        <p:txBody>
          <a:bodyPr/>
          <a:lstStyle/>
          <a:p>
            <a:r>
              <a:rPr lang="en-GB"/>
              <a:t>Nicola Yeates, Open University, 30 October 2019</a:t>
            </a:r>
          </a:p>
        </p:txBody>
      </p:sp>
      <p:sp>
        <p:nvSpPr>
          <p:cNvPr id="7" name="Slide Number Placeholder 6"/>
          <p:cNvSpPr>
            <a:spLocks noGrp="1"/>
          </p:cNvSpPr>
          <p:nvPr>
            <p:ph type="sldNum" sz="quarter" idx="12"/>
          </p:nvPr>
        </p:nvSpPr>
        <p:spPr/>
        <p:txBody>
          <a:bodyPr/>
          <a:lstStyle/>
          <a:p>
            <a:fld id="{C8486F91-40DE-4210-8944-4189FB9A6DF7}" type="slidenum">
              <a:rPr lang="en-GB" smtClean="0"/>
              <a:t>‹#›</a:t>
            </a:fld>
            <a:endParaRPr lang="en-GB"/>
          </a:p>
        </p:txBody>
      </p:sp>
    </p:spTree>
    <p:extLst>
      <p:ext uri="{BB962C8B-B14F-4D97-AF65-F5344CB8AC3E}">
        <p14:creationId xmlns:p14="http://schemas.microsoft.com/office/powerpoint/2010/main" val="299420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49203-2142-4F57-A4E8-EF3BE806425C}" type="datetime1">
              <a:rPr lang="en-GB" smtClean="0"/>
              <a:t>07/02/2020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Nicola Yeates, Open University, 30 October 2019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86F91-40DE-4210-8944-4189FB9A6DF7}" type="slidenum">
              <a:rPr lang="en-GB" smtClean="0"/>
              <a:t>‹#›</a:t>
            </a:fld>
            <a:endParaRPr lang="en-GB"/>
          </a:p>
        </p:txBody>
      </p:sp>
    </p:spTree>
    <p:extLst>
      <p:ext uri="{BB962C8B-B14F-4D97-AF65-F5344CB8AC3E}">
        <p14:creationId xmlns:p14="http://schemas.microsoft.com/office/powerpoint/2010/main" val="2032320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EEB4-1DEF-4AFD-9EE2-73B31D2DD3A2}"/>
              </a:ext>
            </a:extLst>
          </p:cNvPr>
          <p:cNvSpPr>
            <a:spLocks noGrp="1"/>
          </p:cNvSpPr>
          <p:nvPr>
            <p:ph type="ctrTitle"/>
          </p:nvPr>
        </p:nvSpPr>
        <p:spPr/>
        <p:txBody>
          <a:bodyPr>
            <a:normAutofit fontScale="90000"/>
          </a:bodyPr>
          <a:lstStyle/>
          <a:p>
            <a:br>
              <a:rPr lang="en-GB" dirty="0"/>
            </a:br>
            <a:br>
              <a:rPr lang="en-GB" dirty="0"/>
            </a:br>
            <a:br>
              <a:rPr lang="en-GB" dirty="0"/>
            </a:br>
            <a:r>
              <a:rPr lang="en-GB" b="1" dirty="0"/>
              <a:t>Global health labour migration: </a:t>
            </a:r>
            <a:br>
              <a:rPr lang="en-GB" b="1" dirty="0"/>
            </a:br>
            <a:r>
              <a:rPr lang="en-GB" sz="4900" b="1" dirty="0"/>
              <a:t>gender, global governance, social policy</a:t>
            </a:r>
          </a:p>
        </p:txBody>
      </p:sp>
      <p:sp>
        <p:nvSpPr>
          <p:cNvPr id="3" name="Subtitle 2">
            <a:extLst>
              <a:ext uri="{FF2B5EF4-FFF2-40B4-BE49-F238E27FC236}">
                <a16:creationId xmlns:a16="http://schemas.microsoft.com/office/drawing/2014/main" id="{92059D9B-6E8F-4B0F-95A6-34C2D6ADA8C3}"/>
              </a:ext>
            </a:extLst>
          </p:cNvPr>
          <p:cNvSpPr>
            <a:spLocks noGrp="1"/>
          </p:cNvSpPr>
          <p:nvPr>
            <p:ph type="subTitle" idx="1"/>
          </p:nvPr>
        </p:nvSpPr>
        <p:spPr/>
        <p:txBody>
          <a:bodyPr>
            <a:normAutofit fontScale="55000" lnSpcReduction="20000"/>
          </a:bodyPr>
          <a:lstStyle/>
          <a:p>
            <a:endParaRPr lang="en-GB" dirty="0"/>
          </a:p>
          <a:p>
            <a:r>
              <a:rPr lang="en-GB" sz="5100" dirty="0"/>
              <a:t>Nicola Yeates</a:t>
            </a:r>
          </a:p>
          <a:p>
            <a:r>
              <a:rPr lang="en-GB" sz="3200" dirty="0">
                <a:latin typeface="Arial" panose="020B0604020202020204" pitchFamily="34" charset="0"/>
                <a:cs typeface="Arial" panose="020B0604020202020204" pitchFamily="34" charset="0"/>
              </a:rPr>
              <a:t>Professor of Social Policy, Open University</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Gender and Social Policy IKD seminar, Walton Hall, 30</a:t>
            </a:r>
            <a:r>
              <a:rPr lang="en-GB" sz="3200" baseline="30000" dirty="0">
                <a:latin typeface="Arial" panose="020B0604020202020204" pitchFamily="34" charset="0"/>
                <a:cs typeface="Arial" panose="020B0604020202020204" pitchFamily="34" charset="0"/>
              </a:rPr>
              <a:t>th</a:t>
            </a:r>
            <a:r>
              <a:rPr lang="en-GB" sz="3200" dirty="0">
                <a:latin typeface="Arial" panose="020B0604020202020204" pitchFamily="34" charset="0"/>
                <a:cs typeface="Arial" panose="020B0604020202020204" pitchFamily="34" charset="0"/>
              </a:rPr>
              <a:t> October 2019</a:t>
            </a:r>
          </a:p>
        </p:txBody>
      </p:sp>
      <p:cxnSp>
        <p:nvCxnSpPr>
          <p:cNvPr id="5" name="Straight Connector 4">
            <a:extLst>
              <a:ext uri="{FF2B5EF4-FFF2-40B4-BE49-F238E27FC236}">
                <a16:creationId xmlns:a16="http://schemas.microsoft.com/office/drawing/2014/main" id="{7155D9DD-D8DA-4806-9C04-38D318E6F027}"/>
              </a:ext>
            </a:extLst>
          </p:cNvPr>
          <p:cNvCxnSpPr>
            <a:cxnSpLocks/>
          </p:cNvCxnSpPr>
          <p:nvPr/>
        </p:nvCxnSpPr>
        <p:spPr>
          <a:xfrm>
            <a:off x="4486940" y="317913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2" descr="Y:\Open_2012-09-27_10-25_11-06\CV\OU.jpg">
            <a:extLst>
              <a:ext uri="{FF2B5EF4-FFF2-40B4-BE49-F238E27FC236}">
                <a16:creationId xmlns:a16="http://schemas.microsoft.com/office/drawing/2014/main" id="{A0FC0F9A-15CE-4BD1-A24C-787DCC721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6263" y="434975"/>
            <a:ext cx="15827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518F50DE-690D-4993-B0FF-37D71B274544}"/>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30405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88533-2797-412A-BBE6-72D92FE85888}"/>
              </a:ext>
            </a:extLst>
          </p:cNvPr>
          <p:cNvSpPr>
            <a:spLocks noGrp="1"/>
          </p:cNvSpPr>
          <p:nvPr>
            <p:ph type="title"/>
          </p:nvPr>
        </p:nvSpPr>
        <p:spPr/>
        <p:txBody>
          <a:bodyPr/>
          <a:lstStyle/>
          <a:p>
            <a:r>
              <a:rPr lang="en-GB" b="1" dirty="0"/>
              <a:t>Gendering global governance, politics, policy</a:t>
            </a:r>
          </a:p>
        </p:txBody>
      </p:sp>
      <p:sp>
        <p:nvSpPr>
          <p:cNvPr id="3" name="Content Placeholder 2">
            <a:extLst>
              <a:ext uri="{FF2B5EF4-FFF2-40B4-BE49-F238E27FC236}">
                <a16:creationId xmlns:a16="http://schemas.microsoft.com/office/drawing/2014/main" id="{43843235-4110-4A04-9D3E-6D696E152CB8}"/>
              </a:ext>
            </a:extLst>
          </p:cNvPr>
          <p:cNvSpPr>
            <a:spLocks noGrp="1"/>
          </p:cNvSpPr>
          <p:nvPr>
            <p:ph idx="1"/>
          </p:nvPr>
        </p:nvSpPr>
        <p:spPr>
          <a:xfrm>
            <a:off x="838200" y="1456660"/>
            <a:ext cx="10515600" cy="4720303"/>
          </a:xfrm>
        </p:spPr>
        <p:txBody>
          <a:bodyPr>
            <a:normAutofit fontScale="85000" lnSpcReduction="10000"/>
          </a:bodyPr>
          <a:lstStyle/>
          <a:p>
            <a:r>
              <a:rPr lang="en-GB" dirty="0"/>
              <a:t>Early focus on ‘brain drain gives way to feminisation of the policy field in 1970s</a:t>
            </a:r>
          </a:p>
          <a:p>
            <a:r>
              <a:rPr lang="en-GB" dirty="0"/>
              <a:t>Limited systematic appreciation of gendered HWM in global policy</a:t>
            </a:r>
          </a:p>
          <a:p>
            <a:pPr lvl="1"/>
            <a:r>
              <a:rPr lang="en-GB" dirty="0"/>
              <a:t>E.g. gender inequalities replicated through migration process, neglected in human resources for health planning, multiple discriminations (as women, minority ethnic, migrant)</a:t>
            </a:r>
          </a:p>
          <a:p>
            <a:r>
              <a:rPr lang="en-GB" dirty="0"/>
              <a:t>Belated impetus from SDGs: gender equality, health and well-being, decent work</a:t>
            </a:r>
          </a:p>
          <a:p>
            <a:r>
              <a:rPr lang="en-GB" dirty="0"/>
              <a:t>Acknowledgement of gender dividend of SDGs in social and health care workforce, but discourse focuses on increasing women’s LF and educational participation in attaining UHC</a:t>
            </a:r>
          </a:p>
          <a:p>
            <a:r>
              <a:rPr lang="en-GB" dirty="0"/>
              <a:t>Opportunities for transformative social policy to address global health and social inequalities remain to be fully seized…</a:t>
            </a:r>
          </a:p>
          <a:p>
            <a:r>
              <a:rPr lang="en-GB" dirty="0"/>
              <a:t>…including how gender/intersectionality in health worker migration can be incorporated into global policy.</a:t>
            </a:r>
          </a:p>
          <a:p>
            <a:endParaRPr lang="en-GB" dirty="0"/>
          </a:p>
          <a:p>
            <a:endParaRPr lang="en-GB" dirty="0"/>
          </a:p>
        </p:txBody>
      </p:sp>
      <p:sp>
        <p:nvSpPr>
          <p:cNvPr id="4" name="Footer Placeholder 3">
            <a:extLst>
              <a:ext uri="{FF2B5EF4-FFF2-40B4-BE49-F238E27FC236}">
                <a16:creationId xmlns:a16="http://schemas.microsoft.com/office/drawing/2014/main" id="{CA9B4E41-0EA4-4F1C-AD9F-FB68CD9DEF16}"/>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7157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C629-D3AF-45C7-AD4B-FA5ED13D089A}"/>
              </a:ext>
            </a:extLst>
          </p:cNvPr>
          <p:cNvSpPr>
            <a:spLocks noGrp="1"/>
          </p:cNvSpPr>
          <p:nvPr>
            <p:ph type="title"/>
          </p:nvPr>
        </p:nvSpPr>
        <p:spPr/>
        <p:txBody>
          <a:bodyPr>
            <a:normAutofit fontScale="90000"/>
          </a:bodyPr>
          <a:lstStyle/>
          <a:p>
            <a:r>
              <a:rPr lang="en-GB" b="1" dirty="0"/>
              <a:t>Strengthening global governance of International health worker migration and recruitment   </a:t>
            </a:r>
            <a:endParaRPr lang="en-GB" dirty="0"/>
          </a:p>
        </p:txBody>
      </p:sp>
      <p:sp>
        <p:nvSpPr>
          <p:cNvPr id="3" name="Content Placeholder 2">
            <a:extLst>
              <a:ext uri="{FF2B5EF4-FFF2-40B4-BE49-F238E27FC236}">
                <a16:creationId xmlns:a16="http://schemas.microsoft.com/office/drawing/2014/main" id="{A9F29615-6E11-4E05-8880-B4D7CF814014}"/>
              </a:ext>
            </a:extLst>
          </p:cNvPr>
          <p:cNvSpPr>
            <a:spLocks noGrp="1"/>
          </p:cNvSpPr>
          <p:nvPr>
            <p:ph sz="half" idx="1"/>
          </p:nvPr>
        </p:nvSpPr>
        <p:spPr>
          <a:xfrm>
            <a:off x="838200" y="2498651"/>
            <a:ext cx="5181600" cy="3678312"/>
          </a:xfrm>
        </p:spPr>
        <p:txBody>
          <a:bodyPr>
            <a:normAutofit fontScale="85000" lnSpcReduction="10000"/>
          </a:bodyPr>
          <a:lstStyle/>
          <a:p>
            <a:r>
              <a:rPr lang="en-GB" dirty="0"/>
              <a:t>Ending dependence on overseas health workers to staff health services</a:t>
            </a:r>
          </a:p>
          <a:p>
            <a:r>
              <a:rPr lang="en-GB" dirty="0"/>
              <a:t>Shared responsibility rooted in the values and practices of equality, global social justice and social sustainability</a:t>
            </a:r>
          </a:p>
          <a:p>
            <a:r>
              <a:rPr lang="en-GB" dirty="0"/>
              <a:t>Beyond health: forging lateral connections across multiple social and economic policy sectors</a:t>
            </a:r>
          </a:p>
          <a:p>
            <a:r>
              <a:rPr lang="en-GB" dirty="0"/>
              <a:t>Dialogue with the care economy and investment in social infrastructure </a:t>
            </a:r>
          </a:p>
          <a:p>
            <a:endParaRPr lang="en-GB" dirty="0"/>
          </a:p>
        </p:txBody>
      </p:sp>
      <p:sp>
        <p:nvSpPr>
          <p:cNvPr id="4" name="Content Placeholder 3">
            <a:extLst>
              <a:ext uri="{FF2B5EF4-FFF2-40B4-BE49-F238E27FC236}">
                <a16:creationId xmlns:a16="http://schemas.microsoft.com/office/drawing/2014/main" id="{5C77096A-4ECD-44A8-AAE1-0036A8ABDD21}"/>
              </a:ext>
            </a:extLst>
          </p:cNvPr>
          <p:cNvSpPr>
            <a:spLocks noGrp="1"/>
          </p:cNvSpPr>
          <p:nvPr>
            <p:ph sz="half" idx="2"/>
          </p:nvPr>
        </p:nvSpPr>
        <p:spPr>
          <a:xfrm>
            <a:off x="6172200" y="1690688"/>
            <a:ext cx="5181600" cy="4486275"/>
          </a:xfrm>
        </p:spPr>
        <p:txBody>
          <a:bodyPr>
            <a:normAutofit fontScale="85000" lnSpcReduction="10000"/>
          </a:bodyPr>
          <a:lstStyle/>
          <a:p>
            <a:r>
              <a:rPr lang="en-GB" dirty="0"/>
              <a:t>Are new instruments needed or better implementation of existing ones?  </a:t>
            </a:r>
          </a:p>
          <a:p>
            <a:r>
              <a:rPr lang="en-GB" dirty="0"/>
              <a:t>What about institutional strengthening? </a:t>
            </a:r>
          </a:p>
          <a:p>
            <a:r>
              <a:rPr lang="en-GB" dirty="0"/>
              <a:t>What approaches? From ‘aid’/’charity’ to…self-sufficiency? </a:t>
            </a:r>
          </a:p>
          <a:p>
            <a:r>
              <a:rPr lang="en-GB" dirty="0"/>
              <a:t>And how?</a:t>
            </a:r>
          </a:p>
          <a:p>
            <a:pPr lvl="1"/>
            <a:r>
              <a:rPr lang="en-GB" dirty="0"/>
              <a:t>Financial restitution</a:t>
            </a:r>
          </a:p>
          <a:p>
            <a:pPr lvl="1"/>
            <a:r>
              <a:rPr lang="en-GB" dirty="0"/>
              <a:t>Inclusive multi-level, multi-stakeholder partnerships</a:t>
            </a:r>
          </a:p>
          <a:p>
            <a:pPr marL="457200" lvl="1" indent="0">
              <a:buNone/>
            </a:pPr>
            <a:r>
              <a:rPr lang="en-GB" dirty="0"/>
              <a:t> </a:t>
            </a:r>
          </a:p>
          <a:p>
            <a:pPr marL="0" indent="0">
              <a:buNone/>
            </a:pPr>
            <a:endParaRPr lang="en-GB" dirty="0"/>
          </a:p>
        </p:txBody>
      </p:sp>
      <p:sp>
        <p:nvSpPr>
          <p:cNvPr id="5" name="Footer Placeholder 4">
            <a:extLst>
              <a:ext uri="{FF2B5EF4-FFF2-40B4-BE49-F238E27FC236}">
                <a16:creationId xmlns:a16="http://schemas.microsoft.com/office/drawing/2014/main" id="{A5E438E8-B296-490E-8AC0-6439C46C9A4B}"/>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240008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31B9-3AE9-4469-8171-4C4735B19C50}"/>
              </a:ext>
            </a:extLst>
          </p:cNvPr>
          <p:cNvSpPr>
            <a:spLocks noGrp="1"/>
          </p:cNvSpPr>
          <p:nvPr>
            <p:ph type="title"/>
          </p:nvPr>
        </p:nvSpPr>
        <p:spPr>
          <a:xfrm>
            <a:off x="648929" y="629266"/>
            <a:ext cx="3651467" cy="1676603"/>
          </a:xfrm>
        </p:spPr>
        <p:txBody>
          <a:bodyPr>
            <a:normAutofit/>
          </a:bodyPr>
          <a:lstStyle/>
          <a:p>
            <a:endParaRPr lang="en-GB" dirty="0"/>
          </a:p>
        </p:txBody>
      </p:sp>
      <p:sp>
        <p:nvSpPr>
          <p:cNvPr id="9" name="Content Placeholder 8">
            <a:extLst>
              <a:ext uri="{FF2B5EF4-FFF2-40B4-BE49-F238E27FC236}">
                <a16:creationId xmlns:a16="http://schemas.microsoft.com/office/drawing/2014/main" id="{5DDB9EF6-9DA7-4016-BCD5-349943CC1AAD}"/>
              </a:ext>
            </a:extLst>
          </p:cNvPr>
          <p:cNvSpPr>
            <a:spLocks noGrp="1"/>
          </p:cNvSpPr>
          <p:nvPr>
            <p:ph idx="1"/>
          </p:nvPr>
        </p:nvSpPr>
        <p:spPr>
          <a:xfrm>
            <a:off x="648931" y="2438400"/>
            <a:ext cx="3651466" cy="3785419"/>
          </a:xfrm>
        </p:spPr>
        <p:txBody>
          <a:bodyPr>
            <a:normAutofit/>
          </a:bodyPr>
          <a:lstStyle/>
          <a:p>
            <a:endParaRPr lang="en-US" sz="1800"/>
          </a:p>
        </p:txBody>
      </p:sp>
      <p:pic>
        <p:nvPicPr>
          <p:cNvPr id="5" name="Content Placeholder 4" descr="Decorative book cover, with book title 'International Health Worker Migration and Recruitment', and authors (Nicola Yeates and Jane Pillinger).  ">
            <a:extLst>
              <a:ext uri="{FF2B5EF4-FFF2-40B4-BE49-F238E27FC236}">
                <a16:creationId xmlns:a16="http://schemas.microsoft.com/office/drawing/2014/main" id="{280A2B4A-2BA8-483F-B586-666E42BDD9CE}"/>
              </a:ext>
            </a:extLst>
          </p:cNvPr>
          <p:cNvPicPr>
            <a:picLocks noChangeAspect="1"/>
          </p:cNvPicPr>
          <p:nvPr/>
        </p:nvPicPr>
        <p:blipFill rotWithShape="1">
          <a:blip r:embed="rId3">
            <a:extLst>
              <a:ext uri="{28A0092B-C50C-407E-A947-70E740481C1C}">
                <a14:useLocalDpi xmlns:a14="http://schemas.microsoft.com/office/drawing/2010/main" val="0"/>
              </a:ext>
            </a:extLst>
          </a:blip>
          <a:srcRect t="16802" r="-1" b="22589"/>
          <a:stretch/>
        </p:blipFill>
        <p:spPr>
          <a:xfrm>
            <a:off x="0" y="10"/>
            <a:ext cx="12192000" cy="6857990"/>
          </a:xfrm>
          <a:prstGeom prst="rect">
            <a:avLst/>
          </a:prstGeom>
          <a:effectLst/>
        </p:spPr>
      </p:pic>
      <p:sp>
        <p:nvSpPr>
          <p:cNvPr id="3" name="Footer Placeholder 2">
            <a:extLst>
              <a:ext uri="{FF2B5EF4-FFF2-40B4-BE49-F238E27FC236}">
                <a16:creationId xmlns:a16="http://schemas.microsoft.com/office/drawing/2014/main" id="{8545F97E-3B6D-4B20-8CF3-A4744574C14E}"/>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66992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31B9-3AE9-4469-8171-4C4735B19C50}"/>
              </a:ext>
            </a:extLst>
          </p:cNvPr>
          <p:cNvSpPr>
            <a:spLocks noGrp="1"/>
          </p:cNvSpPr>
          <p:nvPr>
            <p:ph type="title"/>
          </p:nvPr>
        </p:nvSpPr>
        <p:spPr>
          <a:xfrm>
            <a:off x="648929" y="629266"/>
            <a:ext cx="3651467" cy="1676603"/>
          </a:xfrm>
        </p:spPr>
        <p:txBody>
          <a:bodyPr>
            <a:normAutofit/>
          </a:bodyPr>
          <a:lstStyle/>
          <a:p>
            <a:endParaRPr lang="en-GB" dirty="0"/>
          </a:p>
        </p:txBody>
      </p:sp>
      <p:sp>
        <p:nvSpPr>
          <p:cNvPr id="9" name="Content Placeholder 8">
            <a:extLst>
              <a:ext uri="{FF2B5EF4-FFF2-40B4-BE49-F238E27FC236}">
                <a16:creationId xmlns:a16="http://schemas.microsoft.com/office/drawing/2014/main" id="{5DDB9EF6-9DA7-4016-BCD5-349943CC1AAD}"/>
              </a:ext>
            </a:extLst>
          </p:cNvPr>
          <p:cNvSpPr>
            <a:spLocks noGrp="1"/>
          </p:cNvSpPr>
          <p:nvPr>
            <p:ph idx="1"/>
          </p:nvPr>
        </p:nvSpPr>
        <p:spPr>
          <a:xfrm>
            <a:off x="648931" y="2438400"/>
            <a:ext cx="3651466" cy="3785419"/>
          </a:xfrm>
        </p:spPr>
        <p:txBody>
          <a:bodyPr>
            <a:normAutofit/>
          </a:bodyPr>
          <a:lstStyle/>
          <a:p>
            <a:endParaRPr lang="en-US" sz="1800"/>
          </a:p>
        </p:txBody>
      </p:sp>
      <p:pic>
        <p:nvPicPr>
          <p:cNvPr id="5" name="Content Placeholder 4" descr="Decorative book cover, with book title 'International Health Worker Migration and Recruitment', and authors (Nicola Yeates and Jane Pillinger).  ">
            <a:extLst>
              <a:ext uri="{FF2B5EF4-FFF2-40B4-BE49-F238E27FC236}">
                <a16:creationId xmlns:a16="http://schemas.microsoft.com/office/drawing/2014/main" id="{280A2B4A-2BA8-483F-B586-666E42BDD9CE}"/>
              </a:ext>
            </a:extLst>
          </p:cNvPr>
          <p:cNvPicPr>
            <a:picLocks noChangeAspect="1"/>
          </p:cNvPicPr>
          <p:nvPr/>
        </p:nvPicPr>
        <p:blipFill rotWithShape="1">
          <a:blip r:embed="rId3">
            <a:extLst>
              <a:ext uri="{28A0092B-C50C-407E-A947-70E740481C1C}">
                <a14:useLocalDpi xmlns:a14="http://schemas.microsoft.com/office/drawing/2010/main" val="0"/>
              </a:ext>
            </a:extLst>
          </a:blip>
          <a:srcRect t="16802" r="-1" b="22589"/>
          <a:stretch/>
        </p:blipFill>
        <p:spPr>
          <a:xfrm>
            <a:off x="0" y="10"/>
            <a:ext cx="12192000" cy="6857990"/>
          </a:xfrm>
          <a:prstGeom prst="rect">
            <a:avLst/>
          </a:prstGeom>
          <a:effectLst/>
        </p:spPr>
      </p:pic>
      <p:sp>
        <p:nvSpPr>
          <p:cNvPr id="3" name="Footer Placeholder 2">
            <a:extLst>
              <a:ext uri="{FF2B5EF4-FFF2-40B4-BE49-F238E27FC236}">
                <a16:creationId xmlns:a16="http://schemas.microsoft.com/office/drawing/2014/main" id="{3F54D151-0FD0-47CC-BD7A-9DF61F61E980}"/>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375991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8" descr="Slide shows logo of Global Health Workers' Alliance (now Network) with an extract from their 2013 report - 'no health without a workforce', conveying the centrality of health workforce issues to realising universal health coverage and global health improvements. ">
            <a:extLst>
              <a:ext uri="{FF2B5EF4-FFF2-40B4-BE49-F238E27FC236}">
                <a16:creationId xmlns:a16="http://schemas.microsoft.com/office/drawing/2014/main" id="{631BB1FB-5CA3-4ED4-B154-4C7BF67E5A73}"/>
              </a:ext>
            </a:extLst>
          </p:cNvPr>
          <p:cNvSpPr>
            <a:spLocks noGrp="1"/>
          </p:cNvSpPr>
          <p:nvPr>
            <p:ph type="title"/>
          </p:nvPr>
        </p:nvSpPr>
        <p:spPr>
          <a:xfrm>
            <a:off x="6090176" y="1694656"/>
            <a:ext cx="4977976" cy="3579093"/>
          </a:xfrm>
        </p:spPr>
        <p:txBody>
          <a:bodyPr vert="horz" lIns="91440" tIns="45720" rIns="91440" bIns="45720" rtlCol="0" anchor="ctr">
            <a:normAutofit/>
          </a:bodyPr>
          <a:lstStyle/>
          <a:p>
            <a:r>
              <a:rPr lang="en-US" sz="6700" b="1" dirty="0">
                <a:solidFill>
                  <a:srgbClr val="000000"/>
                </a:solidFill>
                <a:latin typeface="+mn-lt"/>
                <a:ea typeface="+mn-ea"/>
                <a:cs typeface="+mn-cs"/>
              </a:rPr>
              <a:t>No health without </a:t>
            </a:r>
            <a:br>
              <a:rPr lang="en-US" sz="6700" b="1" dirty="0">
                <a:solidFill>
                  <a:srgbClr val="000000"/>
                </a:solidFill>
                <a:latin typeface="+mn-lt"/>
                <a:ea typeface="+mn-ea"/>
                <a:cs typeface="+mn-cs"/>
              </a:rPr>
            </a:br>
            <a:r>
              <a:rPr lang="en-US" sz="6700" b="1" dirty="0">
                <a:solidFill>
                  <a:srgbClr val="000000"/>
                </a:solidFill>
                <a:latin typeface="+mn-lt"/>
                <a:ea typeface="+mn-ea"/>
                <a:cs typeface="+mn-cs"/>
              </a:rPr>
              <a:t>a workforce</a:t>
            </a:r>
            <a:br>
              <a:rPr lang="en-US" sz="4400" b="1" dirty="0">
                <a:solidFill>
                  <a:srgbClr val="000000"/>
                </a:solidFill>
                <a:latin typeface="+mn-lt"/>
                <a:ea typeface="+mn-ea"/>
                <a:cs typeface="+mn-cs"/>
              </a:rPr>
            </a:br>
            <a:endParaRPr lang="en-US" sz="4400" kern="1200" dirty="0">
              <a:solidFill>
                <a:srgbClr val="000000"/>
              </a:solidFill>
              <a:latin typeface="+mj-lt"/>
              <a:ea typeface="+mj-ea"/>
              <a:cs typeface="+mj-cs"/>
            </a:endParaRPr>
          </a:p>
        </p:txBody>
      </p:sp>
      <p:sp>
        <p:nvSpPr>
          <p:cNvPr id="1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81EC5D6-532C-4D59-BC17-6E3C23ED7721}"/>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artisticWatercolorSponge/>
                    </a14:imgEffect>
                  </a14:imgLayer>
                </a14:imgProps>
              </a:ext>
              <a:ext uri="{28A0092B-C50C-407E-A947-70E740481C1C}">
                <a14:useLocalDpi xmlns:a14="http://schemas.microsoft.com/office/drawing/2010/main" val="0"/>
              </a:ext>
            </a:extLst>
          </a:blip>
          <a:srcRect l="18867" r="19494"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7B8F228A-BC2E-4B38-88D0-754152845295}"/>
              </a:ext>
            </a:extLst>
          </p:cNvPr>
          <p:cNvSpPr>
            <a:spLocks noGrp="1"/>
          </p:cNvSpPr>
          <p:nvPr>
            <p:ph type="body" sz="half" idx="2"/>
          </p:nvPr>
        </p:nvSpPr>
        <p:spPr>
          <a:xfrm>
            <a:off x="6090574" y="3508744"/>
            <a:ext cx="4977578" cy="3211033"/>
          </a:xfrm>
        </p:spPr>
        <p:txBody>
          <a:bodyPr vert="horz" lIns="91440" tIns="45720" rIns="91440" bIns="45720" rtlCol="0" anchor="ctr">
            <a:normAutofit/>
          </a:bodyPr>
          <a:lstStyle/>
          <a:p>
            <a:r>
              <a:rPr lang="en-US" sz="2800" kern="1200" dirty="0">
                <a:solidFill>
                  <a:srgbClr val="000000"/>
                </a:solidFill>
                <a:latin typeface="+mn-lt"/>
                <a:ea typeface="+mn-ea"/>
                <a:cs typeface="+mn-cs"/>
              </a:rPr>
              <a:t> </a:t>
            </a:r>
            <a:endParaRPr lang="en-US" sz="2800" dirty="0">
              <a:solidFill>
                <a:srgbClr val="000000"/>
              </a:solidFill>
            </a:endParaRPr>
          </a:p>
          <a:p>
            <a:r>
              <a:rPr lang="en-US" sz="2800" kern="1200" dirty="0">
                <a:solidFill>
                  <a:srgbClr val="000000"/>
                </a:solidFill>
                <a:latin typeface="+mn-lt"/>
                <a:ea typeface="+mn-ea"/>
                <a:cs typeface="+mn-cs"/>
              </a:rPr>
              <a:t> </a:t>
            </a:r>
          </a:p>
          <a:p>
            <a:endParaRPr lang="en-US" sz="2800" kern="1200" dirty="0">
              <a:solidFill>
                <a:srgbClr val="000000"/>
              </a:solidFill>
              <a:latin typeface="+mn-lt"/>
              <a:ea typeface="+mn-ea"/>
              <a:cs typeface="+mn-cs"/>
            </a:endParaRPr>
          </a:p>
        </p:txBody>
      </p:sp>
      <p:sp>
        <p:nvSpPr>
          <p:cNvPr id="2" name="Footer Placeholder 1">
            <a:extLst>
              <a:ext uri="{FF2B5EF4-FFF2-40B4-BE49-F238E27FC236}">
                <a16:creationId xmlns:a16="http://schemas.microsoft.com/office/drawing/2014/main" id="{0C4654C8-CBC6-4885-83E9-CE0804F685C5}"/>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70202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F8DE5AF-CC7A-4A9C-8A1E-1163D5C62A69}"/>
              </a:ext>
            </a:extLst>
          </p:cNvPr>
          <p:cNvPicPr>
            <a:picLocks noChangeAspect="1"/>
          </p:cNvPicPr>
          <p:nvPr/>
        </p:nvPicPr>
        <p:blipFill rotWithShape="1">
          <a:blip r:embed="rId3">
            <a:alphaModFix/>
          </a:blip>
          <a:srcRect l="24393" r="22924"/>
          <a:stretch/>
        </p:blipFill>
        <p:spPr>
          <a:xfrm>
            <a:off x="-305" y="-1"/>
            <a:ext cx="6423053" cy="6858001"/>
          </a:xfrm>
          <a:prstGeom prst="rect">
            <a:avLst/>
          </a:prstGeom>
        </p:spPr>
      </p:pic>
      <p:pic>
        <p:nvPicPr>
          <p:cNvPr id="34" name="Picture 33">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8FA903BA-8CAD-4A17-9FAE-34D2B85E1AF4}"/>
              </a:ext>
            </a:extLst>
          </p:cNvPr>
          <p:cNvSpPr>
            <a:spLocks noGrp="1"/>
          </p:cNvSpPr>
          <p:nvPr>
            <p:ph type="title"/>
          </p:nvPr>
        </p:nvSpPr>
        <p:spPr>
          <a:xfrm>
            <a:off x="6748272" y="2966483"/>
            <a:ext cx="4800261" cy="2670699"/>
          </a:xfrm>
        </p:spPr>
        <p:txBody>
          <a:bodyPr vert="horz" lIns="91440" tIns="45720" rIns="91440" bIns="45720" rtlCol="0" anchor="t">
            <a:normAutofit/>
          </a:bodyPr>
          <a:lstStyle/>
          <a:p>
            <a:r>
              <a:rPr lang="en-GB" sz="2800" dirty="0">
                <a:solidFill>
                  <a:srgbClr val="000000"/>
                </a:solidFill>
                <a:latin typeface="Arial" panose="020B0604020202020204" pitchFamily="34" charset="0"/>
                <a:cs typeface="Arial" panose="020B0604020202020204" pitchFamily="34" charset="0"/>
              </a:rPr>
              <a:t> </a:t>
            </a:r>
            <a:endParaRPr lang="en-US" sz="2800" kern="1200" dirty="0">
              <a:solidFill>
                <a:srgbClr val="000000"/>
              </a:solidFill>
              <a:latin typeface="+mj-lt"/>
              <a:ea typeface="+mj-ea"/>
              <a:cs typeface="+mj-cs"/>
            </a:endParaRPr>
          </a:p>
        </p:txBody>
      </p:sp>
      <p:sp>
        <p:nvSpPr>
          <p:cNvPr id="6" name="Text Placeholder 5">
            <a:extLst>
              <a:ext uri="{FF2B5EF4-FFF2-40B4-BE49-F238E27FC236}">
                <a16:creationId xmlns:a16="http://schemas.microsoft.com/office/drawing/2014/main" id="{0E8B7C1C-A248-46B2-B1CC-C6581361B6E5}"/>
              </a:ext>
            </a:extLst>
          </p:cNvPr>
          <p:cNvSpPr>
            <a:spLocks noGrp="1"/>
          </p:cNvSpPr>
          <p:nvPr>
            <p:ph type="body" idx="1"/>
          </p:nvPr>
        </p:nvSpPr>
        <p:spPr>
          <a:xfrm>
            <a:off x="6748272" y="1531087"/>
            <a:ext cx="4711745" cy="2530549"/>
          </a:xfrm>
        </p:spPr>
        <p:txBody>
          <a:bodyPr vert="horz" lIns="91440" tIns="45720" rIns="91440" bIns="45720" rtlCol="0" anchor="b">
            <a:normAutofit/>
          </a:bodyPr>
          <a:lstStyle/>
          <a:p>
            <a:r>
              <a:rPr lang="en-US" sz="4000" dirty="0">
                <a:solidFill>
                  <a:srgbClr val="000000"/>
                </a:solidFill>
                <a:latin typeface="Arial" panose="020B0604020202020204" pitchFamily="34" charset="0"/>
                <a:ea typeface="+mj-ea"/>
                <a:cs typeface="Arial" panose="020B0604020202020204" pitchFamily="34" charset="0"/>
              </a:rPr>
              <a:t>What about </a:t>
            </a:r>
            <a:r>
              <a:rPr lang="en-US" sz="4000" b="1" dirty="0">
                <a:solidFill>
                  <a:srgbClr val="000000"/>
                </a:solidFill>
                <a:latin typeface="Arial" panose="020B0604020202020204" pitchFamily="34" charset="0"/>
                <a:ea typeface="+mj-ea"/>
                <a:cs typeface="Arial" panose="020B0604020202020204" pitchFamily="34" charset="0"/>
              </a:rPr>
              <a:t>global </a:t>
            </a:r>
            <a:r>
              <a:rPr lang="en-US" sz="4000" dirty="0">
                <a:solidFill>
                  <a:srgbClr val="000000"/>
                </a:solidFill>
                <a:latin typeface="Arial" panose="020B0604020202020204" pitchFamily="34" charset="0"/>
                <a:ea typeface="+mj-ea"/>
                <a:cs typeface="Arial" panose="020B0604020202020204" pitchFamily="34" charset="0"/>
              </a:rPr>
              <a:t>social governance and policy?  </a:t>
            </a:r>
          </a:p>
          <a:p>
            <a:endParaRPr lang="en-US" sz="1800" kern="1200" dirty="0">
              <a:solidFill>
                <a:srgbClr val="000000"/>
              </a:solidFill>
              <a:latin typeface="+mn-lt"/>
              <a:ea typeface="+mn-ea"/>
              <a:cs typeface="+mn-cs"/>
            </a:endParaRPr>
          </a:p>
        </p:txBody>
      </p:sp>
      <p:sp>
        <p:nvSpPr>
          <p:cNvPr id="2" name="Footer Placeholder 1">
            <a:extLst>
              <a:ext uri="{FF2B5EF4-FFF2-40B4-BE49-F238E27FC236}">
                <a16:creationId xmlns:a16="http://schemas.microsoft.com/office/drawing/2014/main" id="{5ABBB38B-B86F-4CB9-B3ED-6205767317C9}"/>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245907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4C76B-D3D4-4118-BE59-DF32FC1EA992}"/>
              </a:ext>
            </a:extLst>
          </p:cNvPr>
          <p:cNvSpPr>
            <a:spLocks noGrp="1"/>
          </p:cNvSpPr>
          <p:nvPr>
            <p:ph sz="half" idx="1"/>
          </p:nvPr>
        </p:nvSpPr>
        <p:spPr/>
        <p:txBody>
          <a:bodyPr>
            <a:normAutofit fontScale="92500" lnSpcReduction="10000"/>
          </a:bodyPr>
          <a:lstStyle/>
          <a:p>
            <a:pPr marL="0" indent="0">
              <a:buNone/>
            </a:pPr>
            <a:r>
              <a:rPr lang="en-GB" dirty="0"/>
              <a:t>Initiation and development of IHWMR as a global social policy field over 70 years (to 2018):</a:t>
            </a:r>
            <a:br>
              <a:rPr lang="en-GB" dirty="0"/>
            </a:br>
            <a:r>
              <a:rPr lang="en-GB" dirty="0"/>
              <a:t>- Global institutions, actors, norms, policies, programmes;</a:t>
            </a:r>
            <a:br>
              <a:rPr lang="en-GB" dirty="0"/>
            </a:br>
            <a:r>
              <a:rPr lang="en-GB" dirty="0"/>
              <a:t>- How IHWMR is taken up as a global policy issue and responded to, and the  material, ideational, normative drivers of this; includes extended analysis of bilateral agreements;</a:t>
            </a:r>
            <a:br>
              <a:rPr lang="en-GB" dirty="0"/>
            </a:br>
            <a:r>
              <a:rPr lang="en-GB" dirty="0"/>
              <a:t>- Looking ahead: key issues and priorities for global policy viz. SDGs</a:t>
            </a:r>
          </a:p>
          <a:p>
            <a:pPr marL="0" indent="0">
              <a:buNone/>
            </a:pPr>
            <a:endParaRPr lang="en-GB" dirty="0"/>
          </a:p>
        </p:txBody>
      </p:sp>
      <p:sp>
        <p:nvSpPr>
          <p:cNvPr id="4" name="Content Placeholder 3">
            <a:extLst>
              <a:ext uri="{FF2B5EF4-FFF2-40B4-BE49-F238E27FC236}">
                <a16:creationId xmlns:a16="http://schemas.microsoft.com/office/drawing/2014/main" id="{D2B74099-1CDD-441C-B079-F2CDA0AB520A}"/>
              </a:ext>
            </a:extLst>
          </p:cNvPr>
          <p:cNvSpPr>
            <a:spLocks noGrp="1"/>
          </p:cNvSpPr>
          <p:nvPr>
            <p:ph sz="half" idx="2"/>
          </p:nvPr>
        </p:nvSpPr>
        <p:spPr/>
        <p:txBody>
          <a:bodyPr>
            <a:normAutofit fontScale="92500" lnSpcReduction="10000"/>
          </a:bodyPr>
          <a:lstStyle/>
          <a:p>
            <a:pPr marL="0" indent="0">
              <a:buNone/>
            </a:pPr>
            <a:r>
              <a:rPr lang="en-GB" dirty="0"/>
              <a:t>How and why have cross-border spheres of governance become such important sites of action on IHWMR? </a:t>
            </a:r>
          </a:p>
          <a:p>
            <a:pPr marL="0" indent="0">
              <a:buNone/>
            </a:pPr>
            <a:r>
              <a:rPr lang="en-GB" dirty="0"/>
              <a:t>What policy approaches are evident in the field, and as instituted in global initiatives? </a:t>
            </a:r>
          </a:p>
          <a:p>
            <a:pPr marL="0" indent="0">
              <a:buNone/>
            </a:pPr>
            <a:r>
              <a:rPr lang="en-GB" dirty="0"/>
              <a:t>What are the implications of the evidence and analysis? Theoretically, in relation to welfare state and social policy change? And for creative opportunities viz. transformative action? </a:t>
            </a:r>
          </a:p>
        </p:txBody>
      </p:sp>
      <p:sp>
        <p:nvSpPr>
          <p:cNvPr id="6" name="Title 5">
            <a:extLst>
              <a:ext uri="{FF2B5EF4-FFF2-40B4-BE49-F238E27FC236}">
                <a16:creationId xmlns:a16="http://schemas.microsoft.com/office/drawing/2014/main" id="{AA51952F-E826-449F-954A-345E1301EEC2}"/>
              </a:ext>
            </a:extLst>
          </p:cNvPr>
          <p:cNvSpPr>
            <a:spLocks noGrp="1"/>
          </p:cNvSpPr>
          <p:nvPr>
            <p:ph type="title"/>
          </p:nvPr>
        </p:nvSpPr>
        <p:spPr/>
        <p:txBody>
          <a:bodyPr/>
          <a:lstStyle/>
          <a:p>
            <a:endParaRPr lang="en-GB" dirty="0"/>
          </a:p>
        </p:txBody>
      </p:sp>
      <p:sp>
        <p:nvSpPr>
          <p:cNvPr id="7" name="Title 1">
            <a:extLst>
              <a:ext uri="{FF2B5EF4-FFF2-40B4-BE49-F238E27FC236}">
                <a16:creationId xmlns:a16="http://schemas.microsoft.com/office/drawing/2014/main" id="{8585FA85-5AE2-46B4-B336-B932500DFDF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Scope and questions of the book</a:t>
            </a:r>
          </a:p>
        </p:txBody>
      </p:sp>
      <p:sp>
        <p:nvSpPr>
          <p:cNvPr id="2" name="Footer Placeholder 1">
            <a:extLst>
              <a:ext uri="{FF2B5EF4-FFF2-40B4-BE49-F238E27FC236}">
                <a16:creationId xmlns:a16="http://schemas.microsoft.com/office/drawing/2014/main" id="{4B16CF1C-3767-4DA9-A724-08AE056F0E64}"/>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142668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612A-EBAF-4074-B612-5F624F9A698A}"/>
              </a:ext>
            </a:extLst>
          </p:cNvPr>
          <p:cNvSpPr>
            <a:spLocks noGrp="1"/>
          </p:cNvSpPr>
          <p:nvPr>
            <p:ph type="title"/>
          </p:nvPr>
        </p:nvSpPr>
        <p:spPr>
          <a:xfrm>
            <a:off x="838200" y="365125"/>
            <a:ext cx="10515600" cy="900149"/>
          </a:xfrm>
        </p:spPr>
        <p:txBody>
          <a:bodyPr/>
          <a:lstStyle/>
          <a:p>
            <a:r>
              <a:rPr lang="en-GB" b="1" dirty="0"/>
              <a:t>Overview of the book</a:t>
            </a:r>
          </a:p>
        </p:txBody>
      </p:sp>
      <p:sp>
        <p:nvSpPr>
          <p:cNvPr id="3" name="Content Placeholder 2">
            <a:extLst>
              <a:ext uri="{FF2B5EF4-FFF2-40B4-BE49-F238E27FC236}">
                <a16:creationId xmlns:a16="http://schemas.microsoft.com/office/drawing/2014/main" id="{1613E8A1-CF2E-4D37-B431-FE43CEC4D915}"/>
              </a:ext>
            </a:extLst>
          </p:cNvPr>
          <p:cNvSpPr>
            <a:spLocks noGrp="1"/>
          </p:cNvSpPr>
          <p:nvPr>
            <p:ph idx="1"/>
          </p:nvPr>
        </p:nvSpPr>
        <p:spPr>
          <a:xfrm>
            <a:off x="838200" y="1265274"/>
            <a:ext cx="10515600" cy="4911689"/>
          </a:xfrm>
        </p:spPr>
        <p:txBody>
          <a:bodyPr>
            <a:normAutofit lnSpcReduction="10000"/>
          </a:bodyPr>
          <a:lstStyle/>
          <a:p>
            <a:pPr marL="0" indent="0">
              <a:buNone/>
            </a:pPr>
            <a:r>
              <a:rPr lang="en-GB" dirty="0"/>
              <a:t>Ch. 1: The global dynamics of IHWMR policy</a:t>
            </a:r>
          </a:p>
          <a:p>
            <a:pPr marL="0" indent="0">
              <a:buNone/>
            </a:pPr>
            <a:r>
              <a:rPr lang="en-GB" dirty="0"/>
              <a:t>Ch. 2 Initiating the global policy field: role of the UN</a:t>
            </a:r>
          </a:p>
          <a:p>
            <a:pPr marL="0" indent="0">
              <a:buNone/>
            </a:pPr>
            <a:r>
              <a:rPr lang="en-GB" dirty="0"/>
              <a:t>Ch. 3: Elaborating the global policy field: 1977 ILO Nursing Personnel Recommendation</a:t>
            </a:r>
          </a:p>
          <a:p>
            <a:pPr marL="0" indent="0">
              <a:buNone/>
            </a:pPr>
            <a:r>
              <a:rPr lang="en-GB" dirty="0"/>
              <a:t>Ch 4: The rise of ethical recruitment: momentum without enforcement</a:t>
            </a:r>
          </a:p>
          <a:p>
            <a:pPr marL="0" indent="0">
              <a:buNone/>
            </a:pPr>
            <a:r>
              <a:rPr lang="en-GB" dirty="0"/>
              <a:t>Ch. 5: Implementing WHO Global Code of Practice: momentum sustained? </a:t>
            </a:r>
          </a:p>
          <a:p>
            <a:pPr marL="0" indent="0">
              <a:buNone/>
            </a:pPr>
            <a:r>
              <a:rPr lang="en-GB" dirty="0"/>
              <a:t>Ch. 6: Bilateral agreements: a resurgent feature of global policy</a:t>
            </a:r>
          </a:p>
          <a:p>
            <a:pPr marL="0" indent="0">
              <a:buNone/>
            </a:pPr>
            <a:r>
              <a:rPr lang="en-GB" dirty="0"/>
              <a:t>Ch. 7: The global campaign for universal health coverage: SDGs and beyond</a:t>
            </a:r>
          </a:p>
          <a:p>
            <a:pPr marL="0" indent="0">
              <a:buNone/>
            </a:pPr>
            <a:r>
              <a:rPr lang="en-GB" dirty="0"/>
              <a:t>Ch. 8: Conclusion – towards a new world order for health</a:t>
            </a:r>
          </a:p>
        </p:txBody>
      </p:sp>
      <p:sp>
        <p:nvSpPr>
          <p:cNvPr id="4" name="Footer Placeholder 3">
            <a:extLst>
              <a:ext uri="{FF2B5EF4-FFF2-40B4-BE49-F238E27FC236}">
                <a16:creationId xmlns:a16="http://schemas.microsoft.com/office/drawing/2014/main" id="{5ECF0E9F-880C-453A-92E2-B9C65004A9EF}"/>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30372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About the IHWMR case</a:t>
            </a:r>
          </a:p>
        </p:txBody>
      </p:sp>
      <p:sp>
        <p:nvSpPr>
          <p:cNvPr id="3" name="Content Placeholder 2"/>
          <p:cNvSpPr>
            <a:spLocks noGrp="1"/>
          </p:cNvSpPr>
          <p:nvPr>
            <p:ph idx="1"/>
          </p:nvPr>
        </p:nvSpPr>
        <p:spPr>
          <a:xfrm>
            <a:off x="838200" y="1320800"/>
            <a:ext cx="10515600" cy="4856163"/>
          </a:xfrm>
        </p:spPr>
        <p:txBody>
          <a:bodyPr>
            <a:normAutofit fontScale="92500" lnSpcReduction="10000"/>
          </a:bodyPr>
          <a:lstStyle/>
          <a:p>
            <a:endParaRPr lang="en-GB" dirty="0"/>
          </a:p>
          <a:p>
            <a:r>
              <a:rPr lang="en-GB" dirty="0"/>
              <a:t>Earliest case of a global social policy field of care and migration. </a:t>
            </a:r>
          </a:p>
          <a:p>
            <a:r>
              <a:rPr lang="en-GB" dirty="0"/>
              <a:t>Development of the field is best understood through </a:t>
            </a:r>
            <a:r>
              <a:rPr lang="en-GB" b="1" dirty="0"/>
              <a:t>multiple</a:t>
            </a:r>
            <a:r>
              <a:rPr lang="en-GB" dirty="0"/>
              <a:t> global regimes -  health, migration, social protection, labour, trade, equality, human rights, development – and intersections among them. </a:t>
            </a:r>
          </a:p>
          <a:p>
            <a:r>
              <a:rPr lang="en-GB" dirty="0"/>
              <a:t>An overtly institutionalised field: </a:t>
            </a:r>
          </a:p>
          <a:p>
            <a:pPr lvl="1"/>
            <a:r>
              <a:rPr lang="en-GB" dirty="0"/>
              <a:t>2 dedicated multilateral agreements and several flanking ones; multiple global and sub-global initiatives underway, further ones in train. </a:t>
            </a:r>
          </a:p>
          <a:p>
            <a:pPr lvl="1"/>
            <a:r>
              <a:rPr lang="en-GB" dirty="0"/>
              <a:t>Multiple transnational actors, diverse international governmental and non-governmental organisations.</a:t>
            </a:r>
          </a:p>
          <a:p>
            <a:r>
              <a:rPr lang="en-GB" dirty="0"/>
              <a:t>A dynamic, ‘busy’ field, viz global institutions, actors, norms, policy approaches, programmes, initiatives - and a highly contested one; critical junctures.</a:t>
            </a:r>
          </a:p>
          <a:p>
            <a:pPr marL="0" indent="0">
              <a:buNone/>
            </a:pPr>
            <a:endParaRPr lang="en-GB" dirty="0"/>
          </a:p>
        </p:txBody>
      </p:sp>
      <p:sp>
        <p:nvSpPr>
          <p:cNvPr id="4" name="Footer Placeholder 3">
            <a:extLst>
              <a:ext uri="{FF2B5EF4-FFF2-40B4-BE49-F238E27FC236}">
                <a16:creationId xmlns:a16="http://schemas.microsoft.com/office/drawing/2014/main" id="{B57F62F6-7FA1-4A7B-A3FF-A758C1871B7A}"/>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211981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1A05-F540-4145-A3A5-9DAFBB3A8FBB}"/>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01AA6286-BAA1-4172-9F29-7AE3738F416B}"/>
              </a:ext>
            </a:extLst>
          </p:cNvPr>
          <p:cNvGraphicFramePr>
            <a:graphicFrameLocks noGrp="1"/>
          </p:cNvGraphicFramePr>
          <p:nvPr>
            <p:ph idx="1"/>
            <p:extLst>
              <p:ext uri="{D42A27DB-BD31-4B8C-83A1-F6EECF244321}">
                <p14:modId xmlns:p14="http://schemas.microsoft.com/office/powerpoint/2010/main" val="2029912502"/>
              </p:ext>
            </p:extLst>
          </p:nvPr>
        </p:nvGraphicFramePr>
        <p:xfrm>
          <a:off x="361507" y="159491"/>
          <a:ext cx="11472531" cy="6598080"/>
        </p:xfrm>
        <a:graphic>
          <a:graphicData uri="http://schemas.openxmlformats.org/drawingml/2006/table">
            <a:tbl>
              <a:tblPr firstRow="1" firstCol="1" bandRow="1">
                <a:tableStyleId>{5C22544A-7EE6-4342-B048-85BDC9FD1C3A}</a:tableStyleId>
              </a:tblPr>
              <a:tblGrid>
                <a:gridCol w="2505306">
                  <a:extLst>
                    <a:ext uri="{9D8B030D-6E8A-4147-A177-3AD203B41FA5}">
                      <a16:colId xmlns:a16="http://schemas.microsoft.com/office/drawing/2014/main" val="1045323026"/>
                    </a:ext>
                  </a:extLst>
                </a:gridCol>
                <a:gridCol w="2419266">
                  <a:extLst>
                    <a:ext uri="{9D8B030D-6E8A-4147-A177-3AD203B41FA5}">
                      <a16:colId xmlns:a16="http://schemas.microsoft.com/office/drawing/2014/main" val="1445206122"/>
                    </a:ext>
                  </a:extLst>
                </a:gridCol>
                <a:gridCol w="6547959">
                  <a:extLst>
                    <a:ext uri="{9D8B030D-6E8A-4147-A177-3AD203B41FA5}">
                      <a16:colId xmlns:a16="http://schemas.microsoft.com/office/drawing/2014/main" val="1600648102"/>
                    </a:ext>
                  </a:extLst>
                </a:gridCol>
              </a:tblGrid>
              <a:tr h="365017">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rPr>
                        <a:t>Key concepts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rPr>
                        <a:t>Landmark agreements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9100973"/>
                  </a:ext>
                </a:extLst>
              </a:tr>
              <a:tr h="1599507">
                <a:tc>
                  <a:txBody>
                    <a:bodyPr/>
                    <a:lstStyle/>
                    <a:p>
                      <a:pPr>
                        <a:lnSpc>
                          <a:spcPct val="107000"/>
                        </a:lnSpc>
                        <a:spcAft>
                          <a:spcPts val="0"/>
                        </a:spcAft>
                      </a:pPr>
                      <a:r>
                        <a:rPr lang="en-GB" sz="2000" dirty="0">
                          <a:effectLst/>
                        </a:rPr>
                        <a:t>1. Initiating and defining the global policy field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Brain drain, ‘reverse’ transfers of technology, fair recruitment </a:t>
                      </a:r>
                    </a:p>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ILO general labour standards from 1946 (also pre-UN during </a:t>
                      </a:r>
                      <a:r>
                        <a:rPr lang="en-GB" sz="1800" dirty="0" err="1">
                          <a:effectLst/>
                        </a:rPr>
                        <a:t>LoN</a:t>
                      </a:r>
                      <a:r>
                        <a:rPr lang="en-GB" sz="1800" dirty="0">
                          <a:effectLst/>
                        </a:rPr>
                        <a:t> era); Universal Declaration on Human Rights 1948; International Covenant on Civil and Political Rights 1966; International Covenant on Economic, Social and Cultural Rights 1966; ILO Nursing Personnel Recommendation 1977 </a:t>
                      </a:r>
                    </a:p>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4503745"/>
                  </a:ext>
                </a:extLst>
              </a:tr>
              <a:tr h="1576109">
                <a:tc>
                  <a:txBody>
                    <a:bodyPr/>
                    <a:lstStyle/>
                    <a:p>
                      <a:pPr>
                        <a:lnSpc>
                          <a:spcPct val="107000"/>
                        </a:lnSpc>
                        <a:spcAft>
                          <a:spcPts val="0"/>
                        </a:spcAft>
                      </a:pPr>
                      <a:r>
                        <a:rPr lang="en-GB" sz="2000" dirty="0">
                          <a:effectLst/>
                        </a:rPr>
                        <a:t>2. The rise of ethical initiatives</a:t>
                      </a:r>
                    </a:p>
                    <a:p>
                      <a:pPr>
                        <a:lnSpc>
                          <a:spcPct val="107000"/>
                        </a:lnSpc>
                        <a:spcAft>
                          <a:spcPts val="0"/>
                        </a:spcAft>
                      </a:pPr>
                      <a:r>
                        <a:rPr lang="en-GB" sz="1100" dirty="0">
                          <a:effectLst/>
                        </a:rPr>
                        <a:t> </a:t>
                      </a:r>
                    </a:p>
                    <a:p>
                      <a:pPr>
                        <a:lnSpc>
                          <a:spcPct val="107000"/>
                        </a:lnSpc>
                        <a:spcAft>
                          <a:spcPts val="0"/>
                        </a:spcAft>
                      </a:pPr>
                      <a:r>
                        <a:rPr lang="en-GB" sz="1100" dirty="0">
                          <a:effectLst/>
                        </a:rPr>
                        <a:t> </a:t>
                      </a:r>
                    </a:p>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health sector reforms, ethical recruitment, temporary/circular migration, decent 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General Agreement on Trade in Services 1995; MDGs 2000; </a:t>
                      </a:r>
                    </a:p>
                    <a:p>
                      <a:pPr>
                        <a:lnSpc>
                          <a:spcPct val="107000"/>
                        </a:lnSpc>
                        <a:spcAft>
                          <a:spcPts val="0"/>
                        </a:spcAft>
                      </a:pPr>
                      <a:r>
                        <a:rPr lang="en-GB" sz="1800" dirty="0">
                          <a:effectLst/>
                        </a:rPr>
                        <a:t>Various ethical codes from 2000, leading to WHO Global Code of Practice on the Ethical Recruitment of Health Personnel 2010; (Social Protection Floor 2012)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6241462"/>
                  </a:ext>
                </a:extLst>
              </a:tr>
              <a:tr h="3009021">
                <a:tc>
                  <a:txBody>
                    <a:bodyPr/>
                    <a:lstStyle/>
                    <a:p>
                      <a:pPr>
                        <a:lnSpc>
                          <a:spcPct val="107000"/>
                        </a:lnSpc>
                        <a:spcAft>
                          <a:spcPts val="0"/>
                        </a:spcAft>
                      </a:pPr>
                      <a:r>
                        <a:rPr lang="en-GB" sz="2000" dirty="0">
                          <a:effectLst/>
                        </a:rPr>
                        <a:t>3. Mainstreaming IHWMR into global health and development</a:t>
                      </a:r>
                      <a:r>
                        <a:rPr lang="en-GB" sz="1100" dirty="0">
                          <a:effectLst/>
                        </a:rPr>
                        <a:t>  </a:t>
                      </a:r>
                    </a:p>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ethical recruitment, universal health coverage, health jobs-rich growth, fair recruitment, decent work, sustainability, </a:t>
                      </a:r>
                      <a:r>
                        <a:rPr lang="en-GB" sz="1800" dirty="0" err="1">
                          <a:effectLst/>
                        </a:rPr>
                        <a:t>multistakeholderism</a:t>
                      </a:r>
                      <a:r>
                        <a:rPr lang="en-GB" sz="1800" dirty="0">
                          <a:effectLst/>
                        </a:rPr>
                        <a:t>, human rights due-diligence, temporary and circular migration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SDGs 2015/16; Global Compact on Migration 2018  </a:t>
                      </a:r>
                    </a:p>
                    <a:p>
                      <a:pPr>
                        <a:lnSpc>
                          <a:spcPct val="107000"/>
                        </a:lnSpc>
                        <a:spcAft>
                          <a:spcPts val="0"/>
                        </a:spcAft>
                      </a:pPr>
                      <a:r>
                        <a:rPr lang="en-GB" sz="1800" dirty="0">
                          <a:effectLst/>
                        </a:rPr>
                        <a:t>[international legally binding instrument - Transnational Corporations and Other Business Enterprises re human rights. </a:t>
                      </a:r>
                    </a:p>
                    <a:p>
                      <a:pPr>
                        <a:lnSpc>
                          <a:spcPct val="107000"/>
                        </a:lnSpc>
                        <a:spcAft>
                          <a:spcPts val="0"/>
                        </a:spcAft>
                      </a:pPr>
                      <a:endParaRPr lang="en-GB" sz="1800" dirty="0">
                        <a:effectLst/>
                      </a:endParaRPr>
                    </a:p>
                    <a:p>
                      <a:pPr>
                        <a:lnSpc>
                          <a:spcPct val="107000"/>
                        </a:lnSpc>
                        <a:spcAft>
                          <a:spcPts val="0"/>
                        </a:spcAft>
                      </a:pPr>
                      <a:r>
                        <a:rPr lang="en-GB" sz="1800" dirty="0">
                          <a:effectLst/>
                        </a:rPr>
                        <a:t>Decennial review of 2010 WHO Global Code.</a:t>
                      </a:r>
                    </a:p>
                    <a:p>
                      <a:pPr>
                        <a:lnSpc>
                          <a:spcPct val="107000"/>
                        </a:lnSpc>
                        <a:spcAft>
                          <a:spcPts val="0"/>
                        </a:spcAft>
                      </a:pPr>
                      <a:r>
                        <a:rPr lang="en-GB" sz="1800" dirty="0">
                          <a:effectLst/>
                        </a:rPr>
                        <a:t>Global Skills Partnerships</a:t>
                      </a:r>
                    </a:p>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4210301"/>
                  </a:ext>
                </a:extLst>
              </a:tr>
            </a:tbl>
          </a:graphicData>
        </a:graphic>
      </p:graphicFrame>
      <p:sp>
        <p:nvSpPr>
          <p:cNvPr id="3" name="Footer Placeholder 2">
            <a:extLst>
              <a:ext uri="{FF2B5EF4-FFF2-40B4-BE49-F238E27FC236}">
                <a16:creationId xmlns:a16="http://schemas.microsoft.com/office/drawing/2014/main" id="{BD6974A5-EF56-47A2-9F9A-CD9F55777065}"/>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340796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0319B9-CFD8-40AD-99B1-BFA22F73D86C}"/>
              </a:ext>
            </a:extLst>
          </p:cNvPr>
          <p:cNvSpPr>
            <a:spLocks noGrp="1"/>
          </p:cNvSpPr>
          <p:nvPr>
            <p:ph type="title"/>
          </p:nvPr>
        </p:nvSpPr>
        <p:spPr>
          <a:xfrm flipV="1">
            <a:off x="838200" y="319406"/>
            <a:ext cx="10515600" cy="45719"/>
          </a:xfrm>
        </p:spPr>
        <p:txBody>
          <a:bodyPr>
            <a:normAutofit fontScale="90000"/>
          </a:bodyPr>
          <a:lstStyle/>
          <a:p>
            <a:r>
              <a:rPr lang="en-GB" dirty="0"/>
              <a:t> </a:t>
            </a:r>
          </a:p>
        </p:txBody>
      </p:sp>
      <p:sp>
        <p:nvSpPr>
          <p:cNvPr id="6" name="Content Placeholder 5">
            <a:extLst>
              <a:ext uri="{FF2B5EF4-FFF2-40B4-BE49-F238E27FC236}">
                <a16:creationId xmlns:a16="http://schemas.microsoft.com/office/drawing/2014/main" id="{D0987BB5-7709-4C12-B5BF-1D3857E298F7}"/>
              </a:ext>
            </a:extLst>
          </p:cNvPr>
          <p:cNvSpPr>
            <a:spLocks noGrp="1"/>
          </p:cNvSpPr>
          <p:nvPr>
            <p:ph sz="half" idx="1"/>
          </p:nvPr>
        </p:nvSpPr>
        <p:spPr>
          <a:xfrm>
            <a:off x="414670" y="457200"/>
            <a:ext cx="5605130" cy="5719763"/>
          </a:xfrm>
        </p:spPr>
        <p:txBody>
          <a:bodyPr>
            <a:normAutofit fontScale="70000" lnSpcReduction="20000"/>
          </a:bodyPr>
          <a:lstStyle/>
          <a:p>
            <a:r>
              <a:rPr lang="en-GB" sz="3800" u="sng" dirty="0"/>
              <a:t>Gendered health inequity</a:t>
            </a:r>
            <a:r>
              <a:rPr lang="en-GB" sz="3800" dirty="0"/>
              <a:t>: </a:t>
            </a:r>
          </a:p>
          <a:p>
            <a:pPr lvl="1"/>
            <a:r>
              <a:rPr lang="en-GB" sz="3400" dirty="0"/>
              <a:t>gender inequality over the </a:t>
            </a:r>
            <a:r>
              <a:rPr lang="en-GB" sz="3400" dirty="0" err="1"/>
              <a:t>lifecourse</a:t>
            </a:r>
            <a:r>
              <a:rPr lang="en-GB" sz="3400" dirty="0"/>
              <a:t> undermines global health outcomes</a:t>
            </a:r>
          </a:p>
          <a:p>
            <a:endParaRPr lang="en-GB" sz="3800" dirty="0"/>
          </a:p>
          <a:p>
            <a:r>
              <a:rPr lang="en-GB" sz="3800" u="sng" dirty="0"/>
              <a:t>Gendered workforce</a:t>
            </a:r>
            <a:r>
              <a:rPr lang="en-GB" sz="3800" dirty="0"/>
              <a:t>: </a:t>
            </a:r>
          </a:p>
          <a:p>
            <a:pPr lvl="1"/>
            <a:r>
              <a:rPr lang="en-GB" sz="3400" dirty="0"/>
              <a:t>70% of the health and social care workforce are women, 25% of women in this workforce occupy senior roles</a:t>
            </a:r>
          </a:p>
          <a:p>
            <a:endParaRPr lang="en-GB" sz="3800" u="sng" dirty="0"/>
          </a:p>
          <a:p>
            <a:r>
              <a:rPr lang="en-GB" sz="3800" u="sng" dirty="0"/>
              <a:t>Gendered migration</a:t>
            </a:r>
            <a:r>
              <a:rPr lang="en-GB" sz="3800" dirty="0"/>
              <a:t>: </a:t>
            </a:r>
          </a:p>
          <a:p>
            <a:pPr lvl="1"/>
            <a:r>
              <a:rPr lang="en-GB" sz="3400" dirty="0"/>
              <a:t>female nurses are the dominant migrant health worker group; across the migration process, vulnerability to exploitation  </a:t>
            </a:r>
          </a:p>
          <a:p>
            <a:endParaRPr lang="en-GB" dirty="0"/>
          </a:p>
          <a:p>
            <a:endParaRPr lang="en-GB" dirty="0"/>
          </a:p>
        </p:txBody>
      </p:sp>
      <p:sp>
        <p:nvSpPr>
          <p:cNvPr id="7" name="Content Placeholder 6">
            <a:extLst>
              <a:ext uri="{FF2B5EF4-FFF2-40B4-BE49-F238E27FC236}">
                <a16:creationId xmlns:a16="http://schemas.microsoft.com/office/drawing/2014/main" id="{209AC7DF-4AEC-4F0C-9313-D169B651E7E5}"/>
              </a:ext>
            </a:extLst>
          </p:cNvPr>
          <p:cNvSpPr>
            <a:spLocks noGrp="1"/>
          </p:cNvSpPr>
          <p:nvPr>
            <p:ph sz="half" idx="2"/>
          </p:nvPr>
        </p:nvSpPr>
        <p:spPr>
          <a:xfrm>
            <a:off x="6172200" y="821896"/>
            <a:ext cx="5181600" cy="5355067"/>
          </a:xfrm>
        </p:spPr>
        <p:txBody>
          <a:bodyPr>
            <a:normAutofit fontScale="70000" lnSpcReduction="20000"/>
          </a:bodyPr>
          <a:lstStyle/>
          <a:p>
            <a:pPr marL="0" indent="0">
              <a:buNone/>
            </a:pPr>
            <a:r>
              <a:rPr lang="en-GB" sz="3600" dirty="0"/>
              <a:t>“Demographic changes and rising demands for health care are projected to drive the creation of 40 million jobs by 2030 in the global health and social sector. In parallel, there is an estimated shortfall of 18 million health workers, primarily in low- and middle-income countries, required to achieve the SDGs and universal health coverage. The global mismatch between health worker supply and demand is both a cause for concern and a potential opportunity… [but] </a:t>
            </a:r>
            <a:r>
              <a:rPr lang="en-GB" sz="3600" i="1" dirty="0">
                <a:highlight>
                  <a:srgbClr val="FFFF00"/>
                </a:highlight>
              </a:rPr>
              <a:t>gaps in health worker supply will not be closed without addressing the gender dynamics of the health and social workforce</a:t>
            </a:r>
            <a:r>
              <a:rPr lang="en-GB" sz="3600" dirty="0"/>
              <a:t>.” </a:t>
            </a:r>
          </a:p>
          <a:p>
            <a:pPr marL="0" indent="0">
              <a:buNone/>
            </a:pPr>
            <a:r>
              <a:rPr lang="en-GB" dirty="0"/>
              <a:t>(WHO 2019, </a:t>
            </a:r>
            <a:r>
              <a:rPr lang="en-GB" i="1" dirty="0"/>
              <a:t>Delivered by Women, Led by Men</a:t>
            </a:r>
            <a:r>
              <a:rPr lang="en-GB" dirty="0"/>
              <a:t>) </a:t>
            </a:r>
          </a:p>
        </p:txBody>
      </p:sp>
      <p:sp>
        <p:nvSpPr>
          <p:cNvPr id="2" name="Footer Placeholder 1">
            <a:extLst>
              <a:ext uri="{FF2B5EF4-FFF2-40B4-BE49-F238E27FC236}">
                <a16:creationId xmlns:a16="http://schemas.microsoft.com/office/drawing/2014/main" id="{B1AAAA20-8A0A-4D09-AEDA-E39BF6280D35}"/>
              </a:ext>
            </a:extLst>
          </p:cNvPr>
          <p:cNvSpPr>
            <a:spLocks noGrp="1"/>
          </p:cNvSpPr>
          <p:nvPr>
            <p:ph type="ftr" sz="quarter" idx="11"/>
          </p:nvPr>
        </p:nvSpPr>
        <p:spPr/>
        <p:txBody>
          <a:bodyPr/>
          <a:lstStyle/>
          <a:p>
            <a:r>
              <a:rPr lang="en-GB"/>
              <a:t>Nicola Yeates, Open University, 30 October 2019</a:t>
            </a:r>
          </a:p>
        </p:txBody>
      </p:sp>
    </p:spTree>
    <p:extLst>
      <p:ext uri="{BB962C8B-B14F-4D97-AF65-F5344CB8AC3E}">
        <p14:creationId xmlns:p14="http://schemas.microsoft.com/office/powerpoint/2010/main" val="182710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226EA64481C040A1FE7E8F6959F50F" ma:contentTypeVersion="8" ma:contentTypeDescription="Create a new document." ma:contentTypeScope="" ma:versionID="ffe92ecb1b5221d5eb535b65f1839555">
  <xsd:schema xmlns:xsd="http://www.w3.org/2001/XMLSchema" xmlns:xs="http://www.w3.org/2001/XMLSchema" xmlns:p="http://schemas.microsoft.com/office/2006/metadata/properties" xmlns:ns3="ed9d2163-4fb3-4947-8bfd-454e8e6d4998" targetNamespace="http://schemas.microsoft.com/office/2006/metadata/properties" ma:root="true" ma:fieldsID="da34cf9bd29c077c5dd8ec326dc2f7c8" ns3:_="">
    <xsd:import namespace="ed9d2163-4fb3-4947-8bfd-454e8e6d499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d2163-4fb3-4947-8bfd-454e8e6d49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1EFCC9-4AA8-43BD-8992-B46A3576A0A5}">
  <ds:schemaRefs>
    <ds:schemaRef ds:uri="http://schemas.microsoft.com/sharepoint/v3/contenttype/forms"/>
  </ds:schemaRefs>
</ds:datastoreItem>
</file>

<file path=customXml/itemProps2.xml><?xml version="1.0" encoding="utf-8"?>
<ds:datastoreItem xmlns:ds="http://schemas.openxmlformats.org/officeDocument/2006/customXml" ds:itemID="{B8EC67E9-5991-4731-B34F-8257979C4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d2163-4fb3-4947-8bfd-454e8e6d4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735C5D-8EFD-4A10-81AE-60C7614A7169}">
  <ds:schemaRefs>
    <ds:schemaRef ds:uri="http://purl.org/dc/elements/1.1/"/>
    <ds:schemaRef ds:uri="http://schemas.microsoft.com/office/2006/documentManagement/types"/>
    <ds:schemaRef ds:uri="ed9d2163-4fb3-4947-8bfd-454e8e6d499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2067</TotalTime>
  <Words>1089</Words>
  <Application>Microsoft Office PowerPoint</Application>
  <PresentationFormat>Widescreen</PresentationFormat>
  <Paragraphs>111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   Global health labour migration:  gender, global governance, social policy</vt:lpstr>
      <vt:lpstr>PowerPoint Presentation</vt:lpstr>
      <vt:lpstr>No health without  a workforce </vt:lpstr>
      <vt:lpstr> </vt:lpstr>
      <vt:lpstr>PowerPoint Presentation</vt:lpstr>
      <vt:lpstr>Overview of the book</vt:lpstr>
      <vt:lpstr>About the IHWMR case</vt:lpstr>
      <vt:lpstr>PowerPoint Presentation</vt:lpstr>
      <vt:lpstr> </vt:lpstr>
      <vt:lpstr>Gendering global governance, politics, policy</vt:lpstr>
      <vt:lpstr>Strengthening global governance of International health worker migration and recruitment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N.Yeates</dc:creator>
  <cp:lastModifiedBy>Heidi.McCafferty</cp:lastModifiedBy>
  <cp:revision>1</cp:revision>
  <cp:lastPrinted>2019-10-29T21:20:32Z</cp:lastPrinted>
  <dcterms:created xsi:type="dcterms:W3CDTF">2019-10-25T10:22:05Z</dcterms:created>
  <dcterms:modified xsi:type="dcterms:W3CDTF">2020-02-07T15:37:41Z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0x010100A7226EA64481C040A1FE7E8F6959F50F</vt:lpwstr>
  </property>
</Properties>
</file>