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Masters/slideMaster2.xml" ContentType="application/vnd.openxmlformats-officedocument.presentationml.slide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 id="2147483651" r:id="rId2"/>
  </p:sldMasterIdLst>
  <p:sldIdLst>
    <p:sldId id="258" r:id="rId3"/>
    <p:sldId id="260" r:id="rId4"/>
    <p:sldId id="279" r:id="rId5"/>
    <p:sldId id="261" r:id="rId6"/>
    <p:sldId id="263" r:id="rId7"/>
    <p:sldId id="280" r:id="rId8"/>
    <p:sldId id="281" r:id="rId9"/>
    <p:sldId id="282" r:id="rId10"/>
    <p:sldId id="283" r:id="rId11"/>
    <p:sldId id="284" r:id="rId12"/>
    <p:sldId id="285" r:id="rId13"/>
    <p:sldId id="286" r:id="rId14"/>
    <p:sldId id="287" r:id="rId15"/>
    <p:sldId id="288" r:id="rId16"/>
    <p:sldId id="289" r:id="rId17"/>
    <p:sldId id="277" r:id="rId18"/>
    <p:sldId id="290" r:id="rId19"/>
    <p:sldId id="291" r:id="rId20"/>
  </p:sldIdLst>
  <p:sldSz cx="10460038" cy="7561263"/>
  <p:notesSz cx="6350000" cy="9474200"/>
  <p:defaultTextStyle>
    <a:defPPr>
      <a:defRPr lang="en-GB"/>
    </a:defPPr>
    <a:lvl1pPr algn="l" rtl="0" fontAlgn="base">
      <a:spcBef>
        <a:spcPct val="0"/>
      </a:spcBef>
      <a:spcAft>
        <a:spcPct val="0"/>
      </a:spcAft>
      <a:defRPr sz="3000" kern="1200">
        <a:solidFill>
          <a:srgbClr val="E3284A"/>
        </a:solidFill>
        <a:latin typeface="Arial" charset="0"/>
        <a:ea typeface="+mn-ea"/>
        <a:cs typeface="+mn-cs"/>
      </a:defRPr>
    </a:lvl1pPr>
    <a:lvl2pPr marL="457200" algn="l" rtl="0" fontAlgn="base">
      <a:spcBef>
        <a:spcPct val="0"/>
      </a:spcBef>
      <a:spcAft>
        <a:spcPct val="0"/>
      </a:spcAft>
      <a:defRPr sz="3000" kern="1200">
        <a:solidFill>
          <a:srgbClr val="E3284A"/>
        </a:solidFill>
        <a:latin typeface="Arial" charset="0"/>
        <a:ea typeface="+mn-ea"/>
        <a:cs typeface="+mn-cs"/>
      </a:defRPr>
    </a:lvl2pPr>
    <a:lvl3pPr marL="914400" algn="l" rtl="0" fontAlgn="base">
      <a:spcBef>
        <a:spcPct val="0"/>
      </a:spcBef>
      <a:spcAft>
        <a:spcPct val="0"/>
      </a:spcAft>
      <a:defRPr sz="3000" kern="1200">
        <a:solidFill>
          <a:srgbClr val="E3284A"/>
        </a:solidFill>
        <a:latin typeface="Arial" charset="0"/>
        <a:ea typeface="+mn-ea"/>
        <a:cs typeface="+mn-cs"/>
      </a:defRPr>
    </a:lvl3pPr>
    <a:lvl4pPr marL="1371600" algn="l" rtl="0" fontAlgn="base">
      <a:spcBef>
        <a:spcPct val="0"/>
      </a:spcBef>
      <a:spcAft>
        <a:spcPct val="0"/>
      </a:spcAft>
      <a:defRPr sz="3000" kern="1200">
        <a:solidFill>
          <a:srgbClr val="E3284A"/>
        </a:solidFill>
        <a:latin typeface="Arial" charset="0"/>
        <a:ea typeface="+mn-ea"/>
        <a:cs typeface="+mn-cs"/>
      </a:defRPr>
    </a:lvl4pPr>
    <a:lvl5pPr marL="1828800" algn="l" rtl="0" fontAlgn="base">
      <a:spcBef>
        <a:spcPct val="0"/>
      </a:spcBef>
      <a:spcAft>
        <a:spcPct val="0"/>
      </a:spcAft>
      <a:defRPr sz="3000" kern="1200">
        <a:solidFill>
          <a:srgbClr val="E3284A"/>
        </a:solidFill>
        <a:latin typeface="Arial" charset="0"/>
        <a:ea typeface="+mn-ea"/>
        <a:cs typeface="+mn-cs"/>
      </a:defRPr>
    </a:lvl5pPr>
    <a:lvl6pPr marL="2286000" algn="l" defTabSz="914400" rtl="0" eaLnBrk="1" latinLnBrk="0" hangingPunct="1">
      <a:defRPr sz="3000" kern="1200">
        <a:solidFill>
          <a:srgbClr val="E3284A"/>
        </a:solidFill>
        <a:latin typeface="Arial" charset="0"/>
        <a:ea typeface="+mn-ea"/>
        <a:cs typeface="+mn-cs"/>
      </a:defRPr>
    </a:lvl6pPr>
    <a:lvl7pPr marL="2743200" algn="l" defTabSz="914400" rtl="0" eaLnBrk="1" latinLnBrk="0" hangingPunct="1">
      <a:defRPr sz="3000" kern="1200">
        <a:solidFill>
          <a:srgbClr val="E3284A"/>
        </a:solidFill>
        <a:latin typeface="Arial" charset="0"/>
        <a:ea typeface="+mn-ea"/>
        <a:cs typeface="+mn-cs"/>
      </a:defRPr>
    </a:lvl7pPr>
    <a:lvl8pPr marL="3200400" algn="l" defTabSz="914400" rtl="0" eaLnBrk="1" latinLnBrk="0" hangingPunct="1">
      <a:defRPr sz="3000" kern="1200">
        <a:solidFill>
          <a:srgbClr val="E3284A"/>
        </a:solidFill>
        <a:latin typeface="Arial" charset="0"/>
        <a:ea typeface="+mn-ea"/>
        <a:cs typeface="+mn-cs"/>
      </a:defRPr>
    </a:lvl8pPr>
    <a:lvl9pPr marL="3657600" algn="l" defTabSz="914400" rtl="0" eaLnBrk="1" latinLnBrk="0" hangingPunct="1">
      <a:defRPr sz="3000" kern="1200">
        <a:solidFill>
          <a:srgbClr val="E3284A"/>
        </a:solidFill>
        <a:latin typeface="Arial"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381">
          <p15:clr>
            <a:srgbClr val="A4A3A4"/>
          </p15:clr>
        </p15:guide>
        <p15:guide id="2" pos="32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3284A"/>
    <a:srgbClr val="EF6820"/>
    <a:srgbClr val="9FAA00"/>
    <a:srgbClr val="5C705E"/>
    <a:srgbClr val="00AFAD"/>
    <a:srgbClr val="00B1EA"/>
    <a:srgbClr val="856FB3"/>
    <a:srgbClr val="D60077"/>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9596" autoAdjust="0"/>
    <p:restoredTop sz="94724" autoAdjust="0"/>
  </p:normalViewPr>
  <p:slideViewPr>
    <p:cSldViewPr>
      <p:cViewPr varScale="1">
        <p:scale>
          <a:sx n="84" d="100"/>
          <a:sy n="84" d="100"/>
        </p:scale>
        <p:origin x="-112" y="-192"/>
      </p:cViewPr>
      <p:guideLst>
        <p:guide orient="horz" pos="2381"/>
        <p:guide pos="329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ftr" sz="quarter" idx="3"/>
          </p:nvPr>
        </p:nvSpPr>
        <p:spPr/>
        <p:txBody>
          <a:bodyPr/>
          <a:lstStyle>
            <a:lvl1pPr>
              <a:defRPr/>
            </a:lvl1pPr>
          </a:lstStyle>
          <a:p>
            <a:endParaRPr lang="en-GB" altLang="en-US" dirty="0"/>
          </a:p>
        </p:txBody>
      </p:sp>
      <p:sp>
        <p:nvSpPr>
          <p:cNvPr id="5124" name="Rectangle 4"/>
          <p:cNvSpPr>
            <a:spLocks noGrp="1" noChangeArrowheads="1"/>
          </p:cNvSpPr>
          <p:nvPr>
            <p:ph type="sldNum" sz="quarter" idx="4"/>
          </p:nvPr>
        </p:nvSpPr>
        <p:spPr/>
        <p:txBody>
          <a:bodyPr/>
          <a:lstStyle>
            <a:lvl1pPr>
              <a:defRPr/>
            </a:lvl1pPr>
          </a:lstStyle>
          <a:p>
            <a:fld id="{7F804FAA-8264-428C-A6A3-424CC3EB0469}" type="slidenum">
              <a:rPr lang="en-GB" altLang="en-US"/>
              <a:pPr/>
              <a:t>‹#›</a:t>
            </a:fld>
            <a:endParaRPr lang="en-GB" altLang="en-US" dirty="0"/>
          </a:p>
        </p:txBody>
      </p:sp>
      <p:sp>
        <p:nvSpPr>
          <p:cNvPr id="5127" name="Rectangle 7"/>
          <p:cNvSpPr>
            <a:spLocks noGrp="1" noChangeArrowheads="1"/>
          </p:cNvSpPr>
          <p:nvPr>
            <p:ph type="ctrTitle"/>
          </p:nvPr>
        </p:nvSpPr>
        <p:spPr>
          <a:xfrm>
            <a:off x="395288" y="3619500"/>
            <a:ext cx="6923087" cy="688975"/>
          </a:xfrm>
        </p:spPr>
        <p:txBody>
          <a:bodyPr anchor="t"/>
          <a:lstStyle>
            <a:lvl1pPr>
              <a:defRPr sz="4000">
                <a:solidFill>
                  <a:schemeClr val="tx1"/>
                </a:solidFill>
              </a:defRPr>
            </a:lvl1pPr>
          </a:lstStyle>
          <a:p>
            <a:pPr lvl="0"/>
            <a:r>
              <a:rPr lang="en-US" altLang="en-US" noProof="0" smtClean="0"/>
              <a:t>Click to edit Master title style</a:t>
            </a:r>
            <a:endParaRPr lang="en-GB" altLang="en-US" noProof="0" smtClean="0"/>
          </a:p>
        </p:txBody>
      </p:sp>
      <p:sp>
        <p:nvSpPr>
          <p:cNvPr id="5128" name="Rectangle 8"/>
          <p:cNvSpPr>
            <a:spLocks noGrp="1" noChangeArrowheads="1"/>
          </p:cNvSpPr>
          <p:nvPr>
            <p:ph type="subTitle" idx="1"/>
          </p:nvPr>
        </p:nvSpPr>
        <p:spPr>
          <a:xfrm>
            <a:off x="395288" y="5724525"/>
            <a:ext cx="8362950" cy="536575"/>
          </a:xfrm>
        </p:spPr>
        <p:txBody>
          <a:bodyPr/>
          <a:lstStyle>
            <a:lvl1pPr marL="0" indent="0">
              <a:buFontTx/>
              <a:buNone/>
              <a:defRPr sz="3000">
                <a:solidFill>
                  <a:schemeClr val="bg2"/>
                </a:solidFill>
              </a:defRPr>
            </a:lvl1pPr>
          </a:lstStyle>
          <a:p>
            <a:pPr lvl="0"/>
            <a:r>
              <a:rPr lang="en-US" altLang="en-US" noProof="0" smtClean="0"/>
              <a:t>Click to edit Master subtitle style</a:t>
            </a:r>
            <a:endParaRPr lang="en-GB" altLang="en-US" noProof="0" smtClean="0"/>
          </a:p>
        </p:txBody>
      </p:sp>
      <p:pic>
        <p:nvPicPr>
          <p:cNvPr id="5140" name="Picture 20" descr="OU_masterlogo_colour_29mm"/>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323263" y="431800"/>
            <a:ext cx="1809750" cy="12398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81886099-0CED-4CAE-9763-0258738B0AA7}"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250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3313" y="1763713"/>
            <a:ext cx="2352675" cy="33797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763713"/>
            <a:ext cx="6905625" cy="3379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FE030E9E-2467-4E74-9D15-48854287702A}"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71938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4225" y="2349500"/>
            <a:ext cx="8891588" cy="162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568450" y="4284663"/>
            <a:ext cx="7323138"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AB0E43D7-69E9-4001-ABC6-C4CCDE5B90A8}"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261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46F94003-7877-4415-89B4-74776F5754DA}"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7236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5500" y="4859338"/>
            <a:ext cx="889158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25500" y="3205163"/>
            <a:ext cx="889158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77534212-E888-4673-81D3-F37063751BEC}"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4152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4068763"/>
            <a:ext cx="4629150" cy="38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76838" y="4068763"/>
            <a:ext cx="4629150" cy="38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5F44EEAE-D450-4C88-A40C-3A6D68234DBD}"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3571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3213"/>
            <a:ext cx="9415462"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22288" y="1692275"/>
            <a:ext cx="46228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2288" y="2397125"/>
            <a:ext cx="46228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313363" y="1692275"/>
            <a:ext cx="46243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13363" y="2397125"/>
            <a:ext cx="4624387"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ltLang="en-US" dirty="0"/>
          </a:p>
        </p:txBody>
      </p:sp>
      <p:sp>
        <p:nvSpPr>
          <p:cNvPr id="8" name="Slide Number Placeholder 7"/>
          <p:cNvSpPr>
            <a:spLocks noGrp="1"/>
          </p:cNvSpPr>
          <p:nvPr>
            <p:ph type="sldNum" sz="quarter" idx="11"/>
          </p:nvPr>
        </p:nvSpPr>
        <p:spPr/>
        <p:txBody>
          <a:bodyPr/>
          <a:lstStyle>
            <a:lvl1pPr>
              <a:defRPr/>
            </a:lvl1pPr>
          </a:lstStyle>
          <a:p>
            <a:fld id="{22509DAA-461F-44A6-96D8-6322CC235B5E}"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1170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ltLang="en-US" dirty="0"/>
          </a:p>
        </p:txBody>
      </p:sp>
      <p:sp>
        <p:nvSpPr>
          <p:cNvPr id="4" name="Slide Number Placeholder 3"/>
          <p:cNvSpPr>
            <a:spLocks noGrp="1"/>
          </p:cNvSpPr>
          <p:nvPr>
            <p:ph type="sldNum" sz="quarter" idx="11"/>
          </p:nvPr>
        </p:nvSpPr>
        <p:spPr/>
        <p:txBody>
          <a:bodyPr/>
          <a:lstStyle>
            <a:lvl1pPr>
              <a:defRPr/>
            </a:lvl1pPr>
          </a:lstStyle>
          <a:p>
            <a:fld id="{2788D1E2-17F8-40F8-8823-1E3BA99E5381}"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165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ltLang="en-US" dirty="0"/>
          </a:p>
        </p:txBody>
      </p:sp>
      <p:sp>
        <p:nvSpPr>
          <p:cNvPr id="3" name="Slide Number Placeholder 2"/>
          <p:cNvSpPr>
            <a:spLocks noGrp="1"/>
          </p:cNvSpPr>
          <p:nvPr>
            <p:ph type="sldNum" sz="quarter" idx="11"/>
          </p:nvPr>
        </p:nvSpPr>
        <p:spPr/>
        <p:txBody>
          <a:bodyPr/>
          <a:lstStyle>
            <a:lvl1pPr>
              <a:defRPr/>
            </a:lvl1pPr>
          </a:lstStyle>
          <a:p>
            <a:fld id="{D33C2FB8-B06C-4A14-BE1B-596BADB6B7FD}"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8219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1625"/>
            <a:ext cx="34417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089400" y="301625"/>
            <a:ext cx="5848350"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2288" y="1582738"/>
            <a:ext cx="34417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E8211E3C-14B9-4B00-A8AA-75271107FCE4}"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085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4A445FBF-D360-43F3-B07E-DD45C8A8BBBF}"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9760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9463" y="5292725"/>
            <a:ext cx="62769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49463" y="676275"/>
            <a:ext cx="62769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049463" y="5918200"/>
            <a:ext cx="62769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81DBFD0B-E79C-4984-B536-05EF8A44622B}"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98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8219CBFA-E797-4F32-A6E8-DBD5C8462129}"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8330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3313" y="2719388"/>
            <a:ext cx="2352675" cy="1733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2719388"/>
            <a:ext cx="6905625" cy="173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07A24E03-FDD4-44D9-A041-7D0BD0DD6925}"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132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5500" y="4859338"/>
            <a:ext cx="889158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25500" y="3205163"/>
            <a:ext cx="889158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ltLang="en-US" dirty="0"/>
          </a:p>
        </p:txBody>
      </p:sp>
      <p:sp>
        <p:nvSpPr>
          <p:cNvPr id="5" name="Slide Number Placeholder 4"/>
          <p:cNvSpPr>
            <a:spLocks noGrp="1"/>
          </p:cNvSpPr>
          <p:nvPr>
            <p:ph type="sldNum" sz="quarter" idx="11"/>
          </p:nvPr>
        </p:nvSpPr>
        <p:spPr/>
        <p:txBody>
          <a:bodyPr/>
          <a:lstStyle>
            <a:lvl1pPr>
              <a:defRPr/>
            </a:lvl1pPr>
          </a:lstStyle>
          <a:p>
            <a:fld id="{A1549FC5-0107-492C-9559-EB3DE0430566}"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930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2733675"/>
            <a:ext cx="4629150" cy="240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76838" y="2733675"/>
            <a:ext cx="4629150" cy="240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64986E2D-BDD9-4735-B7D0-6B7A6F2411AE}"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567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3213"/>
            <a:ext cx="9415462"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22288" y="1692275"/>
            <a:ext cx="46228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2288" y="2397125"/>
            <a:ext cx="46228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313363" y="1692275"/>
            <a:ext cx="46243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13363" y="2397125"/>
            <a:ext cx="4624387"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ltLang="en-US" dirty="0"/>
          </a:p>
        </p:txBody>
      </p:sp>
      <p:sp>
        <p:nvSpPr>
          <p:cNvPr id="8" name="Slide Number Placeholder 7"/>
          <p:cNvSpPr>
            <a:spLocks noGrp="1"/>
          </p:cNvSpPr>
          <p:nvPr>
            <p:ph type="sldNum" sz="quarter" idx="11"/>
          </p:nvPr>
        </p:nvSpPr>
        <p:spPr/>
        <p:txBody>
          <a:bodyPr/>
          <a:lstStyle>
            <a:lvl1pPr>
              <a:defRPr/>
            </a:lvl1pPr>
          </a:lstStyle>
          <a:p>
            <a:fld id="{78DE6461-4176-4C31-AADD-47612AB515B7}"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112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ltLang="en-US" dirty="0"/>
          </a:p>
        </p:txBody>
      </p:sp>
      <p:sp>
        <p:nvSpPr>
          <p:cNvPr id="4" name="Slide Number Placeholder 3"/>
          <p:cNvSpPr>
            <a:spLocks noGrp="1"/>
          </p:cNvSpPr>
          <p:nvPr>
            <p:ph type="sldNum" sz="quarter" idx="11"/>
          </p:nvPr>
        </p:nvSpPr>
        <p:spPr/>
        <p:txBody>
          <a:bodyPr/>
          <a:lstStyle>
            <a:lvl1pPr>
              <a:defRPr/>
            </a:lvl1pPr>
          </a:lstStyle>
          <a:p>
            <a:fld id="{2F4675BB-7432-46AC-B269-74F8D0BC3CC2}"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012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ltLang="en-US" dirty="0"/>
          </a:p>
        </p:txBody>
      </p:sp>
      <p:sp>
        <p:nvSpPr>
          <p:cNvPr id="3" name="Slide Number Placeholder 2"/>
          <p:cNvSpPr>
            <a:spLocks noGrp="1"/>
          </p:cNvSpPr>
          <p:nvPr>
            <p:ph type="sldNum" sz="quarter" idx="11"/>
          </p:nvPr>
        </p:nvSpPr>
        <p:spPr/>
        <p:txBody>
          <a:bodyPr/>
          <a:lstStyle>
            <a:lvl1pPr>
              <a:defRPr/>
            </a:lvl1pPr>
          </a:lstStyle>
          <a:p>
            <a:fld id="{A7CC8EE6-B614-44C9-A611-D7884ED469F3}"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27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301625"/>
            <a:ext cx="34417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089400" y="301625"/>
            <a:ext cx="5848350"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2288" y="1582738"/>
            <a:ext cx="34417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313FB993-7841-4ECE-B884-5A8A2D1067F9}"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30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9463" y="5292725"/>
            <a:ext cx="62769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49463" y="676275"/>
            <a:ext cx="62769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2049463" y="5918200"/>
            <a:ext cx="62769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ltLang="en-US" dirty="0"/>
          </a:p>
        </p:txBody>
      </p:sp>
      <p:sp>
        <p:nvSpPr>
          <p:cNvPr id="6" name="Slide Number Placeholder 5"/>
          <p:cNvSpPr>
            <a:spLocks noGrp="1"/>
          </p:cNvSpPr>
          <p:nvPr>
            <p:ph type="sldNum" sz="quarter" idx="11"/>
          </p:nvPr>
        </p:nvSpPr>
        <p:spPr/>
        <p:txBody>
          <a:bodyPr/>
          <a:lstStyle>
            <a:lvl1pPr>
              <a:defRPr/>
            </a:lvl1pPr>
          </a:lstStyle>
          <a:p>
            <a:fld id="{5E4B1E70-B579-447C-957B-65F49BD16932}" type="slidenum">
              <a:rPr lang="en-GB" altLang="en-US"/>
              <a:pPr/>
              <a:t>‹#›</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28047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95288" y="1763713"/>
            <a:ext cx="9410700" cy="81121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ctr" anchorCtr="0" compatLnSpc="1">
            <a:prstTxWarp prst="textNoShape">
              <a:avLst/>
            </a:prstTxWarp>
            <a:spAutoFit/>
          </a:bodyPr>
          <a:lstStyle/>
          <a:p>
            <a:pPr lvl="0"/>
            <a:r>
              <a:rPr lang="en-GB" altLang="en-US" smtClean="0"/>
              <a:t>Title in colour - Arial 48pt</a:t>
            </a:r>
          </a:p>
        </p:txBody>
      </p:sp>
      <p:sp>
        <p:nvSpPr>
          <p:cNvPr id="4099" name="Rectangle 3"/>
          <p:cNvSpPr>
            <a:spLocks noGrp="1" noChangeArrowheads="1"/>
          </p:cNvSpPr>
          <p:nvPr>
            <p:ph type="body" idx="1"/>
          </p:nvPr>
        </p:nvSpPr>
        <p:spPr bwMode="auto">
          <a:xfrm>
            <a:off x="395288" y="2733675"/>
            <a:ext cx="9410700" cy="24098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spAutoFit/>
          </a:bodyPr>
          <a:lstStyle/>
          <a:p>
            <a:pPr lvl="0"/>
            <a:r>
              <a:rPr lang="en-GB" altLang="en-US" smtClean="0"/>
              <a:t>Tabbed text information in black with bullet - Arial 28pt</a:t>
            </a:r>
          </a:p>
          <a:p>
            <a:pPr lvl="1"/>
            <a:r>
              <a:rPr lang="en-GB" altLang="en-US" smtClean="0"/>
              <a:t>Bullet point should be in the same colour as heading</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ftr" sz="quarter" idx="3"/>
          </p:nvPr>
        </p:nvSpPr>
        <p:spPr bwMode="auto">
          <a:xfrm>
            <a:off x="3573463" y="6884988"/>
            <a:ext cx="3313112" cy="5254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ctr" defTabSz="796925">
              <a:defRPr sz="1100">
                <a:solidFill>
                  <a:schemeClr val="tx1"/>
                </a:solidFill>
              </a:defRPr>
            </a:lvl1pPr>
          </a:lstStyle>
          <a:p>
            <a:endParaRPr lang="en-GB" altLang="en-US" dirty="0"/>
          </a:p>
        </p:txBody>
      </p:sp>
      <p:sp>
        <p:nvSpPr>
          <p:cNvPr id="4102" name="Rectangle 6"/>
          <p:cNvSpPr>
            <a:spLocks noGrp="1" noChangeArrowheads="1"/>
          </p:cNvSpPr>
          <p:nvPr>
            <p:ph type="sldNum" sz="quarter" idx="4"/>
          </p:nvPr>
        </p:nvSpPr>
        <p:spPr bwMode="auto">
          <a:xfrm>
            <a:off x="7494588" y="6884988"/>
            <a:ext cx="2443162" cy="5254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r" defTabSz="796925">
              <a:defRPr sz="1100">
                <a:solidFill>
                  <a:schemeClr val="tx1"/>
                </a:solidFill>
              </a:defRPr>
            </a:lvl1pPr>
          </a:lstStyle>
          <a:p>
            <a:fld id="{178C0598-6FE6-47A6-8241-FC3B8A2F63F5}" type="slidenum">
              <a:rPr lang="en-GB" altLang="en-US"/>
              <a:pPr/>
              <a:t>‹#›</a:t>
            </a:fld>
            <a:endParaRPr lang="en-GB" altLang="en-US" dirty="0"/>
          </a:p>
        </p:txBody>
      </p:sp>
      <p:pic>
        <p:nvPicPr>
          <p:cNvPr id="4110" name="Picture 14" descr="OU_masterlogo_colour_19mm"/>
          <p:cNvPicPr>
            <a:picLocks noChangeAspect="1" noChangeArrowheads="1"/>
          </p:cNvPicPr>
          <p:nvPr/>
        </p:nvPicPr>
        <p:blipFill>
          <a:blip r:embed="rId1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974138" y="395288"/>
            <a:ext cx="1181100" cy="8064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796925" rtl="0" eaLnBrk="1" fontAlgn="base" hangingPunct="1">
        <a:spcBef>
          <a:spcPct val="0"/>
        </a:spcBef>
        <a:spcAft>
          <a:spcPct val="0"/>
        </a:spcAft>
        <a:defRPr sz="4800">
          <a:solidFill>
            <a:srgbClr val="9FAA00"/>
          </a:solidFill>
          <a:latin typeface="+mj-lt"/>
          <a:ea typeface="+mj-ea"/>
          <a:cs typeface="+mj-cs"/>
        </a:defRPr>
      </a:lvl1pPr>
      <a:lvl2pPr algn="l" defTabSz="796925" rtl="0" eaLnBrk="1" fontAlgn="base" hangingPunct="1">
        <a:spcBef>
          <a:spcPct val="0"/>
        </a:spcBef>
        <a:spcAft>
          <a:spcPct val="0"/>
        </a:spcAft>
        <a:defRPr sz="4800">
          <a:solidFill>
            <a:srgbClr val="9FAA00"/>
          </a:solidFill>
          <a:latin typeface="Arial" charset="0"/>
        </a:defRPr>
      </a:lvl2pPr>
      <a:lvl3pPr algn="l" defTabSz="796925" rtl="0" eaLnBrk="1" fontAlgn="base" hangingPunct="1">
        <a:spcBef>
          <a:spcPct val="0"/>
        </a:spcBef>
        <a:spcAft>
          <a:spcPct val="0"/>
        </a:spcAft>
        <a:defRPr sz="4800">
          <a:solidFill>
            <a:srgbClr val="9FAA00"/>
          </a:solidFill>
          <a:latin typeface="Arial" charset="0"/>
        </a:defRPr>
      </a:lvl3pPr>
      <a:lvl4pPr algn="l" defTabSz="796925" rtl="0" eaLnBrk="1" fontAlgn="base" hangingPunct="1">
        <a:spcBef>
          <a:spcPct val="0"/>
        </a:spcBef>
        <a:spcAft>
          <a:spcPct val="0"/>
        </a:spcAft>
        <a:defRPr sz="4800">
          <a:solidFill>
            <a:srgbClr val="9FAA00"/>
          </a:solidFill>
          <a:latin typeface="Arial" charset="0"/>
        </a:defRPr>
      </a:lvl4pPr>
      <a:lvl5pPr algn="l" defTabSz="796925" rtl="0" eaLnBrk="1" fontAlgn="base" hangingPunct="1">
        <a:spcBef>
          <a:spcPct val="0"/>
        </a:spcBef>
        <a:spcAft>
          <a:spcPct val="0"/>
        </a:spcAft>
        <a:defRPr sz="4800">
          <a:solidFill>
            <a:srgbClr val="9FAA00"/>
          </a:solidFill>
          <a:latin typeface="Arial" charset="0"/>
        </a:defRPr>
      </a:lvl5pPr>
      <a:lvl6pPr marL="457200" algn="l" defTabSz="796925" rtl="0" eaLnBrk="1" fontAlgn="base" hangingPunct="1">
        <a:spcBef>
          <a:spcPct val="0"/>
        </a:spcBef>
        <a:spcAft>
          <a:spcPct val="0"/>
        </a:spcAft>
        <a:defRPr sz="4800">
          <a:solidFill>
            <a:srgbClr val="9FAA00"/>
          </a:solidFill>
          <a:latin typeface="Arial" charset="0"/>
        </a:defRPr>
      </a:lvl6pPr>
      <a:lvl7pPr marL="914400" algn="l" defTabSz="796925" rtl="0" eaLnBrk="1" fontAlgn="base" hangingPunct="1">
        <a:spcBef>
          <a:spcPct val="0"/>
        </a:spcBef>
        <a:spcAft>
          <a:spcPct val="0"/>
        </a:spcAft>
        <a:defRPr sz="4800">
          <a:solidFill>
            <a:srgbClr val="9FAA00"/>
          </a:solidFill>
          <a:latin typeface="Arial" charset="0"/>
        </a:defRPr>
      </a:lvl7pPr>
      <a:lvl8pPr marL="1371600" algn="l" defTabSz="796925" rtl="0" eaLnBrk="1" fontAlgn="base" hangingPunct="1">
        <a:spcBef>
          <a:spcPct val="0"/>
        </a:spcBef>
        <a:spcAft>
          <a:spcPct val="0"/>
        </a:spcAft>
        <a:defRPr sz="4800">
          <a:solidFill>
            <a:srgbClr val="9FAA00"/>
          </a:solidFill>
          <a:latin typeface="Arial" charset="0"/>
        </a:defRPr>
      </a:lvl8pPr>
      <a:lvl9pPr marL="1828800" algn="l" defTabSz="796925" rtl="0" eaLnBrk="1" fontAlgn="base" hangingPunct="1">
        <a:spcBef>
          <a:spcPct val="0"/>
        </a:spcBef>
        <a:spcAft>
          <a:spcPct val="0"/>
        </a:spcAft>
        <a:defRPr sz="4800">
          <a:solidFill>
            <a:srgbClr val="9FAA00"/>
          </a:solidFill>
          <a:latin typeface="Arial" charset="0"/>
        </a:defRPr>
      </a:lvl9pPr>
    </p:titleStyle>
    <p:bodyStyle>
      <a:lvl1pPr marL="298450" indent="-298450" algn="l" defTabSz="796925" rtl="0" eaLnBrk="1" fontAlgn="base" hangingPunct="1">
        <a:spcBef>
          <a:spcPct val="20000"/>
        </a:spcBef>
        <a:spcAft>
          <a:spcPct val="0"/>
        </a:spcAft>
        <a:buClr>
          <a:srgbClr val="9FAA00"/>
        </a:buClr>
        <a:buChar char="•"/>
        <a:defRPr sz="2800">
          <a:solidFill>
            <a:schemeClr val="tx1"/>
          </a:solidFill>
          <a:latin typeface="+mn-lt"/>
          <a:ea typeface="+mn-ea"/>
          <a:cs typeface="+mn-cs"/>
        </a:defRPr>
      </a:lvl1pPr>
      <a:lvl2pPr marL="647700" indent="-249238" algn="l" defTabSz="796925" rtl="0" eaLnBrk="1" fontAlgn="base" hangingPunct="1">
        <a:spcBef>
          <a:spcPct val="20000"/>
        </a:spcBef>
        <a:spcAft>
          <a:spcPct val="0"/>
        </a:spcAft>
        <a:buChar char="–"/>
        <a:defRPr sz="2800">
          <a:solidFill>
            <a:schemeClr val="tx1"/>
          </a:solidFill>
          <a:latin typeface="+mn-lt"/>
        </a:defRPr>
      </a:lvl2pPr>
      <a:lvl3pPr marL="993775" indent="-196850" algn="l" defTabSz="796925" rtl="0" eaLnBrk="1" fontAlgn="base" hangingPunct="1">
        <a:spcBef>
          <a:spcPct val="20000"/>
        </a:spcBef>
        <a:spcAft>
          <a:spcPct val="0"/>
        </a:spcAft>
        <a:buClr>
          <a:srgbClr val="9FAA00"/>
        </a:buClr>
        <a:buChar char="•"/>
        <a:defRPr sz="2800">
          <a:solidFill>
            <a:schemeClr val="tx1"/>
          </a:solidFill>
          <a:latin typeface="+mn-lt"/>
        </a:defRPr>
      </a:lvl3pPr>
      <a:lvl4pPr marL="1392238" indent="-198438" algn="l" defTabSz="796925" rtl="0" eaLnBrk="1" fontAlgn="base" hangingPunct="1">
        <a:spcBef>
          <a:spcPct val="20000"/>
        </a:spcBef>
        <a:spcAft>
          <a:spcPct val="0"/>
        </a:spcAft>
        <a:buChar char="–"/>
        <a:defRPr sz="2800">
          <a:solidFill>
            <a:schemeClr val="tx1"/>
          </a:solidFill>
          <a:latin typeface="+mn-lt"/>
        </a:defRPr>
      </a:lvl4pPr>
      <a:lvl5pPr marL="1787525" indent="-198438" algn="l" defTabSz="796925" rtl="0" eaLnBrk="1" fontAlgn="base" hangingPunct="1">
        <a:spcBef>
          <a:spcPct val="20000"/>
        </a:spcBef>
        <a:spcAft>
          <a:spcPct val="0"/>
        </a:spcAft>
        <a:buChar char="»"/>
        <a:defRPr sz="2000">
          <a:solidFill>
            <a:schemeClr val="tx1"/>
          </a:solidFill>
          <a:latin typeface="+mn-lt"/>
        </a:defRPr>
      </a:lvl5pPr>
      <a:lvl6pPr marL="2244725" indent="-198438" algn="l" defTabSz="796925" rtl="0" eaLnBrk="1" fontAlgn="base" hangingPunct="1">
        <a:spcBef>
          <a:spcPct val="20000"/>
        </a:spcBef>
        <a:spcAft>
          <a:spcPct val="0"/>
        </a:spcAft>
        <a:buChar char="»"/>
        <a:defRPr sz="2000">
          <a:solidFill>
            <a:schemeClr val="tx1"/>
          </a:solidFill>
          <a:latin typeface="+mn-lt"/>
        </a:defRPr>
      </a:lvl6pPr>
      <a:lvl7pPr marL="2701925" indent="-198438" algn="l" defTabSz="796925" rtl="0" eaLnBrk="1" fontAlgn="base" hangingPunct="1">
        <a:spcBef>
          <a:spcPct val="20000"/>
        </a:spcBef>
        <a:spcAft>
          <a:spcPct val="0"/>
        </a:spcAft>
        <a:buChar char="»"/>
        <a:defRPr sz="2000">
          <a:solidFill>
            <a:schemeClr val="tx1"/>
          </a:solidFill>
          <a:latin typeface="+mn-lt"/>
        </a:defRPr>
      </a:lvl7pPr>
      <a:lvl8pPr marL="3159125" indent="-198438" algn="l" defTabSz="796925" rtl="0" eaLnBrk="1" fontAlgn="base" hangingPunct="1">
        <a:spcBef>
          <a:spcPct val="20000"/>
        </a:spcBef>
        <a:spcAft>
          <a:spcPct val="0"/>
        </a:spcAft>
        <a:buChar char="»"/>
        <a:defRPr sz="2000">
          <a:solidFill>
            <a:schemeClr val="tx1"/>
          </a:solidFill>
          <a:latin typeface="+mn-lt"/>
        </a:defRPr>
      </a:lvl8pPr>
      <a:lvl9pPr marL="3616325" indent="-198438" algn="l" defTabSz="796925"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395288" y="2719388"/>
            <a:ext cx="9410700" cy="84137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ctr" anchorCtr="0" compatLnSpc="1">
            <a:prstTxWarp prst="textNoShape">
              <a:avLst/>
            </a:prstTxWarp>
            <a:spAutoFit/>
          </a:bodyPr>
          <a:lstStyle/>
          <a:p>
            <a:pPr lvl="0"/>
            <a:r>
              <a:rPr lang="en-GB" altLang="en-US" smtClean="0"/>
              <a:t>Divider title in black - Arial 50pt</a:t>
            </a:r>
          </a:p>
        </p:txBody>
      </p:sp>
      <p:sp>
        <p:nvSpPr>
          <p:cNvPr id="51203" name="Rectangle 3"/>
          <p:cNvSpPr>
            <a:spLocks noGrp="1" noChangeArrowheads="1"/>
          </p:cNvSpPr>
          <p:nvPr>
            <p:ph type="body" idx="1"/>
          </p:nvPr>
        </p:nvSpPr>
        <p:spPr bwMode="auto">
          <a:xfrm>
            <a:off x="395288" y="4068763"/>
            <a:ext cx="9410700" cy="38417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spAutoFit/>
          </a:bodyPr>
          <a:lstStyle/>
          <a:p>
            <a:pPr lvl="0"/>
            <a:r>
              <a:rPr lang="en-GB" altLang="en-US" smtClean="0"/>
              <a:t>Subheading in black - Arial 20pt</a:t>
            </a:r>
          </a:p>
        </p:txBody>
      </p:sp>
      <p:sp>
        <p:nvSpPr>
          <p:cNvPr id="51204" name="Rectangle 4"/>
          <p:cNvSpPr>
            <a:spLocks noGrp="1" noChangeArrowheads="1"/>
          </p:cNvSpPr>
          <p:nvPr>
            <p:ph type="ftr" sz="quarter" idx="3"/>
          </p:nvPr>
        </p:nvSpPr>
        <p:spPr bwMode="auto">
          <a:xfrm>
            <a:off x="3573463" y="6884988"/>
            <a:ext cx="3313112" cy="5254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ctr" defTabSz="796925">
              <a:defRPr sz="1100">
                <a:solidFill>
                  <a:schemeClr val="tx1"/>
                </a:solidFill>
              </a:defRPr>
            </a:lvl1pPr>
          </a:lstStyle>
          <a:p>
            <a:endParaRPr lang="en-GB" altLang="en-US" dirty="0"/>
          </a:p>
        </p:txBody>
      </p:sp>
      <p:sp>
        <p:nvSpPr>
          <p:cNvPr id="51205" name="Rectangle 5"/>
          <p:cNvSpPr>
            <a:spLocks noGrp="1" noChangeArrowheads="1"/>
          </p:cNvSpPr>
          <p:nvPr>
            <p:ph type="sldNum" sz="quarter" idx="4"/>
          </p:nvPr>
        </p:nvSpPr>
        <p:spPr bwMode="auto">
          <a:xfrm>
            <a:off x="7494588" y="6884988"/>
            <a:ext cx="2443162" cy="5254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79438" tIns="39718" rIns="79438" bIns="39718" numCol="1" anchor="t" anchorCtr="0" compatLnSpc="1">
            <a:prstTxWarp prst="textNoShape">
              <a:avLst/>
            </a:prstTxWarp>
          </a:bodyPr>
          <a:lstStyle>
            <a:lvl1pPr algn="r" defTabSz="796925">
              <a:defRPr sz="1100">
                <a:solidFill>
                  <a:schemeClr val="tx1"/>
                </a:solidFill>
              </a:defRPr>
            </a:lvl1pPr>
          </a:lstStyle>
          <a:p>
            <a:fld id="{F5399F68-0B33-46E4-A558-4A5FFF3D53CF}" type="slidenum">
              <a:rPr lang="en-GB" altLang="en-US"/>
              <a:pPr/>
              <a:t>‹#›</a:t>
            </a:fld>
            <a:endParaRPr lang="en-GB" altLang="en-US" dirty="0"/>
          </a:p>
        </p:txBody>
      </p:sp>
      <p:pic>
        <p:nvPicPr>
          <p:cNvPr id="51207" name="Picture 7" descr="OU_masterlogo_colour_19mm"/>
          <p:cNvPicPr>
            <a:picLocks noChangeAspect="1" noChangeArrowheads="1"/>
          </p:cNvPicPr>
          <p:nvPr/>
        </p:nvPicPr>
        <p:blipFill>
          <a:blip r:embed="rId1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974138" y="395288"/>
            <a:ext cx="1181100" cy="8064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796925" rtl="0" fontAlgn="base">
        <a:spcBef>
          <a:spcPct val="0"/>
        </a:spcBef>
        <a:spcAft>
          <a:spcPct val="0"/>
        </a:spcAft>
        <a:defRPr sz="5000">
          <a:solidFill>
            <a:schemeClr val="tx1"/>
          </a:solidFill>
          <a:latin typeface="+mj-lt"/>
          <a:ea typeface="+mj-ea"/>
          <a:cs typeface="+mj-cs"/>
        </a:defRPr>
      </a:lvl1pPr>
      <a:lvl2pPr algn="l" defTabSz="796925" rtl="0" fontAlgn="base">
        <a:spcBef>
          <a:spcPct val="0"/>
        </a:spcBef>
        <a:spcAft>
          <a:spcPct val="0"/>
        </a:spcAft>
        <a:defRPr sz="5000">
          <a:solidFill>
            <a:schemeClr val="tx1"/>
          </a:solidFill>
          <a:latin typeface="Arial" charset="0"/>
        </a:defRPr>
      </a:lvl2pPr>
      <a:lvl3pPr algn="l" defTabSz="796925" rtl="0" fontAlgn="base">
        <a:spcBef>
          <a:spcPct val="0"/>
        </a:spcBef>
        <a:spcAft>
          <a:spcPct val="0"/>
        </a:spcAft>
        <a:defRPr sz="5000">
          <a:solidFill>
            <a:schemeClr val="tx1"/>
          </a:solidFill>
          <a:latin typeface="Arial" charset="0"/>
        </a:defRPr>
      </a:lvl3pPr>
      <a:lvl4pPr algn="l" defTabSz="796925" rtl="0" fontAlgn="base">
        <a:spcBef>
          <a:spcPct val="0"/>
        </a:spcBef>
        <a:spcAft>
          <a:spcPct val="0"/>
        </a:spcAft>
        <a:defRPr sz="5000">
          <a:solidFill>
            <a:schemeClr val="tx1"/>
          </a:solidFill>
          <a:latin typeface="Arial" charset="0"/>
        </a:defRPr>
      </a:lvl4pPr>
      <a:lvl5pPr algn="l" defTabSz="796925" rtl="0" fontAlgn="base">
        <a:spcBef>
          <a:spcPct val="0"/>
        </a:spcBef>
        <a:spcAft>
          <a:spcPct val="0"/>
        </a:spcAft>
        <a:defRPr sz="5000">
          <a:solidFill>
            <a:schemeClr val="tx1"/>
          </a:solidFill>
          <a:latin typeface="Arial" charset="0"/>
        </a:defRPr>
      </a:lvl5pPr>
      <a:lvl6pPr marL="457200" algn="l" defTabSz="796925" rtl="0" fontAlgn="base">
        <a:spcBef>
          <a:spcPct val="0"/>
        </a:spcBef>
        <a:spcAft>
          <a:spcPct val="0"/>
        </a:spcAft>
        <a:defRPr sz="5000">
          <a:solidFill>
            <a:schemeClr val="tx1"/>
          </a:solidFill>
          <a:latin typeface="Arial" charset="0"/>
        </a:defRPr>
      </a:lvl6pPr>
      <a:lvl7pPr marL="914400" algn="l" defTabSz="796925" rtl="0" fontAlgn="base">
        <a:spcBef>
          <a:spcPct val="0"/>
        </a:spcBef>
        <a:spcAft>
          <a:spcPct val="0"/>
        </a:spcAft>
        <a:defRPr sz="5000">
          <a:solidFill>
            <a:schemeClr val="tx1"/>
          </a:solidFill>
          <a:latin typeface="Arial" charset="0"/>
        </a:defRPr>
      </a:lvl7pPr>
      <a:lvl8pPr marL="1371600" algn="l" defTabSz="796925" rtl="0" fontAlgn="base">
        <a:spcBef>
          <a:spcPct val="0"/>
        </a:spcBef>
        <a:spcAft>
          <a:spcPct val="0"/>
        </a:spcAft>
        <a:defRPr sz="5000">
          <a:solidFill>
            <a:schemeClr val="tx1"/>
          </a:solidFill>
          <a:latin typeface="Arial" charset="0"/>
        </a:defRPr>
      </a:lvl8pPr>
      <a:lvl9pPr marL="1828800" algn="l" defTabSz="796925" rtl="0" fontAlgn="base">
        <a:spcBef>
          <a:spcPct val="0"/>
        </a:spcBef>
        <a:spcAft>
          <a:spcPct val="0"/>
        </a:spcAft>
        <a:defRPr sz="5000">
          <a:solidFill>
            <a:schemeClr val="tx1"/>
          </a:solidFill>
          <a:latin typeface="Arial" charset="0"/>
        </a:defRPr>
      </a:lvl9pPr>
    </p:titleStyle>
    <p:bodyStyle>
      <a:lvl1pPr marL="298450" indent="-298450" algn="l" defTabSz="796925" rtl="0" fontAlgn="base">
        <a:spcBef>
          <a:spcPct val="20000"/>
        </a:spcBef>
        <a:spcAft>
          <a:spcPct val="0"/>
        </a:spcAft>
        <a:buClr>
          <a:srgbClr val="9FAA00"/>
        </a:buClr>
        <a:defRPr sz="2000">
          <a:solidFill>
            <a:schemeClr val="tx1"/>
          </a:solidFill>
          <a:latin typeface="+mn-lt"/>
          <a:ea typeface="+mn-ea"/>
          <a:cs typeface="+mn-cs"/>
        </a:defRPr>
      </a:lvl1pPr>
      <a:lvl2pPr marL="647700" indent="-249238" algn="l" defTabSz="796925" rtl="0" fontAlgn="base">
        <a:spcBef>
          <a:spcPct val="20000"/>
        </a:spcBef>
        <a:spcAft>
          <a:spcPct val="0"/>
        </a:spcAft>
        <a:defRPr sz="2800">
          <a:solidFill>
            <a:schemeClr val="tx1"/>
          </a:solidFill>
          <a:latin typeface="+mn-lt"/>
        </a:defRPr>
      </a:lvl2pPr>
      <a:lvl3pPr marL="993775" indent="-196850" algn="l" defTabSz="796925" rtl="0" fontAlgn="base">
        <a:spcBef>
          <a:spcPct val="20000"/>
        </a:spcBef>
        <a:spcAft>
          <a:spcPct val="0"/>
        </a:spcAft>
        <a:buClr>
          <a:srgbClr val="9FAA00"/>
        </a:buClr>
        <a:buChar char="•"/>
        <a:defRPr sz="2800">
          <a:solidFill>
            <a:schemeClr val="tx1"/>
          </a:solidFill>
          <a:latin typeface="+mn-lt"/>
        </a:defRPr>
      </a:lvl3pPr>
      <a:lvl4pPr marL="1392238" indent="-198438" algn="l" defTabSz="796925" rtl="0" fontAlgn="base">
        <a:spcBef>
          <a:spcPct val="20000"/>
        </a:spcBef>
        <a:spcAft>
          <a:spcPct val="0"/>
        </a:spcAft>
        <a:buChar char="–"/>
        <a:defRPr sz="2800">
          <a:solidFill>
            <a:schemeClr val="tx1"/>
          </a:solidFill>
          <a:latin typeface="+mn-lt"/>
        </a:defRPr>
      </a:lvl4pPr>
      <a:lvl5pPr marL="1787525" indent="-198438" algn="l" defTabSz="796925" rtl="0" fontAlgn="base">
        <a:spcBef>
          <a:spcPct val="20000"/>
        </a:spcBef>
        <a:spcAft>
          <a:spcPct val="0"/>
        </a:spcAft>
        <a:buChar char="»"/>
        <a:defRPr sz="2000">
          <a:solidFill>
            <a:schemeClr val="tx1"/>
          </a:solidFill>
          <a:latin typeface="+mn-lt"/>
        </a:defRPr>
      </a:lvl5pPr>
      <a:lvl6pPr marL="2244725" indent="-198438" algn="l" defTabSz="796925" rtl="0" fontAlgn="base">
        <a:spcBef>
          <a:spcPct val="20000"/>
        </a:spcBef>
        <a:spcAft>
          <a:spcPct val="0"/>
        </a:spcAft>
        <a:buChar char="»"/>
        <a:defRPr sz="2000">
          <a:solidFill>
            <a:schemeClr val="tx1"/>
          </a:solidFill>
          <a:latin typeface="+mn-lt"/>
        </a:defRPr>
      </a:lvl6pPr>
      <a:lvl7pPr marL="2701925" indent="-198438" algn="l" defTabSz="796925" rtl="0" fontAlgn="base">
        <a:spcBef>
          <a:spcPct val="20000"/>
        </a:spcBef>
        <a:spcAft>
          <a:spcPct val="0"/>
        </a:spcAft>
        <a:buChar char="»"/>
        <a:defRPr sz="2000">
          <a:solidFill>
            <a:schemeClr val="tx1"/>
          </a:solidFill>
          <a:latin typeface="+mn-lt"/>
        </a:defRPr>
      </a:lvl7pPr>
      <a:lvl8pPr marL="3159125" indent="-198438" algn="l" defTabSz="796925" rtl="0" fontAlgn="base">
        <a:spcBef>
          <a:spcPct val="20000"/>
        </a:spcBef>
        <a:spcAft>
          <a:spcPct val="0"/>
        </a:spcAft>
        <a:buChar char="»"/>
        <a:defRPr sz="2000">
          <a:solidFill>
            <a:schemeClr val="tx1"/>
          </a:solidFill>
          <a:latin typeface="+mn-lt"/>
        </a:defRPr>
      </a:lvl8pPr>
      <a:lvl9pPr marL="3616325" indent="-198438" algn="l" defTabSz="796925"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981547" y="2412479"/>
            <a:ext cx="7848872" cy="2480869"/>
          </a:xfrm>
        </p:spPr>
        <p:txBody>
          <a:bodyPr/>
          <a:lstStyle/>
          <a:p>
            <a:pPr algn="ctr"/>
            <a:r>
              <a:rPr lang="en-GB" b="1" dirty="0" smtClean="0"/>
              <a:t>Industry Associations &amp; the Politics of Making Medicines in South Africa  </a:t>
            </a:r>
            <a:r>
              <a:rPr lang="en-GB" sz="3600" dirty="0"/>
              <a:t/>
            </a:r>
            <a:br>
              <a:rPr lang="en-GB" sz="3600" dirty="0"/>
            </a:br>
            <a:endParaRPr lang="en-US" altLang="en-US" sz="3600" dirty="0"/>
          </a:p>
        </p:txBody>
      </p:sp>
      <p:sp>
        <p:nvSpPr>
          <p:cNvPr id="35845" name="Rectangle 5"/>
          <p:cNvSpPr>
            <a:spLocks noGrp="1" noChangeArrowheads="1"/>
          </p:cNvSpPr>
          <p:nvPr>
            <p:ph type="subTitle" idx="1"/>
          </p:nvPr>
        </p:nvSpPr>
        <p:spPr>
          <a:xfrm>
            <a:off x="981547" y="4708682"/>
            <a:ext cx="8362950" cy="2665535"/>
          </a:xfrm>
        </p:spPr>
        <p:txBody>
          <a:bodyPr/>
          <a:lstStyle/>
          <a:p>
            <a:pPr algn="ctr">
              <a:buClrTx/>
            </a:pPr>
            <a:r>
              <a:rPr lang="en-GB" altLang="en-US" sz="2400" dirty="0" smtClean="0">
                <a:solidFill>
                  <a:schemeClr val="tx1"/>
                </a:solidFill>
                <a:latin typeface="+mj-lt"/>
              </a:rPr>
              <a:t>Theo </a:t>
            </a:r>
            <a:r>
              <a:rPr lang="en-GB" altLang="en-US" sz="2400" dirty="0">
                <a:solidFill>
                  <a:schemeClr val="tx1"/>
                </a:solidFill>
                <a:latin typeface="+mj-lt"/>
              </a:rPr>
              <a:t>Papaioannou, Andrew </a:t>
            </a:r>
            <a:r>
              <a:rPr lang="en-GB" altLang="en-US" sz="2400" dirty="0" smtClean="0">
                <a:solidFill>
                  <a:schemeClr val="tx1"/>
                </a:solidFill>
                <a:latin typeface="+mj-lt"/>
              </a:rPr>
              <a:t>Watkins, </a:t>
            </a:r>
            <a:r>
              <a:rPr lang="en-GB" altLang="en-US" sz="2400" dirty="0">
                <a:solidFill>
                  <a:schemeClr val="tx1"/>
                </a:solidFill>
                <a:latin typeface="+mj-lt"/>
              </a:rPr>
              <a:t>Julius Mugwagwa &amp; Dinar Kale</a:t>
            </a:r>
            <a:endParaRPr lang="en-GB" altLang="en-US" sz="2400" dirty="0" smtClean="0">
              <a:solidFill>
                <a:schemeClr val="tx1"/>
              </a:solidFill>
              <a:latin typeface="+mj-lt"/>
            </a:endParaRPr>
          </a:p>
          <a:p>
            <a:pPr algn="ctr">
              <a:buClrTx/>
            </a:pPr>
            <a:endParaRPr lang="en-GB" altLang="en-US" sz="3200" b="1" dirty="0">
              <a:solidFill>
                <a:schemeClr val="tx1"/>
              </a:solidFill>
              <a:latin typeface="+mj-lt"/>
            </a:endParaRPr>
          </a:p>
          <a:p>
            <a:pPr algn="ctr"/>
            <a:r>
              <a:rPr lang="en-GB" sz="1800" i="1" dirty="0">
                <a:solidFill>
                  <a:schemeClr val="tx1"/>
                </a:solidFill>
                <a:latin typeface="+mj-lt"/>
              </a:rPr>
              <a:t>28th SASE Annual </a:t>
            </a:r>
            <a:r>
              <a:rPr lang="en-GB" sz="1800" i="1" dirty="0" smtClean="0">
                <a:solidFill>
                  <a:schemeClr val="tx1"/>
                </a:solidFill>
                <a:latin typeface="+mj-lt"/>
              </a:rPr>
              <a:t>Conference, University </a:t>
            </a:r>
            <a:r>
              <a:rPr lang="en-GB" sz="1800" i="1" dirty="0">
                <a:solidFill>
                  <a:schemeClr val="tx1"/>
                </a:solidFill>
                <a:latin typeface="+mj-lt"/>
              </a:rPr>
              <a:t>of California, Berkeley</a:t>
            </a:r>
            <a:r>
              <a:rPr lang="en-GB" sz="1800" dirty="0">
                <a:solidFill>
                  <a:schemeClr val="tx1"/>
                </a:solidFill>
                <a:latin typeface="+mj-lt"/>
              </a:rPr>
              <a:t>, </a:t>
            </a:r>
            <a:endParaRPr lang="en-GB" sz="1800" dirty="0" smtClean="0">
              <a:solidFill>
                <a:schemeClr val="tx1"/>
              </a:solidFill>
              <a:latin typeface="+mj-lt"/>
            </a:endParaRPr>
          </a:p>
          <a:p>
            <a:pPr algn="ctr"/>
            <a:r>
              <a:rPr lang="en-GB" sz="1800" dirty="0" smtClean="0">
                <a:solidFill>
                  <a:schemeClr val="tx1"/>
                </a:solidFill>
                <a:latin typeface="+mj-lt"/>
              </a:rPr>
              <a:t>June </a:t>
            </a:r>
            <a:r>
              <a:rPr lang="en-GB" sz="1800" dirty="0">
                <a:solidFill>
                  <a:schemeClr val="tx1"/>
                </a:solidFill>
                <a:latin typeface="+mj-lt"/>
              </a:rPr>
              <a:t>24-26, 2016</a:t>
            </a:r>
          </a:p>
          <a:p>
            <a:pPr>
              <a:buClrTx/>
            </a:pPr>
            <a:endParaRPr lang="en-GB" altLang="en-US" sz="3200" b="1" dirty="0">
              <a:solidFill>
                <a:schemeClr val="bg1"/>
              </a:solidFill>
              <a:latin typeface="Calibri" panose="020F0502020204030204" pitchFamily="34" charset="0"/>
            </a:endParaRPr>
          </a:p>
        </p:txBody>
      </p:sp>
      <p:pic>
        <p:nvPicPr>
          <p:cNvPr id="4" name="Picture 3" descr="DPP logo"/>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1467" y="396255"/>
            <a:ext cx="6480720" cy="137383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Post-apartheid Era </a:t>
            </a:r>
            <a:r>
              <a:rPr lang="en-GB" sz="3200" dirty="0"/>
              <a:t/>
            </a:r>
            <a:br>
              <a:rPr lang="en-GB" sz="3200" dirty="0"/>
            </a:br>
            <a:endParaRPr lang="en-GB" sz="3200" dirty="0"/>
          </a:p>
        </p:txBody>
      </p:sp>
      <p:sp>
        <p:nvSpPr>
          <p:cNvPr id="3" name="Content Placeholder 2"/>
          <p:cNvSpPr>
            <a:spLocks noGrp="1"/>
          </p:cNvSpPr>
          <p:nvPr>
            <p:ph idx="1"/>
          </p:nvPr>
        </p:nvSpPr>
        <p:spPr>
          <a:xfrm>
            <a:off x="189459" y="1107541"/>
            <a:ext cx="9410700" cy="6051077"/>
          </a:xfrm>
        </p:spPr>
        <p:txBody>
          <a:bodyPr/>
          <a:lstStyle/>
          <a:p>
            <a:pPr>
              <a:buClr>
                <a:srgbClr val="D60077"/>
              </a:buClr>
            </a:pPr>
            <a:r>
              <a:rPr lang="en-GB" sz="2000" dirty="0"/>
              <a:t>South Africa’s transition to democracy in 1994 led to weakening the corporatist hold of the state and strengthening civil society (Lehman, 2008</a:t>
            </a:r>
            <a:r>
              <a:rPr lang="en-GB" sz="2000" dirty="0" smtClean="0"/>
              <a:t>).</a:t>
            </a:r>
          </a:p>
          <a:p>
            <a:pPr>
              <a:buClr>
                <a:srgbClr val="D60077"/>
              </a:buClr>
            </a:pPr>
            <a:r>
              <a:rPr lang="en-GB" sz="2000" dirty="0"/>
              <a:t> P</a:t>
            </a:r>
            <a:r>
              <a:rPr lang="en-GB" sz="2000" dirty="0" smtClean="0"/>
              <a:t>luralism </a:t>
            </a:r>
            <a:r>
              <a:rPr lang="en-GB" sz="2000" dirty="0"/>
              <a:t>and corporatism seem to coexist in post-apartheid South Africa. </a:t>
            </a:r>
            <a:endParaRPr lang="en-GB" sz="2000" dirty="0" smtClean="0"/>
          </a:p>
          <a:p>
            <a:pPr>
              <a:buClr>
                <a:srgbClr val="D60077"/>
              </a:buClr>
            </a:pPr>
            <a:r>
              <a:rPr lang="en-GB" sz="2000" dirty="0"/>
              <a:t>The relationships between industry associations and state appear to be co-operative; governments tend to view the business elites as a key player in pro-market liberal reforms. </a:t>
            </a:r>
            <a:endParaRPr lang="en-GB" sz="2000" dirty="0" smtClean="0"/>
          </a:p>
          <a:p>
            <a:pPr>
              <a:buClr>
                <a:srgbClr val="D60077"/>
              </a:buClr>
            </a:pPr>
            <a:r>
              <a:rPr lang="en-GB" sz="2000" dirty="0"/>
              <a:t>In this post-apartheid mix of corporatism and pluralism, large pharmaceutical companies began to re-establish themselves in South Africa, insisting on strong protection of patented drugs through TRIPS. </a:t>
            </a:r>
            <a:endParaRPr lang="en-GB" sz="2000" dirty="0" smtClean="0"/>
          </a:p>
          <a:p>
            <a:pPr>
              <a:buClr>
                <a:srgbClr val="D60077"/>
              </a:buClr>
            </a:pPr>
            <a:r>
              <a:rPr lang="en-GB" sz="2000" dirty="0" smtClean="0"/>
              <a:t>On </a:t>
            </a:r>
            <a:r>
              <a:rPr lang="en-GB" sz="2000" dirty="0"/>
              <a:t>the other hand, CSOs such as non-governmental organisations (NGOs) and advocacy groups began to formally participate in the policy-making process (Lehman, 118). </a:t>
            </a:r>
            <a:endParaRPr lang="en-GB" sz="2000" dirty="0" smtClean="0"/>
          </a:p>
          <a:p>
            <a:pPr>
              <a:buClr>
                <a:srgbClr val="D60077"/>
              </a:buClr>
            </a:pPr>
            <a:r>
              <a:rPr lang="en-GB" sz="2000" dirty="0" smtClean="0"/>
              <a:t>In </a:t>
            </a:r>
            <a:r>
              <a:rPr lang="en-GB" sz="2000" dirty="0"/>
              <a:t>1994 there were more than 50,000 NGOs in South Africa, most of them pursuing development objectives (</a:t>
            </a:r>
            <a:r>
              <a:rPr lang="en-GB" sz="2000" dirty="0" err="1"/>
              <a:t>Fioramonti</a:t>
            </a:r>
            <a:r>
              <a:rPr lang="en-GB" sz="2000" dirty="0"/>
              <a:t>, 2005). </a:t>
            </a:r>
            <a:endParaRPr lang="en-GB" sz="2000" dirty="0" smtClean="0"/>
          </a:p>
          <a:p>
            <a:pPr>
              <a:buClr>
                <a:srgbClr val="D60077"/>
              </a:buClr>
            </a:pPr>
            <a:r>
              <a:rPr lang="en-GB" sz="2000" dirty="0" smtClean="0"/>
              <a:t>In </a:t>
            </a:r>
            <a:r>
              <a:rPr lang="en-GB" sz="2000" dirty="0"/>
              <a:t>pre-apartheid era the state established strong regulatory set up to protect white populations from the epidemic of poor black communities. </a:t>
            </a:r>
            <a:endParaRPr lang="en-GB" sz="2000" dirty="0" smtClean="0"/>
          </a:p>
          <a:p>
            <a:pPr>
              <a:buClr>
                <a:srgbClr val="D60077"/>
              </a:buClr>
            </a:pPr>
            <a:r>
              <a:rPr lang="en-GB" sz="2000" dirty="0" smtClean="0"/>
              <a:t>In </a:t>
            </a:r>
            <a:r>
              <a:rPr lang="en-GB" sz="2000" dirty="0"/>
              <a:t>post-apartheid era the state inherited this regulatory capacity (ibid) and relied on this to protect public health from the spread of diseases such as </a:t>
            </a:r>
            <a:r>
              <a:rPr lang="en-GB" sz="2000" dirty="0" smtClean="0"/>
              <a:t>HIV/AIDS.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2316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Big Pharma v Nelson Mandela </a:t>
            </a:r>
            <a:r>
              <a:rPr lang="en-GB" sz="3200" dirty="0"/>
              <a:t/>
            </a:r>
            <a:br>
              <a:rPr lang="en-GB" sz="3200" dirty="0"/>
            </a:br>
            <a:endParaRPr lang="en-GB" sz="3200" dirty="0"/>
          </a:p>
        </p:txBody>
      </p:sp>
      <p:sp>
        <p:nvSpPr>
          <p:cNvPr id="3" name="Content Placeholder 2"/>
          <p:cNvSpPr>
            <a:spLocks noGrp="1"/>
          </p:cNvSpPr>
          <p:nvPr>
            <p:ph idx="1"/>
          </p:nvPr>
        </p:nvSpPr>
        <p:spPr>
          <a:xfrm>
            <a:off x="189459" y="1107541"/>
            <a:ext cx="9410700" cy="6235743"/>
          </a:xfrm>
        </p:spPr>
        <p:txBody>
          <a:bodyPr/>
          <a:lstStyle/>
          <a:p>
            <a:pPr>
              <a:buClr>
                <a:srgbClr val="D60077"/>
              </a:buClr>
            </a:pPr>
            <a:r>
              <a:rPr lang="en-GB" sz="2000" dirty="0"/>
              <a:t>One well known intervention was government’s 1997 </a:t>
            </a:r>
            <a:r>
              <a:rPr lang="en-GB" sz="2000" i="1" dirty="0"/>
              <a:t>Medicines and Related Substances Control Act</a:t>
            </a:r>
            <a:r>
              <a:rPr lang="en-GB" sz="2000" dirty="0"/>
              <a:t> that would allow South Africa to import and manufacture cheaper generic HIV drugs. </a:t>
            </a:r>
            <a:endParaRPr lang="en-GB" sz="2000" dirty="0" smtClean="0"/>
          </a:p>
          <a:p>
            <a:pPr>
              <a:buClr>
                <a:srgbClr val="D60077"/>
              </a:buClr>
            </a:pPr>
            <a:r>
              <a:rPr lang="en-GB" sz="2000" dirty="0" smtClean="0"/>
              <a:t>This </a:t>
            </a:r>
            <a:r>
              <a:rPr lang="en-GB" sz="2000" dirty="0"/>
              <a:t>act prompted 39 big pharmaceutical companies (mainly MNCs) to file through PMA a patent right lawsuit against the South African </a:t>
            </a:r>
            <a:r>
              <a:rPr lang="en-GB" sz="2000" dirty="0" smtClean="0"/>
              <a:t>government. </a:t>
            </a:r>
          </a:p>
          <a:p>
            <a:pPr>
              <a:buClr>
                <a:srgbClr val="D60077"/>
              </a:buClr>
            </a:pPr>
            <a:r>
              <a:rPr lang="en-GB" sz="2000" dirty="0" smtClean="0"/>
              <a:t>In </a:t>
            </a:r>
            <a:r>
              <a:rPr lang="en-GB" sz="2000" dirty="0"/>
              <a:t>response, CSOs and activists accused PMA of violations of the human right to health by making essential medicines unaffordable and called the international community to protect developing countries against big pharmaceutical companies (Wolff, 2012). </a:t>
            </a:r>
            <a:endParaRPr lang="en-GB" sz="2000" dirty="0" smtClean="0"/>
          </a:p>
          <a:p>
            <a:pPr>
              <a:buClr>
                <a:srgbClr val="D60077"/>
              </a:buClr>
            </a:pPr>
            <a:r>
              <a:rPr lang="en-GB" sz="2000" dirty="0" smtClean="0"/>
              <a:t>Although </a:t>
            </a:r>
            <a:r>
              <a:rPr lang="en-GB" sz="2000" dirty="0"/>
              <a:t>in 2001 PMA agreed to drop the lawsuit as a result of the growing opposition, it was too late. </a:t>
            </a:r>
            <a:endParaRPr lang="en-GB" sz="2000" dirty="0" smtClean="0"/>
          </a:p>
          <a:p>
            <a:pPr>
              <a:buClr>
                <a:srgbClr val="D60077"/>
              </a:buClr>
            </a:pPr>
            <a:r>
              <a:rPr lang="en-GB" sz="2000" dirty="0" smtClean="0"/>
              <a:t>PMA </a:t>
            </a:r>
            <a:r>
              <a:rPr lang="en-GB" sz="2000" dirty="0"/>
              <a:t>suffered an international public relations disaster with 3 MNCs i.e. GlaxoSmithKline, </a:t>
            </a:r>
            <a:r>
              <a:rPr lang="en-GB" sz="2000" dirty="0" err="1"/>
              <a:t>Merk</a:t>
            </a:r>
            <a:r>
              <a:rPr lang="en-GB" sz="2000" dirty="0"/>
              <a:t> and Bristol-Meyers Squibb, breaking ranks with 36 other companies and pushing hard for a settlement that would stave off increasing damage (The Guardian, 2001). </a:t>
            </a:r>
            <a:endParaRPr lang="en-GB" sz="2000" dirty="0" smtClean="0"/>
          </a:p>
          <a:p>
            <a:pPr>
              <a:buClr>
                <a:srgbClr val="D60077"/>
              </a:buClr>
            </a:pPr>
            <a:r>
              <a:rPr lang="en-GB" sz="2000" dirty="0" smtClean="0"/>
              <a:t>Eventually</a:t>
            </a:r>
            <a:r>
              <a:rPr lang="en-GB" sz="2000" dirty="0"/>
              <a:t>, these 36 companies agreed to go along with the lawsuit withdrawal but PMA dissolved, splitting into two new associations: the Pharmaceutical Industry Association of South Africa (PIASA) and the Innovative Medicines South Africa (IMSA).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7125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PIASA </a:t>
            </a:r>
            <a:r>
              <a:rPr lang="en-GB" sz="3200" dirty="0"/>
              <a:t/>
            </a:r>
            <a:br>
              <a:rPr lang="en-GB" sz="3200" dirty="0"/>
            </a:br>
            <a:endParaRPr lang="en-GB" sz="3200" dirty="0"/>
          </a:p>
        </p:txBody>
      </p:sp>
      <p:sp>
        <p:nvSpPr>
          <p:cNvPr id="3" name="Content Placeholder 2"/>
          <p:cNvSpPr>
            <a:spLocks noGrp="1"/>
          </p:cNvSpPr>
          <p:nvPr>
            <p:ph idx="1"/>
          </p:nvPr>
        </p:nvSpPr>
        <p:spPr>
          <a:xfrm>
            <a:off x="189459" y="1107541"/>
            <a:ext cx="9410700" cy="6235743"/>
          </a:xfrm>
        </p:spPr>
        <p:txBody>
          <a:bodyPr/>
          <a:lstStyle/>
          <a:p>
            <a:pPr>
              <a:buClr>
                <a:srgbClr val="D60077"/>
              </a:buClr>
            </a:pPr>
            <a:r>
              <a:rPr lang="en-GB" sz="2000" dirty="0"/>
              <a:t>PIASA </a:t>
            </a:r>
            <a:r>
              <a:rPr lang="en-GB" sz="2000" dirty="0" smtClean="0"/>
              <a:t>was </a:t>
            </a:r>
            <a:r>
              <a:rPr lang="en-GB" sz="2000" dirty="0"/>
              <a:t>an association of companies involved in the manufacturing and marketing of medicines in South Africa. Its members were research-based MNCs and local manufacturers of pharmaceuticals. </a:t>
            </a:r>
            <a:endParaRPr lang="en-GB" sz="2000" dirty="0" smtClean="0"/>
          </a:p>
          <a:p>
            <a:pPr>
              <a:buClr>
                <a:srgbClr val="D60077"/>
              </a:buClr>
            </a:pPr>
            <a:r>
              <a:rPr lang="en-GB" sz="2000" dirty="0" smtClean="0"/>
              <a:t>PIASA </a:t>
            </a:r>
            <a:r>
              <a:rPr lang="en-GB" sz="2000" dirty="0"/>
              <a:t>had about 90 members, consisting of both large and small companies. Other organisations, such as the South Africa Medical Device Industry Association (SAMED) were members of </a:t>
            </a:r>
            <a:r>
              <a:rPr lang="en-GB" sz="2000" dirty="0" smtClean="0"/>
              <a:t>PIASA. </a:t>
            </a:r>
          </a:p>
          <a:p>
            <a:pPr>
              <a:buClr>
                <a:srgbClr val="D60077"/>
              </a:buClr>
            </a:pPr>
            <a:r>
              <a:rPr lang="en-GB" sz="2000" dirty="0" smtClean="0"/>
              <a:t>The </a:t>
            </a:r>
            <a:r>
              <a:rPr lang="en-GB" sz="2000" dirty="0"/>
              <a:t>objective of PIASA was to shape strategic regulatory issues relating to clinical trials, registration of medicines and IPRs. </a:t>
            </a:r>
            <a:endParaRPr lang="en-GB" sz="2000" dirty="0" smtClean="0"/>
          </a:p>
          <a:p>
            <a:pPr>
              <a:buClr>
                <a:srgbClr val="D60077"/>
              </a:buClr>
            </a:pPr>
            <a:r>
              <a:rPr lang="en-GB" sz="2000" dirty="0" smtClean="0"/>
              <a:t>PIASA </a:t>
            </a:r>
            <a:r>
              <a:rPr lang="en-GB" sz="2000" dirty="0"/>
              <a:t>was also engaged in activities to influence the quality and cost of medicines, access to treatment, health insurance, drug laws and </a:t>
            </a:r>
            <a:r>
              <a:rPr lang="en-GB" sz="2000" dirty="0" err="1"/>
              <a:t>pharmaco</a:t>
            </a:r>
            <a:r>
              <a:rPr lang="en-GB" sz="2000" dirty="0"/>
              <a:t>-economic </a:t>
            </a:r>
            <a:r>
              <a:rPr lang="en-GB" sz="2000" dirty="0" smtClean="0"/>
              <a:t>evaluation.</a:t>
            </a:r>
          </a:p>
          <a:p>
            <a:pPr>
              <a:buClr>
                <a:srgbClr val="D60077"/>
              </a:buClr>
            </a:pPr>
            <a:r>
              <a:rPr lang="en-GB" sz="2000" dirty="0" smtClean="0"/>
              <a:t>PIASA </a:t>
            </a:r>
            <a:r>
              <a:rPr lang="en-GB" sz="2000" dirty="0"/>
              <a:t>interacted with government but also with other associations, including IMSA in the health policy and regulation </a:t>
            </a:r>
            <a:r>
              <a:rPr lang="en-GB" sz="2000" dirty="0" smtClean="0"/>
              <a:t>arenas e.g. involvement </a:t>
            </a:r>
            <a:r>
              <a:rPr lang="en-GB" sz="2000" dirty="0"/>
              <a:t>in the formulation of the South African Health Charter and Private Health Care Reform programmes. </a:t>
            </a:r>
            <a:endParaRPr lang="en-GB" sz="2000" dirty="0" smtClean="0"/>
          </a:p>
          <a:p>
            <a:pPr>
              <a:buClr>
                <a:srgbClr val="D60077"/>
              </a:buClr>
            </a:pPr>
            <a:r>
              <a:rPr lang="en-GB" sz="2000" dirty="0"/>
              <a:t>Another important activity </a:t>
            </a:r>
            <a:r>
              <a:rPr lang="en-GB" sz="2000" dirty="0" smtClean="0"/>
              <a:t>was </a:t>
            </a:r>
            <a:r>
              <a:rPr lang="en-GB" sz="2000" dirty="0"/>
              <a:t>diffusion of knowledge through hiring consultants and providing members with expert advice </a:t>
            </a:r>
            <a:r>
              <a:rPr lang="en-GB" sz="2000" dirty="0" smtClean="0"/>
              <a:t>on </a:t>
            </a:r>
            <a:r>
              <a:rPr lang="en-GB" sz="2000" dirty="0"/>
              <a:t>health innovation and </a:t>
            </a:r>
            <a:r>
              <a:rPr lang="en-GB" sz="2000" dirty="0" smtClean="0"/>
              <a:t>regulation e.g. </a:t>
            </a:r>
            <a:r>
              <a:rPr lang="en-GB" sz="2000" dirty="0"/>
              <a:t>standards for manufacturing facilities, drug registration fees and regulatory harmonisation</a:t>
            </a:r>
            <a:r>
              <a:rPr lang="en-GB" sz="2000"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8529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IMSA </a:t>
            </a:r>
            <a:r>
              <a:rPr lang="en-GB" sz="3200" dirty="0"/>
              <a:t/>
            </a:r>
            <a:br>
              <a:rPr lang="en-GB" sz="3200" dirty="0"/>
            </a:br>
            <a:endParaRPr lang="en-GB" sz="3200" dirty="0"/>
          </a:p>
        </p:txBody>
      </p:sp>
      <p:sp>
        <p:nvSpPr>
          <p:cNvPr id="3" name="Content Placeholder 2"/>
          <p:cNvSpPr>
            <a:spLocks noGrp="1"/>
          </p:cNvSpPr>
          <p:nvPr>
            <p:ph idx="1"/>
          </p:nvPr>
        </p:nvSpPr>
        <p:spPr>
          <a:xfrm>
            <a:off x="189459" y="1107541"/>
            <a:ext cx="9410700" cy="6358854"/>
          </a:xfrm>
        </p:spPr>
        <p:txBody>
          <a:bodyPr/>
          <a:lstStyle/>
          <a:p>
            <a:pPr>
              <a:buClr>
                <a:srgbClr val="D60077"/>
              </a:buClr>
            </a:pPr>
            <a:r>
              <a:rPr lang="en-GB" sz="2000" dirty="0"/>
              <a:t>By contrast, IMSA </a:t>
            </a:r>
            <a:r>
              <a:rPr lang="en-GB" sz="2000" dirty="0" smtClean="0"/>
              <a:t>was </a:t>
            </a:r>
            <a:r>
              <a:rPr lang="en-GB" sz="2000" dirty="0"/>
              <a:t>an industry association for research-based companies even though some of its members also used to produce generics. </a:t>
            </a:r>
            <a:endParaRPr lang="en-GB" sz="2000" dirty="0" smtClean="0"/>
          </a:p>
          <a:p>
            <a:pPr>
              <a:buClr>
                <a:srgbClr val="D60077"/>
              </a:buClr>
            </a:pPr>
            <a:r>
              <a:rPr lang="en-GB" sz="2000" dirty="0" smtClean="0"/>
              <a:t>Among </a:t>
            </a:r>
            <a:r>
              <a:rPr lang="en-GB" sz="2000" dirty="0"/>
              <a:t>IMSA’s members there were 12 MNCs who captured about 53% of the MNC market share in South Africa. </a:t>
            </a:r>
            <a:endParaRPr lang="en-GB" sz="2000" dirty="0" smtClean="0"/>
          </a:p>
          <a:p>
            <a:pPr>
              <a:buClr>
                <a:srgbClr val="D60077"/>
              </a:buClr>
            </a:pPr>
            <a:r>
              <a:rPr lang="en-GB" sz="2000" dirty="0" smtClean="0"/>
              <a:t>Generally </a:t>
            </a:r>
            <a:r>
              <a:rPr lang="en-GB" sz="2000" dirty="0"/>
              <a:t>speaking, this biopharmaceutical association engaged in R&amp;D policy, innovation regulation and lobbying. </a:t>
            </a:r>
            <a:endParaRPr lang="en-GB" sz="2000" dirty="0" smtClean="0"/>
          </a:p>
          <a:p>
            <a:pPr>
              <a:buClr>
                <a:srgbClr val="D60077"/>
              </a:buClr>
            </a:pPr>
            <a:r>
              <a:rPr lang="en-GB" sz="2000" dirty="0" smtClean="0"/>
              <a:t>IMSA </a:t>
            </a:r>
            <a:r>
              <a:rPr lang="en-GB" sz="2000" dirty="0"/>
              <a:t>did not always perform such activities alone but in collaboration with other </a:t>
            </a:r>
            <a:r>
              <a:rPr lang="en-GB" sz="2000" dirty="0" smtClean="0"/>
              <a:t>associations e.g. </a:t>
            </a:r>
            <a:r>
              <a:rPr lang="en-GB" sz="2000" dirty="0"/>
              <a:t>IMSA played an active role in national health insurance issues, working jointly with PIASA and other public actors of South </a:t>
            </a:r>
            <a:r>
              <a:rPr lang="en-GB" sz="2000" dirty="0" smtClean="0"/>
              <a:t>Africa.</a:t>
            </a:r>
          </a:p>
          <a:p>
            <a:pPr>
              <a:buClr>
                <a:srgbClr val="D60077"/>
              </a:buClr>
            </a:pPr>
            <a:r>
              <a:rPr lang="en-GB" sz="2000" dirty="0" smtClean="0"/>
              <a:t>Another </a:t>
            </a:r>
            <a:r>
              <a:rPr lang="en-GB" sz="2000" dirty="0"/>
              <a:t>key focus of IMSA was on IPRs, especially access to drugs and marketing. </a:t>
            </a:r>
            <a:endParaRPr lang="en-GB" sz="2000" dirty="0" smtClean="0"/>
          </a:p>
          <a:p>
            <a:pPr>
              <a:buClr>
                <a:srgbClr val="D60077"/>
              </a:buClr>
            </a:pPr>
            <a:r>
              <a:rPr lang="en-GB" sz="2000" dirty="0" smtClean="0"/>
              <a:t>The </a:t>
            </a:r>
            <a:r>
              <a:rPr lang="en-GB" sz="2000" dirty="0"/>
              <a:t>association worked with and through its members to exert influence on these issues. </a:t>
            </a:r>
            <a:endParaRPr lang="en-GB" sz="2000" dirty="0" smtClean="0"/>
          </a:p>
          <a:p>
            <a:pPr>
              <a:buClr>
                <a:srgbClr val="D60077"/>
              </a:buClr>
            </a:pPr>
            <a:r>
              <a:rPr lang="en-GB" sz="2000" dirty="0" smtClean="0"/>
              <a:t>IMSA’s </a:t>
            </a:r>
            <a:r>
              <a:rPr lang="en-GB" sz="2000" dirty="0"/>
              <a:t>key contacts in government were the Department of </a:t>
            </a:r>
            <a:r>
              <a:rPr lang="en-GB" sz="2000" dirty="0" smtClean="0"/>
              <a:t>Health (</a:t>
            </a:r>
            <a:r>
              <a:rPr lang="en-GB" sz="2000" dirty="0" err="1" smtClean="0"/>
              <a:t>DoH</a:t>
            </a:r>
            <a:r>
              <a:rPr lang="en-GB" sz="2000" dirty="0" smtClean="0"/>
              <a:t>), </a:t>
            </a:r>
            <a:r>
              <a:rPr lang="en-GB" sz="2000" dirty="0"/>
              <a:t>the Department of Science and Technology </a:t>
            </a:r>
            <a:r>
              <a:rPr lang="en-GB" sz="2000" dirty="0" smtClean="0"/>
              <a:t>(DST)and </a:t>
            </a:r>
            <a:r>
              <a:rPr lang="en-GB" sz="2000" dirty="0"/>
              <a:t>the Department of Trade and </a:t>
            </a:r>
            <a:r>
              <a:rPr lang="en-GB" sz="2000" dirty="0" smtClean="0"/>
              <a:t>Industry (DTI). </a:t>
            </a:r>
            <a:endParaRPr lang="en-GB" sz="2000" dirty="0"/>
          </a:p>
          <a:p>
            <a:pPr>
              <a:buClr>
                <a:srgbClr val="D60077"/>
              </a:buClr>
            </a:pPr>
            <a:r>
              <a:rPr lang="en-GB" sz="2000" dirty="0" smtClean="0"/>
              <a:t>However</a:t>
            </a:r>
            <a:r>
              <a:rPr lang="en-GB" sz="2000" dirty="0"/>
              <a:t>, IMSA also functioned as a government tool for industrial policy </a:t>
            </a:r>
            <a:r>
              <a:rPr lang="en-GB" sz="2000" dirty="0" smtClean="0"/>
              <a:t>implementation i.e. </a:t>
            </a:r>
            <a:r>
              <a:rPr lang="en-GB" sz="2000" dirty="0"/>
              <a:t>the implementation of </a:t>
            </a:r>
            <a:r>
              <a:rPr lang="en-GB" sz="2000" dirty="0" smtClean="0"/>
              <a:t>national </a:t>
            </a:r>
            <a:r>
              <a:rPr lang="en-GB" sz="2000" dirty="0"/>
              <a:t>policies by their members e.g. requirements under the Black Economic Empowerment (BEE) programme.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118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40271"/>
            <a:ext cx="9410700" cy="971927"/>
          </a:xfrm>
        </p:spPr>
        <p:txBody>
          <a:bodyPr/>
          <a:lstStyle/>
          <a:p>
            <a:pPr algn="ctr"/>
            <a:r>
              <a:rPr lang="en-GB" sz="3200" b="1" dirty="0" smtClean="0">
                <a:solidFill>
                  <a:schemeClr val="tx1"/>
                </a:solidFill>
              </a:rPr>
              <a:t>The Damage of Trust </a:t>
            </a:r>
            <a:r>
              <a:rPr lang="en-GB" sz="3200" dirty="0"/>
              <a:t/>
            </a:r>
            <a:br>
              <a:rPr lang="en-GB" sz="3200" dirty="0"/>
            </a:br>
            <a:endParaRPr lang="en-GB" sz="3200" dirty="0"/>
          </a:p>
        </p:txBody>
      </p:sp>
      <p:sp>
        <p:nvSpPr>
          <p:cNvPr id="3" name="Content Placeholder 2"/>
          <p:cNvSpPr>
            <a:spLocks noGrp="1"/>
          </p:cNvSpPr>
          <p:nvPr>
            <p:ph idx="1"/>
          </p:nvPr>
        </p:nvSpPr>
        <p:spPr>
          <a:xfrm>
            <a:off x="189459" y="1512198"/>
            <a:ext cx="9410700" cy="5558635"/>
          </a:xfrm>
        </p:spPr>
        <p:txBody>
          <a:bodyPr/>
          <a:lstStyle/>
          <a:p>
            <a:pPr>
              <a:buClr>
                <a:srgbClr val="D60077"/>
              </a:buClr>
            </a:pPr>
            <a:r>
              <a:rPr lang="en-GB" sz="2000" dirty="0" smtClean="0"/>
              <a:t>The </a:t>
            </a:r>
            <a:r>
              <a:rPr lang="en-GB" sz="2000" dirty="0"/>
              <a:t>split of PMA into PIASA and IMSA was not the most negative consequence of the ‘Big Pharma v Nelson Mandela’ </a:t>
            </a:r>
            <a:r>
              <a:rPr lang="en-GB" sz="2000" dirty="0" smtClean="0"/>
              <a:t>case after all </a:t>
            </a:r>
            <a:r>
              <a:rPr lang="en-GB" sz="2000" dirty="0"/>
              <a:t>in April 2013 </a:t>
            </a:r>
            <a:r>
              <a:rPr lang="en-GB" sz="2000" dirty="0" smtClean="0"/>
              <a:t>both </a:t>
            </a:r>
            <a:r>
              <a:rPr lang="en-GB" sz="2000" dirty="0"/>
              <a:t>came together again, forming the Innovative Pharmaceutical Association of South Africa (IPASA). </a:t>
            </a:r>
            <a:endParaRPr lang="en-GB" sz="2000" dirty="0" smtClean="0"/>
          </a:p>
          <a:p>
            <a:pPr>
              <a:buClr>
                <a:srgbClr val="D60077"/>
              </a:buClr>
            </a:pPr>
            <a:r>
              <a:rPr lang="en-GB" sz="2000" dirty="0"/>
              <a:t>T</a:t>
            </a:r>
            <a:r>
              <a:rPr lang="en-GB" sz="2000" dirty="0" smtClean="0"/>
              <a:t>he </a:t>
            </a:r>
            <a:r>
              <a:rPr lang="en-GB" sz="2000" dirty="0"/>
              <a:t>most negative </a:t>
            </a:r>
            <a:r>
              <a:rPr lang="en-GB" sz="2000" dirty="0" smtClean="0"/>
              <a:t>consequence was </a:t>
            </a:r>
            <a:r>
              <a:rPr lang="en-GB" sz="2000" dirty="0"/>
              <a:t>the damage of trust between government and biopharmaceutical associations. As one interview respondent pointed out:</a:t>
            </a:r>
          </a:p>
          <a:p>
            <a:pPr marL="349250" lvl="1" indent="0">
              <a:buClr>
                <a:srgbClr val="D60077"/>
              </a:buClr>
              <a:buNone/>
            </a:pPr>
            <a:r>
              <a:rPr lang="en-GB" sz="2000" dirty="0" smtClean="0"/>
              <a:t>“… </a:t>
            </a:r>
            <a:r>
              <a:rPr lang="en-GB" sz="2000" dirty="0"/>
              <a:t>pre-1994 I think the industry was more in an advisory </a:t>
            </a:r>
            <a:r>
              <a:rPr lang="en-GB" sz="2000" dirty="0" smtClean="0"/>
              <a:t>role</a:t>
            </a:r>
            <a:r>
              <a:rPr lang="en-GB" sz="2000" dirty="0"/>
              <a:t> </a:t>
            </a:r>
            <a:r>
              <a:rPr lang="en-GB" sz="2000" dirty="0" smtClean="0"/>
              <a:t>... </a:t>
            </a:r>
            <a:r>
              <a:rPr lang="en-GB" sz="2000" dirty="0"/>
              <a:t>What changed it completely for the industry was the court case of 1998 to 2004 which was all about weakening intellectual property and so created a sense that we [the industry] were against the government. So from that time onward, whenever you went into the halls of government, they [the government] would see you as ‘you are that industry that took us to court</a:t>
            </a:r>
            <a:r>
              <a:rPr lang="en-GB" sz="2000" dirty="0" smtClean="0"/>
              <a:t>’ ..” </a:t>
            </a:r>
            <a:r>
              <a:rPr lang="en-GB" sz="2000" dirty="0"/>
              <a:t>(interview extract: 23). </a:t>
            </a:r>
          </a:p>
          <a:p>
            <a:pPr>
              <a:buClr>
                <a:srgbClr val="D60077"/>
              </a:buClr>
            </a:pPr>
            <a:r>
              <a:rPr lang="en-GB" sz="2000" dirty="0"/>
              <a:t>This statement confirms that, in South Africa, SBR in the area of biopharmaceuticals remain fragile and therefore lack essential characteristics of </a:t>
            </a:r>
            <a:r>
              <a:rPr lang="en-GB" sz="2000" dirty="0" smtClean="0"/>
              <a:t>effectiveness</a:t>
            </a:r>
            <a:r>
              <a:rPr lang="en-GB" sz="2000" dirty="0"/>
              <a:t> </a:t>
            </a:r>
            <a:r>
              <a:rPr lang="en-GB" sz="2000" dirty="0" smtClean="0"/>
              <a:t>such as: transparency; reciprocity; credibility and </a:t>
            </a:r>
            <a:r>
              <a:rPr lang="en-GB" sz="2000" dirty="0"/>
              <a:t>mutual </a:t>
            </a:r>
            <a:r>
              <a:rPr lang="en-GB" sz="2000" dirty="0" smtClean="0"/>
              <a:t>trust.</a:t>
            </a:r>
          </a:p>
          <a:p>
            <a:pPr>
              <a:buClr>
                <a:srgbClr val="D60077"/>
              </a:buClr>
            </a:pPr>
            <a:r>
              <a:rPr lang="en-GB" sz="2000" dirty="0" smtClean="0"/>
              <a:t>Clearly, </a:t>
            </a:r>
            <a:r>
              <a:rPr lang="en-GB" sz="2000" dirty="0"/>
              <a:t>due to the long term impact of the ‘Big Pharma v Nelson Mandela’ case, these relations are based on mutual suspicion and distrust.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799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Resetting State-Industry Relations? </a:t>
            </a:r>
            <a:r>
              <a:rPr lang="en-GB" sz="3200" dirty="0"/>
              <a:t/>
            </a:r>
            <a:br>
              <a:rPr lang="en-GB" sz="3200" dirty="0"/>
            </a:br>
            <a:endParaRPr lang="en-GB" sz="3200" dirty="0"/>
          </a:p>
        </p:txBody>
      </p:sp>
      <p:sp>
        <p:nvSpPr>
          <p:cNvPr id="3" name="Content Placeholder 2"/>
          <p:cNvSpPr>
            <a:spLocks noGrp="1"/>
          </p:cNvSpPr>
          <p:nvPr>
            <p:ph idx="1"/>
          </p:nvPr>
        </p:nvSpPr>
        <p:spPr>
          <a:xfrm>
            <a:off x="189459" y="1188343"/>
            <a:ext cx="9410700" cy="6297298"/>
          </a:xfrm>
        </p:spPr>
        <p:txBody>
          <a:bodyPr/>
          <a:lstStyle/>
          <a:p>
            <a:pPr>
              <a:buClr>
                <a:srgbClr val="D60077"/>
              </a:buClr>
            </a:pPr>
            <a:r>
              <a:rPr lang="en-GB" sz="2000" dirty="0"/>
              <a:t>During the past </a:t>
            </a:r>
            <a:r>
              <a:rPr lang="en-GB" sz="2000" dirty="0" smtClean="0"/>
              <a:t>few </a:t>
            </a:r>
            <a:r>
              <a:rPr lang="en-GB" sz="2000" dirty="0"/>
              <a:t>years</a:t>
            </a:r>
            <a:r>
              <a:rPr lang="en-GB" sz="2000" dirty="0" smtClean="0"/>
              <a:t>, the new association, IPASA, </a:t>
            </a:r>
            <a:r>
              <a:rPr lang="en-GB" sz="2000" dirty="0"/>
              <a:t>has been engaged in a highly uneven relationship with government over the latter’s policy plan to change the patent rules for </a:t>
            </a:r>
            <a:r>
              <a:rPr lang="en-GB" sz="2000" dirty="0" smtClean="0"/>
              <a:t>medicines</a:t>
            </a:r>
            <a:r>
              <a:rPr lang="en-GB" sz="2000" dirty="0"/>
              <a:t> </a:t>
            </a:r>
            <a:r>
              <a:rPr lang="en-GB" sz="2000" dirty="0" smtClean="0"/>
              <a:t>i.e. incorporation of </a:t>
            </a:r>
            <a:r>
              <a:rPr lang="en-GB" sz="2000" dirty="0"/>
              <a:t>patent flexibilities after the Doha Declaration (WTO, </a:t>
            </a:r>
            <a:r>
              <a:rPr lang="en-GB" sz="2000" dirty="0" smtClean="0"/>
              <a:t>2001)/elimination </a:t>
            </a:r>
            <a:r>
              <a:rPr lang="en-GB" sz="2000" dirty="0"/>
              <a:t>of weak </a:t>
            </a:r>
            <a:r>
              <a:rPr lang="en-GB" sz="2000" dirty="0" smtClean="0"/>
              <a:t>patents/promotion of generics </a:t>
            </a:r>
            <a:r>
              <a:rPr lang="en-GB" sz="2000" dirty="0"/>
              <a:t>(DTI, 2013). </a:t>
            </a:r>
            <a:endParaRPr lang="en-GB" sz="2000" dirty="0" smtClean="0"/>
          </a:p>
          <a:p>
            <a:pPr>
              <a:buClr>
                <a:srgbClr val="D60077"/>
              </a:buClr>
            </a:pPr>
            <a:r>
              <a:rPr lang="en-GB" sz="2000" dirty="0" smtClean="0"/>
              <a:t>In </a:t>
            </a:r>
            <a:r>
              <a:rPr lang="en-GB" sz="2000" dirty="0"/>
              <a:t>response, IPASA embarked on a campaign against the full implementation of the government plan, </a:t>
            </a:r>
            <a:r>
              <a:rPr lang="en-GB" sz="2000" dirty="0" smtClean="0"/>
              <a:t>lobbying </a:t>
            </a:r>
            <a:r>
              <a:rPr lang="en-GB" sz="2000" dirty="0"/>
              <a:t>for a stronger IPR regime. </a:t>
            </a:r>
            <a:endParaRPr lang="en-GB" sz="2000" dirty="0" smtClean="0"/>
          </a:p>
          <a:p>
            <a:pPr>
              <a:buClr>
                <a:srgbClr val="D60077"/>
              </a:buClr>
            </a:pPr>
            <a:r>
              <a:rPr lang="en-GB" sz="2000" dirty="0" smtClean="0"/>
              <a:t>Their </a:t>
            </a:r>
            <a:r>
              <a:rPr lang="en-GB" sz="2000" dirty="0"/>
              <a:t>main </a:t>
            </a:r>
            <a:r>
              <a:rPr lang="en-GB" sz="2000" dirty="0" smtClean="0"/>
              <a:t>objection: the government’s IP policy will </a:t>
            </a:r>
            <a:r>
              <a:rPr lang="en-GB" sz="2000" dirty="0"/>
              <a:t>reduce innovation and fail to attract investment, particularly </a:t>
            </a:r>
            <a:r>
              <a:rPr lang="en-GB" sz="2000" dirty="0" smtClean="0"/>
              <a:t>FDI </a:t>
            </a:r>
            <a:r>
              <a:rPr lang="en-GB" sz="2000" dirty="0"/>
              <a:t>(IPASA, 2013). </a:t>
            </a:r>
            <a:endParaRPr lang="en-GB" sz="2000" dirty="0" smtClean="0"/>
          </a:p>
          <a:p>
            <a:pPr>
              <a:buClr>
                <a:srgbClr val="D60077"/>
              </a:buClr>
            </a:pPr>
            <a:r>
              <a:rPr lang="en-GB" sz="2000" dirty="0" smtClean="0"/>
              <a:t>The </a:t>
            </a:r>
            <a:r>
              <a:rPr lang="en-GB" sz="2000" dirty="0"/>
              <a:t>South African government </a:t>
            </a:r>
            <a:r>
              <a:rPr lang="en-GB" sz="2000" dirty="0" smtClean="0"/>
              <a:t>insists </a:t>
            </a:r>
            <a:r>
              <a:rPr lang="en-GB" sz="2000" dirty="0"/>
              <a:t>the issue </a:t>
            </a:r>
            <a:r>
              <a:rPr lang="en-GB" sz="2000" dirty="0" smtClean="0"/>
              <a:t>is </a:t>
            </a:r>
            <a:r>
              <a:rPr lang="en-GB" sz="2000" dirty="0"/>
              <a:t>about implementing TRIPS with all the necessary flexibilities for the sake of public </a:t>
            </a:r>
            <a:r>
              <a:rPr lang="en-GB" sz="2000" dirty="0" smtClean="0"/>
              <a:t>good.</a:t>
            </a:r>
          </a:p>
          <a:p>
            <a:pPr>
              <a:buClr>
                <a:srgbClr val="D60077"/>
              </a:buClr>
            </a:pPr>
            <a:r>
              <a:rPr lang="en-GB" sz="2000" dirty="0" smtClean="0"/>
              <a:t>This </a:t>
            </a:r>
            <a:r>
              <a:rPr lang="en-GB" sz="2000" dirty="0"/>
              <a:t>episode is </a:t>
            </a:r>
            <a:r>
              <a:rPr lang="en-GB" sz="2000" dirty="0" smtClean="0"/>
              <a:t>a </a:t>
            </a:r>
            <a:r>
              <a:rPr lang="en-GB" sz="2000" dirty="0"/>
              <a:t>set-back to relations </a:t>
            </a:r>
            <a:r>
              <a:rPr lang="en-GB" sz="2000" dirty="0" smtClean="0"/>
              <a:t>that, while </a:t>
            </a:r>
            <a:r>
              <a:rPr lang="en-GB" sz="2000" dirty="0"/>
              <a:t>recently punctuated with </a:t>
            </a:r>
            <a:r>
              <a:rPr lang="en-GB" sz="2000" dirty="0" smtClean="0"/>
              <a:t>conflict, </a:t>
            </a:r>
            <a:r>
              <a:rPr lang="en-GB" sz="2000" dirty="0"/>
              <a:t>have been defined more by increasing collaboration both within industry on key regulatory </a:t>
            </a:r>
            <a:r>
              <a:rPr lang="en-GB" sz="2000" dirty="0" smtClean="0"/>
              <a:t>issues</a:t>
            </a:r>
            <a:r>
              <a:rPr lang="en-GB" sz="2000" dirty="0"/>
              <a:t> </a:t>
            </a:r>
            <a:r>
              <a:rPr lang="en-GB" sz="2000" dirty="0" smtClean="0"/>
              <a:t>e.g. </a:t>
            </a:r>
            <a:r>
              <a:rPr lang="en-GB" sz="2000" dirty="0"/>
              <a:t>taxation and medicine registration procedures, and with government on broader healthcare policy. </a:t>
            </a:r>
            <a:endParaRPr lang="en-GB" sz="2000" dirty="0" smtClean="0"/>
          </a:p>
          <a:p>
            <a:pPr>
              <a:buClr>
                <a:srgbClr val="D60077"/>
              </a:buClr>
            </a:pPr>
            <a:r>
              <a:rPr lang="en-GB" sz="2000" dirty="0"/>
              <a:t>Resetting relations will require reengaging government on such issues, but huge differences on IPR will need to be addressed, if not wholly overcome</a:t>
            </a:r>
            <a:r>
              <a:rPr lang="en-GB" sz="2000" dirty="0" smtClean="0"/>
              <a:t>.</a:t>
            </a:r>
          </a:p>
          <a:p>
            <a:pPr>
              <a:buClr>
                <a:srgbClr val="D60077"/>
              </a:buClr>
            </a:pPr>
            <a:r>
              <a:rPr lang="en-GB" sz="2000" dirty="0" smtClean="0"/>
              <a:t>For </a:t>
            </a:r>
            <a:r>
              <a:rPr lang="en-GB" sz="2000" dirty="0"/>
              <a:t>its part, the g</a:t>
            </a:r>
            <a:r>
              <a:rPr lang="en-GB" sz="2000" dirty="0" smtClean="0"/>
              <a:t>overnment </a:t>
            </a:r>
            <a:r>
              <a:rPr lang="en-GB" sz="2000" dirty="0"/>
              <a:t>needs to decide what type of role it sees the pharmaceutical industry playing in a relatively poor yet modern South Africa.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7918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68263"/>
            <a:ext cx="9410700" cy="572654"/>
          </a:xfrm>
        </p:spPr>
        <p:txBody>
          <a:bodyPr/>
          <a:lstStyle/>
          <a:p>
            <a:pPr algn="ctr"/>
            <a:r>
              <a:rPr lang="en-GB" sz="3200" b="1" dirty="0" smtClean="0">
                <a:solidFill>
                  <a:schemeClr val="tx1"/>
                </a:solidFill>
              </a:rPr>
              <a:t>Conclusion 1</a:t>
            </a:r>
            <a:endParaRPr lang="en-GB" sz="3200" b="1" dirty="0">
              <a:solidFill>
                <a:schemeClr val="tx1"/>
              </a:solidFill>
            </a:endParaRPr>
          </a:p>
        </p:txBody>
      </p:sp>
      <p:sp>
        <p:nvSpPr>
          <p:cNvPr id="3" name="Content Placeholder 2"/>
          <p:cNvSpPr>
            <a:spLocks noGrp="1"/>
          </p:cNvSpPr>
          <p:nvPr>
            <p:ph idx="1"/>
          </p:nvPr>
        </p:nvSpPr>
        <p:spPr>
          <a:xfrm>
            <a:off x="333475" y="1287138"/>
            <a:ext cx="9410700" cy="5866411"/>
          </a:xfrm>
        </p:spPr>
        <p:txBody>
          <a:bodyPr/>
          <a:lstStyle/>
          <a:p>
            <a:pPr>
              <a:buClr>
                <a:srgbClr val="D60077"/>
              </a:buClr>
            </a:pPr>
            <a:r>
              <a:rPr lang="en-GB" sz="2000" dirty="0" smtClean="0"/>
              <a:t>Our findings </a:t>
            </a:r>
            <a:r>
              <a:rPr lang="en-GB" sz="2000" dirty="0"/>
              <a:t>support previous </a:t>
            </a:r>
            <a:r>
              <a:rPr lang="en-GB" sz="2000" dirty="0" smtClean="0"/>
              <a:t>research, suggesting </a:t>
            </a:r>
            <a:r>
              <a:rPr lang="en-GB" sz="2000" dirty="0"/>
              <a:t>industry associations are more effective in </a:t>
            </a:r>
            <a:r>
              <a:rPr lang="en-GB" sz="2000" dirty="0" smtClean="0"/>
              <a:t>lobbying/negotiating </a:t>
            </a:r>
            <a:r>
              <a:rPr lang="en-GB" sz="2000" dirty="0"/>
              <a:t>with government when industry is relatively cohesive and able to speak with one voice. </a:t>
            </a:r>
            <a:endParaRPr lang="en-GB" sz="2000" dirty="0" smtClean="0"/>
          </a:p>
          <a:p>
            <a:pPr>
              <a:buClr>
                <a:srgbClr val="D60077"/>
              </a:buClr>
            </a:pPr>
            <a:r>
              <a:rPr lang="en-GB" sz="2000" dirty="0" smtClean="0"/>
              <a:t>We </a:t>
            </a:r>
            <a:r>
              <a:rPr lang="en-GB" sz="2000" dirty="0"/>
              <a:t>also </a:t>
            </a:r>
            <a:r>
              <a:rPr lang="en-GB" sz="2000" dirty="0" smtClean="0"/>
              <a:t>suggest that </a:t>
            </a:r>
            <a:r>
              <a:rPr lang="en-GB" sz="2000" dirty="0"/>
              <a:t>the extent to which industry associations can effectively engage with government is determined, in large part, on the willingness of government over </a:t>
            </a:r>
            <a:r>
              <a:rPr lang="en-GB" sz="2000" dirty="0" smtClean="0"/>
              <a:t>time </a:t>
            </a:r>
            <a:r>
              <a:rPr lang="en-GB" sz="2000" dirty="0"/>
              <a:t>to compromise with industry in ways that meets its own requisite for accessible medicines while recognising the positive externalities of a robust domestic pharmaceutical industry. </a:t>
            </a:r>
            <a:endParaRPr lang="en-GB" sz="2000" dirty="0" smtClean="0"/>
          </a:p>
          <a:p>
            <a:pPr>
              <a:buClr>
                <a:srgbClr val="D60077"/>
              </a:buClr>
            </a:pPr>
            <a:r>
              <a:rPr lang="en-GB" sz="2000" dirty="0" smtClean="0"/>
              <a:t>When </a:t>
            </a:r>
            <a:r>
              <a:rPr lang="en-GB" sz="2000" dirty="0"/>
              <a:t>such willingness is limited, </a:t>
            </a:r>
            <a:r>
              <a:rPr lang="en-GB" sz="2000" dirty="0" smtClean="0"/>
              <a:t>biopharmaceutical </a:t>
            </a:r>
            <a:r>
              <a:rPr lang="en-GB" sz="2000" dirty="0"/>
              <a:t>industry associations in South Africa are increasingly asserting themselves as ‘partners’ with government in attempts at correcting these long-held </a:t>
            </a:r>
            <a:r>
              <a:rPr lang="en-GB" sz="2000" dirty="0" smtClean="0"/>
              <a:t>tensions.</a:t>
            </a:r>
            <a:endParaRPr lang="en-GB" sz="2000" dirty="0"/>
          </a:p>
          <a:p>
            <a:pPr>
              <a:buClr>
                <a:srgbClr val="D60077"/>
              </a:buClr>
            </a:pPr>
            <a:r>
              <a:rPr lang="en-GB" sz="2000" dirty="0"/>
              <a:t>In the case of South Africa, decades of </a:t>
            </a:r>
            <a:r>
              <a:rPr lang="en-GB" sz="2000" dirty="0" smtClean="0"/>
              <a:t>tension </a:t>
            </a:r>
            <a:r>
              <a:rPr lang="en-GB" sz="2000" dirty="0"/>
              <a:t>have exasperated long-standing pharmaceutical industry fragmentation on key policy issues such as IPR, particularly those between MNCs and domestic generic companies. </a:t>
            </a:r>
            <a:endParaRPr lang="en-GB" sz="2000" dirty="0" smtClean="0"/>
          </a:p>
          <a:p>
            <a:pPr>
              <a:buClr>
                <a:srgbClr val="D60077"/>
              </a:buClr>
            </a:pPr>
            <a:r>
              <a:rPr lang="en-GB" sz="2000" dirty="0" smtClean="0"/>
              <a:t>In </a:t>
            </a:r>
            <a:r>
              <a:rPr lang="en-GB" sz="2000" dirty="0"/>
              <a:t>turn, this has inhibited constructive policy dialogue and reinforced industry-government distrust, particularly regarding the pervasive assumption that the growth of an innovation-led biopharmaceutical industry in South Africa is incompatible to widespread access to effective and affordable </a:t>
            </a:r>
            <a:r>
              <a:rPr lang="en-GB" sz="2000" dirty="0" smtClean="0"/>
              <a:t>medicines.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8176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68263"/>
            <a:ext cx="9410700" cy="572654"/>
          </a:xfrm>
        </p:spPr>
        <p:txBody>
          <a:bodyPr/>
          <a:lstStyle/>
          <a:p>
            <a:pPr algn="ctr"/>
            <a:r>
              <a:rPr lang="en-GB" sz="3200" b="1" dirty="0" smtClean="0">
                <a:solidFill>
                  <a:schemeClr val="tx1"/>
                </a:solidFill>
              </a:rPr>
              <a:t>Conclusion 2</a:t>
            </a:r>
            <a:endParaRPr lang="en-GB" sz="3200" b="1" dirty="0">
              <a:solidFill>
                <a:schemeClr val="tx1"/>
              </a:solidFill>
            </a:endParaRPr>
          </a:p>
        </p:txBody>
      </p:sp>
      <p:sp>
        <p:nvSpPr>
          <p:cNvPr id="3" name="Content Placeholder 2"/>
          <p:cNvSpPr>
            <a:spLocks noGrp="1"/>
          </p:cNvSpPr>
          <p:nvPr>
            <p:ph idx="1"/>
          </p:nvPr>
        </p:nvSpPr>
        <p:spPr>
          <a:xfrm>
            <a:off x="333475" y="1287138"/>
            <a:ext cx="9410700" cy="6974407"/>
          </a:xfrm>
        </p:spPr>
        <p:txBody>
          <a:bodyPr/>
          <a:lstStyle/>
          <a:p>
            <a:pPr>
              <a:buClr>
                <a:srgbClr val="D60077"/>
              </a:buClr>
            </a:pPr>
            <a:r>
              <a:rPr lang="en-GB" sz="2000" dirty="0"/>
              <a:t>P</a:t>
            </a:r>
            <a:r>
              <a:rPr lang="en-GB" sz="2000" dirty="0" smtClean="0"/>
              <a:t>olicy </a:t>
            </a:r>
            <a:r>
              <a:rPr lang="en-GB" sz="2000" dirty="0"/>
              <a:t>divisions between the DOH and the DTI and DST both mirror the overall divisions and mistrust between industry and government and may contribute to regulatory inefficiencies. </a:t>
            </a:r>
            <a:endParaRPr lang="en-GB" sz="2000" dirty="0" smtClean="0"/>
          </a:p>
          <a:p>
            <a:pPr>
              <a:buClr>
                <a:srgbClr val="D60077"/>
              </a:buClr>
            </a:pPr>
            <a:r>
              <a:rPr lang="en-GB" sz="2000" dirty="0" smtClean="0"/>
              <a:t>This </a:t>
            </a:r>
            <a:r>
              <a:rPr lang="en-GB" sz="2000" dirty="0"/>
              <a:t>has </a:t>
            </a:r>
            <a:r>
              <a:rPr lang="en-GB" sz="2000" dirty="0" smtClean="0"/>
              <a:t>placed biopharmaceutical </a:t>
            </a:r>
            <a:r>
              <a:rPr lang="en-GB" sz="2000" dirty="0"/>
              <a:t>industry associations, particularly those representing MNCs, often in direct and open conflict with government. </a:t>
            </a:r>
          </a:p>
          <a:p>
            <a:pPr>
              <a:buClr>
                <a:srgbClr val="D60077"/>
              </a:buClr>
            </a:pPr>
            <a:r>
              <a:rPr lang="en-GB" sz="2000" dirty="0"/>
              <a:t>Finally, the historical trajectory and the shift to greater partnering </a:t>
            </a:r>
            <a:r>
              <a:rPr lang="en-GB" sz="2000" dirty="0" smtClean="0"/>
              <a:t>strategies captured in our research provide </a:t>
            </a:r>
            <a:r>
              <a:rPr lang="en-GB" sz="2000" dirty="0"/>
              <a:t>insight to the conditions and processes through which ‘growth coalitions’ </a:t>
            </a:r>
            <a:r>
              <a:rPr lang="en-GB" sz="2000" dirty="0" smtClean="0"/>
              <a:t>in </a:t>
            </a:r>
            <a:r>
              <a:rPr lang="en-GB" sz="2000" dirty="0"/>
              <a:t>South Africa either remain weak and </a:t>
            </a:r>
            <a:r>
              <a:rPr lang="en-GB" sz="2000" dirty="0" smtClean="0"/>
              <a:t>ineffective, </a:t>
            </a:r>
            <a:r>
              <a:rPr lang="en-GB" sz="2000" dirty="0"/>
              <a:t>or grow </a:t>
            </a:r>
            <a:r>
              <a:rPr lang="en-GB" sz="2000" dirty="0" smtClean="0"/>
              <a:t>strong, promoting </a:t>
            </a:r>
            <a:r>
              <a:rPr lang="en-GB" sz="2000" dirty="0"/>
              <a:t>both the growth of domestic industry and the subsequent realisation of positive externalities and </a:t>
            </a:r>
            <a:r>
              <a:rPr lang="en-GB" sz="2000" dirty="0" err="1"/>
              <a:t>spillovers</a:t>
            </a:r>
            <a:r>
              <a:rPr lang="en-GB" sz="2000" dirty="0"/>
              <a:t>. </a:t>
            </a:r>
            <a:endParaRPr lang="en-GB" sz="2000" dirty="0" smtClean="0"/>
          </a:p>
          <a:p>
            <a:pPr>
              <a:buClr>
                <a:srgbClr val="D60077"/>
              </a:buClr>
            </a:pPr>
            <a:r>
              <a:rPr lang="en-GB" sz="2000" dirty="0" smtClean="0"/>
              <a:t>In </a:t>
            </a:r>
            <a:r>
              <a:rPr lang="en-GB" sz="2000" dirty="0"/>
              <a:t>the case of South Africa, the government and the pharmaceutical industry seem to be </a:t>
            </a:r>
            <a:r>
              <a:rPr lang="en-GB" sz="2000" dirty="0" smtClean="0"/>
              <a:t>locked in </a:t>
            </a:r>
            <a:r>
              <a:rPr lang="en-GB" sz="2000" dirty="0"/>
              <a:t>a rather weak ‘growth </a:t>
            </a:r>
            <a:r>
              <a:rPr lang="en-GB" sz="2000" dirty="0" smtClean="0"/>
              <a:t>coalition’.</a:t>
            </a:r>
          </a:p>
          <a:p>
            <a:pPr>
              <a:buClr>
                <a:srgbClr val="D60077"/>
              </a:buClr>
            </a:pPr>
            <a:r>
              <a:rPr lang="en-GB" sz="2000" dirty="0" smtClean="0"/>
              <a:t>This weak coalition, while </a:t>
            </a:r>
            <a:r>
              <a:rPr lang="en-GB" sz="2000" dirty="0"/>
              <a:t>promoting the interest of a few key industry players and keeping prices of medicines low, has kept the domestic South African pharmaceutical industry relatively small, dependent on foreign generic </a:t>
            </a:r>
            <a:r>
              <a:rPr lang="en-GB" sz="2000" dirty="0" smtClean="0"/>
              <a:t>suppliers. </a:t>
            </a:r>
          </a:p>
          <a:p>
            <a:pPr>
              <a:buClr>
                <a:srgbClr val="D60077"/>
              </a:buClr>
            </a:pPr>
            <a:r>
              <a:rPr lang="en-GB" sz="2000" dirty="0" smtClean="0"/>
              <a:t>For </a:t>
            </a:r>
            <a:r>
              <a:rPr lang="en-GB" sz="2000" dirty="0"/>
              <a:t>moving toward a stronger growth coalition, the biopharmaceutical industry associations of South </a:t>
            </a:r>
            <a:r>
              <a:rPr lang="en-GB" sz="2000" dirty="0" smtClean="0"/>
              <a:t>Africa </a:t>
            </a:r>
            <a:r>
              <a:rPr lang="en-GB" sz="2000" dirty="0"/>
              <a:t>will need to build trust with government and to reconcile industry divisions among themselves. </a:t>
            </a:r>
          </a:p>
          <a:p>
            <a:pPr>
              <a:buClr>
                <a:srgbClr val="D60077"/>
              </a:buClr>
            </a:pPr>
            <a:endParaRPr lang="en-GB" sz="2000" dirty="0"/>
          </a:p>
          <a:p>
            <a:pPr>
              <a:buClr>
                <a:srgbClr val="D60077"/>
              </a:buClr>
            </a:pP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4930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68263"/>
            <a:ext cx="9410700" cy="572654"/>
          </a:xfrm>
        </p:spPr>
        <p:txBody>
          <a:bodyPr/>
          <a:lstStyle/>
          <a:p>
            <a:pPr algn="ctr"/>
            <a:r>
              <a:rPr lang="en-GB" sz="3200" b="1" dirty="0" smtClean="0">
                <a:solidFill>
                  <a:schemeClr val="tx1"/>
                </a:solidFill>
              </a:rPr>
              <a:t>Acknowledgements</a:t>
            </a:r>
            <a:endParaRPr lang="en-GB" sz="3200" b="1" dirty="0">
              <a:solidFill>
                <a:schemeClr val="tx1"/>
              </a:solidFill>
            </a:endParaRPr>
          </a:p>
        </p:txBody>
      </p:sp>
      <p:sp>
        <p:nvSpPr>
          <p:cNvPr id="3" name="Content Placeholder 2"/>
          <p:cNvSpPr>
            <a:spLocks noGrp="1"/>
          </p:cNvSpPr>
          <p:nvPr>
            <p:ph idx="1"/>
          </p:nvPr>
        </p:nvSpPr>
        <p:spPr>
          <a:xfrm>
            <a:off x="333475" y="2628503"/>
            <a:ext cx="9410700" cy="1680650"/>
          </a:xfrm>
        </p:spPr>
        <p:txBody>
          <a:bodyPr/>
          <a:lstStyle/>
          <a:p>
            <a:pPr marL="349250" lvl="1" indent="0">
              <a:buClr>
                <a:srgbClr val="D60077"/>
              </a:buClr>
              <a:buNone/>
            </a:pPr>
            <a:r>
              <a:rPr lang="en-GB" sz="2000" dirty="0"/>
              <a:t>This presentation draws on a research project, ‘Unpacking the Role of Industry Associations in Diffusion and Governance of Health Innovations in Developing Countries’, funded by The </a:t>
            </a:r>
            <a:r>
              <a:rPr lang="en-GB" sz="2000" dirty="0" err="1"/>
              <a:t>Leverhulme</a:t>
            </a:r>
            <a:r>
              <a:rPr lang="en-GB" sz="2000" dirty="0"/>
              <a:t> Trust UK, during 2013-15, reference number RPG-2013-013. </a:t>
            </a:r>
          </a:p>
          <a:p>
            <a:pPr>
              <a:buClr>
                <a:srgbClr val="D60077"/>
              </a:buClr>
            </a:pP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2514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476"/>
            <a:ext cx="9410700" cy="1065097"/>
          </a:xfrm>
        </p:spPr>
        <p:txBody>
          <a:bodyPr/>
          <a:lstStyle/>
          <a:p>
            <a:pPr algn="ctr"/>
            <a:r>
              <a:rPr lang="en-GB" sz="3200" b="1" dirty="0">
                <a:solidFill>
                  <a:schemeClr val="tx1"/>
                </a:solidFill>
              </a:rPr>
              <a:t>Introduction</a:t>
            </a:r>
            <a:r>
              <a:rPr lang="en-GB" sz="3200" dirty="0"/>
              <a:t/>
            </a:r>
            <a:br>
              <a:rPr lang="en-GB" sz="3200" dirty="0"/>
            </a:br>
            <a:endParaRPr lang="en-GB" sz="3200" dirty="0"/>
          </a:p>
        </p:txBody>
      </p:sp>
      <p:sp>
        <p:nvSpPr>
          <p:cNvPr id="3" name="Content Placeholder 2"/>
          <p:cNvSpPr>
            <a:spLocks noGrp="1"/>
          </p:cNvSpPr>
          <p:nvPr>
            <p:ph idx="1"/>
          </p:nvPr>
        </p:nvSpPr>
        <p:spPr>
          <a:xfrm>
            <a:off x="395288" y="1620391"/>
            <a:ext cx="9410700" cy="5312413"/>
          </a:xfrm>
        </p:spPr>
        <p:txBody>
          <a:bodyPr/>
          <a:lstStyle/>
          <a:p>
            <a:pPr>
              <a:buClr>
                <a:srgbClr val="D60077"/>
              </a:buClr>
            </a:pPr>
            <a:r>
              <a:rPr lang="en-GB" sz="2000" dirty="0"/>
              <a:t>The </a:t>
            </a:r>
            <a:r>
              <a:rPr lang="en-GB" sz="2000" b="1" dirty="0"/>
              <a:t>making</a:t>
            </a:r>
            <a:r>
              <a:rPr lang="en-GB" sz="2000" dirty="0"/>
              <a:t> and </a:t>
            </a:r>
            <a:r>
              <a:rPr lang="en-GB" sz="2000" b="1" dirty="0"/>
              <a:t>delivery</a:t>
            </a:r>
            <a:r>
              <a:rPr lang="en-GB" sz="2000" dirty="0"/>
              <a:t> of new </a:t>
            </a:r>
            <a:r>
              <a:rPr lang="en-GB" sz="2000" dirty="0" smtClean="0"/>
              <a:t>medicines and generics </a:t>
            </a:r>
            <a:r>
              <a:rPr lang="en-GB" sz="2000" dirty="0"/>
              <a:t>is not only a process </a:t>
            </a:r>
            <a:r>
              <a:rPr lang="en-GB" sz="2000" dirty="0" smtClean="0"/>
              <a:t>of STI, </a:t>
            </a:r>
            <a:r>
              <a:rPr lang="en-GB" sz="2000" dirty="0"/>
              <a:t>but also a process that is inherently </a:t>
            </a:r>
            <a:r>
              <a:rPr lang="en-GB" sz="2000" dirty="0" smtClean="0"/>
              <a:t>political.</a:t>
            </a:r>
          </a:p>
          <a:p>
            <a:pPr>
              <a:buClr>
                <a:srgbClr val="D60077"/>
              </a:buClr>
            </a:pPr>
            <a:r>
              <a:rPr lang="en-GB" sz="2000" dirty="0"/>
              <a:t>T</a:t>
            </a:r>
            <a:r>
              <a:rPr lang="en-GB" sz="2000" dirty="0" smtClean="0"/>
              <a:t>he relational/political </a:t>
            </a:r>
            <a:r>
              <a:rPr lang="en-GB" sz="2000" dirty="0"/>
              <a:t>interactions between industry and government are key to the shaping of regulatory environments that either promote or constrain an industry’s ability collectively learn, innovate, and </a:t>
            </a:r>
            <a:r>
              <a:rPr lang="en-GB" sz="2000" dirty="0" smtClean="0"/>
              <a:t>grow.</a:t>
            </a:r>
          </a:p>
          <a:p>
            <a:pPr>
              <a:buClr>
                <a:srgbClr val="D60077"/>
              </a:buClr>
            </a:pPr>
            <a:r>
              <a:rPr lang="en-GB" sz="2000" dirty="0"/>
              <a:t>C</a:t>
            </a:r>
            <a:r>
              <a:rPr lang="en-GB" sz="2000" dirty="0" smtClean="0"/>
              <a:t>ritical to these interactions are </a:t>
            </a:r>
            <a:r>
              <a:rPr lang="en-GB" sz="2000" dirty="0"/>
              <a:t>industry associations and various advocacy groups </a:t>
            </a:r>
            <a:r>
              <a:rPr lang="en-GB" sz="2000" dirty="0" smtClean="0"/>
              <a:t>that promote </a:t>
            </a:r>
            <a:r>
              <a:rPr lang="en-GB" sz="2000" dirty="0"/>
              <a:t>knowledge </a:t>
            </a:r>
            <a:r>
              <a:rPr lang="en-GB" sz="2000" dirty="0" smtClean="0"/>
              <a:t>exchange institutional </a:t>
            </a:r>
            <a:r>
              <a:rPr lang="en-GB" sz="2000" dirty="0"/>
              <a:t>capacity </a:t>
            </a:r>
            <a:r>
              <a:rPr lang="en-GB" sz="2000" dirty="0" smtClean="0"/>
              <a:t>building.</a:t>
            </a:r>
          </a:p>
          <a:p>
            <a:pPr>
              <a:buClr>
                <a:srgbClr val="D60077"/>
              </a:buClr>
            </a:pPr>
            <a:r>
              <a:rPr lang="en-GB" sz="2000" dirty="0" smtClean="0"/>
              <a:t>In developing countries</a:t>
            </a:r>
            <a:r>
              <a:rPr lang="en-GB" sz="2000" dirty="0"/>
              <a:t>, such intermediaries are likely to play </a:t>
            </a:r>
            <a:r>
              <a:rPr lang="en-GB" sz="2000" dirty="0" smtClean="0"/>
              <a:t>a </a:t>
            </a:r>
            <a:r>
              <a:rPr lang="en-GB" sz="2000" dirty="0"/>
              <a:t>prominent role in filling institutional knowledge gaps toward shaping </a:t>
            </a:r>
            <a:r>
              <a:rPr lang="en-GB" sz="2000" dirty="0" smtClean="0"/>
              <a:t>regulation (</a:t>
            </a:r>
            <a:r>
              <a:rPr lang="en-GB" sz="2000" dirty="0" err="1" smtClean="0"/>
              <a:t>Kshetri</a:t>
            </a:r>
            <a:r>
              <a:rPr lang="en-GB" sz="2000" dirty="0" smtClean="0"/>
              <a:t> </a:t>
            </a:r>
            <a:r>
              <a:rPr lang="en-GB" sz="2000" dirty="0"/>
              <a:t>&amp; Dholakia, 2009</a:t>
            </a:r>
            <a:r>
              <a:rPr lang="en-GB" sz="2000" dirty="0" smtClean="0"/>
              <a:t>).</a:t>
            </a:r>
            <a:endParaRPr lang="en-GB" sz="2000" dirty="0"/>
          </a:p>
          <a:p>
            <a:pPr>
              <a:buClr>
                <a:srgbClr val="D60077"/>
              </a:buClr>
            </a:pPr>
            <a:r>
              <a:rPr lang="en-GB" sz="2000" dirty="0" smtClean="0"/>
              <a:t>Our work </a:t>
            </a:r>
            <a:r>
              <a:rPr lang="en-GB" sz="2000" dirty="0"/>
              <a:t>builds upon these notions by analysing the changing role of biopharmaceutical industry associations and related umbrella organisations in South Africa. </a:t>
            </a:r>
            <a:endParaRPr lang="en-GB" sz="2000" dirty="0" smtClean="0"/>
          </a:p>
          <a:p>
            <a:pPr>
              <a:buClr>
                <a:srgbClr val="D60077"/>
              </a:buClr>
            </a:pPr>
            <a:r>
              <a:rPr lang="en-GB" sz="2000" dirty="0" smtClean="0"/>
              <a:t>We focus on </a:t>
            </a:r>
            <a:r>
              <a:rPr lang="en-GB" sz="2000" dirty="0"/>
              <a:t>the ways in which changing political context and institutional interplay have shaped a South African industry-government relational trajectory that is historically uneven and reactively contentious.</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521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476"/>
            <a:ext cx="9410700" cy="1065097"/>
          </a:xfrm>
        </p:spPr>
        <p:txBody>
          <a:bodyPr/>
          <a:lstStyle/>
          <a:p>
            <a:pPr algn="ctr"/>
            <a:r>
              <a:rPr lang="en-GB" sz="3200" b="1" dirty="0" smtClean="0">
                <a:solidFill>
                  <a:schemeClr val="tx1"/>
                </a:solidFill>
              </a:rPr>
              <a:t>Overall Analysis &amp; Findings</a:t>
            </a:r>
            <a:r>
              <a:rPr lang="en-GB" sz="3200" dirty="0"/>
              <a:t/>
            </a:r>
            <a:br>
              <a:rPr lang="en-GB" sz="3200" dirty="0"/>
            </a:br>
            <a:endParaRPr lang="en-GB" sz="3200" dirty="0"/>
          </a:p>
        </p:txBody>
      </p:sp>
      <p:sp>
        <p:nvSpPr>
          <p:cNvPr id="3" name="Content Placeholder 2"/>
          <p:cNvSpPr>
            <a:spLocks noGrp="1"/>
          </p:cNvSpPr>
          <p:nvPr>
            <p:ph idx="1"/>
          </p:nvPr>
        </p:nvSpPr>
        <p:spPr>
          <a:xfrm>
            <a:off x="395288" y="1620391"/>
            <a:ext cx="9410700" cy="5558635"/>
          </a:xfrm>
        </p:spPr>
        <p:txBody>
          <a:bodyPr/>
          <a:lstStyle/>
          <a:p>
            <a:pPr>
              <a:buClr>
                <a:srgbClr val="D60077"/>
              </a:buClr>
            </a:pPr>
            <a:r>
              <a:rPr lang="en-GB" sz="2000" dirty="0"/>
              <a:t>Our analysis considers developments during three main </a:t>
            </a:r>
            <a:r>
              <a:rPr lang="en-GB" sz="2000" dirty="0" smtClean="0"/>
              <a:t>periods: </a:t>
            </a:r>
          </a:p>
          <a:p>
            <a:pPr>
              <a:buClr>
                <a:srgbClr val="D60077"/>
              </a:buClr>
              <a:buFont typeface="Wingdings" panose="05000000000000000000" pitchFamily="2" charset="2"/>
              <a:buChar char="Ø"/>
            </a:pPr>
            <a:r>
              <a:rPr lang="en-GB" sz="2000" dirty="0" smtClean="0"/>
              <a:t>(</a:t>
            </a:r>
            <a:r>
              <a:rPr lang="en-GB" sz="2000" dirty="0"/>
              <a:t>1) a period of pre-liberalisation; </a:t>
            </a:r>
            <a:endParaRPr lang="en-GB" sz="2000" dirty="0" smtClean="0"/>
          </a:p>
          <a:p>
            <a:pPr>
              <a:buClr>
                <a:srgbClr val="D60077"/>
              </a:buClr>
              <a:buFont typeface="Wingdings" panose="05000000000000000000" pitchFamily="2" charset="2"/>
              <a:buChar char="Ø"/>
            </a:pPr>
            <a:r>
              <a:rPr lang="en-GB" sz="2000" dirty="0" smtClean="0"/>
              <a:t>(</a:t>
            </a:r>
            <a:r>
              <a:rPr lang="en-GB" sz="2000" dirty="0"/>
              <a:t>2) a period of expanding pluralism; and </a:t>
            </a:r>
            <a:endParaRPr lang="en-GB" sz="2000" dirty="0" smtClean="0"/>
          </a:p>
          <a:p>
            <a:pPr>
              <a:buClr>
                <a:srgbClr val="D60077"/>
              </a:buClr>
              <a:buFont typeface="Wingdings" panose="05000000000000000000" pitchFamily="2" charset="2"/>
              <a:buChar char="Ø"/>
            </a:pPr>
            <a:r>
              <a:rPr lang="en-GB" sz="2000" dirty="0" smtClean="0"/>
              <a:t>(</a:t>
            </a:r>
            <a:r>
              <a:rPr lang="en-GB" sz="2000" dirty="0"/>
              <a:t>3) a period of characterised by increasing partnership. </a:t>
            </a:r>
            <a:endParaRPr lang="en-GB" sz="2000" dirty="0" smtClean="0"/>
          </a:p>
          <a:p>
            <a:pPr>
              <a:buClr>
                <a:srgbClr val="D60077"/>
              </a:buClr>
            </a:pPr>
            <a:r>
              <a:rPr lang="en-GB" sz="2000" dirty="0" smtClean="0"/>
              <a:t>While </a:t>
            </a:r>
            <a:r>
              <a:rPr lang="en-GB" sz="2000" dirty="0"/>
              <a:t>the activities of industry associations reside primarily in the </a:t>
            </a:r>
            <a:r>
              <a:rPr lang="en-GB" sz="2000" dirty="0" smtClean="0"/>
              <a:t>2nd </a:t>
            </a:r>
            <a:r>
              <a:rPr lang="en-GB" sz="2000" dirty="0"/>
              <a:t>and </a:t>
            </a:r>
            <a:r>
              <a:rPr lang="en-GB" sz="2000" dirty="0" smtClean="0"/>
              <a:t>3rd </a:t>
            </a:r>
            <a:r>
              <a:rPr lang="en-GB" sz="2000" dirty="0"/>
              <a:t>periods, a discussion of the </a:t>
            </a:r>
            <a:r>
              <a:rPr lang="en-GB" sz="2000" dirty="0" smtClean="0"/>
              <a:t>1st </a:t>
            </a:r>
            <a:r>
              <a:rPr lang="en-GB" sz="2000" dirty="0"/>
              <a:t>period </a:t>
            </a:r>
            <a:r>
              <a:rPr lang="en-GB" sz="2000" dirty="0" smtClean="0"/>
              <a:t>is also important. </a:t>
            </a:r>
          </a:p>
          <a:p>
            <a:pPr>
              <a:buClr>
                <a:srgbClr val="D60077"/>
              </a:buClr>
            </a:pPr>
            <a:r>
              <a:rPr lang="en-GB" sz="2000" dirty="0" smtClean="0"/>
              <a:t>Findings </a:t>
            </a:r>
            <a:r>
              <a:rPr lang="en-GB" sz="2000" dirty="0"/>
              <a:t>indicate that two decades of both increasing pluralism and globalisation have created tensions amidst regulatory uncertainties between government and the pharmaceutical industry </a:t>
            </a:r>
            <a:r>
              <a:rPr lang="en-GB" sz="2000" dirty="0" smtClean="0"/>
              <a:t>regarding:</a:t>
            </a:r>
          </a:p>
          <a:p>
            <a:pPr>
              <a:buClr>
                <a:srgbClr val="D60077"/>
              </a:buClr>
              <a:buFont typeface="Wingdings" panose="05000000000000000000" pitchFamily="2" charset="2"/>
              <a:buChar char="ü"/>
            </a:pPr>
            <a:r>
              <a:rPr lang="en-GB" sz="2000" dirty="0" smtClean="0"/>
              <a:t>access </a:t>
            </a:r>
            <a:r>
              <a:rPr lang="en-GB" sz="2000" dirty="0"/>
              <a:t>to </a:t>
            </a:r>
            <a:r>
              <a:rPr lang="en-GB" sz="2000" dirty="0" smtClean="0"/>
              <a:t>medicines </a:t>
            </a:r>
            <a:r>
              <a:rPr lang="en-GB" sz="2000" dirty="0"/>
              <a:t>and </a:t>
            </a:r>
            <a:endParaRPr lang="en-GB" sz="2000" dirty="0" smtClean="0"/>
          </a:p>
          <a:p>
            <a:pPr>
              <a:buClr>
                <a:srgbClr val="D60077"/>
              </a:buClr>
              <a:buFont typeface="Wingdings" panose="05000000000000000000" pitchFamily="2" charset="2"/>
              <a:buChar char="ü"/>
            </a:pPr>
            <a:r>
              <a:rPr lang="en-GB" sz="2000" dirty="0" smtClean="0"/>
              <a:t>strong </a:t>
            </a:r>
            <a:r>
              <a:rPr lang="en-GB" sz="2000" dirty="0"/>
              <a:t>intellectual property rights (IPRs</a:t>
            </a:r>
            <a:r>
              <a:rPr lang="en-GB" sz="2000" dirty="0" smtClean="0"/>
              <a:t>).  </a:t>
            </a:r>
          </a:p>
          <a:p>
            <a:pPr>
              <a:buClr>
                <a:srgbClr val="D60077"/>
              </a:buClr>
            </a:pPr>
            <a:r>
              <a:rPr lang="en-GB" sz="2000" dirty="0" smtClean="0"/>
              <a:t>We </a:t>
            </a:r>
            <a:r>
              <a:rPr lang="en-GB" sz="2000" dirty="0"/>
              <a:t>suggest that such uncertainties can be reduced through improving interaction between biopharmaceutical industry associations and government and civil society organisations (CSOs). </a:t>
            </a:r>
            <a:endParaRPr lang="en-GB" sz="2000" dirty="0" smtClean="0"/>
          </a:p>
          <a:p>
            <a:pPr>
              <a:buClr>
                <a:srgbClr val="D60077"/>
              </a:buClr>
            </a:pPr>
            <a:r>
              <a:rPr lang="en-GB" sz="2000" dirty="0" smtClean="0"/>
              <a:t>This </a:t>
            </a:r>
            <a:r>
              <a:rPr lang="en-GB" sz="2000" dirty="0"/>
              <a:t>can result to more legitimate and cumulative platforms for partnering on a number of regulatory issues and broader, more holistic development aims.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550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476"/>
            <a:ext cx="9410700" cy="1065097"/>
          </a:xfrm>
        </p:spPr>
        <p:txBody>
          <a:bodyPr/>
          <a:lstStyle/>
          <a:p>
            <a:pPr algn="ctr"/>
            <a:r>
              <a:rPr lang="en-GB" sz="3200" b="1" dirty="0" smtClean="0">
                <a:solidFill>
                  <a:schemeClr val="tx1"/>
                </a:solidFill>
              </a:rPr>
              <a:t>Industry Associations &amp; Policy Subsystem</a:t>
            </a:r>
            <a:r>
              <a:rPr lang="en-GB" sz="3200" dirty="0"/>
              <a:t/>
            </a:r>
            <a:br>
              <a:rPr lang="en-GB" sz="3200" dirty="0"/>
            </a:br>
            <a:endParaRPr lang="en-GB" sz="3200" dirty="0"/>
          </a:p>
        </p:txBody>
      </p:sp>
      <p:sp>
        <p:nvSpPr>
          <p:cNvPr id="3" name="Content Placeholder 2"/>
          <p:cNvSpPr>
            <a:spLocks noGrp="1"/>
          </p:cNvSpPr>
          <p:nvPr>
            <p:ph idx="1"/>
          </p:nvPr>
        </p:nvSpPr>
        <p:spPr>
          <a:xfrm>
            <a:off x="405483" y="1460720"/>
            <a:ext cx="9410700" cy="6174188"/>
          </a:xfrm>
        </p:spPr>
        <p:txBody>
          <a:bodyPr/>
          <a:lstStyle/>
          <a:p>
            <a:pPr>
              <a:buClr>
                <a:srgbClr val="D60077"/>
              </a:buClr>
            </a:pPr>
            <a:r>
              <a:rPr lang="en-GB" sz="2000" dirty="0" smtClean="0"/>
              <a:t>Industry associations are: </a:t>
            </a:r>
            <a:r>
              <a:rPr lang="en-GB" sz="2000" dirty="0"/>
              <a:t>specific member-based organisations that actively </a:t>
            </a:r>
            <a:r>
              <a:rPr lang="en-GB" sz="2000" dirty="0" smtClean="0"/>
              <a:t>lobby/negotiate </a:t>
            </a:r>
            <a:r>
              <a:rPr lang="en-GB" sz="2000" dirty="0"/>
              <a:t>with government on their member’s behalf to shape </a:t>
            </a:r>
            <a:r>
              <a:rPr lang="en-GB" sz="2000" dirty="0" smtClean="0"/>
              <a:t>policy. </a:t>
            </a:r>
          </a:p>
          <a:p>
            <a:pPr>
              <a:buClr>
                <a:srgbClr val="D60077"/>
              </a:buClr>
            </a:pPr>
            <a:r>
              <a:rPr lang="en-GB" sz="2000" dirty="0" smtClean="0"/>
              <a:t>Included </a:t>
            </a:r>
            <a:r>
              <a:rPr lang="en-GB" sz="2000" dirty="0"/>
              <a:t>in this </a:t>
            </a:r>
            <a:r>
              <a:rPr lang="en-GB" sz="2000" dirty="0" smtClean="0"/>
              <a:t>are: </a:t>
            </a:r>
            <a:r>
              <a:rPr lang="en-GB" sz="2000" dirty="0"/>
              <a:t>business umbrella groups </a:t>
            </a:r>
            <a:r>
              <a:rPr lang="en-GB" sz="2000" dirty="0" smtClean="0"/>
              <a:t>e.g. </a:t>
            </a:r>
            <a:r>
              <a:rPr lang="en-GB" sz="2000" dirty="0"/>
              <a:t>chambers of commerce who represent the interests of a number of industries and </a:t>
            </a:r>
            <a:r>
              <a:rPr lang="en-GB" sz="2000" dirty="0" smtClean="0"/>
              <a:t>sectors.  </a:t>
            </a:r>
          </a:p>
          <a:p>
            <a:pPr>
              <a:buClr>
                <a:srgbClr val="D60077"/>
              </a:buClr>
            </a:pPr>
            <a:r>
              <a:rPr lang="en-GB" sz="2000" dirty="0" smtClean="0"/>
              <a:t>These </a:t>
            </a:r>
            <a:r>
              <a:rPr lang="en-GB" sz="2000" dirty="0"/>
              <a:t>organisations are part of what Sabatier (1991) describes as the “policy subsystem” comprised of intermediary bodies regularly involved in </a:t>
            </a:r>
            <a:r>
              <a:rPr lang="en-GB" sz="2000" dirty="0" smtClean="0"/>
              <a:t>the </a:t>
            </a:r>
            <a:r>
              <a:rPr lang="en-GB" sz="2000" dirty="0"/>
              <a:t>shaping of </a:t>
            </a:r>
            <a:r>
              <a:rPr lang="en-GB" sz="2000" dirty="0" smtClean="0"/>
              <a:t>policy </a:t>
            </a:r>
            <a:r>
              <a:rPr lang="en-GB" sz="2000" dirty="0"/>
              <a:t>(Jenkins-Smith and Sabatier, 1994). </a:t>
            </a:r>
            <a:endParaRPr lang="en-GB" sz="2000" dirty="0" smtClean="0"/>
          </a:p>
          <a:p>
            <a:pPr>
              <a:buClr>
                <a:srgbClr val="D60077"/>
              </a:buClr>
            </a:pPr>
            <a:r>
              <a:rPr lang="en-GB" sz="2000" dirty="0" smtClean="0"/>
              <a:t>For developing/emerging </a:t>
            </a:r>
            <a:r>
              <a:rPr lang="en-GB" sz="2000" dirty="0"/>
              <a:t>countries, this subsystem is bound to be particularly </a:t>
            </a:r>
            <a:r>
              <a:rPr lang="en-GB" sz="2000" dirty="0" smtClean="0"/>
              <a:t>important where: </a:t>
            </a:r>
          </a:p>
          <a:p>
            <a:pPr>
              <a:buClr>
                <a:srgbClr val="D60077"/>
              </a:buClr>
              <a:buFont typeface="Wingdings" panose="05000000000000000000" pitchFamily="2" charset="2"/>
              <a:buChar char="Ø"/>
            </a:pPr>
            <a:r>
              <a:rPr lang="en-GB" sz="2000" dirty="0" smtClean="0"/>
              <a:t>given </a:t>
            </a:r>
            <a:r>
              <a:rPr lang="en-GB" sz="2000" dirty="0"/>
              <a:t>institutional capacities for innovation and industry growth will often be lacking (Frankel, 2006), and </a:t>
            </a:r>
            <a:endParaRPr lang="en-GB" sz="2000" dirty="0" smtClean="0"/>
          </a:p>
          <a:p>
            <a:pPr>
              <a:buClr>
                <a:srgbClr val="D60077"/>
              </a:buClr>
              <a:buFont typeface="Wingdings" panose="05000000000000000000" pitchFamily="2" charset="2"/>
              <a:buChar char="Ø"/>
            </a:pPr>
            <a:r>
              <a:rPr lang="en-GB" sz="2000" dirty="0" smtClean="0"/>
              <a:t>their </a:t>
            </a:r>
            <a:r>
              <a:rPr lang="en-GB" sz="2000" dirty="0"/>
              <a:t>potential development will be the result of politically contested relations between government, industry, and civil society</a:t>
            </a:r>
            <a:r>
              <a:rPr lang="en-GB" sz="2000" dirty="0" smtClean="0"/>
              <a:t>.</a:t>
            </a:r>
          </a:p>
          <a:p>
            <a:pPr>
              <a:buClr>
                <a:srgbClr val="D60077"/>
              </a:buClr>
            </a:pPr>
            <a:r>
              <a:rPr lang="en-GB" sz="2000" dirty="0"/>
              <a:t>For successfully advocating their members’ interests, industry associations </a:t>
            </a:r>
            <a:r>
              <a:rPr lang="en-GB" sz="2000" dirty="0" smtClean="0"/>
              <a:t>will:</a:t>
            </a:r>
          </a:p>
          <a:p>
            <a:pPr>
              <a:buClr>
                <a:srgbClr val="D60077"/>
              </a:buClr>
              <a:buFont typeface="Wingdings" panose="05000000000000000000" pitchFamily="2" charset="2"/>
              <a:buChar char="Ø"/>
            </a:pPr>
            <a:r>
              <a:rPr lang="en-GB" sz="2000" dirty="0" smtClean="0"/>
              <a:t>employ </a:t>
            </a:r>
            <a:r>
              <a:rPr lang="en-GB" sz="2000" dirty="0"/>
              <a:t>wide reaching </a:t>
            </a:r>
            <a:r>
              <a:rPr lang="en-GB" sz="2000" dirty="0" smtClean="0"/>
              <a:t>knowledge and </a:t>
            </a:r>
            <a:r>
              <a:rPr lang="en-GB" sz="2000" dirty="0"/>
              <a:t>information dissemination </a:t>
            </a:r>
            <a:r>
              <a:rPr lang="en-GB" sz="2000" dirty="0" smtClean="0"/>
              <a:t>activities</a:t>
            </a:r>
          </a:p>
          <a:p>
            <a:pPr>
              <a:buClr>
                <a:srgbClr val="D60077"/>
              </a:buClr>
              <a:buFont typeface="Wingdings" panose="05000000000000000000" pitchFamily="2" charset="2"/>
              <a:buChar char="Ø"/>
            </a:pPr>
            <a:r>
              <a:rPr lang="en-GB" sz="2000" dirty="0" smtClean="0"/>
              <a:t>develop </a:t>
            </a:r>
            <a:r>
              <a:rPr lang="en-GB" sz="2000" dirty="0"/>
              <a:t>and maintain working relations with key individuals and </a:t>
            </a:r>
            <a:r>
              <a:rPr lang="en-GB" sz="2000" dirty="0" smtClean="0"/>
              <a:t>ministries</a:t>
            </a:r>
          </a:p>
          <a:p>
            <a:pPr>
              <a:buClr>
                <a:srgbClr val="D60077"/>
              </a:buClr>
              <a:buFont typeface="Wingdings" panose="05000000000000000000" pitchFamily="2" charset="2"/>
              <a:buChar char="Ø"/>
            </a:pPr>
            <a:r>
              <a:rPr lang="en-GB" sz="2000" dirty="0" smtClean="0"/>
              <a:t>be </a:t>
            </a:r>
            <a:r>
              <a:rPr lang="en-GB" sz="2000" dirty="0"/>
              <a:t>capable of building widespread industry coalitions for engaging with </a:t>
            </a:r>
            <a:r>
              <a:rPr lang="en-GB" sz="2000" dirty="0" smtClean="0"/>
              <a:t>government and its bureaucracy. </a:t>
            </a:r>
            <a:endParaRPr lang="en-GB"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2546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476"/>
            <a:ext cx="9410700" cy="1065097"/>
          </a:xfrm>
        </p:spPr>
        <p:txBody>
          <a:bodyPr/>
          <a:lstStyle/>
          <a:p>
            <a:pPr algn="ctr"/>
            <a:r>
              <a:rPr lang="en-GB" sz="3200" b="1" dirty="0" smtClean="0">
                <a:solidFill>
                  <a:schemeClr val="tx1"/>
                </a:solidFill>
              </a:rPr>
              <a:t>Critique of Industry Associations</a:t>
            </a:r>
            <a:r>
              <a:rPr lang="en-GB" sz="3200" dirty="0"/>
              <a:t/>
            </a:r>
            <a:br>
              <a:rPr lang="en-GB" sz="3200" dirty="0"/>
            </a:br>
            <a:endParaRPr lang="en-GB" sz="3200" dirty="0"/>
          </a:p>
        </p:txBody>
      </p:sp>
      <p:sp>
        <p:nvSpPr>
          <p:cNvPr id="3" name="Content Placeholder 2"/>
          <p:cNvSpPr>
            <a:spLocks noGrp="1"/>
          </p:cNvSpPr>
          <p:nvPr>
            <p:ph idx="1"/>
          </p:nvPr>
        </p:nvSpPr>
        <p:spPr>
          <a:xfrm>
            <a:off x="395288" y="1620391"/>
            <a:ext cx="9410700" cy="5866411"/>
          </a:xfrm>
        </p:spPr>
        <p:txBody>
          <a:bodyPr/>
          <a:lstStyle/>
          <a:p>
            <a:pPr>
              <a:buClr>
                <a:srgbClr val="D60077"/>
              </a:buClr>
            </a:pPr>
            <a:r>
              <a:rPr lang="en-GB" sz="2000" dirty="0"/>
              <a:t>Despite their potential </a:t>
            </a:r>
            <a:r>
              <a:rPr lang="en-GB" sz="2000" dirty="0" smtClean="0"/>
              <a:t>contribution to development, </a:t>
            </a:r>
            <a:r>
              <a:rPr lang="en-GB" sz="2000" dirty="0"/>
              <a:t>industry </a:t>
            </a:r>
            <a:r>
              <a:rPr lang="en-GB" sz="2000" dirty="0" smtClean="0"/>
              <a:t>associations are often </a:t>
            </a:r>
            <a:r>
              <a:rPr lang="en-GB" sz="2000" dirty="0"/>
              <a:t>viewed as controversial actors of innovation and development. </a:t>
            </a:r>
          </a:p>
          <a:p>
            <a:pPr>
              <a:buClr>
                <a:srgbClr val="D60077"/>
              </a:buClr>
            </a:pPr>
            <a:r>
              <a:rPr lang="en-GB" sz="2000" dirty="0" smtClean="0"/>
              <a:t>As </a:t>
            </a:r>
            <a:r>
              <a:rPr lang="en-GB" sz="2000" dirty="0"/>
              <a:t>early as the 18th century, Adam </a:t>
            </a:r>
            <a:r>
              <a:rPr lang="en-GB" sz="2000" dirty="0" smtClean="0"/>
              <a:t>Smith accused </a:t>
            </a:r>
            <a:r>
              <a:rPr lang="en-GB" sz="2000" dirty="0"/>
              <a:t>industry associations of playing a negative role in the economy, conspiring against the public or raising the prices of goods. </a:t>
            </a:r>
            <a:endParaRPr lang="en-GB" sz="2000" dirty="0" smtClean="0"/>
          </a:p>
          <a:p>
            <a:pPr>
              <a:buClr>
                <a:srgbClr val="D60077"/>
              </a:buClr>
            </a:pPr>
            <a:r>
              <a:rPr lang="en-GB" sz="2000" dirty="0" smtClean="0"/>
              <a:t>More </a:t>
            </a:r>
            <a:r>
              <a:rPr lang="en-GB" sz="2000" dirty="0"/>
              <a:t>recently, industry associations have been viewed as special interest groups and/or elitist organisations that pursue narrow rents </a:t>
            </a:r>
            <a:r>
              <a:rPr lang="en-GB" sz="2000" dirty="0" smtClean="0"/>
              <a:t>at </a:t>
            </a:r>
            <a:r>
              <a:rPr lang="en-GB" sz="2000" dirty="0"/>
              <a:t>the expense of the wider sector and economy – discouraging competition </a:t>
            </a:r>
            <a:r>
              <a:rPr lang="en-GB" sz="2000" dirty="0" smtClean="0"/>
              <a:t>and </a:t>
            </a:r>
            <a:r>
              <a:rPr lang="en-GB" sz="2000" dirty="0"/>
              <a:t>innovation within an industry (see Olson, 1982; </a:t>
            </a:r>
            <a:r>
              <a:rPr lang="en-GB" sz="2000" dirty="0" err="1"/>
              <a:t>Schmitter</a:t>
            </a:r>
            <a:r>
              <a:rPr lang="en-GB" sz="2000" dirty="0"/>
              <a:t> &amp; </a:t>
            </a:r>
            <a:r>
              <a:rPr lang="en-GB" sz="2000" dirty="0" err="1"/>
              <a:t>Streeck</a:t>
            </a:r>
            <a:r>
              <a:rPr lang="en-GB" sz="2000" dirty="0"/>
              <a:t>, 1999). </a:t>
            </a:r>
            <a:endParaRPr lang="en-GB" sz="2000" dirty="0" smtClean="0"/>
          </a:p>
          <a:p>
            <a:pPr>
              <a:buClr>
                <a:srgbClr val="D60077"/>
              </a:buClr>
            </a:pPr>
            <a:r>
              <a:rPr lang="en-GB" sz="2000" dirty="0" smtClean="0"/>
              <a:t>This </a:t>
            </a:r>
            <a:r>
              <a:rPr lang="en-GB" sz="2000" dirty="0"/>
              <a:t>aligns with ideas concerning corporatism where national economic policy is formed through closely coordinated collaboration between government, industry and labour; either imposed by government (state corporatism) or formed voluntarily (neo-corporatism) (See </a:t>
            </a:r>
            <a:r>
              <a:rPr lang="en-GB" sz="2000" dirty="0" err="1"/>
              <a:t>Schmitter</a:t>
            </a:r>
            <a:r>
              <a:rPr lang="en-GB" sz="2000" dirty="0"/>
              <a:t> 1974; </a:t>
            </a:r>
            <a:r>
              <a:rPr lang="en-GB" sz="2000" dirty="0" err="1"/>
              <a:t>Cawson</a:t>
            </a:r>
            <a:r>
              <a:rPr lang="en-GB" sz="2000" dirty="0"/>
              <a:t>, 1986</a:t>
            </a:r>
            <a:r>
              <a:rPr lang="en-GB" sz="2000" dirty="0" smtClean="0"/>
              <a:t>).</a:t>
            </a:r>
          </a:p>
          <a:p>
            <a:pPr>
              <a:buClr>
                <a:srgbClr val="D60077"/>
              </a:buClr>
            </a:pPr>
            <a:r>
              <a:rPr lang="en-GB" sz="2000" dirty="0" err="1" smtClean="0"/>
              <a:t>Schmitter</a:t>
            </a:r>
            <a:r>
              <a:rPr lang="en-GB" sz="2000" dirty="0" smtClean="0"/>
              <a:t> </a:t>
            </a:r>
            <a:r>
              <a:rPr lang="en-GB" sz="2000" dirty="0"/>
              <a:t>(1974) was concerned with what he coined ‘societal corporatism’ where a small number of interest organisations are able to monopolise the policy subsystem, competitively eliminating other interest groups, and essentially forcing the government to enter into collaborative relations with industry due to political necessity (Maree, 1993).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1301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373" y="540271"/>
            <a:ext cx="9410700" cy="1065097"/>
          </a:xfrm>
        </p:spPr>
        <p:txBody>
          <a:bodyPr/>
          <a:lstStyle/>
          <a:p>
            <a:pPr algn="ctr"/>
            <a:r>
              <a:rPr lang="en-GB" sz="3200" b="1" dirty="0">
                <a:solidFill>
                  <a:schemeClr val="tx1"/>
                </a:solidFill>
              </a:rPr>
              <a:t>State-Industry Relations &amp; </a:t>
            </a:r>
            <a:r>
              <a:rPr lang="en-GB" sz="3200" b="1" dirty="0" smtClean="0">
                <a:solidFill>
                  <a:schemeClr val="tx1"/>
                </a:solidFill>
              </a:rPr>
              <a:t>Coalitions</a:t>
            </a:r>
            <a:r>
              <a:rPr lang="en-GB" sz="3200" dirty="0"/>
              <a:t/>
            </a:r>
            <a:br>
              <a:rPr lang="en-GB" sz="3200" dirty="0"/>
            </a:br>
            <a:endParaRPr lang="en-GB" sz="3200" dirty="0"/>
          </a:p>
        </p:txBody>
      </p:sp>
      <p:sp>
        <p:nvSpPr>
          <p:cNvPr id="3" name="Content Placeholder 2"/>
          <p:cNvSpPr>
            <a:spLocks noGrp="1"/>
          </p:cNvSpPr>
          <p:nvPr>
            <p:ph idx="1"/>
          </p:nvPr>
        </p:nvSpPr>
        <p:spPr>
          <a:xfrm>
            <a:off x="405483" y="1461352"/>
            <a:ext cx="9410700" cy="6605075"/>
          </a:xfrm>
        </p:spPr>
        <p:txBody>
          <a:bodyPr/>
          <a:lstStyle/>
          <a:p>
            <a:pPr>
              <a:buClr>
                <a:srgbClr val="D60077"/>
              </a:buClr>
            </a:pPr>
            <a:r>
              <a:rPr lang="en-GB" sz="2000" dirty="0" smtClean="0"/>
              <a:t>Government-industry relations are </a:t>
            </a:r>
            <a:r>
              <a:rPr lang="en-GB" sz="2000" dirty="0"/>
              <a:t>often referred to as ‘coalitions’ </a:t>
            </a:r>
          </a:p>
          <a:p>
            <a:pPr>
              <a:buClr>
                <a:srgbClr val="D60077"/>
              </a:buClr>
            </a:pPr>
            <a:r>
              <a:rPr lang="en-GB" sz="2000" dirty="0" smtClean="0"/>
              <a:t>This implies </a:t>
            </a:r>
            <a:r>
              <a:rPr lang="en-GB" sz="2000" dirty="0"/>
              <a:t>co-dependence </a:t>
            </a:r>
            <a:r>
              <a:rPr lang="en-GB" sz="2000" dirty="0" smtClean="0"/>
              <a:t>and/or </a:t>
            </a:r>
            <a:r>
              <a:rPr lang="en-GB" sz="2000" dirty="0"/>
              <a:t>cooperation between </a:t>
            </a:r>
            <a:r>
              <a:rPr lang="en-GB" sz="2000" dirty="0" smtClean="0"/>
              <a:t>government-industry </a:t>
            </a:r>
            <a:r>
              <a:rPr lang="en-GB" sz="2000" dirty="0"/>
              <a:t>is not only inevitable but necessary. </a:t>
            </a:r>
          </a:p>
          <a:p>
            <a:pPr>
              <a:buClr>
                <a:srgbClr val="D60077"/>
              </a:buClr>
            </a:pPr>
            <a:r>
              <a:rPr lang="en-GB" sz="2000" dirty="0"/>
              <a:t>In </a:t>
            </a:r>
            <a:r>
              <a:rPr lang="en-GB" sz="2000" dirty="0" smtClean="0"/>
              <a:t>developing </a:t>
            </a:r>
            <a:r>
              <a:rPr lang="en-GB" sz="2000" dirty="0"/>
              <a:t>countries</a:t>
            </a:r>
            <a:r>
              <a:rPr lang="en-GB" sz="2000" dirty="0" smtClean="0"/>
              <a:t>, government-industry relations may </a:t>
            </a:r>
            <a:r>
              <a:rPr lang="en-GB" sz="2000" dirty="0"/>
              <a:t>be characterised as ‘growth coalitions’, ranging from ‘weak growth coalitions</a:t>
            </a:r>
            <a:r>
              <a:rPr lang="en-GB" sz="2000" dirty="0" smtClean="0"/>
              <a:t>’ </a:t>
            </a:r>
            <a:r>
              <a:rPr lang="en-GB" sz="2000" dirty="0"/>
              <a:t>(Moore and Schmitz, 2008:1</a:t>
            </a:r>
            <a:r>
              <a:rPr lang="en-GB" sz="2000" dirty="0" smtClean="0"/>
              <a:t>)” to </a:t>
            </a:r>
            <a:r>
              <a:rPr lang="en-GB" sz="2000" dirty="0"/>
              <a:t>‘strong growth coalitions</a:t>
            </a:r>
            <a:r>
              <a:rPr lang="en-GB" sz="2000" dirty="0" smtClean="0"/>
              <a:t>’ (</a:t>
            </a:r>
            <a:r>
              <a:rPr lang="en-GB" sz="2000" dirty="0" err="1" smtClean="0"/>
              <a:t>Brautigam</a:t>
            </a:r>
            <a:r>
              <a:rPr lang="en-GB" sz="2000" dirty="0" smtClean="0"/>
              <a:t> </a:t>
            </a:r>
            <a:r>
              <a:rPr lang="en-GB" sz="2000" dirty="0"/>
              <a:t>et al, 2002). </a:t>
            </a:r>
            <a:endParaRPr lang="en-GB" sz="2000" dirty="0" smtClean="0"/>
          </a:p>
          <a:p>
            <a:pPr>
              <a:buClr>
                <a:srgbClr val="D60077"/>
              </a:buClr>
            </a:pPr>
            <a:r>
              <a:rPr lang="en-GB" sz="2000" dirty="0"/>
              <a:t>Since the 1980s, a main focus of political-industrial settlements or government-industry relations </a:t>
            </a:r>
            <a:r>
              <a:rPr lang="en-GB" sz="2000" dirty="0" smtClean="0"/>
              <a:t>has </a:t>
            </a:r>
            <a:r>
              <a:rPr lang="en-GB" sz="2000" dirty="0"/>
              <a:t>been the implementation of neo-liberal economic policies. </a:t>
            </a:r>
            <a:endParaRPr lang="en-GB" sz="2000" dirty="0" smtClean="0"/>
          </a:p>
          <a:p>
            <a:pPr>
              <a:buClr>
                <a:srgbClr val="D60077"/>
              </a:buClr>
            </a:pPr>
            <a:r>
              <a:rPr lang="en-GB" sz="2000" dirty="0" smtClean="0"/>
              <a:t>Cornerstones </a:t>
            </a:r>
            <a:r>
              <a:rPr lang="en-GB" sz="2000" dirty="0"/>
              <a:t>of </a:t>
            </a:r>
            <a:r>
              <a:rPr lang="en-GB" sz="2000" dirty="0" smtClean="0"/>
              <a:t>these policies include: </a:t>
            </a:r>
            <a:r>
              <a:rPr lang="en-GB" sz="2000" dirty="0"/>
              <a:t>currency </a:t>
            </a:r>
            <a:r>
              <a:rPr lang="en-GB" sz="2000" dirty="0" smtClean="0"/>
              <a:t>stabilisation; denationalisation </a:t>
            </a:r>
            <a:r>
              <a:rPr lang="en-GB" sz="2000" dirty="0"/>
              <a:t>of </a:t>
            </a:r>
            <a:r>
              <a:rPr lang="en-GB" sz="2000" dirty="0" smtClean="0"/>
              <a:t>industry; </a:t>
            </a:r>
            <a:r>
              <a:rPr lang="en-GB" sz="2000" dirty="0"/>
              <a:t>trade liberalisation through the lowering of trade </a:t>
            </a:r>
            <a:r>
              <a:rPr lang="en-GB" sz="2000" dirty="0" smtClean="0"/>
              <a:t>barriers; </a:t>
            </a:r>
            <a:r>
              <a:rPr lang="en-GB" sz="2000" dirty="0"/>
              <a:t>providing incentives for </a:t>
            </a:r>
            <a:r>
              <a:rPr lang="en-GB" sz="2000" dirty="0" smtClean="0"/>
              <a:t>exporters; </a:t>
            </a:r>
            <a:r>
              <a:rPr lang="en-GB" sz="2000" dirty="0"/>
              <a:t>reducing favourable treatment of domestic </a:t>
            </a:r>
            <a:r>
              <a:rPr lang="en-GB" sz="2000" dirty="0" smtClean="0"/>
              <a:t>firms; </a:t>
            </a:r>
            <a:r>
              <a:rPr lang="en-GB" sz="2000" dirty="0"/>
              <a:t>the cutting of deficits for decreasing inflation and lowering interest </a:t>
            </a:r>
            <a:r>
              <a:rPr lang="en-GB" sz="2000" dirty="0" smtClean="0"/>
              <a:t>rates</a:t>
            </a:r>
            <a:r>
              <a:rPr lang="en-GB" sz="2000" dirty="0"/>
              <a:t>.</a:t>
            </a:r>
            <a:r>
              <a:rPr lang="en-GB" sz="2000" dirty="0" smtClean="0"/>
              <a:t> </a:t>
            </a:r>
          </a:p>
          <a:p>
            <a:pPr>
              <a:buClr>
                <a:srgbClr val="D60077"/>
              </a:buClr>
            </a:pPr>
            <a:r>
              <a:rPr lang="en-GB" sz="2000" dirty="0" smtClean="0"/>
              <a:t>Results of </a:t>
            </a:r>
            <a:r>
              <a:rPr lang="en-GB" sz="2000" dirty="0"/>
              <a:t>neo-liberal </a:t>
            </a:r>
            <a:r>
              <a:rPr lang="en-GB" sz="2000" dirty="0" smtClean="0"/>
              <a:t>growth </a:t>
            </a:r>
            <a:r>
              <a:rPr lang="en-GB" sz="2000" dirty="0"/>
              <a:t>coalitions have been mixed, with many developing countries experiencing sharp yet isolated increases in growth and wealth production amidst continued widespread </a:t>
            </a:r>
            <a:r>
              <a:rPr lang="en-GB" sz="2000" dirty="0" smtClean="0"/>
              <a:t>poverty and inequality. </a:t>
            </a:r>
          </a:p>
          <a:p>
            <a:pPr>
              <a:buClr>
                <a:srgbClr val="D60077"/>
              </a:buClr>
            </a:pPr>
            <a:r>
              <a:rPr lang="en-GB" sz="2000" dirty="0" smtClean="0"/>
              <a:t>For </a:t>
            </a:r>
            <a:r>
              <a:rPr lang="en-GB" sz="2000" dirty="0"/>
              <a:t>developing countries, </a:t>
            </a:r>
            <a:r>
              <a:rPr lang="en-GB" sz="2000" dirty="0" smtClean="0"/>
              <a:t>therefore, government-industry </a:t>
            </a:r>
            <a:r>
              <a:rPr lang="en-GB" sz="2000" dirty="0"/>
              <a:t>growth coalitions need to evolve to a more development oriented model </a:t>
            </a:r>
            <a:r>
              <a:rPr lang="en-GB" sz="2000" dirty="0" smtClean="0"/>
              <a:t>focused </a:t>
            </a:r>
            <a:r>
              <a:rPr lang="en-GB" sz="2000" dirty="0"/>
              <a:t>on </a:t>
            </a:r>
            <a:r>
              <a:rPr lang="en-GB" sz="2000" dirty="0" smtClean="0"/>
              <a:t>poverty and inequality reduction (</a:t>
            </a:r>
            <a:r>
              <a:rPr lang="en-GB" sz="2000" dirty="0" err="1" smtClean="0"/>
              <a:t>Brautigam</a:t>
            </a:r>
            <a:r>
              <a:rPr lang="en-GB" sz="2000" dirty="0"/>
              <a:t>, 1997, 2009; Handley, 2008).</a:t>
            </a:r>
          </a:p>
          <a:p>
            <a:pPr>
              <a:buClr>
                <a:srgbClr val="D60077"/>
              </a:buClr>
            </a:pP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0969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96255"/>
            <a:ext cx="9410700" cy="1353129"/>
          </a:xfrm>
        </p:spPr>
        <p:txBody>
          <a:bodyPr/>
          <a:lstStyle/>
          <a:p>
            <a:pPr algn="ctr"/>
            <a:r>
              <a:rPr lang="en-GB" sz="3200" b="1" dirty="0" smtClean="0">
                <a:solidFill>
                  <a:schemeClr val="tx1"/>
                </a:solidFill>
              </a:rPr>
              <a:t>Global Pharma &amp; South Africa</a:t>
            </a:r>
            <a:r>
              <a:rPr lang="en-GB" sz="3200" dirty="0"/>
              <a:t/>
            </a:r>
            <a:br>
              <a:rPr lang="en-GB" sz="3200" dirty="0"/>
            </a:br>
            <a:endParaRPr lang="en-GB" sz="3200" dirty="0"/>
          </a:p>
        </p:txBody>
      </p:sp>
      <p:sp>
        <p:nvSpPr>
          <p:cNvPr id="3" name="Content Placeholder 2"/>
          <p:cNvSpPr>
            <a:spLocks noGrp="1"/>
          </p:cNvSpPr>
          <p:nvPr>
            <p:ph idx="1"/>
          </p:nvPr>
        </p:nvSpPr>
        <p:spPr>
          <a:xfrm>
            <a:off x="261467" y="1364491"/>
            <a:ext cx="9410700" cy="5989522"/>
          </a:xfrm>
        </p:spPr>
        <p:txBody>
          <a:bodyPr/>
          <a:lstStyle/>
          <a:p>
            <a:pPr>
              <a:buClr>
                <a:srgbClr val="D60077"/>
              </a:buClr>
            </a:pPr>
            <a:r>
              <a:rPr lang="en-GB" sz="2000" dirty="0"/>
              <a:t>G</a:t>
            </a:r>
            <a:r>
              <a:rPr lang="en-GB" sz="2000" dirty="0" smtClean="0"/>
              <a:t>lobal </a:t>
            </a:r>
            <a:r>
              <a:rPr lang="en-GB" sz="2000" dirty="0"/>
              <a:t>biopharmaceutical industry is comprised </a:t>
            </a:r>
            <a:r>
              <a:rPr lang="en-GB" sz="2000" dirty="0" smtClean="0"/>
              <a:t>of:</a:t>
            </a:r>
          </a:p>
          <a:p>
            <a:pPr>
              <a:buClr>
                <a:srgbClr val="D60077"/>
              </a:buClr>
              <a:buFont typeface="Wingdings" panose="05000000000000000000" pitchFamily="2" charset="2"/>
              <a:buChar char="Ø"/>
            </a:pPr>
            <a:r>
              <a:rPr lang="en-GB" sz="2000" dirty="0" smtClean="0"/>
              <a:t>a </a:t>
            </a:r>
            <a:r>
              <a:rPr lang="en-GB" sz="2000" dirty="0"/>
              <a:t>relatively small number of large research oriented MNCs based mainly in the developed north, and </a:t>
            </a:r>
            <a:endParaRPr lang="en-GB" sz="2000" dirty="0" smtClean="0"/>
          </a:p>
          <a:p>
            <a:pPr>
              <a:buClr>
                <a:srgbClr val="D60077"/>
              </a:buClr>
              <a:buFont typeface="Wingdings" panose="05000000000000000000" pitchFamily="2" charset="2"/>
              <a:buChar char="Ø"/>
            </a:pPr>
            <a:r>
              <a:rPr lang="en-GB" sz="2000" dirty="0" smtClean="0"/>
              <a:t>a </a:t>
            </a:r>
            <a:r>
              <a:rPr lang="en-GB" sz="2000" dirty="0"/>
              <a:t>large number of both small and large companies that manufacturer generic medicines both in the developed north</a:t>
            </a:r>
            <a:r>
              <a:rPr lang="en-GB" sz="2000" dirty="0" smtClean="0"/>
              <a:t>, </a:t>
            </a:r>
            <a:r>
              <a:rPr lang="en-GB" sz="2000" dirty="0"/>
              <a:t>and increasingly so in the developing south</a:t>
            </a:r>
            <a:r>
              <a:rPr lang="en-GB" sz="2000" dirty="0" smtClean="0"/>
              <a:t>.</a:t>
            </a:r>
          </a:p>
          <a:p>
            <a:pPr>
              <a:buClr>
                <a:srgbClr val="D60077"/>
              </a:buClr>
            </a:pPr>
            <a:r>
              <a:rPr lang="en-GB" sz="2000" dirty="0"/>
              <a:t>The growth of the generics medicines industry and its impact on research based MNCs have created considerable fragmentation and conflict within the pharmaceutical industry and between the pharmaceutical industry and the governments of emerging countries such as South Africa. </a:t>
            </a:r>
            <a:endParaRPr lang="en-GB" sz="2000" dirty="0" smtClean="0"/>
          </a:p>
          <a:p>
            <a:pPr>
              <a:buClr>
                <a:srgbClr val="D60077"/>
              </a:buClr>
            </a:pPr>
            <a:r>
              <a:rPr lang="en-GB" sz="2000" dirty="0" smtClean="0"/>
              <a:t>South Africa </a:t>
            </a:r>
            <a:r>
              <a:rPr lang="en-GB" sz="2000" dirty="0"/>
              <a:t>has emerged as the biopharmaceutical industry forerunner in Africa with a significant presence of biopharmaceutical industry </a:t>
            </a:r>
            <a:r>
              <a:rPr lang="en-GB" sz="2000" dirty="0" smtClean="0"/>
              <a:t>associations</a:t>
            </a:r>
            <a:r>
              <a:rPr lang="en-GB" sz="2000" dirty="0"/>
              <a:t>.</a:t>
            </a:r>
            <a:endParaRPr lang="en-GB" sz="2000" dirty="0" smtClean="0"/>
          </a:p>
          <a:p>
            <a:pPr>
              <a:buClr>
                <a:srgbClr val="D60077"/>
              </a:buClr>
            </a:pPr>
            <a:r>
              <a:rPr lang="en-GB" sz="2000" dirty="0"/>
              <a:t>However, its market worth of US$2.8bn in 2012 is relatively small and constitutes less than 1% of the market globally. </a:t>
            </a:r>
            <a:endParaRPr lang="en-GB" sz="2000" dirty="0" smtClean="0"/>
          </a:p>
          <a:p>
            <a:pPr>
              <a:buClr>
                <a:srgbClr val="D60077"/>
              </a:buClr>
            </a:pPr>
            <a:r>
              <a:rPr lang="en-GB" sz="2000" dirty="0" smtClean="0"/>
              <a:t>In </a:t>
            </a:r>
            <a:r>
              <a:rPr lang="en-GB" sz="2000" dirty="0"/>
              <a:t>2011 two leading pharmaceutical companies in South Africa were domestically based MNCs Aspen Pharmacare and Adcock Ingram – domestic companies import up to 90% of active pharmaceutical ingredients from other countries, including India and China.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2351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40271"/>
            <a:ext cx="9410700" cy="1065097"/>
          </a:xfrm>
        </p:spPr>
        <p:txBody>
          <a:bodyPr/>
          <a:lstStyle/>
          <a:p>
            <a:pPr algn="ctr"/>
            <a:r>
              <a:rPr lang="en-GB" sz="3200" b="1" dirty="0" smtClean="0">
                <a:solidFill>
                  <a:schemeClr val="tx1"/>
                </a:solidFill>
              </a:rPr>
              <a:t>Current Industry Associations in SA</a:t>
            </a:r>
            <a:r>
              <a:rPr lang="en-GB" sz="3200" dirty="0"/>
              <a:t/>
            </a:r>
            <a:br>
              <a:rPr lang="en-GB" sz="3200" dirty="0"/>
            </a:br>
            <a:endParaRPr lang="en-GB" sz="3200" dirty="0"/>
          </a:p>
        </p:txBody>
      </p:sp>
      <p:sp>
        <p:nvSpPr>
          <p:cNvPr id="3" name="Content Placeholder 2"/>
          <p:cNvSpPr>
            <a:spLocks noGrp="1"/>
          </p:cNvSpPr>
          <p:nvPr>
            <p:ph idx="1"/>
          </p:nvPr>
        </p:nvSpPr>
        <p:spPr>
          <a:xfrm>
            <a:off x="261467" y="1581615"/>
            <a:ext cx="9410700" cy="5066192"/>
          </a:xfrm>
        </p:spPr>
        <p:txBody>
          <a:bodyPr/>
          <a:lstStyle/>
          <a:p>
            <a:pPr>
              <a:buClr>
                <a:srgbClr val="D60077"/>
              </a:buClr>
            </a:pPr>
            <a:r>
              <a:rPr lang="en-GB" sz="2000" dirty="0"/>
              <a:t>Most foreign and South African MNCs are members </a:t>
            </a:r>
            <a:r>
              <a:rPr lang="en-GB" sz="2000" dirty="0" smtClean="0"/>
              <a:t>of </a:t>
            </a:r>
            <a:r>
              <a:rPr lang="en-GB" sz="2000" dirty="0"/>
              <a:t>IPASA. </a:t>
            </a:r>
          </a:p>
          <a:p>
            <a:pPr>
              <a:buClr>
                <a:srgbClr val="D60077"/>
              </a:buClr>
            </a:pPr>
            <a:r>
              <a:rPr lang="en-GB" sz="2000" dirty="0" smtClean="0"/>
              <a:t>IPASA </a:t>
            </a:r>
            <a:r>
              <a:rPr lang="en-GB" sz="2000" dirty="0"/>
              <a:t>currently represents 24 companies dedicated to producing innovative medicines in South Africa. </a:t>
            </a:r>
            <a:endParaRPr lang="en-GB" sz="2000" dirty="0" smtClean="0"/>
          </a:p>
          <a:p>
            <a:pPr>
              <a:buClr>
                <a:srgbClr val="D60077"/>
              </a:buClr>
            </a:pPr>
            <a:r>
              <a:rPr lang="en-GB" sz="2000" dirty="0" smtClean="0"/>
              <a:t>According </a:t>
            </a:r>
            <a:r>
              <a:rPr lang="en-GB" sz="2000" dirty="0"/>
              <a:t>to IPASA, only companies that conduct their own R&amp;D qualify for membership. </a:t>
            </a:r>
          </a:p>
          <a:p>
            <a:pPr>
              <a:buClr>
                <a:srgbClr val="D60077"/>
              </a:buClr>
            </a:pPr>
            <a:r>
              <a:rPr lang="en-GB" sz="2000" dirty="0" smtClean="0"/>
              <a:t>Small </a:t>
            </a:r>
            <a:r>
              <a:rPr lang="en-GB" sz="2000" dirty="0"/>
              <a:t>domestic companies with no IP are excluded from </a:t>
            </a:r>
            <a:r>
              <a:rPr lang="en-GB" sz="2000" dirty="0" smtClean="0"/>
              <a:t>this </a:t>
            </a:r>
            <a:r>
              <a:rPr lang="en-GB" sz="2000" dirty="0"/>
              <a:t>new </a:t>
            </a:r>
            <a:r>
              <a:rPr lang="en-GB" sz="2000" dirty="0" smtClean="0"/>
              <a:t>association.</a:t>
            </a:r>
          </a:p>
          <a:p>
            <a:pPr>
              <a:buClr>
                <a:srgbClr val="D60077"/>
              </a:buClr>
            </a:pPr>
            <a:r>
              <a:rPr lang="en-GB" sz="2000" dirty="0" smtClean="0"/>
              <a:t>In </a:t>
            </a:r>
            <a:r>
              <a:rPr lang="en-GB" sz="2000" dirty="0"/>
              <a:t>addition to IPASA there </a:t>
            </a:r>
            <a:r>
              <a:rPr lang="en-GB" sz="2000" dirty="0" smtClean="0"/>
              <a:t>is: </a:t>
            </a:r>
            <a:r>
              <a:rPr lang="en-GB" sz="2000" dirty="0"/>
              <a:t>the National Association of Pharmaceutical Manufacturers (NAPM</a:t>
            </a:r>
            <a:r>
              <a:rPr lang="en-GB" sz="2000" dirty="0" smtClean="0"/>
              <a:t>); </a:t>
            </a:r>
            <a:r>
              <a:rPr lang="en-GB" sz="2000" dirty="0"/>
              <a:t>Self Medication Manufacturers Association of South Africa (SMASA</a:t>
            </a:r>
            <a:r>
              <a:rPr lang="en-GB" sz="2000" dirty="0" smtClean="0"/>
              <a:t>); </a:t>
            </a:r>
            <a:r>
              <a:rPr lang="en-GB" sz="2000" dirty="0"/>
              <a:t>National Association of Pharmaceutical Wholesalers (NAPW), among </a:t>
            </a:r>
            <a:r>
              <a:rPr lang="en-GB" sz="2000" dirty="0" smtClean="0"/>
              <a:t>others.</a:t>
            </a:r>
          </a:p>
          <a:p>
            <a:pPr>
              <a:buClr>
                <a:srgbClr val="D60077"/>
              </a:buClr>
            </a:pPr>
            <a:r>
              <a:rPr lang="en-GB" sz="2000" dirty="0"/>
              <a:t>M</a:t>
            </a:r>
            <a:r>
              <a:rPr lang="en-GB" sz="2000" dirty="0" smtClean="0"/>
              <a:t>any </a:t>
            </a:r>
            <a:r>
              <a:rPr lang="en-GB" sz="2000" dirty="0"/>
              <a:t>of these associations and member companies are also members of the leading chambers of commerce, CHAMSA and SACCI, and connect with one another through these platforms. </a:t>
            </a:r>
            <a:endParaRPr lang="en-GB" sz="2000" dirty="0" smtClean="0"/>
          </a:p>
          <a:p>
            <a:pPr>
              <a:buClr>
                <a:srgbClr val="D60077"/>
              </a:buClr>
            </a:pPr>
            <a:r>
              <a:rPr lang="en-GB" sz="2000" dirty="0" smtClean="0"/>
              <a:t>This </a:t>
            </a:r>
            <a:r>
              <a:rPr lang="en-GB" sz="2000" dirty="0"/>
              <a:t>current status of industry has evolved through two main periods: </a:t>
            </a:r>
            <a:r>
              <a:rPr lang="en-GB" sz="2000" i="1" dirty="0"/>
              <a:t>Pre-liberalisation</a:t>
            </a:r>
            <a:r>
              <a:rPr lang="en-GB" sz="2000" dirty="0"/>
              <a:t> and the </a:t>
            </a:r>
            <a:r>
              <a:rPr lang="en-GB" sz="2000" i="1" dirty="0" smtClean="0"/>
              <a:t>Post-apartheid </a:t>
            </a:r>
            <a:r>
              <a:rPr lang="en-GB" sz="2000" i="1" dirty="0"/>
              <a:t>era</a:t>
            </a:r>
            <a:r>
              <a:rPr lang="en-GB" sz="2000" dirty="0"/>
              <a:t>. </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6512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01"/>
            <a:ext cx="9410700" cy="1065097"/>
          </a:xfrm>
        </p:spPr>
        <p:txBody>
          <a:bodyPr/>
          <a:lstStyle/>
          <a:p>
            <a:pPr algn="ctr"/>
            <a:r>
              <a:rPr lang="en-GB" sz="3200" b="1" dirty="0" smtClean="0">
                <a:solidFill>
                  <a:schemeClr val="tx1"/>
                </a:solidFill>
              </a:rPr>
              <a:t>Pre-liberalisation Era</a:t>
            </a:r>
            <a:r>
              <a:rPr lang="en-GB" sz="3200" dirty="0"/>
              <a:t/>
            </a:r>
            <a:br>
              <a:rPr lang="en-GB" sz="3200" dirty="0"/>
            </a:br>
            <a:endParaRPr lang="en-GB" sz="3200" dirty="0"/>
          </a:p>
        </p:txBody>
      </p:sp>
      <p:sp>
        <p:nvSpPr>
          <p:cNvPr id="3" name="Content Placeholder 2"/>
          <p:cNvSpPr>
            <a:spLocks noGrp="1"/>
          </p:cNvSpPr>
          <p:nvPr>
            <p:ph idx="1"/>
          </p:nvPr>
        </p:nvSpPr>
        <p:spPr>
          <a:xfrm>
            <a:off x="189459" y="1107541"/>
            <a:ext cx="9410700" cy="6543520"/>
          </a:xfrm>
        </p:spPr>
        <p:txBody>
          <a:bodyPr/>
          <a:lstStyle/>
          <a:p>
            <a:pPr>
              <a:buClr>
                <a:srgbClr val="D60077"/>
              </a:buClr>
            </a:pPr>
            <a:r>
              <a:rPr lang="en-GB" sz="2000" dirty="0"/>
              <a:t>T</a:t>
            </a:r>
            <a:r>
              <a:rPr lang="en-GB" sz="2000" dirty="0" smtClean="0"/>
              <a:t>ensions </a:t>
            </a:r>
            <a:r>
              <a:rPr lang="en-GB" sz="2000" dirty="0"/>
              <a:t>between </a:t>
            </a:r>
            <a:r>
              <a:rPr lang="en-GB" sz="2000" dirty="0" smtClean="0"/>
              <a:t>the </a:t>
            </a:r>
            <a:r>
              <a:rPr lang="en-GB" sz="2000" dirty="0"/>
              <a:t>pharmaceutical industry and </a:t>
            </a:r>
            <a:r>
              <a:rPr lang="en-GB" sz="2000" dirty="0" smtClean="0"/>
              <a:t>the </a:t>
            </a:r>
            <a:r>
              <a:rPr lang="en-GB" sz="2000" dirty="0"/>
              <a:t>government </a:t>
            </a:r>
            <a:r>
              <a:rPr lang="en-GB" sz="2000" dirty="0" smtClean="0"/>
              <a:t>in South Africa are </a:t>
            </a:r>
            <a:r>
              <a:rPr lang="en-GB" sz="2000" dirty="0"/>
              <a:t>rooted in a long history </a:t>
            </a:r>
            <a:r>
              <a:rPr lang="en-GB" sz="2000" dirty="0" smtClean="0"/>
              <a:t>of </a:t>
            </a:r>
            <a:r>
              <a:rPr lang="en-GB" sz="2000" dirty="0"/>
              <a:t>non-negotiable relations between </a:t>
            </a:r>
            <a:r>
              <a:rPr lang="en-GB" sz="2000" dirty="0" smtClean="0"/>
              <a:t>political and </a:t>
            </a:r>
            <a:r>
              <a:rPr lang="en-GB" sz="2000" dirty="0"/>
              <a:t>business elites which have carried over </a:t>
            </a:r>
            <a:r>
              <a:rPr lang="en-GB" sz="2000" dirty="0" smtClean="0"/>
              <a:t>into </a:t>
            </a:r>
            <a:r>
              <a:rPr lang="en-GB" sz="2000" dirty="0"/>
              <a:t>the </a:t>
            </a:r>
            <a:r>
              <a:rPr lang="en-GB" sz="2000" dirty="0" smtClean="0"/>
              <a:t>post-apartheid </a:t>
            </a:r>
            <a:r>
              <a:rPr lang="en-GB" sz="2000" dirty="0"/>
              <a:t>era. </a:t>
            </a:r>
            <a:endParaRPr lang="en-GB" sz="2000" dirty="0" smtClean="0"/>
          </a:p>
          <a:p>
            <a:pPr>
              <a:buClr>
                <a:srgbClr val="D60077"/>
              </a:buClr>
            </a:pPr>
            <a:r>
              <a:rPr lang="en-GB" sz="2000" dirty="0"/>
              <a:t>D</a:t>
            </a:r>
            <a:r>
              <a:rPr lang="en-GB" sz="2000" dirty="0" smtClean="0"/>
              <a:t>uring </a:t>
            </a:r>
            <a:r>
              <a:rPr lang="en-GB" sz="2000" dirty="0"/>
              <a:t>the Apartheid era, </a:t>
            </a:r>
            <a:r>
              <a:rPr lang="en-GB" sz="2000" dirty="0" smtClean="0"/>
              <a:t>the government maintained </a:t>
            </a:r>
            <a:r>
              <a:rPr lang="en-GB" sz="2000" dirty="0"/>
              <a:t>the white minority through ever increasing </a:t>
            </a:r>
            <a:r>
              <a:rPr lang="en-GB" sz="2000" dirty="0" smtClean="0"/>
              <a:t>control/exploitation </a:t>
            </a:r>
            <a:r>
              <a:rPr lang="en-GB" sz="2000" dirty="0"/>
              <a:t>of the black majority. </a:t>
            </a:r>
            <a:endParaRPr lang="en-GB" sz="2000" dirty="0" smtClean="0"/>
          </a:p>
          <a:p>
            <a:pPr>
              <a:buClr>
                <a:srgbClr val="D60077"/>
              </a:buClr>
            </a:pPr>
            <a:r>
              <a:rPr lang="en-GB" sz="2000" dirty="0" smtClean="0"/>
              <a:t>This </a:t>
            </a:r>
            <a:r>
              <a:rPr lang="en-GB" sz="2000" dirty="0"/>
              <a:t>necessitated a command oriented state, the brutal subjugation of blacks, and the complicity of white owned industry which was dominated by a small number of large state supported conglomerates all linked in some manner to </a:t>
            </a:r>
            <a:r>
              <a:rPr lang="en-GB" sz="2000" dirty="0" smtClean="0"/>
              <a:t>the </a:t>
            </a:r>
            <a:r>
              <a:rPr lang="en-GB" sz="2000" dirty="0"/>
              <a:t>gold mining industry. </a:t>
            </a:r>
            <a:endParaRPr lang="en-GB" sz="2000" dirty="0" smtClean="0"/>
          </a:p>
          <a:p>
            <a:pPr>
              <a:buClr>
                <a:srgbClr val="D60077"/>
              </a:buClr>
            </a:pPr>
            <a:r>
              <a:rPr lang="en-GB" sz="2000" dirty="0"/>
              <a:t>With an </a:t>
            </a:r>
            <a:r>
              <a:rPr lang="en-GB" sz="2000" dirty="0" smtClean="0"/>
              <a:t>economy stagnated </a:t>
            </a:r>
            <a:r>
              <a:rPr lang="en-GB" sz="2000" dirty="0"/>
              <a:t>and resulting sanctions and boycotts, the </a:t>
            </a:r>
            <a:r>
              <a:rPr lang="en-GB" sz="2000" dirty="0" smtClean="0"/>
              <a:t>Apartheid government </a:t>
            </a:r>
            <a:r>
              <a:rPr lang="en-GB" sz="2000" dirty="0"/>
              <a:t>lacked the </a:t>
            </a:r>
            <a:r>
              <a:rPr lang="en-GB" sz="2000" dirty="0" smtClean="0"/>
              <a:t>ability/capacity to either </a:t>
            </a:r>
            <a:r>
              <a:rPr lang="en-GB" sz="2000" dirty="0"/>
              <a:t>invest in a broad based </a:t>
            </a:r>
            <a:r>
              <a:rPr lang="en-GB" sz="2000" dirty="0" smtClean="0"/>
              <a:t>STI </a:t>
            </a:r>
            <a:r>
              <a:rPr lang="en-GB" sz="2000" dirty="0"/>
              <a:t>infrastructure (e.g. weak university </a:t>
            </a:r>
            <a:r>
              <a:rPr lang="en-GB" sz="2000" dirty="0" smtClean="0"/>
              <a:t>R&amp;D) or </a:t>
            </a:r>
            <a:r>
              <a:rPr lang="en-GB" sz="2000" dirty="0"/>
              <a:t>facilitate the growth of technology based industries (the exception being defence).  </a:t>
            </a:r>
            <a:endParaRPr lang="en-GB" sz="2000" dirty="0" smtClean="0"/>
          </a:p>
          <a:p>
            <a:pPr>
              <a:buClr>
                <a:srgbClr val="D60077"/>
              </a:buClr>
            </a:pPr>
            <a:r>
              <a:rPr lang="en-GB" sz="2000" dirty="0" smtClean="0"/>
              <a:t>A </a:t>
            </a:r>
            <a:r>
              <a:rPr lang="en-GB" sz="2000" dirty="0"/>
              <a:t>strong domestic pharmaceutical industry was never really established in South Africa during this </a:t>
            </a:r>
            <a:r>
              <a:rPr lang="en-GB" sz="2000" dirty="0" smtClean="0"/>
              <a:t>period</a:t>
            </a:r>
            <a:r>
              <a:rPr lang="en-GB" sz="2000" dirty="0"/>
              <a:t> </a:t>
            </a:r>
            <a:r>
              <a:rPr lang="en-GB" sz="2000" dirty="0" smtClean="0"/>
              <a:t>but the need </a:t>
            </a:r>
            <a:r>
              <a:rPr lang="en-GB" sz="2000" dirty="0"/>
              <a:t>for </a:t>
            </a:r>
            <a:r>
              <a:rPr lang="en-GB" sz="2000" dirty="0" smtClean="0"/>
              <a:t>medicines </a:t>
            </a:r>
            <a:r>
              <a:rPr lang="en-GB" sz="2000" dirty="0"/>
              <a:t>meant </a:t>
            </a:r>
            <a:r>
              <a:rPr lang="en-GB" sz="2000" dirty="0" smtClean="0"/>
              <a:t>large </a:t>
            </a:r>
            <a:r>
              <a:rPr lang="en-GB" sz="2000" dirty="0"/>
              <a:t>pharmaceutical MNCs continued to </a:t>
            </a:r>
            <a:r>
              <a:rPr lang="en-GB" sz="2000" dirty="0" smtClean="0"/>
              <a:t>sell medicines.</a:t>
            </a:r>
          </a:p>
          <a:p>
            <a:pPr>
              <a:buClr>
                <a:srgbClr val="D60077"/>
              </a:buClr>
            </a:pPr>
            <a:r>
              <a:rPr lang="en-GB" sz="2000" dirty="0"/>
              <a:t>During this period, </a:t>
            </a:r>
            <a:r>
              <a:rPr lang="en-GB" sz="2000" dirty="0" smtClean="0"/>
              <a:t>the </a:t>
            </a:r>
            <a:r>
              <a:rPr lang="en-GB" sz="2000" dirty="0"/>
              <a:t>main biopharmaceutical industry associations </a:t>
            </a:r>
            <a:r>
              <a:rPr lang="en-GB" sz="2000" dirty="0" smtClean="0"/>
              <a:t>were: </a:t>
            </a:r>
            <a:r>
              <a:rPr lang="en-GB" sz="2000" dirty="0"/>
              <a:t>the South African Pharmaceutical Manufacturers Association (PMA), established in </a:t>
            </a:r>
            <a:r>
              <a:rPr lang="en-GB" sz="2000" dirty="0" smtClean="0"/>
              <a:t>1967; and </a:t>
            </a:r>
            <a:r>
              <a:rPr lang="en-GB" sz="2000" dirty="0"/>
              <a:t>the National Association of Pharmaceutical Manufactures, established later in 1977.</a:t>
            </a:r>
            <a:endParaRPr lang="en-GB"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9727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U PowerPoint">
  <a:themeElements>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lnDef>
  </a:objectDefaults>
  <a:extraClrSchemeLst>
    <a:extraClrScheme>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0">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1">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vider">
  <a:themeElements>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altLang="en-US" sz="3000" b="0" i="0" u="none" strike="noStrike" cap="none" normalizeH="0" baseline="0" smtClean="0">
            <a:ln>
              <a:noFill/>
            </a:ln>
            <a:solidFill>
              <a:srgbClr val="E3284A"/>
            </a:solidFill>
            <a:effectLst/>
            <a:latin typeface="Arial" charset="0"/>
          </a:defRPr>
        </a:defPPr>
      </a:lstStyle>
    </a:lnDef>
  </a:objectDefaults>
  <a:extraClrSchemeLst>
    <a:extraClrScheme>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OU PowerPoint</Template>
  <TotalTime>1634</TotalTime>
  <Words>3325</Words>
  <Application>Microsoft Macintosh PowerPoint</Application>
  <PresentationFormat>Custom</PresentationFormat>
  <Paragraphs>132</Paragraphs>
  <Slides>18</Slides>
  <Notes>0</Notes>
  <HiddenSlides>0</HiddenSlides>
  <MMClips>0</MMClips>
  <ScaleCrop>false</ScaleCrop>
  <HeadingPairs>
    <vt:vector size="4" baseType="variant">
      <vt:variant>
        <vt:lpstr>Design Template</vt:lpstr>
      </vt:variant>
      <vt:variant>
        <vt:i4>2</vt:i4>
      </vt:variant>
      <vt:variant>
        <vt:lpstr>Slide Titles</vt:lpstr>
      </vt:variant>
      <vt:variant>
        <vt:i4>18</vt:i4>
      </vt:variant>
    </vt:vector>
  </HeadingPairs>
  <TitlesOfParts>
    <vt:vector size="20" baseType="lpstr">
      <vt:lpstr>OU PowerPoint</vt:lpstr>
      <vt:lpstr>Divider</vt:lpstr>
      <vt:lpstr>Industry Associations &amp; the Politics of Making Medicines in South Africa   </vt:lpstr>
      <vt:lpstr>Introduction </vt:lpstr>
      <vt:lpstr>Overall Analysis &amp; Findings </vt:lpstr>
      <vt:lpstr>Industry Associations &amp; Policy Subsystem </vt:lpstr>
      <vt:lpstr>Critique of Industry Associations </vt:lpstr>
      <vt:lpstr>State-Industry Relations &amp; Coalitions </vt:lpstr>
      <vt:lpstr>Global Pharma &amp; South Africa </vt:lpstr>
      <vt:lpstr>Current Industry Associations in SA </vt:lpstr>
      <vt:lpstr>Pre-liberalisation Era </vt:lpstr>
      <vt:lpstr>Post-apartheid Era  </vt:lpstr>
      <vt:lpstr>Big Pharma v Nelson Mandela  </vt:lpstr>
      <vt:lpstr>PIASA  </vt:lpstr>
      <vt:lpstr>IMSA  </vt:lpstr>
      <vt:lpstr>The Damage of Trust  </vt:lpstr>
      <vt:lpstr>Resetting State-Industry Relations?  </vt:lpstr>
      <vt:lpstr>Conclusion 1</vt:lpstr>
      <vt:lpstr>Conclusion 2</vt:lpstr>
      <vt:lpstr>Acknowledgements</vt:lpstr>
    </vt:vector>
  </TitlesOfParts>
  <Company>The Open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O.Acquah</dc:creator>
  <cp:lastModifiedBy>Harriet Powney</cp:lastModifiedBy>
  <cp:revision>163</cp:revision>
  <dcterms:created xsi:type="dcterms:W3CDTF">2016-07-29T09:16:00Z</dcterms:created>
  <dcterms:modified xsi:type="dcterms:W3CDTF">2016-07-29T09:16:24Z</dcterms:modified>
</cp:coreProperties>
</file>