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5" r:id="rId7"/>
    <p:sldId id="263" r:id="rId8"/>
    <p:sldId id="267" r:id="rId9"/>
    <p:sldId id="271" r:id="rId10"/>
    <p:sldId id="280" r:id="rId11"/>
    <p:sldId id="268" r:id="rId12"/>
    <p:sldId id="276" r:id="rId13"/>
    <p:sldId id="272" r:id="rId14"/>
    <p:sldId id="269" r:id="rId15"/>
    <p:sldId id="273" r:id="rId16"/>
    <p:sldId id="274" r:id="rId17"/>
    <p:sldId id="264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987" autoAdjust="0"/>
    <p:restoredTop sz="94434" autoAdjust="0"/>
  </p:normalViewPr>
  <p:slideViewPr>
    <p:cSldViewPr snapToGrid="0">
      <p:cViewPr varScale="1">
        <p:scale>
          <a:sx n="87" d="100"/>
          <a:sy n="87" d="100"/>
        </p:scale>
        <p:origin x="-112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8D73-05AA-4F2C-BFD2-B763D489B773}" type="datetimeFigureOut">
              <a:rPr lang="en-GB" smtClean="0"/>
              <a:pPr/>
              <a:t>11/3/16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BBB7-2C21-44DC-8D39-B627B4151D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277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8D73-05AA-4F2C-BFD2-B763D489B773}" type="datetimeFigureOut">
              <a:rPr lang="en-GB" smtClean="0"/>
              <a:pPr/>
              <a:t>11/3/16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BBB7-2C21-44DC-8D39-B627B4151D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699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8D73-05AA-4F2C-BFD2-B763D489B773}" type="datetimeFigureOut">
              <a:rPr lang="en-GB" smtClean="0"/>
              <a:pPr/>
              <a:t>11/3/16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BBB7-2C21-44DC-8D39-B627B4151D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267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8D73-05AA-4F2C-BFD2-B763D489B773}" type="datetimeFigureOut">
              <a:rPr lang="en-GB" smtClean="0"/>
              <a:pPr/>
              <a:t>11/3/16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BBB7-2C21-44DC-8D39-B627B4151D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949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8D73-05AA-4F2C-BFD2-B763D489B773}" type="datetimeFigureOut">
              <a:rPr lang="en-GB" smtClean="0"/>
              <a:pPr/>
              <a:t>11/3/16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BBB7-2C21-44DC-8D39-B627B4151D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227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8D73-05AA-4F2C-BFD2-B763D489B773}" type="datetimeFigureOut">
              <a:rPr lang="en-GB" smtClean="0"/>
              <a:pPr/>
              <a:t>11/3/16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BBB7-2C21-44DC-8D39-B627B4151D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852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8D73-05AA-4F2C-BFD2-B763D489B773}" type="datetimeFigureOut">
              <a:rPr lang="en-GB" smtClean="0"/>
              <a:pPr/>
              <a:t>11/3/16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BBB7-2C21-44DC-8D39-B627B4151D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77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8D73-05AA-4F2C-BFD2-B763D489B773}" type="datetimeFigureOut">
              <a:rPr lang="en-GB" smtClean="0"/>
              <a:pPr/>
              <a:t>11/3/16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BBB7-2C21-44DC-8D39-B627B4151D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789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8D73-05AA-4F2C-BFD2-B763D489B773}" type="datetimeFigureOut">
              <a:rPr lang="en-GB" smtClean="0"/>
              <a:pPr/>
              <a:t>11/3/16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BBB7-2C21-44DC-8D39-B627B4151D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449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8D73-05AA-4F2C-BFD2-B763D489B773}" type="datetimeFigureOut">
              <a:rPr lang="en-GB" smtClean="0"/>
              <a:pPr/>
              <a:t>11/3/16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BBB7-2C21-44DC-8D39-B627B4151D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77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8D73-05AA-4F2C-BFD2-B763D489B773}" type="datetimeFigureOut">
              <a:rPr lang="en-GB" smtClean="0"/>
              <a:pPr/>
              <a:t>11/3/16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BBB7-2C21-44DC-8D39-B627B4151D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747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B8D73-05AA-4F2C-BFD2-B763D489B773}" type="datetimeFigureOut">
              <a:rPr lang="en-GB" smtClean="0"/>
              <a:pPr/>
              <a:t>11/3/16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FBBB7-2C21-44DC-8D39-B627B4151D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759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hyperlink" Target="http://www.palgrave.com/us/book/9781137546463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mailto:iphasp@acts-net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10019" y="2250153"/>
            <a:ext cx="7102176" cy="201622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latin typeface="+mn-lt"/>
              </a:rPr>
              <a:t>Exploiting industrial policy / health policy synergies for inclusive growth: research in Tanzania and Kenya</a:t>
            </a:r>
            <a:endParaRPr lang="en-GB" sz="3600" b="1" dirty="0">
              <a:latin typeface="+mn-lt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957875" y="4266377"/>
            <a:ext cx="7006464" cy="2088232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500" dirty="0" smtClean="0"/>
              <a:t>Maureen Mackintosh, </a:t>
            </a:r>
          </a:p>
          <a:p>
            <a:pPr marL="0" indent="0" algn="ctr">
              <a:buNone/>
            </a:pPr>
            <a:r>
              <a:rPr lang="en-GB" sz="4500" dirty="0" smtClean="0"/>
              <a:t>The Open University, UK 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4400" i="1" dirty="0"/>
              <a:t>Presentation at </a:t>
            </a:r>
            <a:r>
              <a:rPr lang="en-GB" sz="4400" i="1" dirty="0" smtClean="0"/>
              <a:t>the DEGRP – AERC Conference on </a:t>
            </a:r>
          </a:p>
          <a:p>
            <a:pPr marL="0" indent="0" algn="ctr">
              <a:buNone/>
            </a:pPr>
            <a:r>
              <a:rPr lang="en-GB" sz="4400" b="1" dirty="0" smtClean="0"/>
              <a:t>Economic </a:t>
            </a:r>
            <a:r>
              <a:rPr lang="en-GB" sz="4400" b="1" dirty="0"/>
              <a:t>O</a:t>
            </a:r>
            <a:r>
              <a:rPr lang="en-GB" sz="4400" b="1" dirty="0" smtClean="0"/>
              <a:t>pportunities for a Better </a:t>
            </a:r>
            <a:r>
              <a:rPr lang="en-GB" sz="4400" b="1" dirty="0"/>
              <a:t>F</a:t>
            </a:r>
            <a:r>
              <a:rPr lang="en-GB" sz="4400" b="1" dirty="0" smtClean="0"/>
              <a:t>uture: Leveraging </a:t>
            </a:r>
            <a:r>
              <a:rPr lang="en-GB" sz="4400" b="1" dirty="0"/>
              <a:t>A</a:t>
            </a:r>
            <a:r>
              <a:rPr lang="en-GB" sz="4400" b="1" dirty="0" smtClean="0"/>
              <a:t>griculture, Innovation and Financial </a:t>
            </a:r>
            <a:r>
              <a:rPr lang="en-GB" sz="4400" b="1" dirty="0"/>
              <a:t>I</a:t>
            </a:r>
            <a:r>
              <a:rPr lang="en-GB" sz="4400" b="1" dirty="0" smtClean="0"/>
              <a:t>nclusion</a:t>
            </a:r>
          </a:p>
          <a:p>
            <a:pPr marL="0" indent="0" algn="ctr">
              <a:buNone/>
            </a:pPr>
            <a:r>
              <a:rPr lang="en-GB" sz="4400" dirty="0" smtClean="0"/>
              <a:t>28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- 29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 October 2016  Nairobi, Kenya</a:t>
            </a:r>
            <a:endParaRPr lang="en-GB" i="1" dirty="0" smtClean="0"/>
          </a:p>
          <a:p>
            <a:pPr marL="0" indent="0">
              <a:buNone/>
            </a:pPr>
            <a:endParaRPr lang="en-GB" sz="3600" dirty="0" smtClean="0"/>
          </a:p>
          <a:p>
            <a:endParaRPr lang="en-GB" sz="3600" dirty="0"/>
          </a:p>
        </p:txBody>
      </p:sp>
      <p:pic>
        <p:nvPicPr>
          <p:cNvPr id="4" name="Picture 3" descr="OUPowerPoint38mm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6822" y="690564"/>
            <a:ext cx="1298899" cy="171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ACTS"/>
          <p:cNvSpPr>
            <a:spLocks noChangeAspect="1" noChangeArrowheads="1"/>
          </p:cNvSpPr>
          <p:nvPr/>
        </p:nvSpPr>
        <p:spPr bwMode="auto">
          <a:xfrm>
            <a:off x="155575" y="-623888"/>
            <a:ext cx="14192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7551" y="690563"/>
            <a:ext cx="18002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6881" y="621736"/>
            <a:ext cx="187220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326" y="690563"/>
            <a:ext cx="1730911" cy="1167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023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59475" y="418653"/>
            <a:ext cx="10064839" cy="907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tx1"/>
                </a:solidFill>
                <a:latin typeface="+mn-lt"/>
              </a:rPr>
              <a:t>There are existing firm-level innovations that can be facilitated</a:t>
            </a:r>
            <a:r>
              <a:rPr kumimoji="0" lang="en-GB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 </a:t>
            </a:r>
            <a:endParaRPr kumimoji="0" lang="en-GB" sz="3200" b="1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59475" y="1490470"/>
            <a:ext cx="10541544" cy="5254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GB" sz="2800" dirty="0" smtClean="0"/>
              <a:t>PPPs investing in introduction of new formulations (e.g. combination anti-</a:t>
            </a:r>
            <a:r>
              <a:rPr lang="en-GB" sz="2800" dirty="0" err="1" smtClean="0"/>
              <a:t>malarials</a:t>
            </a:r>
            <a:r>
              <a:rPr lang="en-GB" sz="2800" dirty="0" smtClean="0"/>
              <a:t>, by </a:t>
            </a:r>
            <a:r>
              <a:rPr lang="en-GB" sz="2800" dirty="0" err="1" smtClean="0"/>
              <a:t>DNDi</a:t>
            </a:r>
            <a:r>
              <a:rPr lang="en-GB" sz="2800" dirty="0" smtClean="0"/>
              <a:t>) for regional distribution.</a:t>
            </a:r>
          </a:p>
          <a:p>
            <a:pPr marL="457200" indent="-457200"/>
            <a:endParaRPr lang="en-GB" sz="2800" dirty="0"/>
          </a:p>
          <a:p>
            <a:pPr marL="457200" indent="-457200">
              <a:spcBef>
                <a:spcPts val="0"/>
              </a:spcBef>
            </a:pPr>
            <a:r>
              <a:rPr lang="en-GB" sz="2800" dirty="0" smtClean="0"/>
              <a:t>Joint ventures e.g.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/>
              <a:t>China/Ethiopian; </a:t>
            </a:r>
            <a:br>
              <a:rPr lang="en-GB" sz="2800" dirty="0" smtClean="0"/>
            </a:br>
            <a:r>
              <a:rPr lang="en-GB" sz="2800" dirty="0" smtClean="0"/>
              <a:t>Middle East/ Ethiopian;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/>
              <a:t>Japanese/Tanzanian.</a:t>
            </a:r>
          </a:p>
          <a:p>
            <a:pPr marL="0" indent="0">
              <a:spcBef>
                <a:spcPts val="0"/>
              </a:spcBef>
              <a:buNone/>
            </a:pPr>
            <a:endParaRPr lang="en-GB" sz="2800" dirty="0"/>
          </a:p>
          <a:p>
            <a:pPr marL="457200" indent="-457200">
              <a:spcBef>
                <a:spcPts val="0"/>
              </a:spcBef>
            </a:pPr>
            <a:r>
              <a:rPr lang="en-GB" sz="2800" dirty="0" smtClean="0"/>
              <a:t>Higher quality recycling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/>
              <a:t> to reduce costs and face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/>
              <a:t>c</a:t>
            </a:r>
            <a:r>
              <a:rPr lang="en-GB" sz="2800" dirty="0" smtClean="0"/>
              <a:t>ompetition.</a:t>
            </a:r>
          </a:p>
          <a:p>
            <a:pPr marL="0" indent="0">
              <a:spcBef>
                <a:spcPts val="0"/>
              </a:spcBef>
              <a:buNone/>
            </a:pPr>
            <a:endParaRPr lang="en-GB" sz="2800" dirty="0"/>
          </a:p>
          <a:p>
            <a:pPr marL="457200" indent="-457200">
              <a:spcBef>
                <a:spcPts val="0"/>
              </a:spcBef>
            </a:pPr>
            <a:endParaRPr lang="en-GB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/>
              <a:t> </a:t>
            </a:r>
          </a:p>
          <a:p>
            <a:pPr marL="457200" indent="-457200"/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892" y="2843272"/>
            <a:ext cx="6901270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36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59475" y="418653"/>
            <a:ext cx="1006483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tx1"/>
                </a:solidFill>
                <a:latin typeface="+mn-lt"/>
              </a:rPr>
              <a:t>A key policy arena is procurement and market access: this needs industrial/ health sector collaboration</a:t>
            </a:r>
            <a:endParaRPr kumimoji="0" lang="en-GB" sz="3200" b="1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59475" y="1340767"/>
            <a:ext cx="10541544" cy="5278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59475" y="1482434"/>
            <a:ext cx="10309539" cy="5240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 smtClean="0"/>
              <a:t>Global </a:t>
            </a:r>
            <a:r>
              <a:rPr lang="en-GB" sz="2600" dirty="0"/>
              <a:t>health interventions have saved lives, but also “unstitched” </a:t>
            </a:r>
            <a:r>
              <a:rPr lang="en-GB" sz="2600" dirty="0" smtClean="0"/>
              <a:t>domestic </a:t>
            </a:r>
            <a:r>
              <a:rPr lang="en-GB" sz="2600" dirty="0"/>
              <a:t>industrial/ innovation/ health system linkages in </a:t>
            </a:r>
            <a:r>
              <a:rPr lang="en-GB" sz="2600" dirty="0" smtClean="0"/>
              <a:t>pharmaceuticals:</a:t>
            </a:r>
            <a:endParaRPr lang="en-GB" sz="2600" dirty="0"/>
          </a:p>
          <a:p>
            <a:r>
              <a:rPr lang="en-GB" sz="2600" dirty="0" smtClean="0"/>
              <a:t>Donor funding has hugely increased access to HIV and TB medication in Sub-Saharan Africa, and has supported roll out of new diagnostics.</a:t>
            </a:r>
          </a:p>
          <a:p>
            <a:r>
              <a:rPr lang="en-GB" sz="2600" dirty="0" smtClean="0"/>
              <a:t>Funding forms part of huge rise in development aid for health; has had a major impact in saving lives.</a:t>
            </a:r>
          </a:p>
          <a:p>
            <a:r>
              <a:rPr lang="en-GB" sz="2600" dirty="0" smtClean="0"/>
              <a:t>Global medicines funding for international procurement from WHO-prequalified suppliers largely external, with logistics undertaken locally;</a:t>
            </a:r>
          </a:p>
          <a:p>
            <a:r>
              <a:rPr lang="en-GB" sz="2600" dirty="0" smtClean="0"/>
              <a:t>Development of vertical supply chain management for HIV/TB with some local purchasing of medicines for opportunistic conditions;</a:t>
            </a:r>
          </a:p>
          <a:p>
            <a:r>
              <a:rPr lang="en-GB" sz="2600" dirty="0" smtClean="0"/>
              <a:t>Sharp rise in barriers to entry into domestic health care markets for local pharmaceutical manufacturers.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42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59475" y="418653"/>
            <a:ext cx="1006483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tx1"/>
                </a:solidFill>
                <a:latin typeface="+mn-lt"/>
              </a:rPr>
              <a:t>Donor impact on procurement visible in supply chain data</a:t>
            </a:r>
            <a:endParaRPr kumimoji="0" lang="en-GB" sz="3200" b="1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59475" y="1340767"/>
            <a:ext cx="10541544" cy="5278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59475" y="1482434"/>
            <a:ext cx="10309539" cy="5240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 smtClean="0"/>
              <a:t>Country </a:t>
            </a:r>
            <a:r>
              <a:rPr lang="en-GB" sz="2400" b="1" dirty="0"/>
              <a:t>of origin of essential tracer medicines, by category of medicine and country of use </a:t>
            </a:r>
            <a:r>
              <a:rPr lang="en-GB" sz="2400" b="1" dirty="0" smtClean="0"/>
              <a:t>(</a:t>
            </a:r>
            <a:r>
              <a:rPr lang="en-GB" sz="2400" b="1" dirty="0"/>
              <a:t>%</a:t>
            </a:r>
            <a:r>
              <a:rPr lang="en-GB" sz="2400" b="1" dirty="0" smtClean="0"/>
              <a:t> </a:t>
            </a:r>
            <a:r>
              <a:rPr lang="en-GB" sz="2400" b="1" dirty="0"/>
              <a:t>by medicine category) 2012</a:t>
            </a:r>
            <a:endParaRPr lang="en-GB" sz="2600" dirty="0" smtClean="0"/>
          </a:p>
          <a:p>
            <a:pPr marL="0" indent="0">
              <a:buNone/>
            </a:pPr>
            <a:r>
              <a:rPr lang="en-GB" sz="2600" dirty="0" smtClean="0"/>
              <a:t> </a:t>
            </a:r>
            <a:endParaRPr lang="en-GB" sz="2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0302837"/>
              </p:ext>
            </p:extLst>
          </p:nvPr>
        </p:nvGraphicFramePr>
        <p:xfrm>
          <a:off x="1416676" y="2472743"/>
          <a:ext cx="9079605" cy="3855720"/>
        </p:xfrm>
        <a:graphic>
          <a:graphicData uri="http://schemas.openxmlformats.org/drawingml/2006/table">
            <a:tbl>
              <a:tblPr firstRow="1" firstCol="1" bandRow="1"/>
              <a:tblGrid>
                <a:gridCol w="1438420"/>
                <a:gridCol w="1158164"/>
                <a:gridCol w="794620"/>
                <a:gridCol w="1026479"/>
                <a:gridCol w="877909"/>
                <a:gridCol w="1116520"/>
                <a:gridCol w="797997"/>
                <a:gridCol w="1026479"/>
                <a:gridCol w="843017"/>
              </a:tblGrid>
              <a:tr h="694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Country of use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Tanzania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Kenya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94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Country of origin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ACTs (ALu)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ARTs (HIV)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Chronic disease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ACTs (</a:t>
                      </a:r>
                      <a:r>
                        <a:rPr lang="en-GB" sz="2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</a:t>
                      </a: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ARTs (HIV)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Chronic disease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Tanzania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13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59475" y="418653"/>
            <a:ext cx="1006483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tx1"/>
                </a:solidFill>
                <a:latin typeface="+mn-lt"/>
              </a:rPr>
              <a:t>‘Domesticating’ procurement policy is a key element of reducing these market entry barriers</a:t>
            </a:r>
            <a:endParaRPr kumimoji="0" lang="en-GB" sz="3200" b="1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59475" y="1340767"/>
            <a:ext cx="10541544" cy="5278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59475" y="1482434"/>
            <a:ext cx="10309539" cy="5240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 smtClean="0"/>
              <a:t>Public and NGO wholesalers buy more medicines locally than the private sector, but could do more.</a:t>
            </a:r>
          </a:p>
          <a:p>
            <a:pPr marL="0" indent="0">
              <a:buNone/>
            </a:pPr>
            <a:r>
              <a:rPr lang="en-GB" sz="2600" dirty="0" smtClean="0"/>
              <a:t> </a:t>
            </a:r>
            <a:endParaRPr lang="en-GB" sz="2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9187346"/>
              </p:ext>
            </p:extLst>
          </p:nvPr>
        </p:nvGraphicFramePr>
        <p:xfrm>
          <a:off x="1378040" y="2485626"/>
          <a:ext cx="9285666" cy="3876541"/>
        </p:xfrm>
        <a:graphic>
          <a:graphicData uri="http://schemas.openxmlformats.org/drawingml/2006/table">
            <a:tbl>
              <a:tblPr firstRow="1" firstCol="1" bandRow="1"/>
              <a:tblGrid>
                <a:gridCol w="1740154"/>
                <a:gridCol w="1199926"/>
                <a:gridCol w="1162526"/>
                <a:gridCol w="899685"/>
                <a:gridCol w="883063"/>
                <a:gridCol w="1184343"/>
                <a:gridCol w="1184343"/>
                <a:gridCol w="1031626"/>
              </a:tblGrid>
              <a:tr h="352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Tanzania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Kenya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2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Wholesale source sector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Wholesale source sector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0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Country of origin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Private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FBO/NGO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Donation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Private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Medicines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Tanzania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779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59475" y="225470"/>
            <a:ext cx="10064839" cy="779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tx1"/>
                </a:solidFill>
                <a:latin typeface="+mn-lt"/>
              </a:rPr>
              <a:t>Increasing local leverage over medicines procurement</a:t>
            </a:r>
            <a:endParaRPr kumimoji="0" lang="en-GB" sz="3200" b="1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59475" y="1340767"/>
            <a:ext cx="10541544" cy="5278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59475" y="1004552"/>
            <a:ext cx="10309539" cy="55765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Increase tax-funded procurement of medicines: share may be as low as 5% of the medicines market in both Tanzania and Kenya. </a:t>
            </a:r>
          </a:p>
          <a:p>
            <a:r>
              <a:rPr lang="en-GB" sz="2400" dirty="0" smtClean="0"/>
              <a:t>Amend </a:t>
            </a:r>
            <a:r>
              <a:rPr lang="en-GB" sz="2400" dirty="0"/>
              <a:t>public procurement rules and practices : trade credit, tender size, contract length and structure, payment reliability, accreditation of suppliers, decision rules, assessment of local value; </a:t>
            </a:r>
          </a:p>
          <a:p>
            <a:r>
              <a:rPr lang="en-GB" sz="2400" dirty="0" smtClean="0"/>
              <a:t>Improve public procurement agencies’ working relationships with local firms; increase NGO/FBO wholesaling role?</a:t>
            </a:r>
          </a:p>
          <a:p>
            <a:r>
              <a:rPr lang="en-GB" sz="2400" dirty="0" smtClean="0"/>
              <a:t>List some medicines and supplies for local tenders only so long as pricing and competition acceptable, or for local supply only (no private imports).</a:t>
            </a:r>
          </a:p>
          <a:p>
            <a:r>
              <a:rPr lang="en-GB" sz="2400" dirty="0" smtClean="0"/>
              <a:t>Influence </a:t>
            </a:r>
            <a:r>
              <a:rPr lang="en-GB" sz="2400" dirty="0"/>
              <a:t>private sector importer/wholesaler incentives and </a:t>
            </a:r>
            <a:r>
              <a:rPr lang="en-GB" sz="2400" dirty="0" smtClean="0"/>
              <a:t>challenge </a:t>
            </a:r>
            <a:r>
              <a:rPr lang="en-GB" sz="2400" dirty="0"/>
              <a:t>business links with overseas exporters;</a:t>
            </a:r>
          </a:p>
          <a:p>
            <a:r>
              <a:rPr lang="en-GB" sz="2400" dirty="0" smtClean="0"/>
              <a:t>Challenge </a:t>
            </a:r>
            <a:r>
              <a:rPr lang="en-GB" sz="2400" dirty="0"/>
              <a:t>preferences of donors for large overseas orders, and </a:t>
            </a:r>
            <a:r>
              <a:rPr lang="en-GB" sz="2400" dirty="0" smtClean="0"/>
              <a:t>the role </a:t>
            </a:r>
            <a:r>
              <a:rPr lang="en-GB" sz="2400" dirty="0"/>
              <a:t>of donors in setting procurement systems and fragmenting supply chains;</a:t>
            </a:r>
          </a:p>
          <a:p>
            <a:r>
              <a:rPr lang="en-GB" sz="2400" dirty="0" smtClean="0"/>
              <a:t>Involve </a:t>
            </a:r>
            <a:r>
              <a:rPr lang="en-GB" sz="2400" dirty="0"/>
              <a:t>local procurement officers and clinicians in supply chain design.</a:t>
            </a:r>
            <a:endParaRPr lang="en-GB" sz="2400" dirty="0" smtClean="0"/>
          </a:p>
          <a:p>
            <a:endParaRPr lang="en-GB" sz="2600" dirty="0" smtClean="0"/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67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59475" y="225470"/>
            <a:ext cx="10064839" cy="915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tx1"/>
                </a:solidFill>
                <a:latin typeface="+mn-lt"/>
              </a:rPr>
              <a:t>Importantly local supply can also improve health sector performance by improving supply availability</a:t>
            </a:r>
            <a:endParaRPr kumimoji="0" lang="en-GB" sz="3200" b="1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59475" y="1340767"/>
            <a:ext cx="10541544" cy="5278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59475" y="1004552"/>
            <a:ext cx="10309539" cy="55765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600" dirty="0" smtClean="0"/>
          </a:p>
          <a:p>
            <a:endParaRPr lang="en-GB" sz="2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59100" y="1236790"/>
            <a:ext cx="9521284" cy="80169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dirty="0" smtClean="0">
                <a:latin typeface="+mn-lt"/>
              </a:rPr>
              <a:t>Probability of finding on the shelves a medicine made in Tanzania is roughly equal in rural and urban areas 2006</a:t>
            </a:r>
            <a:endParaRPr lang="en-GB" sz="24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84" y="1340768"/>
            <a:ext cx="8507288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5188" y="2079168"/>
            <a:ext cx="8350794" cy="446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4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59475" y="225470"/>
            <a:ext cx="10064839" cy="779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tx1"/>
                </a:solidFill>
                <a:latin typeface="+mn-lt"/>
              </a:rPr>
              <a:t>Local manufactures can reach rural areas better than imports</a:t>
            </a:r>
            <a:endParaRPr kumimoji="0" lang="en-GB" sz="3200" b="1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59475" y="1340767"/>
            <a:ext cx="10541544" cy="5278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59475" y="1004552"/>
            <a:ext cx="10309539" cy="55765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600" dirty="0" smtClean="0"/>
          </a:p>
          <a:p>
            <a:endParaRPr lang="en-GB" sz="2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35785" y="1092132"/>
            <a:ext cx="8229600" cy="94635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dirty="0" smtClean="0">
                <a:latin typeface="+mn-lt"/>
              </a:rPr>
              <a:t>Probability of finding a medicine on the shelves made outside East Africa is much lower in Tanzania in rural than in urban areas (2006)</a:t>
            </a:r>
            <a:endParaRPr lang="en-GB" sz="24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84" y="1340768"/>
            <a:ext cx="8507288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/>
          </a:p>
        </p:txBody>
      </p:sp>
      <p:pic>
        <p:nvPicPr>
          <p:cNvPr id="9" name="Picture 8" descr="C:\Users\maureen.m\Documents\Tz paper with Mary and Marc\Medicine data Tanzania MMMM files from Marc 6 2 13\Comparing_rural_and_urban_probabilities_other_only 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785" y="2038487"/>
            <a:ext cx="7992888" cy="4342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737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59475" y="454167"/>
            <a:ext cx="10064839" cy="779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tx1"/>
                </a:solidFill>
                <a:latin typeface="+mn-lt"/>
              </a:rPr>
              <a:t>This in turn requires health system changes</a:t>
            </a:r>
            <a:endParaRPr kumimoji="0" lang="en-GB" sz="3200" b="1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59475" y="1340767"/>
            <a:ext cx="10541544" cy="5278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59475" y="1555804"/>
            <a:ext cx="10309539" cy="48488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 smtClean="0"/>
              <a:t>Most SSA countries’ health systems rely too heavily </a:t>
            </a:r>
            <a:r>
              <a:rPr lang="en-GB" sz="2600" dirty="0"/>
              <a:t>on </a:t>
            </a:r>
            <a:r>
              <a:rPr lang="en-GB" sz="2600" dirty="0" smtClean="0"/>
              <a:t>OOP, implying:</a:t>
            </a:r>
            <a:endParaRPr lang="en-GB" sz="2600" dirty="0"/>
          </a:p>
          <a:p>
            <a:r>
              <a:rPr lang="en-GB" sz="2600" dirty="0"/>
              <a:t>Exclusion of many people from treatment; </a:t>
            </a:r>
            <a:endParaRPr lang="en-GB" sz="2600" dirty="0" smtClean="0"/>
          </a:p>
          <a:p>
            <a:r>
              <a:rPr lang="en-GB" sz="2600" dirty="0"/>
              <a:t>L</a:t>
            </a:r>
            <a:r>
              <a:rPr lang="en-GB" sz="2600" dirty="0" smtClean="0"/>
              <a:t>ack </a:t>
            </a:r>
            <a:r>
              <a:rPr lang="en-GB" sz="2600" dirty="0"/>
              <a:t>of effective </a:t>
            </a:r>
            <a:r>
              <a:rPr lang="en-GB" sz="2600" dirty="0" smtClean="0"/>
              <a:t>demand, </a:t>
            </a:r>
            <a:r>
              <a:rPr lang="en-GB" sz="2600" dirty="0"/>
              <a:t>reducing on-the-shelf availability;</a:t>
            </a:r>
          </a:p>
          <a:p>
            <a:r>
              <a:rPr lang="en-GB" sz="2600" dirty="0"/>
              <a:t>Public sector stock-outs and heavy reliance on private shops for medicines, at higher prices than public sector;</a:t>
            </a:r>
          </a:p>
          <a:p>
            <a:r>
              <a:rPr lang="en-GB" sz="2600" dirty="0"/>
              <a:t>Public facilities </a:t>
            </a:r>
            <a:r>
              <a:rPr lang="en-GB" sz="2600" dirty="0" smtClean="0"/>
              <a:t>relying on </a:t>
            </a:r>
            <a:r>
              <a:rPr lang="en-GB" sz="2600" dirty="0"/>
              <a:t>medicines sales for petty cash; </a:t>
            </a:r>
          </a:p>
          <a:p>
            <a:r>
              <a:rPr lang="en-GB" sz="2600" dirty="0"/>
              <a:t>Small scale private dispensaries and shops focus on low </a:t>
            </a:r>
            <a:r>
              <a:rPr lang="en-GB" sz="2600" dirty="0" smtClean="0"/>
              <a:t>priced medicines </a:t>
            </a:r>
            <a:r>
              <a:rPr lang="en-GB" sz="2600" dirty="0"/>
              <a:t>sales: quality problems and </a:t>
            </a:r>
            <a:r>
              <a:rPr lang="en-GB" sz="2600" dirty="0" smtClean="0"/>
              <a:t>chronic under-treatment;</a:t>
            </a:r>
            <a:endParaRPr lang="en-GB" sz="2600" i="1" dirty="0"/>
          </a:p>
          <a:p>
            <a:r>
              <a:rPr lang="en-GB" sz="2600" dirty="0"/>
              <a:t>Resistance to paying into community insurance schemes because money remains needed for medicines unavailable in the public sector.</a:t>
            </a:r>
            <a:r>
              <a:rPr lang="en-GB" sz="2600" b="1" dirty="0">
                <a:solidFill>
                  <a:srgbClr val="0070C0"/>
                </a:solidFill>
              </a:rPr>
              <a:t> </a:t>
            </a:r>
          </a:p>
          <a:p>
            <a:endParaRPr lang="en-GB" sz="2600" dirty="0" smtClean="0"/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04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2428" y="454167"/>
            <a:ext cx="10406128" cy="779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tx1"/>
                </a:solidFill>
                <a:latin typeface="+mn-lt"/>
              </a:rPr>
              <a:t>Better health system quality and coverage is in the industrial interest</a:t>
            </a:r>
            <a:endParaRPr kumimoji="0" lang="en-GB" sz="3200" b="1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59475" y="1340767"/>
            <a:ext cx="10541544" cy="5278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59475" y="1555804"/>
            <a:ext cx="10309539" cy="48488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A much lower proportion of </a:t>
            </a:r>
            <a:r>
              <a:rPr lang="en-GB" sz="2400" dirty="0" smtClean="0"/>
              <a:t>essential medicines </a:t>
            </a:r>
            <a:r>
              <a:rPr lang="en-GB" sz="2400" dirty="0"/>
              <a:t>access </a:t>
            </a:r>
            <a:r>
              <a:rPr lang="en-GB" sz="2400" dirty="0" smtClean="0"/>
              <a:t>should go </a:t>
            </a:r>
            <a:r>
              <a:rPr lang="en-GB" sz="2400" dirty="0"/>
              <a:t>through private shops;</a:t>
            </a:r>
          </a:p>
          <a:p>
            <a:r>
              <a:rPr lang="en-GB" sz="2400" dirty="0"/>
              <a:t>More medicines access </a:t>
            </a:r>
            <a:r>
              <a:rPr lang="en-GB" sz="2400" dirty="0" smtClean="0"/>
              <a:t>should be </a:t>
            </a:r>
            <a:r>
              <a:rPr lang="en-GB" sz="2400" dirty="0"/>
              <a:t>free or at very low cost, implying more public and NGO/FBO procurement and </a:t>
            </a:r>
            <a:r>
              <a:rPr lang="en-GB" sz="2400" dirty="0" smtClean="0"/>
              <a:t>supply;</a:t>
            </a:r>
            <a:endParaRPr lang="en-GB" sz="2400" dirty="0"/>
          </a:p>
          <a:p>
            <a:r>
              <a:rPr lang="en-GB" sz="2400" dirty="0" smtClean="0"/>
              <a:t>Access should </a:t>
            </a:r>
            <a:r>
              <a:rPr lang="en-GB" sz="2400" dirty="0"/>
              <a:t>be increasingly associated with proper diagnosis and dispensing;</a:t>
            </a:r>
          </a:p>
          <a:p>
            <a:r>
              <a:rPr lang="en-GB" sz="2400" dirty="0" smtClean="0"/>
              <a:t>The private sector should move / be located more up-market, displaced by </a:t>
            </a:r>
            <a:r>
              <a:rPr lang="en-GB" sz="2400" dirty="0"/>
              <a:t>competition from low cost non-profit/public provision; </a:t>
            </a:r>
          </a:p>
          <a:p>
            <a:r>
              <a:rPr lang="en-GB" sz="2400" dirty="0"/>
              <a:t>M</a:t>
            </a:r>
            <a:r>
              <a:rPr lang="en-GB" sz="2400" dirty="0" smtClean="0"/>
              <a:t>ore </a:t>
            </a:r>
            <a:r>
              <a:rPr lang="en-GB" sz="2400" dirty="0"/>
              <a:t>and more reliable </a:t>
            </a:r>
            <a:r>
              <a:rPr lang="en-GB" sz="2400" dirty="0" smtClean="0"/>
              <a:t>public </a:t>
            </a:r>
            <a:r>
              <a:rPr lang="en-GB" sz="2400" dirty="0"/>
              <a:t>as well as donor funding for the whole range of essential medicines and supplies, including antibiotics and chronic disease medicines, gloves and test </a:t>
            </a:r>
            <a:r>
              <a:rPr lang="en-GB" sz="2400" dirty="0" smtClean="0"/>
              <a:t>kits</a:t>
            </a:r>
            <a:r>
              <a:rPr lang="en-GB" sz="2600" dirty="0" smtClean="0"/>
              <a:t>.</a:t>
            </a:r>
          </a:p>
          <a:p>
            <a:pPr marL="0" indent="0">
              <a:buNone/>
            </a:pPr>
            <a:r>
              <a:rPr lang="en-GB" sz="2600" dirty="0" smtClean="0"/>
              <a:t>Formalisation of the health care system, and expanding coverage, is the basis for better local industrial market access.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23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2428" y="454167"/>
            <a:ext cx="10406128" cy="779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tx1"/>
                </a:solidFill>
                <a:latin typeface="+mn-lt"/>
              </a:rPr>
              <a:t>Policy ambition? </a:t>
            </a:r>
            <a:endParaRPr kumimoji="0" lang="en-GB" sz="3200" b="1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59475" y="1340767"/>
            <a:ext cx="10541544" cy="5278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59475" y="1555804"/>
            <a:ext cx="10309539" cy="465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Bringing industrial and health policy together to help transform both sectors:</a:t>
            </a:r>
          </a:p>
          <a:p>
            <a:r>
              <a:rPr lang="en-GB" sz="2400" dirty="0" smtClean="0"/>
              <a:t>Industrial, </a:t>
            </a:r>
            <a:r>
              <a:rPr lang="en-GB" sz="2400" dirty="0"/>
              <a:t>technological </a:t>
            </a:r>
            <a:r>
              <a:rPr lang="en-GB" sz="2400" dirty="0" smtClean="0"/>
              <a:t>and scientific improvement;</a:t>
            </a:r>
          </a:p>
          <a:p>
            <a:r>
              <a:rPr lang="en-GB" sz="2400" dirty="0" smtClean="0"/>
              <a:t>Better access by local manufacturers to domestic markets;</a:t>
            </a:r>
          </a:p>
          <a:p>
            <a:r>
              <a:rPr lang="en-GB" sz="2400" dirty="0" smtClean="0"/>
              <a:t>Better employment: more jobs, more skilled, decent conditions;</a:t>
            </a:r>
          </a:p>
          <a:p>
            <a:r>
              <a:rPr lang="en-GB" sz="2400" dirty="0" smtClean="0"/>
              <a:t>Moves towards universal health coverage: socialisation and formalisation of the health sector.</a:t>
            </a:r>
          </a:p>
          <a:p>
            <a:pPr marL="0" indent="0">
              <a:buNone/>
            </a:pPr>
            <a:r>
              <a:rPr lang="en-GB" sz="2400" dirty="0" smtClean="0"/>
              <a:t>In the process, creating lobbies in each sector with </a:t>
            </a:r>
            <a:r>
              <a:rPr lang="en-GB" sz="2400" dirty="0"/>
              <a:t>mutual interests in sustaining domestic linkages. </a:t>
            </a:r>
          </a:p>
          <a:p>
            <a:pPr marL="0" indent="0">
              <a:buNone/>
            </a:pPr>
            <a:r>
              <a:rPr lang="en-GB" sz="2400" dirty="0"/>
              <a:t>But note that shaping  this “health-industrial complex” in Brazil took three decades </a:t>
            </a:r>
            <a:r>
              <a:rPr lang="en-GB" sz="2400" dirty="0" smtClean="0"/>
              <a:t>– </a:t>
            </a:r>
            <a:r>
              <a:rPr lang="en-GB" sz="2400" dirty="0"/>
              <a:t>it needs to be built </a:t>
            </a:r>
            <a:r>
              <a:rPr lang="en-GB" sz="2400" dirty="0" smtClean="0"/>
              <a:t>institutionally, </a:t>
            </a:r>
            <a:r>
              <a:rPr lang="en-GB" sz="2400" dirty="0"/>
              <a:t>it can’t be willed into </a:t>
            </a:r>
            <a:r>
              <a:rPr lang="en-GB" sz="2400" dirty="0" smtClean="0"/>
              <a:t>existence.</a:t>
            </a:r>
            <a:r>
              <a:rPr lang="en-GB" sz="2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13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69701" y="506458"/>
            <a:ext cx="10058399" cy="11806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ea typeface="+mn-ea"/>
                <a:cs typeface="+mn-cs"/>
              </a:rPr>
              <a:t>Sources and acknowledgements: </a:t>
            </a:r>
            <a:r>
              <a:rPr lang="en-GB" sz="3200" b="1" dirty="0"/>
              <a:t>DEGRP project: </a:t>
            </a:r>
            <a:endParaRPr lang="en-GB" sz="3200" b="1" dirty="0" smtClean="0">
              <a:ea typeface="+mn-ea"/>
              <a:cs typeface="+mn-cs"/>
            </a:endParaRPr>
          </a:p>
          <a:p>
            <a:r>
              <a:rPr lang="en-GB" sz="3200" b="1" dirty="0" smtClean="0">
                <a:ea typeface="+mn-ea"/>
                <a:cs typeface="+mn-cs"/>
              </a:rPr>
              <a:t>Industrial productivity and health sector performance</a:t>
            </a:r>
            <a:endParaRPr lang="en-GB" sz="3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78794" y="1687131"/>
            <a:ext cx="7225048" cy="48166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400" dirty="0" smtClean="0"/>
              <a:t>Research collaborators:</a:t>
            </a:r>
          </a:p>
          <a:p>
            <a:pPr>
              <a:spcBef>
                <a:spcPts val="0"/>
              </a:spcBef>
            </a:pPr>
            <a:r>
              <a:rPr lang="en-GB" sz="2400" dirty="0" smtClean="0"/>
              <a:t>REPOA, Tanzania</a:t>
            </a:r>
          </a:p>
          <a:p>
            <a:pPr>
              <a:spcBef>
                <a:spcPts val="0"/>
              </a:spcBef>
            </a:pPr>
            <a:r>
              <a:rPr lang="en-GB" sz="2400" dirty="0" smtClean="0"/>
              <a:t>African Centre for Technology Studies (ACTS), Kenya </a:t>
            </a:r>
          </a:p>
          <a:p>
            <a:pPr>
              <a:spcBef>
                <a:spcPts val="0"/>
              </a:spcBef>
            </a:pPr>
            <a:r>
              <a:rPr lang="en-GB" sz="2400" dirty="0" smtClean="0"/>
              <a:t>The Open University (OU),  UK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/>
              <a:t>Project website Kenya-hosted: </a:t>
            </a:r>
            <a:r>
              <a:rPr lang="en-GB" sz="2400" dirty="0">
                <a:hlinkClick r:id="rId2"/>
              </a:rPr>
              <a:t>iphsp.acts-net.org</a:t>
            </a:r>
            <a:r>
              <a:rPr lang="en-GB" sz="2400" dirty="0"/>
              <a:t> </a:t>
            </a:r>
            <a:endParaRPr lang="en-GB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 smtClean="0"/>
              <a:t>Aim</a:t>
            </a:r>
            <a:r>
              <a:rPr lang="en-GB" sz="2400" dirty="0" smtClean="0"/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To identify opportunities for improved local industrial supply of pharmaceuticals and other essential health commodities to strengthen health systems performance while contributing to industrial development. </a:t>
            </a:r>
          </a:p>
          <a:p>
            <a:pPr marL="800100" lvl="2" indent="0" algn="r">
              <a:buFont typeface="Arial" panose="020B0604020202020204" pitchFamily="34" charset="0"/>
              <a:buNone/>
            </a:pPr>
            <a:r>
              <a:rPr lang="en-GB" sz="1600" b="1" dirty="0" smtClean="0"/>
              <a:t>           </a:t>
            </a:r>
            <a:r>
              <a:rPr lang="en-GB" sz="2000" b="1" dirty="0" smtClean="0"/>
              <a:t>Disclaimer: </a:t>
            </a:r>
            <a:r>
              <a:rPr lang="en-GB" sz="2000" dirty="0" smtClean="0"/>
              <a:t>does not represent </a:t>
            </a:r>
          </a:p>
          <a:p>
            <a:pPr marL="800100" lvl="2" indent="0" algn="r">
              <a:buFont typeface="Arial" panose="020B0604020202020204" pitchFamily="34" charset="0"/>
              <a:buNone/>
            </a:pPr>
            <a:r>
              <a:rPr lang="en-GB" sz="2000" dirty="0" smtClean="0"/>
              <a:t>the view of DFID or the ESRC, UK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443" y="1815949"/>
            <a:ext cx="2768956" cy="4301545"/>
          </a:xfrm>
          <a:prstGeom prst="rect">
            <a:avLst/>
          </a:prstGeom>
        </p:spPr>
      </p:pic>
      <p:pic>
        <p:nvPicPr>
          <p:cNvPr id="5" name="Picture 4" descr="C:\Users\maureen.m\Documents\DFID ESRC growth project\ESRC-DFID_logo_crop_bw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5292" y="5559381"/>
            <a:ext cx="2108886" cy="11162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469746" y="6251165"/>
            <a:ext cx="4722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hlinkClick r:id="rId5"/>
              </a:rPr>
              <a:t>http://</a:t>
            </a:r>
            <a:r>
              <a:rPr lang="en-GB" sz="1600" dirty="0" smtClean="0">
                <a:hlinkClick r:id="rId5"/>
              </a:rPr>
              <a:t>www.palgrave.com/us/book/9781137546463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631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>
                <a:latin typeface="+mn-lt"/>
              </a:rPr>
              <a:t>Industrial policy : an inter-sectoral collaboration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263"/>
            <a:ext cx="10515600" cy="45942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dirty="0" smtClean="0"/>
              <a:t>Like innovation, industrial policy does not occur in isolation. </a:t>
            </a:r>
          </a:p>
          <a:p>
            <a:pPr marL="0" indent="0">
              <a:buNone/>
            </a:pPr>
            <a:r>
              <a:rPr lang="en-GB" sz="3200" dirty="0" smtClean="0"/>
              <a:t>Local manufacturing firms are embedded in the wider economy:</a:t>
            </a:r>
          </a:p>
          <a:p>
            <a:r>
              <a:rPr lang="en-GB" sz="3200" dirty="0" smtClean="0"/>
              <a:t>Most rely on the domestic market for much of their core revenue</a:t>
            </a:r>
          </a:p>
          <a:p>
            <a:r>
              <a:rPr lang="en-GB" sz="3200" dirty="0" smtClean="0"/>
              <a:t>Includes some successful exporters as well as domestically oriented producers</a:t>
            </a:r>
          </a:p>
          <a:p>
            <a:r>
              <a:rPr lang="en-GB" sz="3200" dirty="0" smtClean="0"/>
              <a:t>All rely on capacity of suppliers and customers for inputs, services and effective purchasing. </a:t>
            </a:r>
          </a:p>
          <a:p>
            <a:pPr marL="0" indent="0">
              <a:buNone/>
            </a:pPr>
            <a:r>
              <a:rPr lang="en-GB" sz="3200" dirty="0" smtClean="0"/>
              <a:t>Industrial policy-makers therefore have to work with other sectors.</a:t>
            </a:r>
          </a:p>
          <a:p>
            <a:pPr marL="0" indent="0">
              <a:buNone/>
            </a:pPr>
            <a:r>
              <a:rPr lang="en-GB" sz="3200" dirty="0" smtClean="0"/>
              <a:t>Health policy forms an “implicit industrial policy” (deliberately or not</a:t>
            </a:r>
            <a:r>
              <a:rPr lang="en-GB" sz="3200" dirty="0"/>
              <a:t>) </a:t>
            </a:r>
            <a:r>
              <a:rPr lang="en-GB" sz="3200" dirty="0" smtClean="0"/>
              <a:t>for pharmaceuticals </a:t>
            </a:r>
            <a:r>
              <a:rPr lang="en-GB" sz="3200" dirty="0"/>
              <a:t>and other health sector </a:t>
            </a:r>
            <a:r>
              <a:rPr lang="en-GB" sz="3200" dirty="0" smtClean="0"/>
              <a:t>supplies.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162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141" y="2537138"/>
            <a:ext cx="7806526" cy="40439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27278" y="605307"/>
            <a:ext cx="9684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prstClr val="black"/>
                </a:solidFill>
              </a:rPr>
              <a:t>L</a:t>
            </a:r>
            <a:r>
              <a:rPr lang="en-GB" sz="2800" b="1" dirty="0" smtClean="0">
                <a:solidFill>
                  <a:prstClr val="black"/>
                </a:solidFill>
              </a:rPr>
              <a:t>ocal </a:t>
            </a:r>
            <a:r>
              <a:rPr lang="en-GB" sz="2800" b="1" dirty="0">
                <a:solidFill>
                  <a:prstClr val="black"/>
                </a:solidFill>
              </a:rPr>
              <a:t>manufacturers </a:t>
            </a:r>
            <a:r>
              <a:rPr lang="en-GB" sz="2800" b="1" dirty="0" smtClean="0">
                <a:solidFill>
                  <a:prstClr val="black"/>
                </a:solidFill>
              </a:rPr>
              <a:t>of health sector supplies in East Africa have a large, increasing but poorly </a:t>
            </a:r>
            <a:r>
              <a:rPr lang="en-GB" sz="2800" b="1" dirty="0">
                <a:solidFill>
                  <a:prstClr val="black"/>
                </a:solidFill>
              </a:rPr>
              <a:t>exploited market opportunity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880315" y="1682525"/>
            <a:ext cx="6387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Tanzania: the medical import-export gap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68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9403" y="605307"/>
            <a:ext cx="8615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Kenya’s medical exports are rising, but the domestic import-export gap is also increasing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80315" y="1682525"/>
            <a:ext cx="6387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Kenya: the medical import-export gap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8344" y="2343955"/>
            <a:ext cx="7611414" cy="4146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48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8960850"/>
              </p:ext>
            </p:extLst>
          </p:nvPr>
        </p:nvGraphicFramePr>
        <p:xfrm>
          <a:off x="1868556" y="2385391"/>
          <a:ext cx="8295860" cy="3828636"/>
        </p:xfrm>
        <a:graphic>
          <a:graphicData uri="http://schemas.openxmlformats.org/drawingml/2006/table">
            <a:tbl>
              <a:tblPr firstRow="1" firstCol="1" bandRow="1"/>
              <a:tblGrid>
                <a:gridCol w="1658988"/>
                <a:gridCol w="1658988"/>
                <a:gridCol w="1658988"/>
                <a:gridCol w="1658988"/>
                <a:gridCol w="1659908"/>
              </a:tblGrid>
              <a:tr h="1310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Country and year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Imports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(USD 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Exports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(USD 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 Local production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(USD 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market share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(%)*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Kenya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298.6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466.4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Tanzania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286.1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68556" y="6347792"/>
            <a:ext cx="4002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*Calculated as (3) / ((1) + (3) – (2))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8556" y="1033670"/>
            <a:ext cx="8468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Kenya and Tanzania: pharmaceutical markets 2009 and 2013: imports, exports, local production (</a:t>
            </a:r>
            <a:r>
              <a:rPr lang="en-GB" sz="2400" b="1" dirty="0" smtClean="0"/>
              <a:t>current USD million) </a:t>
            </a:r>
            <a:r>
              <a:rPr lang="en-GB" sz="2400" b="1" dirty="0"/>
              <a:t>and market share of local manufacturers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70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59475" y="418653"/>
            <a:ext cx="1006483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Manufacturers</a:t>
            </a:r>
            <a:r>
              <a:rPr kumimoji="0" lang="en-GB" sz="3200" b="1" i="0" u="none" strike="noStrike" kern="1200" cap="none" spc="-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for </a:t>
            </a:r>
            <a:r>
              <a:rPr kumimoji="0" lang="en-GB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 health </a:t>
            </a:r>
            <a:r>
              <a:rPr lang="en-GB" sz="3200" b="1" dirty="0">
                <a:solidFill>
                  <a:schemeClr val="tx1"/>
                </a:solidFill>
                <a:latin typeface="+mn-lt"/>
              </a:rPr>
              <a:t>s</a:t>
            </a:r>
            <a:r>
              <a:rPr kumimoji="0" lang="en-GB" sz="32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ector</a:t>
            </a:r>
            <a:r>
              <a:rPr kumimoji="0" lang="en-GB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face some </a:t>
            </a:r>
            <a:r>
              <a:rPr lang="en-GB" sz="3200" b="1" dirty="0" smtClean="0">
                <a:solidFill>
                  <a:schemeClr val="tx1"/>
                </a:solidFill>
                <a:latin typeface="+mn-lt"/>
              </a:rPr>
              <a:t>c</a:t>
            </a:r>
            <a:r>
              <a:rPr kumimoji="0" lang="en-GB" sz="32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ommon</a:t>
            </a:r>
            <a:r>
              <a:rPr kumimoji="0" lang="en-GB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challenges</a:t>
            </a:r>
            <a:endParaRPr kumimoji="0" lang="en-GB" sz="3200" b="1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59475" y="1340767"/>
            <a:ext cx="10541544" cy="5278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Suppliers are technologically diverse, but all face:</a:t>
            </a:r>
          </a:p>
          <a:p>
            <a:pPr>
              <a:spcBef>
                <a:spcPts val="0"/>
              </a:spcBef>
              <a:buClr>
                <a:srgbClr val="0070C0"/>
              </a:buClr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Importance of quality standards for market access;</a:t>
            </a:r>
          </a:p>
          <a:p>
            <a:pPr>
              <a:spcBef>
                <a:spcPts val="0"/>
              </a:spcBef>
              <a:buClr>
                <a:srgbClr val="0070C0"/>
              </a:buClr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Constant upgrading to meet competitive and regulatory standards;</a:t>
            </a:r>
          </a:p>
          <a:p>
            <a:pPr>
              <a:spcBef>
                <a:spcPts val="0"/>
              </a:spcBef>
              <a:buClr>
                <a:srgbClr val="0070C0"/>
              </a:buClr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Price-based competition from imports, some subsidised in country of origin;</a:t>
            </a:r>
          </a:p>
          <a:p>
            <a:pPr>
              <a:spcBef>
                <a:spcPts val="0"/>
              </a:spcBef>
              <a:buClr>
                <a:srgbClr val="0070C0"/>
              </a:buClr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Some staff with low education, competition for skilled staff;</a:t>
            </a:r>
          </a:p>
          <a:p>
            <a:pPr>
              <a:spcBef>
                <a:spcPts val="0"/>
              </a:spcBef>
              <a:buClr>
                <a:srgbClr val="0070C0"/>
              </a:buClr>
            </a:pPr>
            <a:r>
              <a:rPr lang="en-GB" sz="2800" noProof="0" dirty="0" smtClean="0"/>
              <a:t>Problems of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quality and availability of locally made inputs;</a:t>
            </a:r>
          </a:p>
          <a:p>
            <a:pPr>
              <a:spcBef>
                <a:spcPts val="0"/>
              </a:spcBef>
              <a:buClr>
                <a:srgbClr val="0070C0"/>
              </a:buClr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Tax/duty regime exempting final products from tax, while not all inputs are tax-free;</a:t>
            </a:r>
          </a:p>
          <a:p>
            <a:pPr>
              <a:spcBef>
                <a:spcPts val="0"/>
              </a:spcBef>
              <a:buClr>
                <a:srgbClr val="0070C0"/>
              </a:buClr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Public procurement regimes that are largely import-focused;</a:t>
            </a:r>
          </a:p>
          <a:p>
            <a:pPr>
              <a:spcBef>
                <a:spcPts val="0"/>
              </a:spcBef>
              <a:buClr>
                <a:srgbClr val="0070C0"/>
              </a:buClr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Private wholesale markets with strong import focus;</a:t>
            </a:r>
          </a:p>
          <a:p>
            <a:pPr>
              <a:spcBef>
                <a:spcPts val="0"/>
              </a:spcBef>
              <a:buClr>
                <a:srgbClr val="0070C0"/>
              </a:buClr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Mixed public perceptions of local product quality. 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87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59475" y="418653"/>
            <a:ext cx="1006483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Industrial</a:t>
            </a:r>
            <a:r>
              <a:rPr kumimoji="0" lang="en-GB" sz="3200" b="1" i="0" u="none" strike="noStrike" kern="1200" cap="none" spc="-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policy as traditionally understood can address some of these </a:t>
            </a:r>
            <a:r>
              <a:rPr kumimoji="0" lang="en-GB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challenges</a:t>
            </a:r>
            <a:endParaRPr kumimoji="0" lang="en-GB" sz="3200" b="1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59475" y="1593271"/>
            <a:ext cx="10541544" cy="4897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Fiscal/ tax changes: revision </a:t>
            </a:r>
            <a:r>
              <a:rPr lang="en-GB" sz="2800" dirty="0"/>
              <a:t>of taxes and duties to incentivise local production over </a:t>
            </a:r>
            <a:r>
              <a:rPr lang="en-GB" sz="2800" dirty="0" smtClean="0"/>
              <a:t>imports, removing unintended consequences of current tax and duty regimes; </a:t>
            </a:r>
            <a:endParaRPr lang="en-GB" sz="2800" dirty="0"/>
          </a:p>
          <a:p>
            <a:r>
              <a:rPr lang="en-GB" sz="2800" dirty="0" smtClean="0"/>
              <a:t>Supporting </a:t>
            </a:r>
            <a:r>
              <a:rPr lang="en-GB" sz="2800" dirty="0"/>
              <a:t>step-up in technological capabilities of local firms</a:t>
            </a:r>
            <a:r>
              <a:rPr lang="en-GB" sz="2800" dirty="0" smtClean="0"/>
              <a:t>; donors such as German and Japanese agencies, and international public/private partnerships </a:t>
            </a:r>
          </a:p>
          <a:p>
            <a:r>
              <a:rPr lang="en-GB" sz="2800" dirty="0" smtClean="0"/>
              <a:t>Strategic </a:t>
            </a:r>
            <a:r>
              <a:rPr lang="en-GB" sz="2800" dirty="0"/>
              <a:t>investments in technical training and support for firms that train </a:t>
            </a:r>
            <a:r>
              <a:rPr lang="en-GB" sz="2800" dirty="0" smtClean="0"/>
              <a:t>effectively; improved basic education where needed;</a:t>
            </a:r>
          </a:p>
          <a:p>
            <a:r>
              <a:rPr lang="en-GB" sz="2800" dirty="0"/>
              <a:t>Support for building up the national science base, in key areas for manufacturing such as pharmacology and </a:t>
            </a:r>
            <a:r>
              <a:rPr lang="en-GB" sz="2800" dirty="0" smtClean="0"/>
              <a:t>chemistry. </a:t>
            </a:r>
            <a:endParaRPr lang="en-GB" sz="2800" dirty="0"/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1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59475" y="418653"/>
            <a:ext cx="10064839" cy="907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tx1"/>
                </a:solidFill>
                <a:latin typeface="+mn-lt"/>
              </a:rPr>
              <a:t>T</a:t>
            </a:r>
            <a:r>
              <a:rPr kumimoji="0" lang="en-GB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here is science and innovation activity requiring support. </a:t>
            </a:r>
            <a:endParaRPr kumimoji="0" lang="en-GB" sz="3200" b="1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59475" y="1326524"/>
            <a:ext cx="10541544" cy="5254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Industrial innovation </a:t>
            </a:r>
            <a:r>
              <a:rPr lang="en-GB" sz="2800" dirty="0" smtClean="0"/>
              <a:t>in </a:t>
            </a:r>
            <a:r>
              <a:rPr lang="en-GB" sz="2800" dirty="0"/>
              <a:t>pharmaceuticals in </a:t>
            </a:r>
            <a:r>
              <a:rPr lang="en-GB" sz="2800" dirty="0" smtClean="0"/>
              <a:t>Africa:  </a:t>
            </a:r>
            <a:endParaRPr lang="en-GB" sz="2800" dirty="0"/>
          </a:p>
          <a:p>
            <a:r>
              <a:rPr lang="en-GB" sz="2600" dirty="0"/>
              <a:t>Few API producers in SSA, but </a:t>
            </a:r>
            <a:r>
              <a:rPr lang="en-GB" sz="2600" dirty="0" smtClean="0"/>
              <a:t>emerging firms e.g</a:t>
            </a:r>
            <a:r>
              <a:rPr lang="en-GB" sz="2600" dirty="0"/>
              <a:t>. </a:t>
            </a:r>
            <a:r>
              <a:rPr lang="en-GB" sz="2600" dirty="0" err="1"/>
              <a:t>LaGray</a:t>
            </a:r>
            <a:r>
              <a:rPr lang="en-GB" sz="2600" dirty="0"/>
              <a:t> in Ghana, Fine Chemicals in South Africa, artemisinin in Kenya; </a:t>
            </a:r>
            <a:endParaRPr lang="en-GB" sz="2600" dirty="0" smtClean="0"/>
          </a:p>
          <a:p>
            <a:r>
              <a:rPr lang="en-GB" sz="2600" dirty="0"/>
              <a:t>S</a:t>
            </a:r>
            <a:r>
              <a:rPr lang="en-GB" sz="2600" dirty="0" smtClean="0"/>
              <a:t>cope </a:t>
            </a:r>
            <a:r>
              <a:rPr lang="en-GB" sz="2600" dirty="0"/>
              <a:t>for growth </a:t>
            </a:r>
            <a:r>
              <a:rPr lang="en-GB" sz="2600" dirty="0" smtClean="0"/>
              <a:t>where </a:t>
            </a:r>
            <a:r>
              <a:rPr lang="en-GB" sz="2600" dirty="0"/>
              <a:t>market predominantly African, e.g. </a:t>
            </a:r>
            <a:r>
              <a:rPr lang="en-GB" sz="2600" dirty="0" err="1"/>
              <a:t>Entecavir</a:t>
            </a:r>
            <a:r>
              <a:rPr lang="en-GB" sz="2600" dirty="0"/>
              <a:t> for </a:t>
            </a:r>
            <a:r>
              <a:rPr lang="en-GB" sz="2600" dirty="0" err="1" smtClean="0"/>
              <a:t>HepB</a:t>
            </a:r>
            <a:r>
              <a:rPr lang="en-GB" sz="2600" dirty="0" smtClean="0"/>
              <a:t>; key basics that are of </a:t>
            </a:r>
            <a:r>
              <a:rPr lang="en-GB" sz="2600" dirty="0"/>
              <a:t>declining interest to </a:t>
            </a:r>
            <a:r>
              <a:rPr lang="en-GB" sz="2600" dirty="0" smtClean="0"/>
              <a:t>Indian exporters.</a:t>
            </a:r>
            <a:endParaRPr lang="en-GB" sz="2600" dirty="0"/>
          </a:p>
          <a:p>
            <a:pPr marL="0" indent="0">
              <a:buNone/>
            </a:pPr>
            <a:r>
              <a:rPr lang="en-GB" sz="2600" dirty="0"/>
              <a:t>Other </a:t>
            </a:r>
            <a:r>
              <a:rPr lang="en-GB" sz="2600" dirty="0" smtClean="0"/>
              <a:t>opportunities</a:t>
            </a:r>
            <a:endParaRPr lang="en-GB" sz="2600" dirty="0"/>
          </a:p>
          <a:p>
            <a:r>
              <a:rPr lang="en-GB" sz="2600" dirty="0"/>
              <a:t>“leap frogging” technologies such as “green chemistry”;</a:t>
            </a:r>
          </a:p>
          <a:p>
            <a:r>
              <a:rPr lang="en-GB" sz="2600" dirty="0"/>
              <a:t>“reverse pharmacology”  and </a:t>
            </a:r>
            <a:r>
              <a:rPr lang="en-GB" sz="2600" dirty="0" err="1"/>
              <a:t>phytomedicines</a:t>
            </a:r>
            <a:r>
              <a:rPr lang="en-GB" sz="2600" dirty="0"/>
              <a:t>: drugs using traditional medicines and skills: e.g. </a:t>
            </a:r>
            <a:r>
              <a:rPr lang="en-GB" sz="2600" dirty="0" smtClean="0"/>
              <a:t>Nigeria synthesising </a:t>
            </a:r>
            <a:r>
              <a:rPr lang="en-GB" sz="2600" dirty="0"/>
              <a:t>and testing </a:t>
            </a:r>
            <a:r>
              <a:rPr lang="en-GB" sz="2600" dirty="0" err="1"/>
              <a:t>Niprisan</a:t>
            </a:r>
            <a:r>
              <a:rPr lang="en-GB" sz="2600" baseline="30000" dirty="0"/>
              <a:t>(TM) </a:t>
            </a:r>
            <a:r>
              <a:rPr lang="en-GB" sz="2600" dirty="0"/>
              <a:t>for sickle cell disease; </a:t>
            </a:r>
          </a:p>
          <a:p>
            <a:r>
              <a:rPr lang="en-GB" sz="2600" dirty="0"/>
              <a:t>Development and use of local excipients for pharmaceuticals e.g. native “</a:t>
            </a:r>
            <a:r>
              <a:rPr lang="en-GB" sz="2600" dirty="0" err="1"/>
              <a:t>enset</a:t>
            </a:r>
            <a:r>
              <a:rPr lang="en-GB" sz="2600" dirty="0"/>
              <a:t>” and other starches in Ethiopia. </a:t>
            </a:r>
          </a:p>
          <a:p>
            <a:pPr marL="114300" indent="0">
              <a:buNone/>
            </a:pPr>
            <a:endParaRPr lang="en-GB" sz="2800" dirty="0"/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92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1794</Words>
  <Application>Microsoft Macintosh PowerPoint</Application>
  <PresentationFormat>Custom</PresentationFormat>
  <Paragraphs>336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Industrial policy : an inter-sectoral collaboration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The Open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Maureen.Mackintosh</dc:creator>
  <cp:lastModifiedBy>Harriet Powney</cp:lastModifiedBy>
  <cp:revision>62</cp:revision>
  <dcterms:created xsi:type="dcterms:W3CDTF">2016-11-03T15:13:58Z</dcterms:created>
  <dcterms:modified xsi:type="dcterms:W3CDTF">2016-11-03T15:15:29Z</dcterms:modified>
</cp:coreProperties>
</file>