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9" r:id="rId3"/>
    <p:sldId id="258" r:id="rId4"/>
    <p:sldId id="261"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014" autoAdjust="0"/>
    <p:restoredTop sz="94660"/>
  </p:normalViewPr>
  <p:slideViewPr>
    <p:cSldViewPr snapToGrid="0">
      <p:cViewPr varScale="1">
        <p:scale>
          <a:sx n="88" d="100"/>
          <a:sy n="88" d="100"/>
        </p:scale>
        <p:origin x="-112" y="-4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9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030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2863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3123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785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21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25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648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046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0BF28-A6D5-4FFB-BB83-9390C95E4D88}" type="datetimeFigureOut">
              <a:rPr lang="fr-FR" smtClean="0"/>
              <a:pPr/>
              <a:t>4/4/16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620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0BF28-A6D5-4FFB-BB83-9390C95E4D88}" type="datetimeFigureOut">
              <a:rPr lang="fr-FR" smtClean="0"/>
              <a:pPr/>
              <a:t>4/4/16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078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70BF28-A6D5-4FFB-BB83-9390C95E4D88}" type="datetimeFigureOut">
              <a:rPr lang="fr-FR" smtClean="0"/>
              <a:pPr/>
              <a:t>4/4/16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665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0BF28-A6D5-4FFB-BB83-9390C95E4D88}" type="datetimeFigureOut">
              <a:rPr lang="fr-FR" smtClean="0"/>
              <a:pPr/>
              <a:t>4/4/16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164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0BF28-A6D5-4FFB-BB83-9390C95E4D88}" type="datetimeFigureOut">
              <a:rPr lang="fr-FR" smtClean="0"/>
              <a:pPr/>
              <a:t>4/4/16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912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0BF28-A6D5-4FFB-BB83-9390C95E4D88}" type="datetimeFigureOut">
              <a:rPr lang="fr-FR" smtClean="0"/>
              <a:pPr/>
              <a:t>4/4/16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850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0BF28-A6D5-4FFB-BB83-9390C95E4D88}" type="datetimeFigureOut">
              <a:rPr lang="fr-FR" smtClean="0"/>
              <a:pPr/>
              <a:t>4/4/16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97417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70BF28-A6D5-4FFB-BB83-9390C95E4D88}" type="datetimeFigureOut">
              <a:rPr lang="fr-FR" smtClean="0"/>
              <a:pPr/>
              <a:t>4/4/16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7046F7-2EFA-4411-9100-8BFD5D2A3EF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0132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airaland.com/745001/nigerian-directed-film-man-groun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9612" y="222250"/>
            <a:ext cx="7552322" cy="3951502"/>
          </a:xfrm>
        </p:spPr>
        <p:txBody>
          <a:bodyPr>
            <a:normAutofit fontScale="90000"/>
          </a:bodyPr>
          <a:lstStyle/>
          <a:p>
            <a:pPr algn="ctr"/>
            <a:r>
              <a:rPr lang="en-GB" b="1" dirty="0">
                <a:effectLst>
                  <a:outerShdw blurRad="38100" dist="38100" dir="2700000" algn="tl">
                    <a:srgbClr val="000000">
                      <a:alpha val="43137"/>
                    </a:srgbClr>
                  </a:outerShdw>
                </a:effectLst>
                <a:latin typeface="Calibri" panose="020F0502020204030204" pitchFamily="34" charset="0"/>
              </a:rPr>
              <a:t>Reflecting on Migration: </a:t>
            </a:r>
            <a:r>
              <a:rPr lang="en-GB" b="1" dirty="0" smtClean="0">
                <a:effectLst>
                  <a:outerShdw blurRad="38100" dist="38100" dir="2700000" algn="tl">
                    <a:srgbClr val="000000">
                      <a:alpha val="43137"/>
                    </a:srgbClr>
                  </a:outerShdw>
                </a:effectLst>
                <a:latin typeface="Calibri" panose="020F0502020204030204" pitchFamily="34" charset="0"/>
              </a:rPr>
              <a:t/>
            </a:r>
            <a:br>
              <a:rPr lang="en-GB" b="1" dirty="0" smtClean="0">
                <a:effectLst>
                  <a:outerShdw blurRad="38100" dist="38100" dir="2700000" algn="tl">
                    <a:srgbClr val="000000">
                      <a:alpha val="43137"/>
                    </a:srgbClr>
                  </a:outerShdw>
                </a:effectLst>
                <a:latin typeface="Calibri" panose="020F0502020204030204" pitchFamily="34" charset="0"/>
              </a:rPr>
            </a:br>
            <a:r>
              <a:rPr lang="en-GB" b="1" dirty="0" smtClean="0">
                <a:effectLst>
                  <a:outerShdw blurRad="38100" dist="38100" dir="2700000" algn="tl">
                    <a:srgbClr val="000000">
                      <a:alpha val="43137"/>
                    </a:srgbClr>
                  </a:outerShdw>
                </a:effectLst>
                <a:latin typeface="Calibri" panose="020F0502020204030204" pitchFamily="34" charset="0"/>
              </a:rPr>
              <a:t>Man </a:t>
            </a:r>
            <a:r>
              <a:rPr lang="en-GB" b="1" dirty="0">
                <a:effectLst>
                  <a:outerShdw blurRad="38100" dist="38100" dir="2700000" algn="tl">
                    <a:srgbClr val="000000">
                      <a:alpha val="43137"/>
                    </a:srgbClr>
                  </a:outerShdw>
                </a:effectLst>
                <a:latin typeface="Calibri" panose="020F0502020204030204" pitchFamily="34" charset="0"/>
              </a:rPr>
              <a:t>on Ground (2011</a:t>
            </a:r>
            <a:r>
              <a:rPr lang="en-GB" b="1" dirty="0" smtClean="0">
                <a:effectLst>
                  <a:outerShdw blurRad="38100" dist="38100" dir="2700000" algn="tl">
                    <a:srgbClr val="000000">
                      <a:alpha val="43137"/>
                    </a:srgbClr>
                  </a:outerShdw>
                </a:effectLst>
                <a:latin typeface="Calibri" panose="020F0502020204030204" pitchFamily="34" charset="0"/>
              </a:rPr>
              <a:t>)</a:t>
            </a:r>
            <a:br>
              <a:rPr lang="en-GB" b="1" dirty="0" smtClean="0">
                <a:effectLst>
                  <a:outerShdw blurRad="38100" dist="38100" dir="2700000" algn="tl">
                    <a:srgbClr val="000000">
                      <a:alpha val="43137"/>
                    </a:srgbClr>
                  </a:outerShdw>
                </a:effectLst>
                <a:latin typeface="Calibri" panose="020F0502020204030204" pitchFamily="34" charset="0"/>
              </a:rPr>
            </a:br>
            <a:r>
              <a:rPr lang="en-GB" b="1" dirty="0">
                <a:effectLst>
                  <a:outerShdw blurRad="38100" dist="38100" dir="2700000" algn="tl">
                    <a:srgbClr val="000000">
                      <a:alpha val="43137"/>
                    </a:srgbClr>
                  </a:outerShdw>
                </a:effectLst>
                <a:latin typeface="Calibri" panose="020F0502020204030204" pitchFamily="34" charset="0"/>
              </a:rPr>
              <a:t>-</a:t>
            </a:r>
            <a:r>
              <a:rPr lang="en-GB" b="1" dirty="0" smtClean="0">
                <a:effectLst>
                  <a:outerShdw blurRad="38100" dist="38100" dir="2700000" algn="tl">
                    <a:srgbClr val="000000">
                      <a:alpha val="43137"/>
                    </a:srgbClr>
                  </a:outerShdw>
                </a:effectLst>
                <a:latin typeface="Calibri" panose="020F0502020204030204" pitchFamily="34" charset="0"/>
              </a:rPr>
              <a:t> </a:t>
            </a:r>
            <a:br>
              <a:rPr lang="en-GB" b="1" dirty="0" smtClean="0">
                <a:effectLst>
                  <a:outerShdw blurRad="38100" dist="38100" dir="2700000" algn="tl">
                    <a:srgbClr val="000000">
                      <a:alpha val="43137"/>
                    </a:srgbClr>
                  </a:outerShdw>
                </a:effectLst>
                <a:latin typeface="Calibri" panose="020F0502020204030204" pitchFamily="34" charset="0"/>
              </a:rPr>
            </a:br>
            <a:r>
              <a:rPr lang="en-GB" b="1" dirty="0" smtClean="0">
                <a:effectLst>
                  <a:outerShdw blurRad="38100" dist="38100" dir="2700000" algn="tl">
                    <a:srgbClr val="000000">
                      <a:alpha val="43137"/>
                    </a:srgbClr>
                  </a:outerShdw>
                </a:effectLst>
                <a:latin typeface="Calibri" panose="020F0502020204030204" pitchFamily="34" charset="0"/>
              </a:rPr>
              <a:t>a </a:t>
            </a:r>
            <a:r>
              <a:rPr lang="en-GB" b="1" dirty="0">
                <a:effectLst>
                  <a:outerShdw blurRad="38100" dist="38100" dir="2700000" algn="tl">
                    <a:srgbClr val="000000">
                      <a:alpha val="43137"/>
                    </a:srgbClr>
                  </a:outerShdw>
                </a:effectLst>
                <a:latin typeface="Calibri" panose="020F0502020204030204" pitchFamily="34" charset="0"/>
              </a:rPr>
              <a:t>Nigerian film </a:t>
            </a:r>
            <a:r>
              <a:rPr lang="en-GB" b="1" dirty="0" smtClean="0">
                <a:effectLst>
                  <a:outerShdw blurRad="38100" dist="38100" dir="2700000" algn="tl">
                    <a:srgbClr val="000000">
                      <a:alpha val="43137"/>
                    </a:srgbClr>
                  </a:outerShdw>
                </a:effectLst>
                <a:latin typeface="Calibri" panose="020F0502020204030204" pitchFamily="34" charset="0"/>
              </a:rPr>
              <a:t/>
            </a:r>
            <a:br>
              <a:rPr lang="en-GB" b="1" dirty="0" smtClean="0">
                <a:effectLst>
                  <a:outerShdw blurRad="38100" dist="38100" dir="2700000" algn="tl">
                    <a:srgbClr val="000000">
                      <a:alpha val="43137"/>
                    </a:srgbClr>
                  </a:outerShdw>
                </a:effectLst>
                <a:latin typeface="Calibri" panose="020F0502020204030204" pitchFamily="34" charset="0"/>
              </a:rPr>
            </a:br>
            <a:r>
              <a:rPr lang="en-GB" b="1" dirty="0" smtClean="0">
                <a:effectLst>
                  <a:outerShdw blurRad="38100" dist="38100" dir="2700000" algn="tl">
                    <a:srgbClr val="000000">
                      <a:alpha val="43137"/>
                    </a:srgbClr>
                  </a:outerShdw>
                </a:effectLst>
                <a:latin typeface="Calibri" panose="020F0502020204030204" pitchFamily="34" charset="0"/>
              </a:rPr>
              <a:t>on </a:t>
            </a:r>
            <a:r>
              <a:rPr lang="en-GB" b="1" dirty="0">
                <a:effectLst>
                  <a:outerShdw blurRad="38100" dist="38100" dir="2700000" algn="tl">
                    <a:srgbClr val="000000">
                      <a:alpha val="43137"/>
                    </a:srgbClr>
                  </a:outerShdw>
                </a:effectLst>
                <a:latin typeface="Calibri" panose="020F0502020204030204" pitchFamily="34" charset="0"/>
              </a:rPr>
              <a:t>South Africa</a:t>
            </a:r>
            <a:endParaRPr lang="fr-FR" b="1" dirty="0">
              <a:effectLst>
                <a:outerShdw blurRad="38100" dist="38100" dir="2700000" algn="tl">
                  <a:srgbClr val="000000">
                    <a:alpha val="43137"/>
                  </a:srgbClr>
                </a:outerShdw>
              </a:effectLst>
              <a:latin typeface="Calibri" panose="020F0502020204030204" pitchFamily="34" charset="0"/>
            </a:endParaRPr>
          </a:p>
        </p:txBody>
      </p:sp>
      <p:sp>
        <p:nvSpPr>
          <p:cNvPr id="3" name="Subtitle 2"/>
          <p:cNvSpPr>
            <a:spLocks noGrp="1"/>
          </p:cNvSpPr>
          <p:nvPr>
            <p:ph type="subTitle" idx="1"/>
          </p:nvPr>
        </p:nvSpPr>
        <p:spPr>
          <a:xfrm>
            <a:off x="2464657" y="5283055"/>
            <a:ext cx="5410199" cy="801519"/>
          </a:xfrm>
        </p:spPr>
        <p:txBody>
          <a:bodyPr>
            <a:normAutofit/>
          </a:bodyPr>
          <a:lstStyle/>
          <a:p>
            <a:r>
              <a:rPr lang="fr-FR" sz="3600" b="1" i="1" dirty="0" smtClean="0">
                <a:solidFill>
                  <a:schemeClr val="tx1"/>
                </a:solidFill>
                <a:effectLst>
                  <a:outerShdw blurRad="38100" dist="38100" dir="2700000" algn="tl">
                    <a:srgbClr val="000000">
                      <a:alpha val="43137"/>
                    </a:srgbClr>
                  </a:outerShdw>
                </a:effectLst>
                <a:latin typeface="Calibri" panose="020F0502020204030204" pitchFamily="34" charset="0"/>
              </a:rPr>
              <a:t>Françoise Ugochukwu</a:t>
            </a:r>
            <a:endParaRPr lang="fr-FR" sz="3600" b="1" i="1" dirty="0">
              <a:solidFill>
                <a:schemeClr val="tx1"/>
              </a:solidFill>
              <a:effectLst>
                <a:outerShdw blurRad="38100" dist="38100" dir="2700000" algn="tl">
                  <a:srgbClr val="000000">
                    <a:alpha val="43137"/>
                  </a:srgbClr>
                </a:outerShdw>
              </a:effectLst>
              <a:latin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557405" y="2432649"/>
            <a:ext cx="2803584" cy="3759014"/>
          </a:xfrm>
          <a:prstGeom prst="rect">
            <a:avLst/>
          </a:prstGeom>
        </p:spPr>
      </p:pic>
      <p:pic>
        <p:nvPicPr>
          <p:cNvPr id="6" name="Picture 4" descr="OUPowerPoint38mmMain"/>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075818" y="222250"/>
            <a:ext cx="1771696" cy="244257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782768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475" y="889844"/>
            <a:ext cx="10274061" cy="338554"/>
          </a:xfrm>
          <a:prstGeom prst="rect">
            <a:avLst/>
          </a:prstGeom>
        </p:spPr>
        <p:txBody>
          <a:bodyPr wrap="square">
            <a:spAutoFit/>
          </a:bodyPr>
          <a:lstStyle/>
          <a:p>
            <a:pPr algn="just">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31321" y="772456"/>
            <a:ext cx="10136038" cy="5262979"/>
          </a:xfrm>
          <a:prstGeom prst="rect">
            <a:avLst/>
          </a:prstGeom>
        </p:spPr>
        <p:txBody>
          <a:bodyPr wrap="square">
            <a:spAutoFit/>
          </a:bodyPr>
          <a:lstStyle/>
          <a:p>
            <a:pPr algn="just">
              <a:spcAft>
                <a:spcPts val="0"/>
              </a:spcAft>
            </a:pPr>
            <a:r>
              <a:rPr lang="en-GB" sz="2400" dirty="0">
                <a:solidFill>
                  <a:srgbClr val="000000"/>
                </a:solidFill>
                <a:latin typeface="Calibri" panose="020F0502020204030204" pitchFamily="34" charset="0"/>
                <a:ea typeface="Calibri" panose="020F0502020204030204" pitchFamily="34" charset="0"/>
              </a:rPr>
              <a:t>Southern Nigeria, a heavily populated territory, has experienced emigration since the colonial days. These </a:t>
            </a:r>
            <a:r>
              <a:rPr lang="en-GB" sz="2400" dirty="0" smtClean="0">
                <a:solidFill>
                  <a:srgbClr val="000000"/>
                </a:solidFill>
                <a:latin typeface="Calibri" panose="020F0502020204030204" pitchFamily="34" charset="0"/>
                <a:ea typeface="Calibri" panose="020F0502020204030204" pitchFamily="34" charset="0"/>
              </a:rPr>
              <a:t>migrations </a:t>
            </a:r>
            <a:r>
              <a:rPr lang="en-GB" sz="2400" dirty="0">
                <a:solidFill>
                  <a:srgbClr val="000000"/>
                </a:solidFill>
                <a:latin typeface="Calibri" panose="020F0502020204030204" pitchFamily="34" charset="0"/>
                <a:ea typeface="Calibri" panose="020F0502020204030204" pitchFamily="34" charset="0"/>
              </a:rPr>
              <a:t>first took people to Britain or the United States for historical reasons. The first Nollywood </a:t>
            </a:r>
            <a:r>
              <a:rPr lang="en-GB" sz="2400" dirty="0" smtClean="0">
                <a:solidFill>
                  <a:srgbClr val="000000"/>
                </a:solidFill>
                <a:latin typeface="Calibri" panose="020F0502020204030204" pitchFamily="34" charset="0"/>
                <a:ea typeface="Calibri" panose="020F0502020204030204" pitchFamily="34" charset="0"/>
              </a:rPr>
              <a:t>films, Nigeria-made, </a:t>
            </a:r>
            <a:r>
              <a:rPr lang="en-GB" sz="2400" dirty="0">
                <a:solidFill>
                  <a:srgbClr val="000000"/>
                </a:solidFill>
                <a:latin typeface="Calibri" panose="020F0502020204030204" pitchFamily="34" charset="0"/>
                <a:ea typeface="Calibri" panose="020F0502020204030204" pitchFamily="34" charset="0"/>
              </a:rPr>
              <a:t>recorded this trend, exploring widespread belief that Europe and America were better placed to ensure the happiness and prosperity of Nigerians who could make it there. The recession experienced by Nigeria in the early 1980s and the </a:t>
            </a:r>
            <a:r>
              <a:rPr lang="en-GB" sz="2400" dirty="0" smtClean="0">
                <a:solidFill>
                  <a:srgbClr val="000000"/>
                </a:solidFill>
                <a:latin typeface="Calibri" panose="020F0502020204030204" pitchFamily="34" charset="0"/>
                <a:ea typeface="Calibri" panose="020F0502020204030204" pitchFamily="34" charset="0"/>
              </a:rPr>
              <a:t>gradual tightening </a:t>
            </a:r>
            <a:r>
              <a:rPr lang="en-GB" sz="2400" dirty="0">
                <a:solidFill>
                  <a:srgbClr val="000000"/>
                </a:solidFill>
                <a:latin typeface="Calibri" panose="020F0502020204030204" pitchFamily="34" charset="0"/>
                <a:ea typeface="Calibri" panose="020F0502020204030204" pitchFamily="34" charset="0"/>
              </a:rPr>
              <a:t>of immigration </a:t>
            </a:r>
            <a:r>
              <a:rPr lang="en-GB" sz="2400" dirty="0" smtClean="0">
                <a:solidFill>
                  <a:srgbClr val="000000"/>
                </a:solidFill>
                <a:latin typeface="Calibri" panose="020F0502020204030204" pitchFamily="34" charset="0"/>
                <a:ea typeface="Calibri" panose="020F0502020204030204" pitchFamily="34" charset="0"/>
              </a:rPr>
              <a:t>by Western countries within the last forty years changed </a:t>
            </a:r>
            <a:r>
              <a:rPr lang="en-GB" sz="2400" dirty="0">
                <a:solidFill>
                  <a:srgbClr val="000000"/>
                </a:solidFill>
                <a:latin typeface="Calibri" panose="020F0502020204030204" pitchFamily="34" charset="0"/>
                <a:ea typeface="Calibri" panose="020F0502020204030204" pitchFamily="34" charset="0"/>
              </a:rPr>
              <a:t>the landscape, with more and more people exploring the rest of the African continent in search of a new elusive Eldorado. This paper considers the film </a:t>
            </a:r>
            <a:r>
              <a:rPr lang="en-GB" sz="2400" i="1" dirty="0">
                <a:solidFill>
                  <a:srgbClr val="000000"/>
                </a:solidFill>
                <a:latin typeface="Calibri" panose="020F0502020204030204" pitchFamily="34" charset="0"/>
                <a:ea typeface="Calibri" panose="020F0502020204030204" pitchFamily="34" charset="0"/>
              </a:rPr>
              <a:t>Man on Ground </a:t>
            </a:r>
            <a:r>
              <a:rPr lang="en-GB" sz="2400" dirty="0">
                <a:solidFill>
                  <a:srgbClr val="000000"/>
                </a:solidFill>
                <a:latin typeface="Calibri" panose="020F0502020204030204" pitchFamily="34" charset="0"/>
                <a:ea typeface="Calibri" panose="020F0502020204030204" pitchFamily="34" charset="0"/>
              </a:rPr>
              <a:t>(2011) produced and directed by the Nigeria-born South African Akin Omotoso in the context of problems encountered by Nigerian migrants in South Africa the growing diplomatic malaise affecting bilateral relations between Nigeria and South Africa</a:t>
            </a:r>
            <a:r>
              <a:rPr lang="en-GB" sz="2400" dirty="0" smtClean="0">
                <a:solidFill>
                  <a:srgbClr val="000000"/>
                </a:solidFill>
                <a:latin typeface="Calibri" panose="020F0502020204030204" pitchFamily="34" charset="0"/>
                <a:ea typeface="Calibri" panose="020F0502020204030204" pitchFamily="34" charset="0"/>
              </a:rPr>
              <a:t>, </a:t>
            </a:r>
            <a:r>
              <a:rPr lang="en-GB" sz="2400" dirty="0">
                <a:solidFill>
                  <a:srgbClr val="000000"/>
                </a:solidFill>
                <a:latin typeface="Calibri" panose="020F0502020204030204" pitchFamily="34" charset="0"/>
                <a:ea typeface="Calibri" panose="020F0502020204030204" pitchFamily="34" charset="0"/>
              </a:rPr>
              <a:t>to study its reading of Nigerian immigration to South Africa.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303238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448574" y="487025"/>
            <a:ext cx="11320127" cy="4770537"/>
          </a:xfrm>
          <a:prstGeom prst="rect">
            <a:avLst/>
          </a:prstGeom>
        </p:spPr>
        <p:txBody>
          <a:bodyPr wrap="square">
            <a:spAutoFit/>
          </a:bodyPr>
          <a:lstStyle/>
          <a:p>
            <a:r>
              <a:rPr lang="en-GB" sz="4000" b="1" i="0" dirty="0" smtClean="0">
                <a:effectLst/>
                <a:latin typeface="Calibri" panose="020F0502020204030204" pitchFamily="34" charset="0"/>
              </a:rPr>
              <a:t>THE FILM</a:t>
            </a:r>
          </a:p>
          <a:p>
            <a:endParaRPr lang="en-GB" sz="2400" dirty="0">
              <a:latin typeface="Calibri" panose="020F0502020204030204" pitchFamily="34" charset="0"/>
            </a:endParaRPr>
          </a:p>
          <a:p>
            <a:r>
              <a:rPr lang="en-GB" sz="2400" b="0" i="1" dirty="0" smtClean="0">
                <a:effectLst/>
                <a:latin typeface="Calibri" panose="020F0502020204030204" pitchFamily="34" charset="0"/>
              </a:rPr>
              <a:t>Man on Ground</a:t>
            </a:r>
          </a:p>
          <a:p>
            <a:r>
              <a:rPr lang="en-GB" sz="2400" b="1" i="0" dirty="0" smtClean="0">
                <a:effectLst/>
                <a:latin typeface="Calibri" panose="020F0502020204030204" pitchFamily="34" charset="0"/>
              </a:rPr>
              <a:t>South Africa 2011. </a:t>
            </a:r>
          </a:p>
          <a:p>
            <a:r>
              <a:rPr lang="en-GB" sz="2400" i="0" dirty="0" smtClean="0">
                <a:effectLst/>
                <a:latin typeface="Calibri" panose="020F0502020204030204" pitchFamily="34" charset="0"/>
              </a:rPr>
              <a:t>Director: Akin Omotoso </a:t>
            </a:r>
            <a:r>
              <a:rPr lang="fr-FR" sz="2400" dirty="0"/>
              <a:t>Akin Omotoso, Kazeem Kae-Kazim, Rosie Motene et Fabian Adeoye</a:t>
            </a:r>
            <a:r>
              <a:rPr lang="en-GB" sz="2400" i="0" dirty="0" smtClean="0">
                <a:effectLst/>
                <a:latin typeface="Calibri" panose="020F0502020204030204" pitchFamily="34" charset="0"/>
              </a:rPr>
              <a:t/>
            </a:r>
            <a:br>
              <a:rPr lang="en-GB" sz="2400" i="0" dirty="0" smtClean="0">
                <a:effectLst/>
                <a:latin typeface="Calibri" panose="020F0502020204030204" pitchFamily="34" charset="0"/>
              </a:rPr>
            </a:br>
            <a:r>
              <a:rPr lang="en-GB" sz="2400" b="1" i="0" dirty="0" smtClean="0">
                <a:effectLst/>
                <a:latin typeface="Calibri" panose="020F0502020204030204" pitchFamily="34" charset="0"/>
              </a:rPr>
              <a:t>Producer</a:t>
            </a:r>
            <a:r>
              <a:rPr lang="en-GB" sz="2400" i="0" dirty="0" smtClean="0">
                <a:effectLst/>
                <a:latin typeface="Calibri" panose="020F0502020204030204" pitchFamily="34" charset="0"/>
              </a:rPr>
              <a:t>: </a:t>
            </a:r>
            <a:r>
              <a:rPr lang="fr-FR" sz="2400" dirty="0"/>
              <a:t>Akin Omotoso</a:t>
            </a:r>
            <a:endParaRPr lang="en-GB" sz="2400" i="0" dirty="0" smtClean="0">
              <a:effectLst/>
              <a:latin typeface="Calibri" panose="020F0502020204030204" pitchFamily="34" charset="0"/>
            </a:endParaRPr>
          </a:p>
          <a:p>
            <a:r>
              <a:rPr lang="en-GB" sz="2400" b="1" i="0" dirty="0" smtClean="0">
                <a:effectLst/>
                <a:latin typeface="Calibri" panose="020F0502020204030204" pitchFamily="34" charset="0"/>
              </a:rPr>
              <a:t>Cast</a:t>
            </a:r>
            <a:r>
              <a:rPr lang="en-GB" sz="2400" i="0" dirty="0" smtClean="0">
                <a:effectLst/>
                <a:latin typeface="Calibri" panose="020F0502020204030204" pitchFamily="34" charset="0"/>
              </a:rPr>
              <a:t>: Hakeem Kae-Kazim, Fabian Adeoye Lojede, Fana </a:t>
            </a:r>
            <a:r>
              <a:rPr lang="en-GB" sz="2400" i="0" dirty="0" err="1" smtClean="0">
                <a:effectLst/>
                <a:latin typeface="Calibri" panose="020F0502020204030204" pitchFamily="34" charset="0"/>
              </a:rPr>
              <a:t>Mokoena</a:t>
            </a:r>
            <a:r>
              <a:rPr lang="en-GB" sz="2400" i="0" dirty="0" smtClean="0">
                <a:effectLst/>
                <a:latin typeface="Calibri" panose="020F0502020204030204" pitchFamily="34" charset="0"/>
              </a:rPr>
              <a:t>, </a:t>
            </a:r>
            <a:r>
              <a:rPr lang="en-GB" sz="2400" dirty="0" err="1"/>
              <a:t>Buku</a:t>
            </a:r>
            <a:r>
              <a:rPr lang="en-GB" sz="2400" dirty="0"/>
              <a:t> </a:t>
            </a:r>
            <a:r>
              <a:rPr lang="en-GB" sz="2400" dirty="0" err="1" smtClean="0"/>
              <a:t>Mazibuko</a:t>
            </a:r>
            <a:r>
              <a:rPr lang="en-GB" sz="2400" dirty="0" smtClean="0"/>
              <a:t>,</a:t>
            </a:r>
            <a:endParaRPr lang="en-GB" sz="2400" dirty="0"/>
          </a:p>
          <a:p>
            <a:r>
              <a:rPr lang="en-GB" sz="2400" i="0" dirty="0" err="1" smtClean="0">
                <a:effectLst/>
                <a:latin typeface="Calibri" panose="020F0502020204030204" pitchFamily="34" charset="0"/>
              </a:rPr>
              <a:t>Thishiwe</a:t>
            </a:r>
            <a:r>
              <a:rPr lang="en-GB" sz="2400" i="0" dirty="0" smtClean="0">
                <a:effectLst/>
                <a:latin typeface="Calibri" panose="020F0502020204030204" pitchFamily="34" charset="0"/>
              </a:rPr>
              <a:t> </a:t>
            </a:r>
            <a:r>
              <a:rPr lang="en-GB" sz="2400" i="0" dirty="0" err="1" smtClean="0">
                <a:effectLst/>
                <a:latin typeface="Calibri" panose="020F0502020204030204" pitchFamily="34" charset="0"/>
              </a:rPr>
              <a:t>Ziqubu</a:t>
            </a:r>
            <a:r>
              <a:rPr lang="en-GB" sz="2400" i="0" dirty="0" smtClean="0">
                <a:effectLst/>
                <a:latin typeface="Calibri" panose="020F0502020204030204" pitchFamily="34" charset="0"/>
              </a:rPr>
              <a:t>, </a:t>
            </a:r>
            <a:r>
              <a:rPr lang="en-GB" sz="2400" i="0" dirty="0" err="1" smtClean="0">
                <a:effectLst/>
                <a:latin typeface="Calibri" panose="020F0502020204030204" pitchFamily="34" charset="0"/>
              </a:rPr>
              <a:t>Makhaola</a:t>
            </a:r>
            <a:r>
              <a:rPr lang="en-GB" sz="2400" i="0" dirty="0" smtClean="0">
                <a:effectLst/>
                <a:latin typeface="Calibri" panose="020F0502020204030204" pitchFamily="34" charset="0"/>
              </a:rPr>
              <a:t> Ndebele</a:t>
            </a:r>
          </a:p>
          <a:p>
            <a:r>
              <a:rPr lang="en-GB" sz="2400" b="1" dirty="0" smtClean="0">
                <a:latin typeface="Calibri" panose="020F0502020204030204" pitchFamily="34" charset="0"/>
              </a:rPr>
              <a:t>Languages</a:t>
            </a:r>
            <a:r>
              <a:rPr lang="en-GB" sz="2400" dirty="0" smtClean="0">
                <a:latin typeface="Calibri" panose="020F0502020204030204" pitchFamily="34" charset="0"/>
              </a:rPr>
              <a:t>: </a:t>
            </a:r>
            <a:r>
              <a:rPr lang="fr-FR" sz="2400" dirty="0">
                <a:latin typeface="Calibri" panose="020F0502020204030204" pitchFamily="34" charset="0"/>
              </a:rPr>
              <a:t>English, Zulu, Sotho &amp;</a:t>
            </a:r>
            <a:r>
              <a:rPr lang="fr-FR" sz="2400" dirty="0" smtClean="0">
                <a:latin typeface="Calibri" panose="020F0502020204030204" pitchFamily="34" charset="0"/>
              </a:rPr>
              <a:t> Yoruba</a:t>
            </a:r>
            <a:r>
              <a:rPr lang="fr-FR" sz="2400" i="1" dirty="0"/>
              <a:t/>
            </a:r>
            <a:br>
              <a:rPr lang="fr-FR" sz="2400" i="1" dirty="0"/>
            </a:br>
            <a:endParaRPr lang="en-GB" sz="2400" i="0" dirty="0" smtClean="0">
              <a:effectLst/>
              <a:latin typeface="Calibri" panose="020F0502020204030204" pitchFamily="34" charset="0"/>
            </a:endParaRPr>
          </a:p>
          <a:p>
            <a:r>
              <a:rPr lang="en-GB" sz="2400" b="0" i="1" dirty="0" smtClean="0">
                <a:effectLst/>
                <a:latin typeface="Calibri" panose="020F0502020204030204" pitchFamily="34" charset="0"/>
              </a:rPr>
              <a:t>Colour, Blu-ray Disc, in English, Yoruba, Sotho, and Zulu with English subtitles. 80 mins.</a:t>
            </a:r>
            <a:endParaRPr lang="en-GB" b="0" i="0" dirty="0">
              <a:effectLst/>
              <a:latin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720894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448574" y="487025"/>
            <a:ext cx="9592573" cy="5155257"/>
          </a:xfrm>
          <a:prstGeom prst="rect">
            <a:avLst/>
          </a:prstGeom>
        </p:spPr>
        <p:txBody>
          <a:bodyPr wrap="square">
            <a:spAutoFit/>
          </a:bodyPr>
          <a:lstStyle/>
          <a:p>
            <a:r>
              <a:rPr lang="en-GB" sz="4000" b="1" dirty="0" smtClean="0">
                <a:latin typeface="Calibri" panose="020F0502020204030204" pitchFamily="34" charset="0"/>
              </a:rPr>
              <a:t>SOURCE</a:t>
            </a:r>
            <a:endParaRPr lang="en-GB" sz="4000" b="1" i="0" dirty="0" smtClean="0">
              <a:effectLst/>
              <a:latin typeface="Calibri" panose="020F0502020204030204" pitchFamily="34" charset="0"/>
            </a:endParaRPr>
          </a:p>
          <a:p>
            <a:endParaRPr lang="en-GB" sz="900" dirty="0">
              <a:latin typeface="Calibri" panose="020F0502020204030204" pitchFamily="34" charset="0"/>
            </a:endParaRPr>
          </a:p>
          <a:p>
            <a:pPr algn="just"/>
            <a:r>
              <a:rPr lang="fr-FR" sz="2400" dirty="0" smtClean="0">
                <a:latin typeface="Calibri" panose="020F0502020204030204" pitchFamily="34" charset="0"/>
              </a:rPr>
              <a:t>The film </a:t>
            </a:r>
            <a:r>
              <a:rPr lang="fr-FR" sz="2400" dirty="0" err="1" smtClean="0">
                <a:latin typeface="Calibri" panose="020F0502020204030204" pitchFamily="34" charset="0"/>
              </a:rPr>
              <a:t>is</a:t>
            </a:r>
            <a:r>
              <a:rPr lang="fr-FR" sz="2400" dirty="0" smtClean="0">
                <a:latin typeface="Calibri" panose="020F0502020204030204" pitchFamily="34" charset="0"/>
              </a:rPr>
              <a:t> </a:t>
            </a:r>
            <a:r>
              <a:rPr lang="fr-FR" sz="2400" dirty="0" err="1" smtClean="0">
                <a:latin typeface="Calibri" panose="020F0502020204030204" pitchFamily="34" charset="0"/>
              </a:rPr>
              <a:t>directly</a:t>
            </a:r>
            <a:r>
              <a:rPr lang="fr-FR" sz="2400" dirty="0" smtClean="0">
                <a:latin typeface="Calibri" panose="020F0502020204030204" pitchFamily="34" charset="0"/>
              </a:rPr>
              <a:t> </a:t>
            </a:r>
            <a:r>
              <a:rPr lang="fr-FR" sz="2400" dirty="0" err="1" smtClean="0">
                <a:latin typeface="Calibri" panose="020F0502020204030204" pitchFamily="34" charset="0"/>
              </a:rPr>
              <a:t>inspired</a:t>
            </a:r>
            <a:r>
              <a:rPr lang="fr-FR" sz="2400" dirty="0" smtClean="0">
                <a:latin typeface="Calibri" panose="020F0502020204030204" pitchFamily="34" charset="0"/>
              </a:rPr>
              <a:t> </a:t>
            </a:r>
            <a:r>
              <a:rPr lang="fr-FR" sz="2400" dirty="0" err="1" smtClean="0">
                <a:latin typeface="Calibri" panose="020F0502020204030204" pitchFamily="34" charset="0"/>
              </a:rPr>
              <a:t>from</a:t>
            </a:r>
            <a:r>
              <a:rPr lang="fr-FR" sz="2400" dirty="0" smtClean="0">
                <a:latin typeface="Calibri" panose="020F0502020204030204" pitchFamily="34" charset="0"/>
              </a:rPr>
              <a:t> </a:t>
            </a:r>
            <a:r>
              <a:rPr lang="fr-FR" sz="2400" dirty="0" err="1" smtClean="0">
                <a:latin typeface="Calibri" panose="020F0502020204030204" pitchFamily="34" charset="0"/>
              </a:rPr>
              <a:t>events</a:t>
            </a:r>
            <a:r>
              <a:rPr lang="fr-FR" sz="2400" dirty="0" smtClean="0">
                <a:latin typeface="Calibri" panose="020F0502020204030204" pitchFamily="34" charset="0"/>
              </a:rPr>
              <a:t> </a:t>
            </a:r>
            <a:r>
              <a:rPr lang="fr-FR" sz="2400" dirty="0" err="1" smtClean="0">
                <a:latin typeface="Calibri" panose="020F0502020204030204" pitchFamily="34" charset="0"/>
              </a:rPr>
              <a:t>wich</a:t>
            </a:r>
            <a:r>
              <a:rPr lang="fr-FR" sz="2400" dirty="0" smtClean="0">
                <a:latin typeface="Calibri" panose="020F0502020204030204" pitchFamily="34" charset="0"/>
              </a:rPr>
              <a:t> </a:t>
            </a:r>
            <a:r>
              <a:rPr lang="fr-FR" sz="2400" dirty="0" err="1" smtClean="0">
                <a:latin typeface="Calibri" panose="020F0502020204030204" pitchFamily="34" charset="0"/>
              </a:rPr>
              <a:t>took</a:t>
            </a:r>
            <a:r>
              <a:rPr lang="fr-FR" sz="2400" dirty="0" smtClean="0">
                <a:latin typeface="Calibri" panose="020F0502020204030204" pitchFamily="34" charset="0"/>
              </a:rPr>
              <a:t> place in the </a:t>
            </a:r>
            <a:r>
              <a:rPr lang="fr-FR" sz="2400" dirty="0" err="1" smtClean="0">
                <a:latin typeface="Calibri" panose="020F0502020204030204" pitchFamily="34" charset="0"/>
              </a:rPr>
              <a:t>evening</a:t>
            </a:r>
            <a:r>
              <a:rPr lang="fr-FR" sz="2400" dirty="0" smtClean="0">
                <a:latin typeface="Calibri" panose="020F0502020204030204" pitchFamily="34" charset="0"/>
              </a:rPr>
              <a:t> of Sunday 11th May </a:t>
            </a:r>
            <a:r>
              <a:rPr lang="fr-FR" sz="2400" dirty="0">
                <a:latin typeface="Calibri" panose="020F0502020204030204" pitchFamily="34" charset="0"/>
              </a:rPr>
              <a:t>2008, </a:t>
            </a:r>
            <a:r>
              <a:rPr lang="fr-FR" sz="2400" dirty="0" err="1" smtClean="0">
                <a:latin typeface="Calibri" panose="020F0502020204030204" pitchFamily="34" charset="0"/>
              </a:rPr>
              <a:t>when</a:t>
            </a:r>
            <a:r>
              <a:rPr lang="fr-FR" sz="2400" dirty="0" smtClean="0">
                <a:latin typeface="Calibri" panose="020F0502020204030204" pitchFamily="34" charset="0"/>
              </a:rPr>
              <a:t> a gang of </a:t>
            </a:r>
            <a:r>
              <a:rPr lang="fr-FR" sz="2400" dirty="0" err="1" smtClean="0">
                <a:latin typeface="Calibri" panose="020F0502020204030204" pitchFamily="34" charset="0"/>
              </a:rPr>
              <a:t>youths</a:t>
            </a:r>
            <a:r>
              <a:rPr lang="fr-FR" sz="2400" dirty="0" smtClean="0">
                <a:latin typeface="Calibri" panose="020F0502020204030204" pitchFamily="34" charset="0"/>
              </a:rPr>
              <a:t> </a:t>
            </a:r>
            <a:r>
              <a:rPr lang="fr-FR" sz="2400" dirty="0" err="1" smtClean="0">
                <a:latin typeface="Calibri" panose="020F0502020204030204" pitchFamily="34" charset="0"/>
              </a:rPr>
              <a:t>from</a:t>
            </a:r>
            <a:r>
              <a:rPr lang="fr-FR" sz="2400" dirty="0" smtClean="0">
                <a:latin typeface="Calibri" panose="020F0502020204030204" pitchFamily="34" charset="0"/>
              </a:rPr>
              <a:t> the black </a:t>
            </a:r>
            <a:r>
              <a:rPr lang="fr-FR" sz="2400" dirty="0" err="1" smtClean="0">
                <a:latin typeface="Calibri" panose="020F0502020204030204" pitchFamily="34" charset="0"/>
              </a:rPr>
              <a:t>suburb</a:t>
            </a:r>
            <a:r>
              <a:rPr lang="fr-FR" sz="2400" dirty="0" smtClean="0">
                <a:latin typeface="Calibri" panose="020F0502020204030204" pitchFamily="34" charset="0"/>
              </a:rPr>
              <a:t> of Alexandra in </a:t>
            </a:r>
            <a:r>
              <a:rPr lang="fr-FR" sz="2400" dirty="0">
                <a:latin typeface="Calibri" panose="020F0502020204030204" pitchFamily="34" charset="0"/>
              </a:rPr>
              <a:t>Johannesburg </a:t>
            </a:r>
            <a:r>
              <a:rPr lang="fr-FR" sz="2400" dirty="0" err="1" smtClean="0">
                <a:latin typeface="Calibri" panose="020F0502020204030204" pitchFamily="34" charset="0"/>
              </a:rPr>
              <a:t>invaded</a:t>
            </a:r>
            <a:r>
              <a:rPr lang="fr-FR" sz="2400" dirty="0" smtClean="0">
                <a:latin typeface="Calibri" panose="020F0502020204030204" pitchFamily="34" charset="0"/>
              </a:rPr>
              <a:t> a house in London </a:t>
            </a:r>
            <a:r>
              <a:rPr lang="fr-FR" sz="2400" dirty="0" err="1" smtClean="0">
                <a:latin typeface="Calibri" panose="020F0502020204030204" pitchFamily="34" charset="0"/>
              </a:rPr>
              <a:t>street</a:t>
            </a:r>
            <a:r>
              <a:rPr lang="fr-FR" sz="2400" dirty="0" smtClean="0">
                <a:latin typeface="Calibri" panose="020F0502020204030204" pitchFamily="34" charset="0"/>
              </a:rPr>
              <a:t> and </a:t>
            </a:r>
            <a:r>
              <a:rPr lang="fr-FR" sz="2400" dirty="0" err="1" smtClean="0">
                <a:latin typeface="Calibri" panose="020F0502020204030204" pitchFamily="34" charset="0"/>
              </a:rPr>
              <a:t>attacked</a:t>
            </a:r>
            <a:r>
              <a:rPr lang="fr-FR" sz="2400" dirty="0" smtClean="0">
                <a:latin typeface="Calibri" panose="020F0502020204030204" pitchFamily="34" charset="0"/>
              </a:rPr>
              <a:t> </a:t>
            </a:r>
            <a:r>
              <a:rPr lang="fr-FR" sz="2400" dirty="0" err="1" smtClean="0">
                <a:latin typeface="Calibri" panose="020F0502020204030204" pitchFamily="34" charset="0"/>
              </a:rPr>
              <a:t>its</a:t>
            </a:r>
            <a:r>
              <a:rPr lang="fr-FR" sz="2400" dirty="0" smtClean="0">
                <a:latin typeface="Calibri" panose="020F0502020204030204" pitchFamily="34" charset="0"/>
              </a:rPr>
              <a:t> </a:t>
            </a:r>
            <a:r>
              <a:rPr lang="fr-FR" sz="2400" dirty="0" err="1" smtClean="0">
                <a:latin typeface="Calibri" panose="020F0502020204030204" pitchFamily="34" charset="0"/>
              </a:rPr>
              <a:t>foreign</a:t>
            </a:r>
            <a:r>
              <a:rPr lang="fr-FR" sz="2400" dirty="0" smtClean="0">
                <a:latin typeface="Calibri" panose="020F0502020204030204" pitchFamily="34" charset="0"/>
              </a:rPr>
              <a:t> </a:t>
            </a:r>
            <a:r>
              <a:rPr lang="fr-FR" sz="2400" dirty="0" err="1" smtClean="0">
                <a:latin typeface="Calibri" panose="020F0502020204030204" pitchFamily="34" charset="0"/>
              </a:rPr>
              <a:t>residents</a:t>
            </a:r>
            <a:r>
              <a:rPr lang="fr-FR" sz="2400" dirty="0" smtClean="0">
                <a:latin typeface="Calibri" panose="020F0502020204030204" pitchFamily="34" charset="0"/>
              </a:rPr>
              <a:t>, </a:t>
            </a:r>
            <a:r>
              <a:rPr lang="fr-FR" sz="2400" dirty="0" err="1" smtClean="0">
                <a:latin typeface="Calibri" panose="020F0502020204030204" pitchFamily="34" charset="0"/>
              </a:rPr>
              <a:t>murdering</a:t>
            </a:r>
            <a:r>
              <a:rPr lang="fr-FR" sz="2400" dirty="0" smtClean="0">
                <a:latin typeface="Calibri" panose="020F0502020204030204" pitchFamily="34" charset="0"/>
              </a:rPr>
              <a:t> </a:t>
            </a:r>
            <a:r>
              <a:rPr lang="fr-FR" sz="2400" dirty="0" err="1" smtClean="0">
                <a:latin typeface="Calibri" panose="020F0502020204030204" pitchFamily="34" charset="0"/>
              </a:rPr>
              <a:t>them</a:t>
            </a:r>
            <a:r>
              <a:rPr lang="fr-FR" sz="2400" dirty="0" smtClean="0">
                <a:latin typeface="Calibri" panose="020F0502020204030204" pitchFamily="34" charset="0"/>
              </a:rPr>
              <a:t> in cold </a:t>
            </a:r>
            <a:r>
              <a:rPr lang="fr-FR" sz="2400" dirty="0" err="1" smtClean="0">
                <a:latin typeface="Calibri" panose="020F0502020204030204" pitchFamily="34" charset="0"/>
              </a:rPr>
              <a:t>blood</a:t>
            </a:r>
            <a:r>
              <a:rPr lang="fr-FR" sz="2400" dirty="0" smtClean="0">
                <a:latin typeface="Calibri" panose="020F0502020204030204" pitchFamily="34" charset="0"/>
              </a:rPr>
              <a:t> and </a:t>
            </a:r>
            <a:r>
              <a:rPr lang="fr-FR" sz="2400" dirty="0" err="1" smtClean="0">
                <a:latin typeface="Calibri" panose="020F0502020204030204" pitchFamily="34" charset="0"/>
              </a:rPr>
              <a:t>taking</a:t>
            </a:r>
            <a:r>
              <a:rPr lang="fr-FR" sz="2400" dirty="0" smtClean="0">
                <a:latin typeface="Calibri" panose="020F0502020204030204" pitchFamily="34" charset="0"/>
              </a:rPr>
              <a:t> </a:t>
            </a:r>
            <a:r>
              <a:rPr lang="fr-FR" sz="2400" dirty="0" err="1" smtClean="0">
                <a:latin typeface="Calibri" panose="020F0502020204030204" pitchFamily="34" charset="0"/>
              </a:rPr>
              <a:t>their</a:t>
            </a:r>
            <a:r>
              <a:rPr lang="fr-FR" sz="2400" dirty="0" smtClean="0">
                <a:latin typeface="Calibri" panose="020F0502020204030204" pitchFamily="34" charset="0"/>
              </a:rPr>
              <a:t> </a:t>
            </a:r>
            <a:r>
              <a:rPr lang="fr-FR" sz="2400" dirty="0" err="1" smtClean="0">
                <a:latin typeface="Calibri" panose="020F0502020204030204" pitchFamily="34" charset="0"/>
              </a:rPr>
              <a:t>properties</a:t>
            </a:r>
            <a:r>
              <a:rPr lang="fr-FR" sz="2400" dirty="0" smtClean="0">
                <a:latin typeface="Calibri" panose="020F0502020204030204" pitchFamily="34" charset="0"/>
              </a:rPr>
              <a:t>. </a:t>
            </a:r>
            <a:r>
              <a:rPr lang="fr-FR" sz="2400" dirty="0" err="1" smtClean="0">
                <a:latin typeface="Calibri" panose="020F0502020204030204" pitchFamily="34" charset="0"/>
              </a:rPr>
              <a:t>Within</a:t>
            </a:r>
            <a:r>
              <a:rPr lang="fr-FR" sz="2400" dirty="0" smtClean="0">
                <a:latin typeface="Calibri" panose="020F0502020204030204" pitchFamily="34" charset="0"/>
              </a:rPr>
              <a:t> </a:t>
            </a:r>
            <a:r>
              <a:rPr lang="fr-FR" sz="2400" dirty="0" err="1" smtClean="0">
                <a:latin typeface="Calibri" panose="020F0502020204030204" pitchFamily="34" charset="0"/>
              </a:rPr>
              <a:t>days</a:t>
            </a:r>
            <a:r>
              <a:rPr lang="fr-FR" sz="2400" dirty="0" smtClean="0">
                <a:latin typeface="Calibri" panose="020F0502020204030204" pitchFamily="34" charset="0"/>
              </a:rPr>
              <a:t>, the violence </a:t>
            </a:r>
            <a:r>
              <a:rPr lang="fr-FR" sz="2400" dirty="0" err="1" smtClean="0">
                <a:latin typeface="Calibri" panose="020F0502020204030204" pitchFamily="34" charset="0"/>
              </a:rPr>
              <a:t>later</a:t>
            </a:r>
            <a:r>
              <a:rPr lang="fr-FR" sz="2400" dirty="0" smtClean="0">
                <a:latin typeface="Calibri" panose="020F0502020204030204" pitchFamily="34" charset="0"/>
              </a:rPr>
              <a:t> spread to the townships of </a:t>
            </a:r>
            <a:r>
              <a:rPr lang="fr-FR" sz="2400" dirty="0" err="1" smtClean="0">
                <a:latin typeface="Calibri" panose="020F0502020204030204" pitchFamily="34" charset="0"/>
              </a:rPr>
              <a:t>Diepsloot</a:t>
            </a:r>
            <a:r>
              <a:rPr lang="fr-FR" sz="2400" dirty="0" smtClean="0">
                <a:latin typeface="Calibri" panose="020F0502020204030204" pitchFamily="34" charset="0"/>
              </a:rPr>
              <a:t> and East </a:t>
            </a:r>
            <a:r>
              <a:rPr lang="fr-FR" sz="2400" dirty="0">
                <a:latin typeface="Calibri" panose="020F0502020204030204" pitchFamily="34" charset="0"/>
              </a:rPr>
              <a:t>Rand, </a:t>
            </a:r>
            <a:r>
              <a:rPr lang="fr-FR" sz="2400" dirty="0" err="1" smtClean="0">
                <a:latin typeface="Calibri" panose="020F0502020204030204" pitchFamily="34" charset="0"/>
              </a:rPr>
              <a:t>where</a:t>
            </a:r>
            <a:r>
              <a:rPr lang="fr-FR" sz="2400" dirty="0">
                <a:latin typeface="Calibri" panose="020F0502020204030204" pitchFamily="34" charset="0"/>
              </a:rPr>
              <a:t> </a:t>
            </a:r>
            <a:r>
              <a:rPr lang="en-GB" sz="2400" dirty="0" smtClean="0">
                <a:latin typeface="Calibri" panose="020F0502020204030204" pitchFamily="34" charset="0"/>
              </a:rPr>
              <a:t>Ernesto Nhamuavhe</a:t>
            </a:r>
            <a:r>
              <a:rPr lang="en-GB" sz="2400" dirty="0">
                <a:latin typeface="Calibri" panose="020F0502020204030204" pitchFamily="34" charset="0"/>
              </a:rPr>
              <a:t>, a Mozambican immigrant living in an informal settlement outside Johannesburg, was burned alive as onlookers </a:t>
            </a:r>
            <a:r>
              <a:rPr lang="en-GB" sz="2400" dirty="0" smtClean="0">
                <a:latin typeface="Calibri" panose="020F0502020204030204" pitchFamily="34" charset="0"/>
              </a:rPr>
              <a:t>laughed. Known internationally as “the man on fire”, </a:t>
            </a:r>
            <a:r>
              <a:rPr lang="fr-FR" sz="2400" dirty="0" smtClean="0">
                <a:latin typeface="Calibri" panose="020F0502020204030204" pitchFamily="34" charset="0"/>
              </a:rPr>
              <a:t>Ernesto </a:t>
            </a:r>
            <a:r>
              <a:rPr lang="fr-FR" sz="2400" dirty="0">
                <a:latin typeface="Calibri" panose="020F0502020204030204" pitchFamily="34" charset="0"/>
              </a:rPr>
              <a:t>Nhamuavhe, </a:t>
            </a:r>
            <a:r>
              <a:rPr lang="fr-FR" sz="2400" dirty="0" err="1" smtClean="0">
                <a:latin typeface="Calibri" panose="020F0502020204030204" pitchFamily="34" charset="0"/>
              </a:rPr>
              <a:t>who</a:t>
            </a:r>
            <a:r>
              <a:rPr lang="fr-FR" sz="2400" dirty="0" smtClean="0">
                <a:latin typeface="Calibri" panose="020F0502020204030204" pitchFamily="34" charset="0"/>
              </a:rPr>
              <a:t> </a:t>
            </a:r>
            <a:r>
              <a:rPr lang="fr-FR" sz="2400" dirty="0" err="1" smtClean="0">
                <a:latin typeface="Calibri" panose="020F0502020204030204" pitchFamily="34" charset="0"/>
              </a:rPr>
              <a:t>was</a:t>
            </a:r>
            <a:r>
              <a:rPr lang="fr-FR" sz="2400" dirty="0" smtClean="0">
                <a:latin typeface="Calibri" panose="020F0502020204030204" pitchFamily="34" charset="0"/>
              </a:rPr>
              <a:t> </a:t>
            </a:r>
            <a:r>
              <a:rPr lang="fr-FR" sz="2400" dirty="0" err="1" smtClean="0">
                <a:latin typeface="Calibri" panose="020F0502020204030204" pitchFamily="34" charset="0"/>
              </a:rPr>
              <a:t>married</a:t>
            </a:r>
            <a:r>
              <a:rPr lang="fr-FR" sz="2400" dirty="0" smtClean="0">
                <a:latin typeface="Calibri" panose="020F0502020204030204" pitchFamily="34" charset="0"/>
              </a:rPr>
              <a:t> </a:t>
            </a:r>
            <a:r>
              <a:rPr lang="fr-FR" sz="2400" dirty="0" err="1" smtClean="0">
                <a:latin typeface="Calibri" panose="020F0502020204030204" pitchFamily="34" charset="0"/>
              </a:rPr>
              <a:t>with</a:t>
            </a:r>
            <a:r>
              <a:rPr lang="fr-FR" sz="2400" dirty="0" smtClean="0">
                <a:latin typeface="Calibri" panose="020F0502020204030204" pitchFamily="34" charset="0"/>
              </a:rPr>
              <a:t> </a:t>
            </a:r>
            <a:r>
              <a:rPr lang="fr-FR" sz="2400" dirty="0" err="1" smtClean="0">
                <a:latin typeface="Calibri" panose="020F0502020204030204" pitchFamily="34" charset="0"/>
              </a:rPr>
              <a:t>children</a:t>
            </a:r>
            <a:r>
              <a:rPr lang="fr-FR" sz="2400" dirty="0" smtClean="0">
                <a:latin typeface="Calibri" panose="020F0502020204030204" pitchFamily="34" charset="0"/>
              </a:rPr>
              <a:t>, </a:t>
            </a:r>
            <a:r>
              <a:rPr lang="fr-FR" sz="2400" dirty="0" err="1" smtClean="0">
                <a:latin typeface="Calibri" panose="020F0502020204030204" pitchFamily="34" charset="0"/>
              </a:rPr>
              <a:t>inspired</a:t>
            </a:r>
            <a:r>
              <a:rPr lang="fr-FR" sz="2400" dirty="0" smtClean="0">
                <a:latin typeface="Calibri" panose="020F0502020204030204" pitchFamily="34" charset="0"/>
              </a:rPr>
              <a:t> the film ‘Man on Ground’.</a:t>
            </a:r>
            <a:endParaRPr lang="en-GB" sz="2400" dirty="0">
              <a:latin typeface="Calibri" panose="020F0502020204030204" pitchFamily="34" charset="0"/>
            </a:endParaRPr>
          </a:p>
          <a:p>
            <a:r>
              <a:rPr lang="fr-FR" sz="2400" dirty="0"/>
              <a:t> </a:t>
            </a:r>
            <a:endParaRPr lang="en-GB" sz="2400" dirty="0"/>
          </a:p>
          <a:p>
            <a:r>
              <a:rPr lang="fr-FR" sz="1600" b="1" u="sng" dirty="0">
                <a:latin typeface="Calibri" panose="020F0502020204030204" pitchFamily="34" charset="0"/>
                <a:hlinkClick r:id="rId2"/>
              </a:rPr>
              <a:t>http://</a:t>
            </a:r>
            <a:r>
              <a:rPr lang="fr-FR" sz="1600" b="1" u="sng" dirty="0" smtClean="0">
                <a:latin typeface="Calibri" panose="020F0502020204030204" pitchFamily="34" charset="0"/>
                <a:hlinkClick r:id="rId2"/>
              </a:rPr>
              <a:t>www.nairaland.com/745001/nigerian-directed-film-man-ground</a:t>
            </a:r>
            <a:endParaRPr lang="en-GB" sz="1600" b="1" dirty="0">
              <a:latin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906662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45057" y="331751"/>
            <a:ext cx="10731260" cy="6740307"/>
          </a:xfrm>
          <a:prstGeom prst="rect">
            <a:avLst/>
          </a:prstGeom>
        </p:spPr>
        <p:txBody>
          <a:bodyPr wrap="square">
            <a:spAutoFit/>
          </a:bodyPr>
          <a:lstStyle/>
          <a:p>
            <a:pPr algn="just"/>
            <a:r>
              <a:rPr lang="en-GB" sz="3600" b="1" i="0" dirty="0" smtClean="0">
                <a:effectLst/>
                <a:latin typeface="Calibri" panose="020F0502020204030204" pitchFamily="34" charset="0"/>
              </a:rPr>
              <a:t>SYNOPSIS</a:t>
            </a:r>
            <a:endParaRPr lang="en-GB" sz="1100" dirty="0">
              <a:latin typeface="Calibri" panose="020F0502020204030204" pitchFamily="34" charset="0"/>
            </a:endParaRPr>
          </a:p>
          <a:p>
            <a:pPr algn="just"/>
            <a:r>
              <a:rPr lang="en-GB" sz="2400" b="0" i="0" dirty="0" smtClean="0">
                <a:effectLst/>
                <a:latin typeface="Calibri" panose="020F0502020204030204" pitchFamily="34" charset="0"/>
              </a:rPr>
              <a:t>Director Akin Omotoso structures this intensely personal narrative as a thriller. Ade (Hakeem Kae-Kazim), a Nigerian banker living in London, desperately searches for his missing brother amid the xenophobic tensions of South Africa's townships.  </a:t>
            </a:r>
          </a:p>
          <a:p>
            <a:pPr algn="just"/>
            <a:endParaRPr lang="en-GB" sz="2400" dirty="0">
              <a:latin typeface="Calibri" panose="020F0502020204030204" pitchFamily="34" charset="0"/>
            </a:endParaRPr>
          </a:p>
          <a:p>
            <a:pPr algn="just"/>
            <a:r>
              <a:rPr lang="en-GB" sz="3600" b="1" i="0" dirty="0" smtClean="0">
                <a:effectLst/>
                <a:latin typeface="Calibri" panose="020F0502020204030204" pitchFamily="34" charset="0"/>
              </a:rPr>
              <a:t>FOCUS</a:t>
            </a:r>
          </a:p>
          <a:p>
            <a:pPr algn="just"/>
            <a:r>
              <a:rPr lang="en-GB" sz="2400" dirty="0">
                <a:solidFill>
                  <a:srgbClr val="000000"/>
                </a:solidFill>
                <a:latin typeface="Calibri" panose="020F0502020204030204" pitchFamily="34" charset="0"/>
                <a:ea typeface="Calibri" panose="020F0502020204030204" pitchFamily="34" charset="0"/>
              </a:rPr>
              <a:t>The focus here will be on the film treatment of Nigerian and African migration in South Africa, on its interpretation of the current malaise between the two countries and on its audiovisual presentation of intercultural communication or the lack of it. The presentation ends with a consideration of the political and educational use of the film and its impact, in the line of traditional Nollywood films. It equally aims to show that in spite of its originality, this film closely follows the Nollywood ‘edutainment’ model, seeking, in this case, to warn would-be immigrants against dangers waiting for them abroad.</a:t>
            </a:r>
            <a:endParaRPr lang="en-GB" sz="2800" dirty="0">
              <a:latin typeface="Times New Roman" panose="02020603050405020304" pitchFamily="18" charset="0"/>
              <a:ea typeface="Times New Roman" panose="02020603050405020304" pitchFamily="18" charset="0"/>
            </a:endParaRPr>
          </a:p>
          <a:p>
            <a:pPr algn="just"/>
            <a:endParaRPr lang="en-GB" sz="2400" dirty="0">
              <a:latin typeface="Calibri" panose="020F0502020204030204" pitchFamily="34" charset="0"/>
            </a:endParaRPr>
          </a:p>
          <a:p>
            <a:pPr algn="just"/>
            <a:endParaRPr lang="en-GB" sz="2400" b="0" i="0" dirty="0" smtClean="0">
              <a:effectLst/>
              <a:latin typeface="Calibri" panose="020F0502020204030204" pitchFamily="34" charset="0"/>
            </a:endParaRPr>
          </a:p>
          <a:p>
            <a:pPr algn="just"/>
            <a:endParaRPr lang="en-GB" sz="2400" b="0" i="0" dirty="0" smtClean="0">
              <a:effectLst/>
              <a:latin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77563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816</TotalTime>
  <Words>579</Words>
  <Application>Microsoft Macintosh PowerPoint</Application>
  <PresentationFormat>Custom</PresentationFormat>
  <Paragraphs>23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Facet</vt:lpstr>
      <vt:lpstr>Reflecting on Migration:  Man on Ground (2011) -  a Nigerian film  on South Africa</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Reflecting on Migration:  Man on Ground (2011),  a Nigerian film on South Africa</dc:title>
  <dc:creator>Françoise Ijeoma</dc:creator>
  <cp:lastModifiedBy>Harriet Powney</cp:lastModifiedBy>
  <cp:revision>28</cp:revision>
  <dcterms:created xsi:type="dcterms:W3CDTF">2016-04-04T11:47:23Z</dcterms:created>
  <dcterms:modified xsi:type="dcterms:W3CDTF">2016-04-04T11:48:25Z</dcterms:modified>
</cp:coreProperties>
</file>