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99" r:id="rId2"/>
    <p:sldId id="786" r:id="rId3"/>
    <p:sldId id="711" r:id="rId4"/>
    <p:sldId id="778" r:id="rId5"/>
    <p:sldId id="779" r:id="rId6"/>
    <p:sldId id="780" r:id="rId7"/>
    <p:sldId id="781" r:id="rId8"/>
    <p:sldId id="782" r:id="rId9"/>
    <p:sldId id="783" r:id="rId10"/>
    <p:sldId id="775" r:id="rId11"/>
    <p:sldId id="776" r:id="rId12"/>
    <p:sldId id="769" r:id="rId13"/>
    <p:sldId id="770" r:id="rId14"/>
    <p:sldId id="773" r:id="rId15"/>
    <p:sldId id="720" r:id="rId16"/>
    <p:sldId id="719" r:id="rId17"/>
    <p:sldId id="728" r:id="rId18"/>
    <p:sldId id="701" r:id="rId19"/>
    <p:sldId id="598" r:id="rId20"/>
    <p:sldId id="575" r:id="rId21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FF99"/>
    <a:srgbClr val="B7DBFF"/>
    <a:srgbClr val="FFFF99"/>
    <a:srgbClr val="FFCC66"/>
    <a:srgbClr val="F2C8A6"/>
    <a:srgbClr val="C9C49B"/>
    <a:srgbClr val="CCFFFF"/>
    <a:srgbClr val="FFCC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822" autoAdjust="0"/>
    <p:restoredTop sz="85238" autoAdjust="0"/>
  </p:normalViewPr>
  <p:slideViewPr>
    <p:cSldViewPr snapToGrid="0">
      <p:cViewPr varScale="1">
        <p:scale>
          <a:sx n="86" d="100"/>
          <a:sy n="86" d="100"/>
        </p:scale>
        <p:origin x="-1232" y="-112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9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532" y="-114"/>
      </p:cViewPr>
      <p:guideLst>
        <p:guide orient="horz" pos="3224"/>
        <p:guide pos="2238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675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8675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19398286-2A23-4CBC-9C8A-251EB970A9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922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8675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1" tIns="48600" rIns="97201" bIns="486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6D4EBB9E-2F89-4DE5-9864-A9F1412C1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5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B7C2B-3294-436D-BE4F-E56957751E1A}" type="slidenum">
              <a:rPr lang="en-GB" smtClean="0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530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BB9E-2F89-4DE5-9864-A9F1412C11D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375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BB9E-2F89-4DE5-9864-A9F1412C11D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45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97E69-E729-4A97-8CFA-8E75BCDBE51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828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60516-314B-46F1-8BC1-428A0CC50BC4}" type="slidenum">
              <a:rPr lang="en-GB" smtClean="0">
                <a:cs typeface="Arial" charset="0"/>
              </a:rPr>
              <a:pPr/>
              <a:t>15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75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5390-2131-4279-A516-B5330C52107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052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5390-2131-4279-A516-B5330C52107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8461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BB9E-2F89-4DE5-9864-A9F1412C11D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78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4022725" y="9718675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1" tIns="48600" rIns="97201" bIns="48600" anchor="b"/>
          <a:lstStyle/>
          <a:p>
            <a:pPr algn="r"/>
            <a:fld id="{58D82057-113C-44D9-AAE1-6CA175D0017D}" type="slidenum">
              <a:rPr lang="en-GB" sz="1300">
                <a:ea typeface="ＭＳ Ｐゴシック" pitchFamily="34" charset="-128"/>
              </a:rPr>
              <a:pPr algn="r"/>
              <a:t>19</a:t>
            </a:fld>
            <a:endParaRPr lang="en-GB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792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BB9E-2F89-4DE5-9864-A9F1412C11D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77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BB9E-2F89-4DE5-9864-A9F1412C11D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219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BB9E-2F89-4DE5-9864-A9F1412C11D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43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5390-2131-4279-A516-B5330C52107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875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00C56-6394-404F-B0B8-346C2209FC49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20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45390-2131-4279-A516-B5330C52107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33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DD8B9-1814-4800-A226-18A775227053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7642" indent="-247642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17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EBB9E-2F89-4DE5-9864-A9F1412C11D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383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 bwMode="auto">
          <a:xfrm>
            <a:off x="0" y="1199534"/>
            <a:ext cx="9144000" cy="42313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3068638"/>
            <a:ext cx="8496300" cy="30972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043C-D37C-43E0-B99D-094947AA1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482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482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C630-4C55-409D-B80A-CA025425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412875"/>
            <a:ext cx="3754437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18025" y="1412875"/>
            <a:ext cx="3756025" cy="43211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849F-EEF2-45C3-AC23-01203EBE3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23EA-1D14-48D8-8A27-7B057725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E472-8A40-423A-89B2-D6E52F95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754437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412875"/>
            <a:ext cx="3756025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C8FC-38B9-4251-84C8-BB557C61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890"/>
            <a:ext cx="8229600" cy="41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AB77-7447-45E4-B216-39FCBF0A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FA33-5AA8-4D7E-BE4C-48191CA5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7443-C3FD-4810-8F79-0E82A7463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A7319-4F2F-4647-976E-F4BEC5832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0CD5-1829-4B08-B8B1-9B267DE5B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12700"/>
            <a:ext cx="84899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69704"/>
            <a:ext cx="8489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err="1"/>
              <a:t>stylesas</a:t>
            </a:r>
            <a:r>
              <a:rPr lang="en-US" dirty="0"/>
              <a:t> </a:t>
            </a:r>
            <a:r>
              <a:rPr lang="en-US" dirty="0" err="1"/>
              <a:t>laksdjf</a:t>
            </a:r>
            <a:r>
              <a:rPr lang="en-US" dirty="0"/>
              <a:t> ;</a:t>
            </a:r>
            <a:r>
              <a:rPr lang="en-US" dirty="0" err="1"/>
              <a:t>laksdjf</a:t>
            </a:r>
            <a:r>
              <a:rPr lang="en-US" dirty="0"/>
              <a:t> </a:t>
            </a:r>
            <a:r>
              <a:rPr lang="en-US" dirty="0" err="1"/>
              <a:t>alskdjf</a:t>
            </a:r>
            <a:r>
              <a:rPr lang="en-US" dirty="0"/>
              <a:t> ;</a:t>
            </a:r>
            <a:r>
              <a:rPr lang="en-US" dirty="0" err="1"/>
              <a:t>alskdjf</a:t>
            </a:r>
            <a:r>
              <a:rPr lang="en-US" dirty="0"/>
              <a:t> ;</a:t>
            </a:r>
            <a:r>
              <a:rPr lang="en-US" dirty="0" err="1"/>
              <a:t>aslkjdf</a:t>
            </a:r>
            <a:r>
              <a:rPr lang="en-US" dirty="0"/>
              <a:t> </a:t>
            </a:r>
            <a:r>
              <a:rPr lang="en-US" dirty="0" err="1"/>
              <a:t>kjas;dlfkj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B16EC3B-F555-4B1E-8D91-E3CCFE79C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31658" y="177482"/>
            <a:ext cx="4188492" cy="75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850" y="83651"/>
            <a:ext cx="1308180" cy="882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pp.open.ac.uk/" TargetMode="Externa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0" y="14128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61563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10348" y="3729907"/>
            <a:ext cx="7751763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Belinda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zh-CN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07/12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/2016</a:t>
            </a:r>
          </a:p>
          <a:p>
            <a:pPr>
              <a:spcBef>
                <a:spcPct val="50000"/>
              </a:spcBef>
            </a:pP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 IDII &amp; DPP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1239838" y="2566988"/>
            <a:ext cx="4987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0922" y="1580994"/>
            <a:ext cx="7695684" cy="1368425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Innovations for International Development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850" y="5605000"/>
            <a:ext cx="8472017" cy="11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5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356" t="24483" r="12498" b="14135"/>
          <a:stretch>
            <a:fillRect/>
          </a:stretch>
        </p:blipFill>
        <p:spPr bwMode="auto">
          <a:xfrm>
            <a:off x="284206" y="1915297"/>
            <a:ext cx="8649730" cy="41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56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93" t="26688" r="12661" b="14135"/>
          <a:stretch>
            <a:fillRect/>
          </a:stretch>
        </p:blipFill>
        <p:spPr bwMode="auto">
          <a:xfrm>
            <a:off x="220958" y="2051222"/>
            <a:ext cx="8712978" cy="408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40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n-GB" dirty="0" smtClean="0"/>
              <a:t>How big is Bangladesh?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783" t="28621" r="32907" b="17502"/>
          <a:stretch/>
        </p:blipFill>
        <p:spPr bwMode="auto">
          <a:xfrm>
            <a:off x="152400" y="1524000"/>
            <a:ext cx="8991600" cy="460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2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305800" cy="1143000"/>
          </a:xfrm>
        </p:spPr>
        <p:txBody>
          <a:bodyPr>
            <a:normAutofit/>
          </a:bodyPr>
          <a:lstStyle/>
          <a:p>
            <a:r>
              <a:rPr lang="en-GB" dirty="0"/>
              <a:t>How far away is Finland from </a:t>
            </a:r>
            <a:r>
              <a:rPr lang="en-GB" dirty="0" smtClean="0"/>
              <a:t>North </a:t>
            </a:r>
            <a:r>
              <a:rPr lang="en-GB" dirty="0"/>
              <a:t>Korea?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747" t="21217" r="33912" b="22554"/>
          <a:stretch/>
        </p:blipFill>
        <p:spPr bwMode="auto">
          <a:xfrm>
            <a:off x="698157" y="1355125"/>
            <a:ext cx="7985577" cy="43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3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Geography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1490" indent="-457200"/>
            <a:r>
              <a:rPr lang="en-GB" altLang="zh-CN" sz="2200" dirty="0" smtClean="0">
                <a:ea typeface="SimSun" pitchFamily="2" charset="-122"/>
              </a:rPr>
              <a:t>Ultimately, people have </a:t>
            </a:r>
            <a:r>
              <a:rPr lang="en-GB" altLang="zh-CN" sz="2200" dirty="0">
                <a:ea typeface="SimSun" pitchFamily="2" charset="-122"/>
              </a:rPr>
              <a:t>to live in a local area and they are affected by local </a:t>
            </a:r>
            <a:r>
              <a:rPr lang="en-GB" altLang="zh-CN" sz="2200" dirty="0" smtClean="0">
                <a:ea typeface="SimSun" pitchFamily="2" charset="-122"/>
              </a:rPr>
              <a:t>environment</a:t>
            </a:r>
          </a:p>
          <a:p>
            <a:pPr marL="491490" indent="-457200">
              <a:buFont typeface="Arial" pitchFamily="34" charset="0"/>
              <a:buChar char="•"/>
            </a:pPr>
            <a:r>
              <a:rPr lang="en-GB" altLang="zh-CN" sz="2200" dirty="0" smtClean="0">
                <a:ea typeface="SimSun" pitchFamily="2" charset="-122"/>
              </a:rPr>
              <a:t>Spatial central tendency and Dispersion</a:t>
            </a:r>
          </a:p>
          <a:p>
            <a:pPr marL="491490" indent="-457200">
              <a:buFont typeface="Arial" pitchFamily="34" charset="0"/>
              <a:buChar char="•"/>
            </a:pPr>
            <a:r>
              <a:rPr lang="en-GB" altLang="zh-CN" sz="2200" dirty="0" smtClean="0">
                <a:ea typeface="SimSun" pitchFamily="2" charset="-122"/>
              </a:rPr>
              <a:t>Shape and Pattern  </a:t>
            </a:r>
          </a:p>
          <a:p>
            <a:pPr marL="491490" indent="-457200">
              <a:buFont typeface="Arial" pitchFamily="34" charset="0"/>
              <a:buChar char="•"/>
            </a:pPr>
            <a:r>
              <a:rPr lang="en-GB" altLang="zh-CN" sz="2200" dirty="0" smtClean="0">
                <a:ea typeface="SimSun" pitchFamily="2" charset="-122"/>
              </a:rPr>
              <a:t>Relationships</a:t>
            </a:r>
          </a:p>
          <a:p>
            <a:pPr marL="491490" indent="-457200"/>
            <a:r>
              <a:rPr lang="en-GB" altLang="zh-CN" dirty="0">
                <a:ea typeface="SimSun" pitchFamily="2" charset="-122"/>
              </a:rPr>
              <a:t>	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altLang="zh-CN" sz="2200" dirty="0">
                <a:ea typeface="SimSun" pitchFamily="2" charset="-122"/>
              </a:rPr>
              <a:t>A  surrogate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altLang="zh-CN" sz="2200" dirty="0">
                <a:ea typeface="SimSun" pitchFamily="2" charset="-122"/>
              </a:rPr>
              <a:t>A bridge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altLang="zh-CN" sz="2200" dirty="0">
                <a:ea typeface="SimSun" pitchFamily="2" charset="-122"/>
              </a:rPr>
              <a:t>A vehicle</a:t>
            </a:r>
          </a:p>
          <a:p>
            <a:pPr marL="857250" lvl="1" indent="-457200"/>
            <a:endParaRPr lang="en-GB" altLang="zh-CN" sz="2200" dirty="0">
              <a:ea typeface="SimSun" pitchFamily="2" charset="-12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6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79700" y="2357008"/>
            <a:ext cx="3414713" cy="3041650"/>
            <a:chOff x="1692" y="1303"/>
            <a:chExt cx="2151" cy="1916"/>
          </a:xfrm>
        </p:grpSpPr>
        <p:sp>
          <p:nvSpPr>
            <p:cNvPr id="30732" name="Rectangle 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901" y="1303"/>
              <a:ext cx="19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/>
              <a:r>
                <a:rPr lang="en-GB" sz="1800" b="1" dirty="0">
                  <a:solidFill>
                    <a:schemeClr val="tx2"/>
                  </a:solidFill>
                  <a:latin typeface="Calibri" pitchFamily="34" charset="0"/>
                  <a:ea typeface="ＭＳ Ｐゴシック" pitchFamily="34" charset="-128"/>
                </a:rPr>
                <a:t>self-adapting</a:t>
              </a:r>
            </a:p>
          </p:txBody>
        </p:sp>
        <p:sp>
          <p:nvSpPr>
            <p:cNvPr id="30733" name="Rectangle 17"/>
            <p:cNvSpPr>
              <a:spLocks noChangeArrowheads="1"/>
            </p:cNvSpPr>
            <p:nvPr/>
          </p:nvSpPr>
          <p:spPr bwMode="auto">
            <a:xfrm>
              <a:off x="1885" y="3064"/>
              <a:ext cx="19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/>
              <a:r>
                <a:rPr lang="en-GB" sz="1600" dirty="0">
                  <a:latin typeface="Calibri" pitchFamily="34" charset="0"/>
                  <a:ea typeface="ＭＳ Ｐゴシック" pitchFamily="34" charset="-128"/>
                </a:rPr>
                <a:t>designs and strategies evolve </a:t>
              </a:r>
            </a:p>
          </p:txBody>
        </p:sp>
        <p:pic>
          <p:nvPicPr>
            <p:cNvPr id="30734" name="Picture 46"/>
            <p:cNvPicPr>
              <a:picLocks noChangeAspect="1" noChangeArrowheads="1"/>
            </p:cNvPicPr>
            <p:nvPr/>
          </p:nvPicPr>
          <p:blipFill>
            <a:blip r:embed="rId6" cstate="print">
              <a:lum contrast="14000"/>
            </a:blip>
            <a:srcRect b="4420"/>
            <a:stretch>
              <a:fillRect/>
            </a:stretch>
          </p:blipFill>
          <p:spPr bwMode="auto">
            <a:xfrm>
              <a:off x="1692" y="1554"/>
              <a:ext cx="2138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56313" y="2357008"/>
            <a:ext cx="3087687" cy="3041650"/>
            <a:chOff x="3819" y="1303"/>
            <a:chExt cx="1945" cy="1916"/>
          </a:xfrm>
        </p:grpSpPr>
        <p:sp>
          <p:nvSpPr>
            <p:cNvPr id="30729" name="Rectangle 1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28" y="1303"/>
              <a:ext cx="19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/>
              <a:r>
                <a:rPr lang="en-GB" sz="1800" b="1" dirty="0">
                  <a:solidFill>
                    <a:schemeClr val="tx2"/>
                  </a:solidFill>
                  <a:latin typeface="Calibri" pitchFamily="34" charset="0"/>
                  <a:ea typeface="ＭＳ Ｐゴシック" pitchFamily="34" charset="-128"/>
                </a:rPr>
                <a:t>system</a:t>
              </a:r>
            </a:p>
          </p:txBody>
        </p:sp>
        <p:sp>
          <p:nvSpPr>
            <p:cNvPr id="30730" name="Rectangle 18"/>
            <p:cNvSpPr>
              <a:spLocks noChangeArrowheads="1"/>
            </p:cNvSpPr>
            <p:nvPr/>
          </p:nvSpPr>
          <p:spPr bwMode="auto">
            <a:xfrm>
              <a:off x="3819" y="3064"/>
              <a:ext cx="19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/>
              <a:r>
                <a:rPr lang="en-GB" sz="1600" dirty="0">
                  <a:latin typeface="Calibri" pitchFamily="34" charset="0"/>
                  <a:ea typeface="ＭＳ Ｐゴシック" pitchFamily="34" charset="-128"/>
                </a:rPr>
                <a:t>Emergence from micro behaviours </a:t>
              </a:r>
            </a:p>
          </p:txBody>
        </p:sp>
        <p:pic>
          <p:nvPicPr>
            <p:cNvPr id="30731" name="Picture 13" descr="AC6075.jpg"/>
            <p:cNvPicPr>
              <a:picLocks noChangeAspect="1"/>
            </p:cNvPicPr>
            <p:nvPr/>
          </p:nvPicPr>
          <p:blipFill>
            <a:blip r:embed="rId7" cstate="print">
              <a:lum contrast="14000"/>
            </a:blip>
            <a:srcRect l="11356"/>
            <a:stretch>
              <a:fillRect/>
            </a:stretch>
          </p:blipFill>
          <p:spPr bwMode="auto">
            <a:xfrm>
              <a:off x="3819" y="1554"/>
              <a:ext cx="1945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6350" y="2357008"/>
            <a:ext cx="2979738" cy="3041650"/>
            <a:chOff x="0" y="1303"/>
            <a:chExt cx="1877" cy="1916"/>
          </a:xfrm>
        </p:grpSpPr>
        <p:sp>
          <p:nvSpPr>
            <p:cNvPr id="30726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0" y="1303"/>
              <a:ext cx="18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/>
              <a:r>
                <a:rPr lang="en-GB" sz="1800" b="1" dirty="0">
                  <a:solidFill>
                    <a:schemeClr val="tx2"/>
                  </a:solidFill>
                  <a:latin typeface="Calibri" pitchFamily="34" charset="0"/>
                  <a:ea typeface="ＭＳ Ｐゴシック" pitchFamily="34" charset="-128"/>
                </a:rPr>
                <a:t>complex</a:t>
              </a:r>
            </a:p>
          </p:txBody>
        </p:sp>
        <p:sp>
          <p:nvSpPr>
            <p:cNvPr id="30727" name="Rectangle 16"/>
            <p:cNvSpPr>
              <a:spLocks noChangeArrowheads="1"/>
            </p:cNvSpPr>
            <p:nvPr/>
          </p:nvSpPr>
          <p:spPr bwMode="auto">
            <a:xfrm>
              <a:off x="0" y="3064"/>
              <a:ext cx="18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/>
              <a:r>
                <a:rPr lang="en-GB" sz="1600" dirty="0">
                  <a:latin typeface="Calibri" pitchFamily="34" charset="0"/>
                  <a:ea typeface="ＭＳ Ｐゴシック" pitchFamily="34" charset="-128"/>
                </a:rPr>
                <a:t>self-organising agents interact</a:t>
              </a:r>
            </a:p>
          </p:txBody>
        </p:sp>
        <p:pic>
          <p:nvPicPr>
            <p:cNvPr id="30728" name="Picture 14" descr="complexity.jpg"/>
            <p:cNvPicPr>
              <a:picLocks noChangeAspect="1"/>
            </p:cNvPicPr>
            <p:nvPr/>
          </p:nvPicPr>
          <p:blipFill>
            <a:blip r:embed="rId8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0" y="1554"/>
              <a:ext cx="1877" cy="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Complexity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2532" y="1076268"/>
            <a:ext cx="8489950" cy="576263"/>
          </a:xfrm>
        </p:spPr>
        <p:txBody>
          <a:bodyPr/>
          <a:lstStyle/>
          <a:p>
            <a:r>
              <a:rPr lang="en-GB" dirty="0"/>
              <a:t>The impact of climate changes on sustainable development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560574"/>
              </p:ext>
            </p:extLst>
          </p:nvPr>
        </p:nvGraphicFramePr>
        <p:xfrm>
          <a:off x="494270" y="1482810"/>
          <a:ext cx="8143104" cy="52269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3482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</a:tblGrid>
              <a:tr h="5226907"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impact of climate change  on sustainable development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</a:tbl>
          </a:graphicData>
        </a:graphic>
      </p:graphicFrame>
      <p:pic>
        <p:nvPicPr>
          <p:cNvPr id="9" name="Picture 8" descr="Fig 1: Global m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80" y="1652531"/>
            <a:ext cx="7612655" cy="43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5018" y="1022763"/>
            <a:ext cx="8489950" cy="576263"/>
          </a:xfrm>
        </p:spPr>
        <p:txBody>
          <a:bodyPr/>
          <a:lstStyle/>
          <a:p>
            <a:r>
              <a:rPr lang="en-GB" dirty="0"/>
              <a:t>Stakeholder mapping in sustainable fashion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050535"/>
              </p:ext>
            </p:extLst>
          </p:nvPr>
        </p:nvGraphicFramePr>
        <p:xfrm>
          <a:off x="494270" y="1590261"/>
          <a:ext cx="3759678" cy="5119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5967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</a:tblGrid>
              <a:tr h="511945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 cstate="print"/>
          <a:srcRect l="28418" t="6857" r="26075" b="12571"/>
          <a:stretch>
            <a:fillRect/>
          </a:stretch>
        </p:blipFill>
        <p:spPr bwMode="auto">
          <a:xfrm>
            <a:off x="572494" y="1534603"/>
            <a:ext cx="3609891" cy="394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1177" y="1669774"/>
            <a:ext cx="3964066" cy="38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Data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15922" t="21978" r="17063" b="22053"/>
          <a:stretch>
            <a:fillRect/>
          </a:stretch>
        </p:blipFill>
        <p:spPr bwMode="auto">
          <a:xfrm>
            <a:off x="701160" y="1865233"/>
            <a:ext cx="7735329" cy="46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3949700" y="1197661"/>
            <a:ext cx="51943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/>
            <a:r>
              <a:rPr lang="ja-JP" altLang="en-GB" sz="2800">
                <a:latin typeface="Calibri" pitchFamily="34" charset="0"/>
                <a:ea typeface="ＭＳ Ｐゴシック" pitchFamily="34" charset="-128"/>
              </a:rPr>
              <a:t>‘</a:t>
            </a:r>
            <a:r>
              <a:rPr lang="en-GB" altLang="ja-JP" sz="2800" dirty="0">
                <a:latin typeface="Calibri" pitchFamily="34" charset="0"/>
                <a:ea typeface="ＭＳ Ｐゴシック" pitchFamily="34" charset="-128"/>
              </a:rPr>
              <a:t>We cannot solve problems by using the same kind of thinking</a:t>
            </a:r>
          </a:p>
          <a:p>
            <a:pPr algn="ctr" defTabSz="895350"/>
            <a:r>
              <a:rPr lang="en-GB" sz="2800" dirty="0">
                <a:latin typeface="Calibri" pitchFamily="34" charset="0"/>
                <a:ea typeface="ＭＳ Ｐゴシック" pitchFamily="34" charset="-128"/>
              </a:rPr>
              <a:t>we used when we created them.</a:t>
            </a:r>
            <a:r>
              <a:rPr lang="ja-JP" altLang="en-GB" sz="2800">
                <a:latin typeface="Calibri" pitchFamily="34" charset="0"/>
                <a:ea typeface="ＭＳ Ｐゴシック" pitchFamily="34" charset="-128"/>
              </a:rPr>
              <a:t>’</a:t>
            </a:r>
            <a:endParaRPr lang="en-GB" altLang="ja-JP" sz="2800" dirty="0">
              <a:latin typeface="Calibri" pitchFamily="34" charset="0"/>
              <a:ea typeface="ＭＳ Ｐゴシック" pitchFamily="34" charset="-128"/>
            </a:endParaRPr>
          </a:p>
          <a:p>
            <a:pPr algn="ctr" defTabSz="895350"/>
            <a:endParaRPr lang="en-GB" sz="1500" dirty="0">
              <a:latin typeface="Calibri" pitchFamily="34" charset="0"/>
              <a:ea typeface="ＭＳ Ｐゴシック" pitchFamily="34" charset="-128"/>
            </a:endParaRPr>
          </a:p>
          <a:p>
            <a:pPr algn="ctr" defTabSz="895350"/>
            <a:r>
              <a:rPr lang="en-GB" sz="1200" dirty="0">
                <a:latin typeface="Calibri" pitchFamily="34" charset="0"/>
                <a:ea typeface="ＭＳ Ｐゴシック" pitchFamily="34" charset="-128"/>
              </a:rPr>
              <a:t>ALBERT EINSTEIN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380" y="981779"/>
            <a:ext cx="2811462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s://encrypted-tbn3.gstatic.com/images?q=tbn:ANd9GcTO2zYbX3AF5KdFYTtP4kwIsj3DV-PzmA9qhjv4_70X45r25pNC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213" y="3937000"/>
            <a:ext cx="42116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Word Cloud 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630"/>
          <a:stretch>
            <a:fillRect/>
          </a:stretch>
        </p:blipFill>
        <p:spPr>
          <a:xfrm>
            <a:off x="1394687" y="1009816"/>
            <a:ext cx="6192362" cy="575946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/>
          </p:cNvSpPr>
          <p:nvPr/>
        </p:nvSpPr>
        <p:spPr bwMode="auto">
          <a:xfrm>
            <a:off x="373620" y="2933701"/>
            <a:ext cx="83724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5800" b="0" kern="0" dirty="0">
                <a:solidFill>
                  <a:schemeClr val="tx1"/>
                </a:solidFill>
              </a:rPr>
              <a:t>Thank you!</a:t>
            </a:r>
            <a:br>
              <a:rPr lang="en-GB" sz="5800" b="0" kern="0" dirty="0">
                <a:solidFill>
                  <a:schemeClr val="tx1"/>
                </a:solidFill>
              </a:rPr>
            </a:br>
            <a:endParaRPr lang="en-GB" sz="5800" b="0" kern="0" dirty="0">
              <a:solidFill>
                <a:schemeClr val="tx1"/>
              </a:solidFill>
            </a:endParaRPr>
          </a:p>
        </p:txBody>
      </p:sp>
      <p:sp>
        <p:nvSpPr>
          <p:cNvPr id="68611" name="Rectangle 122"/>
          <p:cNvSpPr>
            <a:spLocks noChangeArrowheads="1"/>
          </p:cNvSpPr>
          <p:nvPr/>
        </p:nvSpPr>
        <p:spPr bwMode="auto">
          <a:xfrm>
            <a:off x="3198497" y="4409004"/>
            <a:ext cx="3006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Belinda.Wu@open.ac.uk</a:t>
            </a:r>
            <a:endParaRPr lang="en-GB" dirty="0">
              <a:hlinkClick r:id="rId2"/>
            </a:endParaRPr>
          </a:p>
          <a:p>
            <a:pPr algn="ctr">
              <a:spcBef>
                <a:spcPct val="50000"/>
              </a:spcBef>
            </a:pPr>
            <a:r>
              <a:rPr lang="en-GB" dirty="0">
                <a:hlinkClick r:id="rId2"/>
              </a:rPr>
              <a:t>http://dpp.open.ac.uk/</a:t>
            </a:r>
            <a:endParaRPr lang="en-GB" dirty="0"/>
          </a:p>
          <a:p>
            <a:pPr algn="ctr">
              <a:spcBef>
                <a:spcPct val="50000"/>
              </a:spcBef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850" y="5605000"/>
            <a:ext cx="8472017" cy="1102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Inclusive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Infrastructure based innovations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Technology based innovations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Research method innovations</a:t>
            </a:r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rigin-ars.els-cdn.com/content/image/1-s2.0-S0967070X03000532-gr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555" y="0"/>
            <a:ext cx="5572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0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9" y="1127254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2600" dirty="0">
                <a:solidFill>
                  <a:schemeClr val="tx1"/>
                </a:solidFill>
              </a:rPr>
              <a:t>E-</a:t>
            </a:r>
            <a:r>
              <a:rPr lang="en-GB" altLang="zh-CN" sz="2600" dirty="0">
                <a:solidFill>
                  <a:schemeClr val="tx1"/>
                </a:solidFill>
              </a:rPr>
              <a:t>Social Science</a:t>
            </a:r>
            <a:endParaRPr lang="en-GB" sz="2600" b="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62" y="1821798"/>
            <a:ext cx="7475838" cy="46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8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3" y="1341149"/>
            <a:ext cx="66706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53829" y="5147108"/>
            <a:ext cx="3384550" cy="1368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325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327" y="5365150"/>
            <a:ext cx="2952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157596" y="998400"/>
            <a:ext cx="84899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cap="none" dirty="0">
                <a:solidFill>
                  <a:schemeClr val="tx1"/>
                </a:solidFill>
              </a:rPr>
              <a:t>Housing</a:t>
            </a:r>
            <a:endParaRPr lang="en-GB" sz="2800" kern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6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734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1484313"/>
            <a:ext cx="63150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060018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800" kern="0" cap="none" dirty="0">
                <a:solidFill>
                  <a:schemeClr val="tx1"/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9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981" y="1630028"/>
            <a:ext cx="6143016" cy="47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6814" y="1029573"/>
            <a:ext cx="84899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4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DA 1960.png"/>
          <p:cNvPicPr>
            <a:picLocks noChangeAspect="1"/>
          </p:cNvPicPr>
          <p:nvPr/>
        </p:nvPicPr>
        <p:blipFill>
          <a:blip r:embed="rId3" cstate="print"/>
          <a:srcRect l="1945" t="20370" r="1459" b="3370"/>
          <a:stretch>
            <a:fillRect/>
          </a:stretch>
        </p:blipFill>
        <p:spPr>
          <a:xfrm>
            <a:off x="379053" y="1779372"/>
            <a:ext cx="8249268" cy="4609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4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_q6q2fFeCkagU_7AiiZG_w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Fq0Xm_7J60myPRERNxo7iA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CAb4i0YdLEOQZfriVioyBw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a="http://schemas.openxmlformats.org/drawingml/2006/main" xmlns="" name="Enfolding BW" id="{05963953-BC97-4FB2-9E2F-AAFF6D0CCA8D}" vid="{9952F01C-D47B-4072-A41A-5A36B791A0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39455</TotalTime>
  <Words>181</Words>
  <Application>Microsoft Macintosh PowerPoint</Application>
  <PresentationFormat>On-screen Show (4:3)</PresentationFormat>
  <Paragraphs>63</Paragraphs>
  <Slides>20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Inclusive Innovations for International Development</vt:lpstr>
      <vt:lpstr>Slide 2</vt:lpstr>
      <vt:lpstr>Inclusive Innovations</vt:lpstr>
      <vt:lpstr>Slide 4</vt:lpstr>
      <vt:lpstr>E-Social Science</vt:lpstr>
      <vt:lpstr>Housing</vt:lpstr>
      <vt:lpstr>Slide 7</vt:lpstr>
      <vt:lpstr>Slide 8</vt:lpstr>
      <vt:lpstr>Slide 9</vt:lpstr>
      <vt:lpstr>Slide 10</vt:lpstr>
      <vt:lpstr>Slide 11</vt:lpstr>
      <vt:lpstr>How big is Bangladesh?</vt:lpstr>
      <vt:lpstr>How far away is Finland from North Korea?</vt:lpstr>
      <vt:lpstr>Geography matters</vt:lpstr>
      <vt:lpstr>Complexity Science</vt:lpstr>
      <vt:lpstr>The impact of climate changes on sustainable development</vt:lpstr>
      <vt:lpstr>Stakeholder mapping in sustainable fashion</vt:lpstr>
      <vt:lpstr>Big Data</vt:lpstr>
      <vt:lpstr>Slide 19</vt:lpstr>
      <vt:lpstr>Slide 20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Belinda Wu</dc:creator>
  <cp:lastModifiedBy>Harriet Powney</cp:lastModifiedBy>
  <cp:revision>1790</cp:revision>
  <cp:lastPrinted>2014-03-18T16:09:03Z</cp:lastPrinted>
  <dcterms:created xsi:type="dcterms:W3CDTF">2017-01-05T10:55:08Z</dcterms:created>
  <dcterms:modified xsi:type="dcterms:W3CDTF">2017-01-05T10:58:27Z</dcterms:modified>
</cp:coreProperties>
</file>