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427" r:id="rId2"/>
    <p:sldId id="471" r:id="rId3"/>
    <p:sldId id="428" r:id="rId4"/>
    <p:sldId id="472" r:id="rId5"/>
    <p:sldId id="473" r:id="rId6"/>
    <p:sldId id="385" r:id="rId7"/>
    <p:sldId id="481" r:id="rId8"/>
    <p:sldId id="460" r:id="rId9"/>
    <p:sldId id="477" r:id="rId10"/>
    <p:sldId id="474" r:id="rId11"/>
    <p:sldId id="475" r:id="rId12"/>
    <p:sldId id="476" r:id="rId13"/>
    <p:sldId id="704" r:id="rId14"/>
    <p:sldId id="294" r:id="rId15"/>
    <p:sldId id="461" r:id="rId16"/>
    <p:sldId id="478" r:id="rId17"/>
    <p:sldId id="480" r:id="rId18"/>
    <p:sldId id="397" r:id="rId19"/>
    <p:sldId id="398" r:id="rId20"/>
    <p:sldId id="399" r:id="rId21"/>
    <p:sldId id="381" r:id="rId22"/>
    <p:sldId id="283" r:id="rId23"/>
    <p:sldId id="392" r:id="rId24"/>
    <p:sldId id="384" r:id="rId25"/>
    <p:sldId id="388" r:id="rId26"/>
    <p:sldId id="401" r:id="rId27"/>
    <p:sldId id="400" r:id="rId28"/>
    <p:sldId id="470" r:id="rId29"/>
    <p:sldId id="703" r:id="rId30"/>
    <p:sldId id="459" r:id="rId3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ection>
        <p14:section name="SLIDE STARTERS" id="{ACC24B29-0CC7-491A-A98A-CF7CBDBE501E}">
          <p14:sldIdLst>
            <p14:sldId id="427"/>
            <p14:sldId id="471"/>
            <p14:sldId id="428"/>
            <p14:sldId id="472"/>
            <p14:sldId id="473"/>
            <p14:sldId id="385"/>
            <p14:sldId id="481"/>
            <p14:sldId id="460"/>
            <p14:sldId id="477"/>
            <p14:sldId id="474"/>
            <p14:sldId id="475"/>
            <p14:sldId id="476"/>
            <p14:sldId id="704"/>
            <p14:sldId id="294"/>
            <p14:sldId id="461"/>
            <p14:sldId id="478"/>
            <p14:sldId id="480"/>
            <p14:sldId id="397"/>
            <p14:sldId id="398"/>
            <p14:sldId id="399"/>
            <p14:sldId id="381"/>
            <p14:sldId id="283"/>
            <p14:sldId id="392"/>
            <p14:sldId id="384"/>
            <p14:sldId id="388"/>
            <p14:sldId id="401"/>
            <p14:sldId id="400"/>
          </p14:sldIdLst>
        </p14:section>
        <p14:section name="THANK YOU" id="{6CD91DAB-8EC3-4802-89E9-0F1C7022FB28}">
          <p14:sldIdLst>
            <p14:sldId id="470"/>
            <p14:sldId id="703"/>
            <p14:sldId id="4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1266"/>
    <a:srgbClr val="E6E6E6"/>
    <a:srgbClr val="DC5924"/>
    <a:srgbClr val="B7472A"/>
    <a:srgbClr val="000000"/>
    <a:srgbClr val="FFFFFF"/>
    <a:srgbClr val="75D1FF"/>
    <a:srgbClr val="11161C"/>
    <a:srgbClr val="7F7F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35" autoAdjust="0"/>
    <p:restoredTop sz="84972" autoAdjust="0"/>
  </p:normalViewPr>
  <p:slideViewPr>
    <p:cSldViewPr snapToGrid="0">
      <p:cViewPr varScale="1">
        <p:scale>
          <a:sx n="80" d="100"/>
          <a:sy n="80" d="100"/>
        </p:scale>
        <p:origin x="57" y="276"/>
      </p:cViewPr>
      <p:guideLst>
        <p:guide orient="horz" pos="2160"/>
        <p:guide pos="3840"/>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0"/>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12/14/2019</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12/14/2019</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A0F42A-5A23-4B04-B5A4-C82FBD86A80E}" type="slidenum">
              <a:rPr lang="en-GB" smtClean="0"/>
              <a:pPr/>
              <a:t>30</a:t>
            </a:fld>
            <a:endParaRPr lang="en-GB"/>
          </a:p>
        </p:txBody>
      </p:sp>
    </p:spTree>
    <p:extLst>
      <p:ext uri="{BB962C8B-B14F-4D97-AF65-F5344CB8AC3E}">
        <p14:creationId xmlns:p14="http://schemas.microsoft.com/office/powerpoint/2010/main" val="311982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layout - jus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296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D72384-B47B-4317-AB40-FFBDB6E65D8D}" type="datetimeFigureOut">
              <a:rPr lang="en-GB" smtClean="0"/>
              <a:t>14/12/2019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360D1E-7767-490B-B5C0-EF8031F6C198}" type="slidenum">
              <a:rPr lang="en-GB" smtClean="0"/>
              <a:t>‹#›</a:t>
            </a:fld>
            <a:endParaRPr lang="en-GB"/>
          </a:p>
        </p:txBody>
      </p:sp>
    </p:spTree>
    <p:extLst>
      <p:ext uri="{BB962C8B-B14F-4D97-AF65-F5344CB8AC3E}">
        <p14:creationId xmlns:p14="http://schemas.microsoft.com/office/powerpoint/2010/main" val="326220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81405"/>
            <a:ext cx="9890807" cy="212075"/>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2" y="1150618"/>
            <a:ext cx="11017991" cy="238902"/>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254274089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31" descr="OU_Businesslogo_colour_29mm"/>
          <p:cNvPicPr>
            <a:picLocks noChangeAspect="1" noChangeArrowheads="1"/>
          </p:cNvPicPr>
          <p:nvPr/>
        </p:nvPicPr>
        <p:blipFill>
          <a:blip r:embed="rId2"/>
          <a:srcRect/>
          <a:stretch>
            <a:fillRect/>
          </a:stretch>
        </p:blipFill>
        <p:spPr bwMode="auto">
          <a:xfrm>
            <a:off x="9705121" y="391639"/>
            <a:ext cx="2109406" cy="1546398"/>
          </a:xfrm>
          <a:prstGeom prst="rect">
            <a:avLst/>
          </a:prstGeom>
          <a:noFill/>
          <a:ln w="9525">
            <a:noFill/>
            <a:miter lim="800000"/>
            <a:headEnd/>
            <a:tailEnd/>
          </a:ln>
        </p:spPr>
      </p:pic>
      <p:pic>
        <p:nvPicPr>
          <p:cNvPr id="5" name="Picture 34" descr="oubs_triple_accred_logos_colour_11E"/>
          <p:cNvPicPr>
            <a:picLocks noChangeAspect="1" noChangeArrowheads="1"/>
          </p:cNvPicPr>
          <p:nvPr/>
        </p:nvPicPr>
        <p:blipFill>
          <a:blip r:embed="rId3"/>
          <a:srcRect/>
          <a:stretch>
            <a:fillRect/>
          </a:stretch>
        </p:blipFill>
        <p:spPr bwMode="auto">
          <a:xfrm>
            <a:off x="8778092" y="5975372"/>
            <a:ext cx="3104898" cy="514026"/>
          </a:xfrm>
          <a:prstGeom prst="rect">
            <a:avLst/>
          </a:prstGeom>
          <a:noFill/>
          <a:ln w="9525">
            <a:noFill/>
            <a:miter lim="800000"/>
            <a:headEnd/>
            <a:tailEnd/>
          </a:ln>
        </p:spPr>
      </p:pic>
      <p:sp>
        <p:nvSpPr>
          <p:cNvPr id="5127" name="Rectangle 7"/>
          <p:cNvSpPr>
            <a:spLocks noGrp="1" noChangeArrowheads="1"/>
          </p:cNvSpPr>
          <p:nvPr>
            <p:ph type="ctrTitle"/>
          </p:nvPr>
        </p:nvSpPr>
        <p:spPr>
          <a:xfrm>
            <a:off x="460740" y="2930093"/>
            <a:ext cx="8404320" cy="594778"/>
          </a:xfrm>
        </p:spPr>
        <p:txBody>
          <a:bodyPr anchor="t"/>
          <a:lstStyle>
            <a:lvl1pPr>
              <a:defRPr sz="3628">
                <a:solidFill>
                  <a:schemeClr val="tx1"/>
                </a:solidFill>
              </a:defRPr>
            </a:lvl1pPr>
          </a:lstStyle>
          <a:p>
            <a:pPr lvl="0"/>
            <a:r>
              <a:rPr lang="en-US" noProof="0"/>
              <a:t>Click to edit Master title style</a:t>
            </a:r>
            <a:endParaRPr lang="en-GB" noProof="0"/>
          </a:p>
        </p:txBody>
      </p:sp>
      <p:sp>
        <p:nvSpPr>
          <p:cNvPr id="5128" name="Rectangle 8"/>
          <p:cNvSpPr>
            <a:spLocks noGrp="1" noChangeArrowheads="1"/>
          </p:cNvSpPr>
          <p:nvPr>
            <p:ph type="subTitle" idx="1"/>
          </p:nvPr>
        </p:nvSpPr>
        <p:spPr>
          <a:xfrm>
            <a:off x="460739" y="4604637"/>
            <a:ext cx="9916060" cy="486669"/>
          </a:xfrm>
        </p:spPr>
        <p:txBody>
          <a:bodyPr/>
          <a:lstStyle>
            <a:lvl1pPr marL="0" indent="0">
              <a:buFontTx/>
              <a:buNone/>
              <a:defRPr sz="2721">
                <a:solidFill>
                  <a:schemeClr val="bg2"/>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33623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 id="2147483754" r:id="rId28"/>
    <p:sldLayoutId id="2147483755" r:id="rId29"/>
    <p:sldLayoutId id="2147483756" r:id="rId30"/>
    <p:sldLayoutId id="2147483757" r:id="rId31"/>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hyperlink" Target="https://www.futurelearn.com/courses/educating-girls" TargetMode="Externa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mailto:ml49yanga@hotmail.com"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hyperlink" Target="mailto:jean.Hartley@open.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EBD1AB-8F24-024B-A668-6C890D096614}"/>
              </a:ext>
            </a:extLst>
          </p:cNvPr>
          <p:cNvSpPr/>
          <p:nvPr/>
        </p:nvSpPr>
        <p:spPr>
          <a:xfrm>
            <a:off x="518402" y="1416731"/>
            <a:ext cx="2881812" cy="389785"/>
          </a:xfrm>
          <a:prstGeom prst="rect">
            <a:avLst/>
          </a:prstGeom>
          <a:solidFill>
            <a:schemeClr val="bg1"/>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914377" latinLnBrk="1" hangingPunct="0"/>
            <a:endParaRPr lang="en-US" sz="1733">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3AE79B1E-8987-2547-937E-B7D101268056}"/>
              </a:ext>
            </a:extLst>
          </p:cNvPr>
          <p:cNvSpPr/>
          <p:nvPr/>
        </p:nvSpPr>
        <p:spPr>
          <a:xfrm>
            <a:off x="518402" y="2396010"/>
            <a:ext cx="3965545" cy="389785"/>
          </a:xfrm>
          <a:prstGeom prst="rect">
            <a:avLst/>
          </a:prstGeom>
          <a:solidFill>
            <a:schemeClr val="bg1"/>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914377" latinLnBrk="1" hangingPunct="0"/>
            <a:endParaRPr lang="en-US" sz="1733">
              <a:solidFill>
                <a:srgbClr val="000000"/>
              </a:solidFill>
              <a:latin typeface="Arial"/>
              <a:ea typeface="Arial"/>
              <a:cs typeface="Arial"/>
              <a:sym typeface="Arial"/>
            </a:endParaRPr>
          </a:p>
        </p:txBody>
      </p:sp>
      <p:sp>
        <p:nvSpPr>
          <p:cNvPr id="11" name="Rectangle 10">
            <a:extLst>
              <a:ext uri="{FF2B5EF4-FFF2-40B4-BE49-F238E27FC236}">
                <a16:creationId xmlns:a16="http://schemas.microsoft.com/office/drawing/2014/main" id="{337D5A6B-BB43-A948-B26D-6CAE3E078576}"/>
              </a:ext>
            </a:extLst>
          </p:cNvPr>
          <p:cNvSpPr/>
          <p:nvPr/>
        </p:nvSpPr>
        <p:spPr>
          <a:xfrm>
            <a:off x="518402" y="3315804"/>
            <a:ext cx="6715519" cy="389785"/>
          </a:xfrm>
          <a:prstGeom prst="rect">
            <a:avLst/>
          </a:prstGeom>
          <a:solidFill>
            <a:schemeClr val="bg1"/>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914377" latinLnBrk="1" hangingPunct="0"/>
            <a:endParaRPr lang="en-US" sz="1733">
              <a:solidFill>
                <a:srgbClr val="000000"/>
              </a:solidFill>
              <a:latin typeface="Arial"/>
              <a:ea typeface="Arial"/>
              <a:cs typeface="Arial"/>
              <a:sym typeface="Arial"/>
            </a:endParaRPr>
          </a:p>
        </p:txBody>
      </p:sp>
      <p:sp>
        <p:nvSpPr>
          <p:cNvPr id="8" name="Rectangle 7">
            <a:extLst>
              <a:ext uri="{FF2B5EF4-FFF2-40B4-BE49-F238E27FC236}">
                <a16:creationId xmlns:a16="http://schemas.microsoft.com/office/drawing/2014/main" id="{8D01E4B0-EF1C-084E-8637-DF87DED47E5F}"/>
              </a:ext>
            </a:extLst>
          </p:cNvPr>
          <p:cNvSpPr/>
          <p:nvPr/>
        </p:nvSpPr>
        <p:spPr>
          <a:xfrm>
            <a:off x="518402" y="1187974"/>
            <a:ext cx="11293673" cy="2900794"/>
          </a:xfrm>
          <a:prstGeom prst="rect">
            <a:avLst/>
          </a:prstGeom>
        </p:spPr>
        <p:txBody>
          <a:bodyPr wrap="square">
            <a:spAutoFit/>
          </a:bodyPr>
          <a:lstStyle/>
          <a:p>
            <a:pPr>
              <a:lnSpc>
                <a:spcPts val="7306"/>
              </a:lnSpc>
            </a:pPr>
            <a:r>
              <a:rPr lang="en-GB" sz="7200" b="1" dirty="0"/>
              <a:t>OPEN</a:t>
            </a:r>
            <a:br>
              <a:rPr lang="en-GB" sz="7200" b="1" dirty="0"/>
            </a:br>
            <a:r>
              <a:rPr lang="en-GB" sz="7200" b="1" dirty="0"/>
              <a:t>IMPACT</a:t>
            </a:r>
          </a:p>
          <a:p>
            <a:pPr>
              <a:lnSpc>
                <a:spcPts val="7306"/>
              </a:lnSpc>
            </a:pPr>
            <a:r>
              <a:rPr lang="en-GB" sz="7200" b="1" dirty="0"/>
              <a:t>CONFERENCE</a:t>
            </a:r>
          </a:p>
        </p:txBody>
      </p:sp>
      <p:sp>
        <p:nvSpPr>
          <p:cNvPr id="12" name="Rectangle 11">
            <a:extLst>
              <a:ext uri="{FF2B5EF4-FFF2-40B4-BE49-F238E27FC236}">
                <a16:creationId xmlns:a16="http://schemas.microsoft.com/office/drawing/2014/main" id="{E78B40B7-F3EA-4944-9F14-C6F2ABA5A7DE}"/>
              </a:ext>
            </a:extLst>
          </p:cNvPr>
          <p:cNvSpPr/>
          <p:nvPr/>
        </p:nvSpPr>
        <p:spPr>
          <a:xfrm>
            <a:off x="369147" y="396738"/>
            <a:ext cx="1833760" cy="584775"/>
          </a:xfrm>
          <a:prstGeom prst="rect">
            <a:avLst/>
          </a:prstGeom>
        </p:spPr>
        <p:txBody>
          <a:bodyPr wrap="square">
            <a:spAutoFit/>
          </a:bodyPr>
          <a:lstStyle/>
          <a:p>
            <a:r>
              <a:rPr lang="en-GB" sz="3200" b="1" dirty="0">
                <a:solidFill>
                  <a:schemeClr val="bg1"/>
                </a:solidFill>
              </a:rPr>
              <a:t>1st</a:t>
            </a:r>
          </a:p>
        </p:txBody>
      </p:sp>
      <p:sp>
        <p:nvSpPr>
          <p:cNvPr id="15" name="Rectangle 14">
            <a:extLst>
              <a:ext uri="{FF2B5EF4-FFF2-40B4-BE49-F238E27FC236}">
                <a16:creationId xmlns:a16="http://schemas.microsoft.com/office/drawing/2014/main" id="{FA36D53B-CE6C-8F48-8463-4462AE7CF563}"/>
              </a:ext>
            </a:extLst>
          </p:cNvPr>
          <p:cNvSpPr/>
          <p:nvPr/>
        </p:nvSpPr>
        <p:spPr>
          <a:xfrm>
            <a:off x="0" y="5516720"/>
            <a:ext cx="12192000" cy="389785"/>
          </a:xfrm>
          <a:prstGeom prst="rect">
            <a:avLst/>
          </a:prstGeom>
          <a:solidFill>
            <a:srgbClr val="FFFFFF">
              <a:alpha val="85000"/>
            </a:srgb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914377" latinLnBrk="1" hangingPunct="0"/>
            <a:endParaRPr lang="en-US" sz="1733">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D5E2959D-DDCA-E746-9639-E2B36DCC765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18401" y="5147101"/>
            <a:ext cx="3884507" cy="1179651"/>
          </a:xfrm>
          <a:prstGeom prst="rect">
            <a:avLst/>
          </a:prstGeom>
        </p:spPr>
      </p:pic>
      <p:pic>
        <p:nvPicPr>
          <p:cNvPr id="14" name="Picture 13">
            <a:extLst>
              <a:ext uri="{FF2B5EF4-FFF2-40B4-BE49-F238E27FC236}">
                <a16:creationId xmlns:a16="http://schemas.microsoft.com/office/drawing/2014/main" id="{41C2775E-8F41-DA4A-B36F-2306001F96F5}"/>
              </a:ext>
            </a:extLst>
          </p:cNvPr>
          <p:cNvPicPr>
            <a:picLocks noChangeAspect="1"/>
          </p:cNvPicPr>
          <p:nvPr/>
        </p:nvPicPr>
        <p:blipFill>
          <a:blip r:embed="rId3" cstate="hq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8558276" y="5215221"/>
            <a:ext cx="3069945" cy="1111532"/>
          </a:xfrm>
          <a:prstGeom prst="rect">
            <a:avLst/>
          </a:prstGeom>
        </p:spPr>
      </p:pic>
      <p:pic>
        <p:nvPicPr>
          <p:cNvPr id="5" name="Picture 4">
            <a:extLst>
              <a:ext uri="{FF2B5EF4-FFF2-40B4-BE49-F238E27FC236}">
                <a16:creationId xmlns:a16="http://schemas.microsoft.com/office/drawing/2014/main" id="{49BD4A69-7913-824B-83C6-D358DD93912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24772" y="4490748"/>
            <a:ext cx="3169723" cy="2195576"/>
          </a:xfrm>
          <a:prstGeom prst="rect">
            <a:avLst/>
          </a:prstGeom>
        </p:spPr>
      </p:pic>
    </p:spTree>
    <p:extLst>
      <p:ext uri="{BB962C8B-B14F-4D97-AF65-F5344CB8AC3E}">
        <p14:creationId xmlns:p14="http://schemas.microsoft.com/office/powerpoint/2010/main" val="1497254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sz="4000" dirty="0">
                <a:solidFill>
                  <a:srgbClr val="FF0000"/>
                </a:solidFill>
              </a:rPr>
              <a:t>Open learning at </a:t>
            </a:r>
            <a:r>
              <a:rPr lang="en-GB" sz="4000" dirty="0" err="1">
                <a:solidFill>
                  <a:srgbClr val="FF0000"/>
                </a:solidFill>
              </a:rPr>
              <a:t>Ibba</a:t>
            </a:r>
            <a:r>
              <a:rPr lang="en-GB" sz="4000" dirty="0">
                <a:solidFill>
                  <a:srgbClr val="FF0000"/>
                </a:solidFill>
              </a:rPr>
              <a:t> Girls School</a:t>
            </a:r>
          </a:p>
        </p:txBody>
      </p:sp>
      <p:sp>
        <p:nvSpPr>
          <p:cNvPr id="3" name="Content Placeholder 2"/>
          <p:cNvSpPr>
            <a:spLocks noGrp="1"/>
          </p:cNvSpPr>
          <p:nvPr>
            <p:ph idx="1"/>
          </p:nvPr>
        </p:nvSpPr>
        <p:spPr>
          <a:xfrm>
            <a:off x="838200" y="1080656"/>
            <a:ext cx="10515600" cy="5430979"/>
          </a:xfrm>
        </p:spPr>
        <p:txBody>
          <a:bodyPr>
            <a:normAutofit/>
          </a:bodyPr>
          <a:lstStyle/>
          <a:p>
            <a:pPr marL="342900" indent="-342900">
              <a:buFont typeface="Arial" panose="020B0604020202020204" pitchFamily="34" charset="0"/>
              <a:buChar char="•"/>
            </a:pPr>
            <a:r>
              <a:rPr lang="en-GB" b="0" dirty="0"/>
              <a:t>Solar-powered internet and donated computers  – means students can use internet to research school projects, prepare for Friday afternoon debates</a:t>
            </a:r>
          </a:p>
          <a:p>
            <a:pPr marL="342900" indent="-342900">
              <a:buFont typeface="Arial" panose="020B0604020202020204" pitchFamily="34" charset="0"/>
              <a:buChar char="•"/>
            </a:pPr>
            <a:r>
              <a:rPr lang="en-GB" b="0" dirty="0"/>
              <a:t>Teachers can use internet to prepare lessons, </a:t>
            </a:r>
          </a:p>
          <a:p>
            <a:pPr marL="342900" indent="-342900">
              <a:buFont typeface="Arial" panose="020B0604020202020204" pitchFamily="34" charset="0"/>
              <a:buChar char="•"/>
            </a:pPr>
            <a:r>
              <a:rPr lang="en-GB" b="0" dirty="0"/>
              <a:t>Teachers can provide video and other materials in lessons</a:t>
            </a:r>
          </a:p>
          <a:p>
            <a:pPr marL="342900" indent="-342900">
              <a:buFont typeface="Arial" panose="020B0604020202020204" pitchFamily="34" charset="0"/>
              <a:buChar char="•"/>
            </a:pPr>
            <a:r>
              <a:rPr lang="en-GB" b="0" dirty="0"/>
              <a:t>Girls in secondary can undertake the secondary IT curriculum (not possible in many schools) </a:t>
            </a:r>
          </a:p>
        </p:txBody>
      </p:sp>
    </p:spTree>
    <p:extLst>
      <p:ext uri="{BB962C8B-B14F-4D97-AF65-F5344CB8AC3E}">
        <p14:creationId xmlns:p14="http://schemas.microsoft.com/office/powerpoint/2010/main" val="61872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sz="4000" dirty="0">
                <a:solidFill>
                  <a:srgbClr val="FF0000"/>
                </a:solidFill>
              </a:rPr>
              <a:t>Teacher professional development</a:t>
            </a:r>
          </a:p>
        </p:txBody>
      </p:sp>
      <p:sp>
        <p:nvSpPr>
          <p:cNvPr id="3" name="Content Placeholder 2"/>
          <p:cNvSpPr>
            <a:spLocks noGrp="1"/>
          </p:cNvSpPr>
          <p:nvPr>
            <p:ph idx="1"/>
          </p:nvPr>
        </p:nvSpPr>
        <p:spPr>
          <a:xfrm>
            <a:off x="838200" y="1080656"/>
            <a:ext cx="10515600" cy="5430979"/>
          </a:xfrm>
        </p:spPr>
        <p:txBody>
          <a:bodyPr>
            <a:normAutofit lnSpcReduction="10000"/>
          </a:bodyPr>
          <a:lstStyle/>
          <a:p>
            <a:pPr marL="385763" indent="-385763">
              <a:buFont typeface="+mj-lt"/>
              <a:buAutoNum type="arabicPeriod"/>
            </a:pPr>
            <a:endParaRPr lang="en-GB" b="0" dirty="0"/>
          </a:p>
          <a:p>
            <a:pPr marL="385763" indent="-385763">
              <a:buFont typeface="+mj-lt"/>
              <a:buAutoNum type="arabicPeriod"/>
            </a:pPr>
            <a:r>
              <a:rPr lang="en-GB" b="0" dirty="0"/>
              <a:t>Teachers CPD is greatly desired.  Some teachers want to improve their qualifications and their classroom practice. </a:t>
            </a:r>
          </a:p>
          <a:p>
            <a:pPr marL="385763" indent="-385763">
              <a:buFont typeface="+mj-lt"/>
              <a:buAutoNum type="arabicPeriod"/>
            </a:pPr>
            <a:r>
              <a:rPr lang="en-GB" b="0" dirty="0"/>
              <a:t>The Open University TESSA materials are used by </a:t>
            </a:r>
            <a:r>
              <a:rPr lang="en-GB" b="0" dirty="0" err="1"/>
              <a:t>Ibba</a:t>
            </a:r>
            <a:r>
              <a:rPr lang="en-GB" b="0" dirty="0"/>
              <a:t> teachers to help them with maths, English and other subjects, and there have been a couple of workshops about using TESSA materials. </a:t>
            </a:r>
          </a:p>
          <a:p>
            <a:pPr marL="385763" indent="-385763">
              <a:buFont typeface="+mj-lt"/>
              <a:buAutoNum type="arabicPeriod"/>
            </a:pPr>
            <a:r>
              <a:rPr lang="en-GB" b="0" dirty="0"/>
              <a:t>The workshops have included teachers from other local schools. </a:t>
            </a:r>
          </a:p>
          <a:p>
            <a:pPr marL="385763" indent="-385763">
              <a:buFont typeface="+mj-lt"/>
              <a:buAutoNum type="arabicPeriod"/>
            </a:pPr>
            <a:r>
              <a:rPr lang="en-GB" b="0" dirty="0"/>
              <a:t>Three teachers have studied on Future Learn: </a:t>
            </a:r>
            <a:r>
              <a:rPr lang="en-GB" b="0" i="1" dirty="0"/>
              <a:t>Educating Girls: Teaching Approaches to Helping Girls Thrive </a:t>
            </a:r>
            <a:r>
              <a:rPr lang="en-GB" b="0" dirty="0"/>
              <a:t>(4 weeks, 2 hours a week).  </a:t>
            </a:r>
            <a:r>
              <a:rPr lang="en-GB" dirty="0">
                <a:hlinkClick r:id="rId2"/>
              </a:rPr>
              <a:t>https://www.futurelearn.com/courses/educating-girls</a:t>
            </a:r>
            <a:r>
              <a:rPr lang="en-GB" dirty="0"/>
              <a:t> </a:t>
            </a:r>
            <a:r>
              <a:rPr lang="en-GB" b="0" dirty="0"/>
              <a:t>They gained certificates of achievement </a:t>
            </a:r>
          </a:p>
          <a:p>
            <a:pPr marL="385763" indent="-385763">
              <a:buFont typeface="+mj-lt"/>
              <a:buAutoNum type="arabicPeriod"/>
            </a:pPr>
            <a:r>
              <a:rPr lang="en-GB" b="0" dirty="0"/>
              <a:t>They say it encourages them to share ideas and thoughts about practice. Developing a growth mind-set about teaching practice. </a:t>
            </a:r>
          </a:p>
          <a:p>
            <a:pPr marL="385763" indent="-385763">
              <a:buFont typeface="+mj-lt"/>
              <a:buAutoNum type="arabicPeriod"/>
            </a:pPr>
            <a:r>
              <a:rPr lang="en-GB" b="0" dirty="0"/>
              <a:t>NGO aims to share good practice across a wider set of local schools and then nationally  - open learning will be important. </a:t>
            </a:r>
          </a:p>
          <a:p>
            <a:pPr marL="385763" indent="-385763">
              <a:buFont typeface="+mj-lt"/>
              <a:buAutoNum type="arabicPeriod"/>
            </a:pPr>
            <a:endParaRPr lang="en-GB" b="0" dirty="0"/>
          </a:p>
        </p:txBody>
      </p:sp>
    </p:spTree>
    <p:extLst>
      <p:ext uri="{BB962C8B-B14F-4D97-AF65-F5344CB8AC3E}">
        <p14:creationId xmlns:p14="http://schemas.microsoft.com/office/powerpoint/2010/main" val="36349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sz="4000" dirty="0">
                <a:solidFill>
                  <a:srgbClr val="FF0000"/>
                </a:solidFill>
              </a:rPr>
              <a:t>School leadership and management </a:t>
            </a:r>
          </a:p>
        </p:txBody>
      </p:sp>
      <p:sp>
        <p:nvSpPr>
          <p:cNvPr id="3" name="Content Placeholder 2"/>
          <p:cNvSpPr>
            <a:spLocks noGrp="1"/>
          </p:cNvSpPr>
          <p:nvPr>
            <p:ph idx="1"/>
          </p:nvPr>
        </p:nvSpPr>
        <p:spPr>
          <a:xfrm>
            <a:off x="838200" y="1080656"/>
            <a:ext cx="10515600" cy="5430979"/>
          </a:xfrm>
        </p:spPr>
        <p:txBody>
          <a:bodyPr>
            <a:normAutofit fontScale="92500" lnSpcReduction="20000"/>
          </a:bodyPr>
          <a:lstStyle/>
          <a:p>
            <a:pPr marL="342900" indent="-342900">
              <a:buFont typeface="Arial" panose="020B0604020202020204" pitchFamily="34" charset="0"/>
              <a:buChar char="•"/>
            </a:pPr>
            <a:r>
              <a:rPr lang="en-GB" b="0" dirty="0"/>
              <a:t>Three teachers did the Future Learn “Educational leadership” course (3 weeks, 4 hours).  </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There is scope for other open learning for school directors of study; school governors, parent-teacher association chairs; state education officials, ministers and director generals.  </a:t>
            </a:r>
          </a:p>
          <a:p>
            <a:pPr marL="342900" indent="-342900">
              <a:buFont typeface="Arial" panose="020B0604020202020204" pitchFamily="34" charset="0"/>
              <a:buChar char="•"/>
            </a:pPr>
            <a:endParaRPr lang="en-GB" b="0" dirty="0"/>
          </a:p>
          <a:p>
            <a:r>
              <a:rPr lang="en-GB" b="0" dirty="0"/>
              <a:t>Short courses, orienting people to roles, explaining what they can contribute, building on existing skills, taking an adult education approach. </a:t>
            </a:r>
          </a:p>
          <a:p>
            <a:endParaRPr lang="en-GB" b="0" dirty="0"/>
          </a:p>
          <a:p>
            <a:r>
              <a:rPr lang="en-GB" b="0" dirty="0"/>
              <a:t>IGBS still uses face to face CPD for teachers and board of governors.   </a:t>
            </a:r>
          </a:p>
          <a:p>
            <a:endParaRPr lang="en-GB" b="0" dirty="0"/>
          </a:p>
          <a:p>
            <a:r>
              <a:rPr lang="en-GB" b="0" dirty="0"/>
              <a:t>Opportunities to use the school as a model to show what can be achieved in teaching practices and school leadership.  </a:t>
            </a:r>
          </a:p>
          <a:p>
            <a:r>
              <a:rPr lang="en-GB" b="0" dirty="0"/>
              <a:t>The school as a beacon  - extending this approach through sharing practices (but not all schools have internet).</a:t>
            </a:r>
          </a:p>
        </p:txBody>
      </p:sp>
    </p:spTree>
    <p:extLst>
      <p:ext uri="{BB962C8B-B14F-4D97-AF65-F5344CB8AC3E}">
        <p14:creationId xmlns:p14="http://schemas.microsoft.com/office/powerpoint/2010/main" val="76989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19BF4-813A-4E35-9905-09602496029B}"/>
              </a:ext>
            </a:extLst>
          </p:cNvPr>
          <p:cNvSpPr>
            <a:spLocks noGrp="1"/>
          </p:cNvSpPr>
          <p:nvPr>
            <p:ph type="subTitle" idx="1"/>
          </p:nvPr>
        </p:nvSpPr>
        <p:spPr>
          <a:xfrm>
            <a:off x="1862667" y="2188098"/>
            <a:ext cx="8568266" cy="3862747"/>
          </a:xfrm>
        </p:spPr>
        <p:txBody>
          <a:bodyPr>
            <a:normAutofit fontScale="70000" lnSpcReduction="20000"/>
          </a:bodyPr>
          <a:lstStyle/>
          <a:p>
            <a:pPr marL="466515" indent="-466515">
              <a:buFont typeface="+mj-lt"/>
              <a:buAutoNum type="arabicPeriod"/>
            </a:pPr>
            <a:r>
              <a:rPr lang="en-GB" b="0" cap="none" dirty="0">
                <a:solidFill>
                  <a:schemeClr val="tx1"/>
                </a:solidFill>
              </a:rPr>
              <a:t>To provide high quality teaching and learning,</a:t>
            </a:r>
            <a:r>
              <a:rPr lang="en-GB" b="0" dirty="0">
                <a:solidFill>
                  <a:schemeClr val="tx1"/>
                </a:solidFill>
              </a:rPr>
              <a:t> to equip citizens and leaders for the future.  By the time the first 40 girls leave school at end of secondary, they will constitute 5% of girls with secondary education in that year.  </a:t>
            </a:r>
          </a:p>
          <a:p>
            <a:pPr marL="466515" indent="-466515">
              <a:buFont typeface="+mj-lt"/>
              <a:buAutoNum type="arabicPeriod"/>
            </a:pPr>
            <a:r>
              <a:rPr lang="en-GB" b="0" cap="none" dirty="0">
                <a:solidFill>
                  <a:schemeClr val="tx1"/>
                </a:solidFill>
              </a:rPr>
              <a:t>To provide a model of what can be achieved.  Raise standards and sights for students, parents, communities and nation.  Many have not seen good education</a:t>
            </a:r>
          </a:p>
          <a:p>
            <a:pPr marL="466515" indent="-466515">
              <a:buFont typeface="+mj-lt"/>
              <a:buAutoNum type="arabicPeriod"/>
            </a:pPr>
            <a:r>
              <a:rPr lang="en-GB" b="0" dirty="0">
                <a:solidFill>
                  <a:schemeClr val="tx1"/>
                </a:solidFill>
              </a:rPr>
              <a:t>To provide a hub for community social and economic development.  The school provides jobs, skill development, opportunities for suppliers.  Support staff are learning English, driving, computing skills, cooking skills.  Their salaries support better education and health for relatives and some run micro-businesses. </a:t>
            </a:r>
          </a:p>
          <a:p>
            <a:pPr marL="466515" indent="-466515">
              <a:buFont typeface="+mj-lt"/>
              <a:buAutoNum type="arabicPeriod"/>
            </a:pPr>
            <a:r>
              <a:rPr lang="en-GB" b="0" cap="none" dirty="0">
                <a:solidFill>
                  <a:schemeClr val="tx1"/>
                </a:solidFill>
              </a:rPr>
              <a:t>To be a beacon to share good practices through improvement science methods.  Sharing workshops and learning with other schools, both locally and in the longer-term nationally. </a:t>
            </a:r>
          </a:p>
        </p:txBody>
      </p:sp>
      <p:sp>
        <p:nvSpPr>
          <p:cNvPr id="3" name="Title 2">
            <a:extLst>
              <a:ext uri="{FF2B5EF4-FFF2-40B4-BE49-F238E27FC236}">
                <a16:creationId xmlns:a16="http://schemas.microsoft.com/office/drawing/2014/main" id="{DEC8D696-5852-4B2B-A0FF-2D2921BE3F67}"/>
              </a:ext>
            </a:extLst>
          </p:cNvPr>
          <p:cNvSpPr>
            <a:spLocks noGrp="1"/>
          </p:cNvSpPr>
          <p:nvPr>
            <p:ph type="ctrTitle"/>
          </p:nvPr>
        </p:nvSpPr>
        <p:spPr>
          <a:xfrm>
            <a:off x="2209801" y="381000"/>
            <a:ext cx="7772400" cy="702733"/>
          </a:xfrm>
        </p:spPr>
        <p:txBody>
          <a:bodyPr>
            <a:normAutofit/>
          </a:bodyPr>
          <a:lstStyle/>
          <a:p>
            <a:r>
              <a:rPr lang="en-GB" dirty="0">
                <a:solidFill>
                  <a:srgbClr val="FF0000"/>
                </a:solidFill>
              </a:rPr>
              <a:t>4 roles of </a:t>
            </a:r>
            <a:r>
              <a:rPr lang="en-GB" dirty="0" err="1">
                <a:solidFill>
                  <a:srgbClr val="FF0000"/>
                </a:solidFill>
              </a:rPr>
              <a:t>Ibba</a:t>
            </a:r>
            <a:r>
              <a:rPr lang="en-GB" dirty="0">
                <a:solidFill>
                  <a:srgbClr val="FF0000"/>
                </a:solidFill>
              </a:rPr>
              <a:t> Girls School</a:t>
            </a:r>
          </a:p>
        </p:txBody>
      </p:sp>
    </p:spTree>
    <p:extLst>
      <p:ext uri="{BB962C8B-B14F-4D97-AF65-F5344CB8AC3E}">
        <p14:creationId xmlns:p14="http://schemas.microsoft.com/office/powerpoint/2010/main" val="61594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Autofit/>
          </a:bodyPr>
          <a:lstStyle/>
          <a:p>
            <a:r>
              <a:rPr lang="en-GB" sz="2400" dirty="0">
                <a:solidFill>
                  <a:srgbClr val="FF0000"/>
                </a:solidFill>
              </a:rPr>
              <a:t>Innovative case 2:</a:t>
            </a:r>
            <a:br>
              <a:rPr lang="en-GB" sz="2400" dirty="0">
                <a:solidFill>
                  <a:srgbClr val="FF0000"/>
                </a:solidFill>
              </a:rPr>
            </a:br>
            <a:r>
              <a:rPr lang="en-GB" sz="2400" dirty="0">
                <a:solidFill>
                  <a:srgbClr val="FF0000"/>
                </a:solidFill>
              </a:rPr>
              <a:t>Transition from school to work, and making up for lost education </a:t>
            </a:r>
          </a:p>
        </p:txBody>
      </p:sp>
      <p:sp>
        <p:nvSpPr>
          <p:cNvPr id="3" name="Content Placeholder 2"/>
          <p:cNvSpPr>
            <a:spLocks noGrp="1"/>
          </p:cNvSpPr>
          <p:nvPr>
            <p:ph idx="1"/>
          </p:nvPr>
        </p:nvSpPr>
        <p:spPr>
          <a:xfrm>
            <a:off x="838200" y="1080656"/>
            <a:ext cx="10515600" cy="5430979"/>
          </a:xfrm>
        </p:spPr>
        <p:txBody>
          <a:bodyPr>
            <a:normAutofit/>
          </a:bodyPr>
          <a:lstStyle/>
          <a:p>
            <a:endParaRPr lang="en-GB" dirty="0"/>
          </a:p>
          <a:p>
            <a:endParaRPr lang="en-GB" dirty="0"/>
          </a:p>
          <a:p>
            <a:r>
              <a:rPr lang="en-GB" b="0" dirty="0" err="1"/>
              <a:t>Gbudue</a:t>
            </a:r>
            <a:r>
              <a:rPr lang="en-GB" b="0" dirty="0"/>
              <a:t> State – Partnership for Recovery and Resilience </a:t>
            </a:r>
          </a:p>
          <a:p>
            <a:r>
              <a:rPr lang="en-GB" b="0" dirty="0"/>
              <a:t>School education needs to lead on to work and ability to develop livelihoods </a:t>
            </a:r>
          </a:p>
        </p:txBody>
      </p:sp>
    </p:spTree>
    <p:extLst>
      <p:ext uri="{BB962C8B-B14F-4D97-AF65-F5344CB8AC3E}">
        <p14:creationId xmlns:p14="http://schemas.microsoft.com/office/powerpoint/2010/main" val="21708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9765-AA39-4630-BA13-F65F0F559782}"/>
              </a:ext>
            </a:extLst>
          </p:cNvPr>
          <p:cNvSpPr>
            <a:spLocks noGrp="1"/>
          </p:cNvSpPr>
          <p:nvPr>
            <p:ph type="title"/>
          </p:nvPr>
        </p:nvSpPr>
        <p:spPr>
          <a:xfrm>
            <a:off x="1710941" y="212418"/>
            <a:ext cx="8535424" cy="1421928"/>
          </a:xfrm>
        </p:spPr>
        <p:txBody>
          <a:bodyPr/>
          <a:lstStyle/>
          <a:p>
            <a:r>
              <a:rPr lang="en-GB" sz="2400" dirty="0">
                <a:solidFill>
                  <a:srgbClr val="FF0000"/>
                </a:solidFill>
              </a:rPr>
              <a:t>Approach in </a:t>
            </a:r>
            <a:r>
              <a:rPr lang="en-GB" sz="2400" dirty="0" err="1">
                <a:solidFill>
                  <a:srgbClr val="FF0000"/>
                </a:solidFill>
              </a:rPr>
              <a:t>Gbudue</a:t>
            </a:r>
            <a:r>
              <a:rPr lang="en-GB" sz="2400" dirty="0">
                <a:solidFill>
                  <a:srgbClr val="FF0000"/>
                </a:solidFill>
              </a:rPr>
              <a:t> State –Partnership for Recovery and Resilience</a:t>
            </a:r>
            <a:br>
              <a:rPr lang="en-GB" sz="2400" dirty="0">
                <a:solidFill>
                  <a:srgbClr val="FF0000"/>
                </a:solidFill>
              </a:rPr>
            </a:br>
            <a:r>
              <a:rPr lang="en-GB" sz="2400" dirty="0">
                <a:solidFill>
                  <a:srgbClr val="FF0000"/>
                </a:solidFill>
              </a:rPr>
              <a:t>Educational issues to tackle:</a:t>
            </a:r>
            <a:br>
              <a:rPr lang="en-GB" sz="2400" dirty="0">
                <a:solidFill>
                  <a:srgbClr val="FF0000"/>
                </a:solidFill>
              </a:rPr>
            </a:br>
            <a:r>
              <a:rPr lang="en-GB" sz="2400" dirty="0">
                <a:solidFill>
                  <a:srgbClr val="FF0000"/>
                </a:solidFill>
              </a:rPr>
              <a:t> </a:t>
            </a:r>
          </a:p>
        </p:txBody>
      </p:sp>
      <p:sp>
        <p:nvSpPr>
          <p:cNvPr id="3" name="Content Placeholder 2">
            <a:extLst>
              <a:ext uri="{FF2B5EF4-FFF2-40B4-BE49-F238E27FC236}">
                <a16:creationId xmlns:a16="http://schemas.microsoft.com/office/drawing/2014/main" id="{A1A83A0A-B8D4-411F-904B-8EC7E7D7CA16}"/>
              </a:ext>
            </a:extLst>
          </p:cNvPr>
          <p:cNvSpPr>
            <a:spLocks noGrp="1"/>
          </p:cNvSpPr>
          <p:nvPr>
            <p:ph idx="1"/>
          </p:nvPr>
        </p:nvSpPr>
        <p:spPr>
          <a:xfrm>
            <a:off x="1710941" y="1404372"/>
            <a:ext cx="8535424" cy="5695918"/>
          </a:xfrm>
        </p:spPr>
        <p:txBody>
          <a:bodyPr/>
          <a:lstStyle/>
          <a:p>
            <a:r>
              <a:rPr lang="en-GB" b="0" dirty="0"/>
              <a:t>Understanding family circumstances</a:t>
            </a:r>
          </a:p>
          <a:p>
            <a:r>
              <a:rPr lang="en-GB" b="0" dirty="0"/>
              <a:t>Providing for out-of-school children – second chance</a:t>
            </a:r>
          </a:p>
          <a:p>
            <a:r>
              <a:rPr lang="en-GB" b="0" dirty="0"/>
              <a:t>Promoting and providing girls’ education</a:t>
            </a:r>
          </a:p>
          <a:p>
            <a:r>
              <a:rPr lang="en-GB" b="0" dirty="0"/>
              <a:t>Reintegration of child soldiers either into education or into livelihoods</a:t>
            </a:r>
          </a:p>
          <a:p>
            <a:r>
              <a:rPr lang="en-GB" b="0" dirty="0"/>
              <a:t>Addressing trauma from war and conflict – violence, displacement and exclusion</a:t>
            </a:r>
          </a:p>
          <a:p>
            <a:r>
              <a:rPr lang="en-GB" b="0" dirty="0"/>
              <a:t>Transition from school to work</a:t>
            </a:r>
          </a:p>
          <a:p>
            <a:r>
              <a:rPr lang="en-GB" b="0" dirty="0"/>
              <a:t>Giving access to technical and vocational education (TVET)</a:t>
            </a:r>
          </a:p>
          <a:p>
            <a:r>
              <a:rPr lang="en-GB" b="0" dirty="0"/>
              <a:t>Schools as hubs for adult education</a:t>
            </a:r>
          </a:p>
          <a:p>
            <a:r>
              <a:rPr lang="en-GB" b="0" dirty="0"/>
              <a:t>Engaging parents and communities</a:t>
            </a:r>
          </a:p>
          <a:p>
            <a:r>
              <a:rPr lang="en-GB" b="0" dirty="0"/>
              <a:t>Ensuring access and retention </a:t>
            </a:r>
          </a:p>
          <a:p>
            <a:endParaRPr lang="en-GB" dirty="0"/>
          </a:p>
        </p:txBody>
      </p:sp>
    </p:spTree>
    <p:extLst>
      <p:ext uri="{BB962C8B-B14F-4D97-AF65-F5344CB8AC3E}">
        <p14:creationId xmlns:p14="http://schemas.microsoft.com/office/powerpoint/2010/main" val="415234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Autofit/>
          </a:bodyPr>
          <a:lstStyle/>
          <a:p>
            <a:r>
              <a:rPr lang="en-GB" sz="2400" dirty="0">
                <a:solidFill>
                  <a:srgbClr val="FF0000"/>
                </a:solidFill>
              </a:rPr>
              <a:t>Pathways to work and making up for lost education</a:t>
            </a:r>
          </a:p>
        </p:txBody>
      </p:sp>
      <p:sp>
        <p:nvSpPr>
          <p:cNvPr id="3" name="Content Placeholder 2"/>
          <p:cNvSpPr>
            <a:spLocks noGrp="1"/>
          </p:cNvSpPr>
          <p:nvPr>
            <p:ph idx="1"/>
          </p:nvPr>
        </p:nvSpPr>
        <p:spPr>
          <a:xfrm>
            <a:off x="838200" y="1080656"/>
            <a:ext cx="10515600" cy="5430979"/>
          </a:xfrm>
        </p:spPr>
        <p:txBody>
          <a:bodyPr>
            <a:normAutofit fontScale="92500" lnSpcReduction="20000"/>
          </a:bodyPr>
          <a:lstStyle/>
          <a:p>
            <a:endParaRPr lang="en-GB" dirty="0"/>
          </a:p>
          <a:p>
            <a:r>
              <a:rPr lang="en-GB" b="0" dirty="0"/>
              <a:t>Working with civil society, private sector and local and international NGOs to provide pathways into livelihoods for those leaving school. </a:t>
            </a:r>
          </a:p>
          <a:p>
            <a:r>
              <a:rPr lang="en-GB" b="0" dirty="0"/>
              <a:t>Providing for those whose education was disrupted </a:t>
            </a:r>
          </a:p>
          <a:p>
            <a:r>
              <a:rPr lang="en-GB" b="0" dirty="0"/>
              <a:t>Adults who missed out on education – and parents who may not fully realise how valuable education can be. </a:t>
            </a:r>
          </a:p>
          <a:p>
            <a:endParaRPr lang="en-GB" b="0" dirty="0"/>
          </a:p>
          <a:p>
            <a:pPr marL="342900" indent="-342900">
              <a:buFont typeface="Arial" panose="020B0604020202020204" pitchFamily="34" charset="0"/>
              <a:buChar char="•"/>
            </a:pPr>
            <a:r>
              <a:rPr lang="en-GB" b="0" dirty="0"/>
              <a:t>TVET courses to help the transition to work and livelihoods.  Vocational not only academic subjects at school. </a:t>
            </a:r>
          </a:p>
          <a:p>
            <a:pPr marL="342900" indent="-342900">
              <a:buFont typeface="Arial" panose="020B0604020202020204" pitchFamily="34" charset="0"/>
              <a:buChar char="•"/>
            </a:pPr>
            <a:r>
              <a:rPr lang="en-GB" b="0" dirty="0"/>
              <a:t>Counselling as well as education and livelihoods for child soldiers</a:t>
            </a:r>
          </a:p>
          <a:p>
            <a:pPr marL="342900" indent="-342900">
              <a:buFont typeface="Arial" panose="020B0604020202020204" pitchFamily="34" charset="0"/>
              <a:buChar char="•"/>
            </a:pPr>
            <a:r>
              <a:rPr lang="en-GB" b="0" dirty="0"/>
              <a:t>The Minister aiming to take an on-line MBA in order to help improve his understanding of implementation of policies, and to help his staff develop.  </a:t>
            </a:r>
          </a:p>
          <a:p>
            <a:pPr marL="342900" indent="-342900">
              <a:buFont typeface="Arial" panose="020B0604020202020204" pitchFamily="34" charset="0"/>
              <a:buChar char="•"/>
            </a:pPr>
            <a:r>
              <a:rPr lang="en-GB" b="0" dirty="0"/>
              <a:t>Opportunities to develop short courses for adults to help them develop small businesses in the informal economy. </a:t>
            </a:r>
          </a:p>
          <a:p>
            <a:pPr marL="342900" indent="-342900">
              <a:buFont typeface="Arial" panose="020B0604020202020204" pitchFamily="34" charset="0"/>
              <a:buChar char="•"/>
            </a:pPr>
            <a:r>
              <a:rPr lang="en-GB" b="0" dirty="0"/>
              <a:t>Includes digital skills for all</a:t>
            </a:r>
          </a:p>
          <a:p>
            <a:pPr marL="342900" indent="-342900">
              <a:buFont typeface="Arial" panose="020B0604020202020204" pitchFamily="34" charset="0"/>
              <a:buChar char="•"/>
            </a:pPr>
            <a:r>
              <a:rPr lang="en-GB" b="0" dirty="0"/>
              <a:t>Schools as hubs for community skill and livelihood development (and digital skills)</a:t>
            </a:r>
          </a:p>
        </p:txBody>
      </p:sp>
    </p:spTree>
    <p:extLst>
      <p:ext uri="{BB962C8B-B14F-4D97-AF65-F5344CB8AC3E}">
        <p14:creationId xmlns:p14="http://schemas.microsoft.com/office/powerpoint/2010/main" val="229668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D6A8-E7A5-4B56-9B08-80F2DBAE795A}"/>
              </a:ext>
            </a:extLst>
          </p:cNvPr>
          <p:cNvSpPr>
            <a:spLocks noGrp="1"/>
          </p:cNvSpPr>
          <p:nvPr>
            <p:ph type="title"/>
          </p:nvPr>
        </p:nvSpPr>
        <p:spPr>
          <a:xfrm>
            <a:off x="304800" y="419100"/>
            <a:ext cx="11658600" cy="1754326"/>
          </a:xfrm>
        </p:spPr>
        <p:txBody>
          <a:bodyPr/>
          <a:lstStyle/>
          <a:p>
            <a:r>
              <a:rPr lang="en-GB" sz="2400" dirty="0">
                <a:solidFill>
                  <a:srgbClr val="FF0000"/>
                </a:solidFill>
              </a:rPr>
              <a:t>Innovative case 3:  </a:t>
            </a:r>
            <a:r>
              <a:rPr lang="en-US" sz="2400" dirty="0">
                <a:solidFill>
                  <a:srgbClr val="FF0000"/>
                </a:solidFill>
              </a:rPr>
              <a:t>Establishing quality legal education in  South Sudan: reconciling modern and traditional customary law?</a:t>
            </a:r>
            <a:br>
              <a:rPr lang="en-US" sz="2400" dirty="0">
                <a:solidFill>
                  <a:srgbClr val="FF0000"/>
                </a:solidFill>
              </a:rPr>
            </a:br>
            <a:br>
              <a:rPr lang="en-US" dirty="0">
                <a:solidFill>
                  <a:srgbClr val="FF0000"/>
                </a:solidFill>
              </a:rPr>
            </a:br>
            <a:endParaRPr lang="en-GB" dirty="0"/>
          </a:p>
        </p:txBody>
      </p:sp>
      <p:sp>
        <p:nvSpPr>
          <p:cNvPr id="3" name="Content Placeholder 2">
            <a:extLst>
              <a:ext uri="{FF2B5EF4-FFF2-40B4-BE49-F238E27FC236}">
                <a16:creationId xmlns:a16="http://schemas.microsoft.com/office/drawing/2014/main" id="{4D3BC746-30CE-461A-9E5A-945BE7867CE1}"/>
              </a:ext>
            </a:extLst>
          </p:cNvPr>
          <p:cNvSpPr>
            <a:spLocks noGrp="1"/>
          </p:cNvSpPr>
          <p:nvPr>
            <p:ph idx="1"/>
          </p:nvPr>
        </p:nvSpPr>
        <p:spPr>
          <a:xfrm>
            <a:off x="304800" y="1275347"/>
            <a:ext cx="11658600" cy="3853363"/>
          </a:xfrm>
        </p:spPr>
        <p:txBody>
          <a:bodyPr/>
          <a:lstStyle/>
          <a:p>
            <a:endParaRPr lang="en-US" b="0" dirty="0">
              <a:solidFill>
                <a:schemeClr val="tx1"/>
              </a:solidFill>
            </a:endParaRPr>
          </a:p>
          <a:p>
            <a:endParaRPr lang="en-US" b="0" dirty="0">
              <a:solidFill>
                <a:schemeClr val="tx1"/>
              </a:solidFill>
            </a:endParaRPr>
          </a:p>
          <a:p>
            <a:r>
              <a:rPr lang="en-US" b="0" dirty="0">
                <a:solidFill>
                  <a:schemeClr val="tx1"/>
                </a:solidFill>
              </a:rPr>
              <a:t>Law as an example of the need to develop professional skills</a:t>
            </a:r>
          </a:p>
          <a:p>
            <a:endParaRPr lang="en-US" b="0" dirty="0">
              <a:solidFill>
                <a:schemeClr val="tx1"/>
              </a:solidFill>
            </a:endParaRPr>
          </a:p>
          <a:p>
            <a:r>
              <a:rPr lang="en-US" b="0" dirty="0">
                <a:solidFill>
                  <a:schemeClr val="tx1"/>
                </a:solidFill>
              </a:rPr>
              <a:t>Also relevant to health workers, police, social workers, army, finance managers, operations managers, teachers and so on.  </a:t>
            </a:r>
          </a:p>
          <a:p>
            <a:endParaRPr lang="en-US" b="0" dirty="0">
              <a:solidFill>
                <a:schemeClr val="tx1"/>
              </a:solidFill>
            </a:endParaRPr>
          </a:p>
          <a:p>
            <a:r>
              <a:rPr lang="en-US" b="0" dirty="0">
                <a:solidFill>
                  <a:schemeClr val="tx1"/>
                </a:solidFill>
              </a:rPr>
              <a:t>With the transition to peace, the private, public and NGO sectors will benefit from extensive training and education.  Part-time and open learning will be crucial. </a:t>
            </a:r>
            <a:endParaRPr lang="en-GB" b="0" dirty="0">
              <a:solidFill>
                <a:schemeClr val="tx1"/>
              </a:solidFill>
            </a:endParaRPr>
          </a:p>
        </p:txBody>
      </p:sp>
      <p:sp>
        <p:nvSpPr>
          <p:cNvPr id="4" name="Slide Number Placeholder 3">
            <a:extLst>
              <a:ext uri="{FF2B5EF4-FFF2-40B4-BE49-F238E27FC236}">
                <a16:creationId xmlns:a16="http://schemas.microsoft.com/office/drawing/2014/main" id="{6F268F4E-3B9F-4CB4-9E89-D4A2386E8DFA}"/>
              </a:ext>
            </a:extLst>
          </p:cNvPr>
          <p:cNvSpPr>
            <a:spLocks noGrp="1"/>
          </p:cNvSpPr>
          <p:nvPr>
            <p:ph type="sldNum" sz="quarter" idx="12"/>
          </p:nvPr>
        </p:nvSpPr>
        <p:spPr/>
        <p:txBody>
          <a:bodyPr/>
          <a:lstStyle/>
          <a:p>
            <a:fld id="{BC360D1E-7767-490B-B5C0-EF8031F6C198}" type="slidenum">
              <a:rPr lang="en-GB" smtClean="0"/>
              <a:t>17</a:t>
            </a:fld>
            <a:endParaRPr lang="en-GB"/>
          </a:p>
        </p:txBody>
      </p:sp>
    </p:spTree>
    <p:extLst>
      <p:ext uri="{BB962C8B-B14F-4D97-AF65-F5344CB8AC3E}">
        <p14:creationId xmlns:p14="http://schemas.microsoft.com/office/powerpoint/2010/main" val="151863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73382" y="2632364"/>
            <a:ext cx="8312727" cy="3416320"/>
          </a:xfrm>
        </p:spPr>
        <p:txBody>
          <a:bodyPr/>
          <a:lstStyle/>
          <a:p>
            <a:r>
              <a:rPr lang="en-GB" sz="4000" b="1" dirty="0"/>
              <a:t>Post conflict South Sudan requires competent courts and lawyers to ensure the rule of law is upheld in order to  safeguard and protect the rights of citizens and hold to account those acting with impunity</a:t>
            </a:r>
          </a:p>
        </p:txBody>
      </p:sp>
      <p:sp>
        <p:nvSpPr>
          <p:cNvPr id="3" name="Text Placeholder 2"/>
          <p:cNvSpPr>
            <a:spLocks noGrp="1"/>
          </p:cNvSpPr>
          <p:nvPr>
            <p:ph type="body" sz="quarter" idx="11"/>
          </p:nvPr>
        </p:nvSpPr>
        <p:spPr>
          <a:xfrm>
            <a:off x="6096000" y="419100"/>
            <a:ext cx="5671764" cy="829971"/>
          </a:xfrm>
        </p:spPr>
        <p:txBody>
          <a:bodyPr/>
          <a:lstStyle/>
          <a:p>
            <a:endParaRPr lang="en-GB" dirty="0"/>
          </a:p>
          <a:p>
            <a:endParaRPr lang="en-GB" dirty="0"/>
          </a:p>
        </p:txBody>
      </p:sp>
      <p:sp>
        <p:nvSpPr>
          <p:cNvPr id="4" name="Slide Number Placeholder 3"/>
          <p:cNvSpPr>
            <a:spLocks noGrp="1"/>
          </p:cNvSpPr>
          <p:nvPr>
            <p:ph type="sldNum" sz="quarter" idx="4"/>
          </p:nvPr>
        </p:nvSpPr>
        <p:spPr/>
        <p:txBody>
          <a:bodyPr/>
          <a:lstStyle/>
          <a:p>
            <a:fld id="{5AE1514C-5E56-4738-A1FF-4B1CFD2A3E36}" type="slidenum">
              <a:rPr lang="en-US" smtClean="0"/>
              <a:pPr/>
              <a:t>18</a:t>
            </a:fld>
            <a:endParaRPr lang="en-US"/>
          </a:p>
        </p:txBody>
      </p:sp>
      <p:sp>
        <p:nvSpPr>
          <p:cNvPr id="5" name="Title 4"/>
          <p:cNvSpPr>
            <a:spLocks noGrp="1"/>
          </p:cNvSpPr>
          <p:nvPr>
            <p:ph type="title"/>
          </p:nvPr>
        </p:nvSpPr>
        <p:spPr>
          <a:xfrm>
            <a:off x="555244" y="0"/>
            <a:ext cx="4083304" cy="914096"/>
          </a:xfrm>
        </p:spPr>
        <p:txBody>
          <a:bodyPr/>
          <a:lstStyle/>
          <a:p>
            <a:r>
              <a:rPr lang="en-GB" dirty="0"/>
              <a:t>The need </a:t>
            </a:r>
          </a:p>
        </p:txBody>
      </p:sp>
    </p:spTree>
    <p:extLst>
      <p:ext uri="{BB962C8B-B14F-4D97-AF65-F5344CB8AC3E}">
        <p14:creationId xmlns:p14="http://schemas.microsoft.com/office/powerpoint/2010/main" val="297458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67709"/>
            <a:ext cx="3714704" cy="3906981"/>
          </a:xfrm>
        </p:spPr>
        <p:txBody>
          <a:bodyPr/>
          <a:lstStyle/>
          <a:p>
            <a:pPr marL="457200" indent="-457200" algn="l">
              <a:buFont typeface="+mj-lt"/>
              <a:buAutoNum type="arabicPeriod"/>
            </a:pPr>
            <a:r>
              <a:rPr lang="en-GB" dirty="0"/>
              <a:t>Western Common law</a:t>
            </a:r>
          </a:p>
          <a:p>
            <a:pPr marL="457200" indent="-457200" algn="l">
              <a:buFont typeface="+mj-lt"/>
              <a:buAutoNum type="arabicPeriod"/>
            </a:pPr>
            <a:r>
              <a:rPr lang="en-GB" dirty="0"/>
              <a:t>Islamic Sharia law </a:t>
            </a:r>
          </a:p>
          <a:p>
            <a:pPr marL="457200" indent="-457200" algn="l">
              <a:buFont typeface="+mj-lt"/>
              <a:buAutoNum type="arabicPeriod"/>
            </a:pPr>
            <a:r>
              <a:rPr lang="en-GB" dirty="0"/>
              <a:t>Traditional Customary law </a:t>
            </a:r>
          </a:p>
          <a:p>
            <a:pPr marL="457200" indent="-457200" algn="l">
              <a:buFont typeface="+mj-lt"/>
              <a:buAutoNum type="arabicPeriod"/>
            </a:pPr>
            <a:r>
              <a:rPr lang="en-GB" dirty="0"/>
              <a:t>European Civil law system of appointing judges</a:t>
            </a:r>
          </a:p>
          <a:p>
            <a:endParaRPr lang="en-GB" dirty="0"/>
          </a:p>
        </p:txBody>
      </p:sp>
      <p:sp>
        <p:nvSpPr>
          <p:cNvPr id="3" name="Content Placeholder 2"/>
          <p:cNvSpPr>
            <a:spLocks noGrp="1"/>
          </p:cNvSpPr>
          <p:nvPr>
            <p:ph idx="14"/>
          </p:nvPr>
        </p:nvSpPr>
        <p:spPr>
          <a:xfrm>
            <a:off x="4168631" y="2598127"/>
            <a:ext cx="3629169" cy="2599686"/>
          </a:xfrm>
        </p:spPr>
        <p:txBody>
          <a:bodyPr/>
          <a:lstStyle/>
          <a:p>
            <a:pPr algn="l"/>
            <a:r>
              <a:rPr lang="en-GB" dirty="0"/>
              <a:t>Two tier court system</a:t>
            </a:r>
          </a:p>
          <a:p>
            <a:pPr marL="342900" indent="-342900" algn="l">
              <a:buFont typeface="Arial" panose="020B0604020202020204" pitchFamily="34" charset="0"/>
              <a:buChar char="•"/>
            </a:pPr>
            <a:r>
              <a:rPr lang="en-GB" dirty="0"/>
              <a:t>Modern courts (A court)</a:t>
            </a:r>
          </a:p>
          <a:p>
            <a:pPr marL="342900" indent="-342900" algn="l">
              <a:buFont typeface="Arial" panose="020B0604020202020204" pitchFamily="34" charset="0"/>
              <a:buChar char="•"/>
            </a:pPr>
            <a:r>
              <a:rPr lang="en-GB" dirty="0"/>
              <a:t>Customary courts (B courts)</a:t>
            </a:r>
          </a:p>
          <a:p>
            <a:pPr marL="342900" indent="-342900" algn="l">
              <a:buFont typeface="Arial" panose="020B0604020202020204" pitchFamily="34" charset="0"/>
              <a:buChar char="•"/>
            </a:pPr>
            <a:r>
              <a:rPr lang="en-GB" dirty="0"/>
              <a:t>Language barriers</a:t>
            </a:r>
          </a:p>
          <a:p>
            <a:pPr algn="l"/>
            <a:endParaRPr lang="en-GB" dirty="0"/>
          </a:p>
        </p:txBody>
      </p:sp>
      <p:sp>
        <p:nvSpPr>
          <p:cNvPr id="4" name="Content Placeholder 3"/>
          <p:cNvSpPr>
            <a:spLocks noGrp="1"/>
          </p:cNvSpPr>
          <p:nvPr>
            <p:ph idx="15"/>
          </p:nvPr>
        </p:nvSpPr>
        <p:spPr>
          <a:xfrm>
            <a:off x="7543800" y="2648927"/>
            <a:ext cx="4336716" cy="3468642"/>
          </a:xfrm>
        </p:spPr>
        <p:txBody>
          <a:bodyPr/>
          <a:lstStyle/>
          <a:p>
            <a:pPr algn="l"/>
            <a:r>
              <a:rPr lang="en-GB" dirty="0"/>
              <a:t>Lack of access to training</a:t>
            </a:r>
          </a:p>
          <a:p>
            <a:pPr marL="342900" indent="-342900" algn="l">
              <a:buFont typeface="Arial" panose="020B0604020202020204" pitchFamily="34" charset="0"/>
              <a:buChar char="•"/>
            </a:pPr>
            <a:r>
              <a:rPr lang="en-GB" dirty="0"/>
              <a:t>Judges and lawyers trained in different jurisdictions – no common understanding of prevailing law</a:t>
            </a:r>
          </a:p>
          <a:p>
            <a:pPr marL="342900" indent="-342900" algn="l">
              <a:buFont typeface="Arial" panose="020B0604020202020204" pitchFamily="34" charset="0"/>
              <a:buChar char="•"/>
            </a:pPr>
            <a:r>
              <a:rPr lang="en-GB" dirty="0"/>
              <a:t>Lack of access to professional legal training in South Sudan</a:t>
            </a:r>
          </a:p>
          <a:p>
            <a:endParaRPr lang="en-GB" dirty="0"/>
          </a:p>
        </p:txBody>
      </p:sp>
      <p:sp>
        <p:nvSpPr>
          <p:cNvPr id="5" name="Title 4"/>
          <p:cNvSpPr>
            <a:spLocks noGrp="1"/>
          </p:cNvSpPr>
          <p:nvPr>
            <p:ph type="title"/>
          </p:nvPr>
        </p:nvSpPr>
        <p:spPr/>
        <p:txBody>
          <a:bodyPr/>
          <a:lstStyle/>
          <a:p>
            <a:r>
              <a:rPr lang="en-GB" dirty="0"/>
              <a:t>Challenges </a:t>
            </a:r>
          </a:p>
        </p:txBody>
      </p:sp>
      <p:sp>
        <p:nvSpPr>
          <p:cNvPr id="6" name="Text Placeholder 5"/>
          <p:cNvSpPr>
            <a:spLocks noGrp="1"/>
          </p:cNvSpPr>
          <p:nvPr>
            <p:ph type="body" sz="quarter" idx="16"/>
          </p:nvPr>
        </p:nvSpPr>
        <p:spPr>
          <a:xfrm>
            <a:off x="3860800" y="779318"/>
            <a:ext cx="7444510" cy="1550168"/>
          </a:xfrm>
        </p:spPr>
        <p:txBody>
          <a:bodyPr/>
          <a:lstStyle/>
          <a:p>
            <a:r>
              <a:rPr lang="en-GB" sz="3600" dirty="0"/>
              <a:t>Disparate legal traditions and systems</a:t>
            </a:r>
          </a:p>
          <a:p>
            <a:endParaRPr lang="en-GB" dirty="0"/>
          </a:p>
        </p:txBody>
      </p:sp>
      <p:sp>
        <p:nvSpPr>
          <p:cNvPr id="7" name="Slide Number Placeholder 6"/>
          <p:cNvSpPr>
            <a:spLocks noGrp="1"/>
          </p:cNvSpPr>
          <p:nvPr>
            <p:ph type="sldNum" sz="quarter" idx="4"/>
          </p:nvPr>
        </p:nvSpPr>
        <p:spPr/>
        <p:txBody>
          <a:bodyPr/>
          <a:lstStyle/>
          <a:p>
            <a:fld id="{4997E989-D798-4C62-8E93-3D2D613C2488}" type="slidenum">
              <a:rPr lang="en-US" smtClean="0"/>
              <a:pPr/>
              <a:t>19</a:t>
            </a:fld>
            <a:endParaRPr lang="en-US"/>
          </a:p>
        </p:txBody>
      </p:sp>
    </p:spTree>
    <p:extLst>
      <p:ext uri="{BB962C8B-B14F-4D97-AF65-F5344CB8AC3E}">
        <p14:creationId xmlns:p14="http://schemas.microsoft.com/office/powerpoint/2010/main" val="7138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Autofit/>
          </a:bodyPr>
          <a:lstStyle/>
          <a:p>
            <a:r>
              <a:rPr lang="en-GB" sz="3200" dirty="0">
                <a:solidFill>
                  <a:srgbClr val="FF0000"/>
                </a:solidFill>
                <a:latin typeface="Arial" panose="020B0604020202020204" pitchFamily="34" charset="0"/>
                <a:cs typeface="Arial" panose="020B0604020202020204" pitchFamily="34" charset="0"/>
              </a:rPr>
              <a:t>Education in a post-conflict and transition period: Innovative demonstration projects in South Sudan</a:t>
            </a:r>
          </a:p>
        </p:txBody>
      </p:sp>
      <p:sp>
        <p:nvSpPr>
          <p:cNvPr id="3" name="Content Placeholder 2"/>
          <p:cNvSpPr>
            <a:spLocks noGrp="1"/>
          </p:cNvSpPr>
          <p:nvPr>
            <p:ph idx="1"/>
          </p:nvPr>
        </p:nvSpPr>
        <p:spPr>
          <a:xfrm>
            <a:off x="838200" y="2175435"/>
            <a:ext cx="10515600" cy="4336200"/>
          </a:xfrm>
        </p:spPr>
        <p:txBody>
          <a:bodyPr>
            <a:normAutofit/>
          </a:bodyPr>
          <a:lstStyle/>
          <a:p>
            <a:r>
              <a:rPr lang="en-GB" dirty="0"/>
              <a:t>Hon Pia Philip </a:t>
            </a:r>
            <a:r>
              <a:rPr lang="en-GB" b="0" dirty="0"/>
              <a:t>State Minister for Education, Gender and Social Welfare, </a:t>
            </a:r>
            <a:r>
              <a:rPr lang="en-GB" b="0" dirty="0" err="1"/>
              <a:t>Gbudue</a:t>
            </a:r>
            <a:r>
              <a:rPr lang="en-GB" b="0" dirty="0"/>
              <a:t> State, South Sudan</a:t>
            </a:r>
          </a:p>
          <a:p>
            <a:r>
              <a:rPr lang="en-GB" dirty="0"/>
              <a:t>Martina </a:t>
            </a:r>
            <a:r>
              <a:rPr lang="en-GB" dirty="0" err="1"/>
              <a:t>Lagu</a:t>
            </a:r>
            <a:r>
              <a:rPr lang="en-GB" dirty="0"/>
              <a:t> Yanga </a:t>
            </a:r>
            <a:r>
              <a:rPr lang="en-GB" b="0" dirty="0"/>
              <a:t>Barrister and Associate Professor, College of Law, University of Juba</a:t>
            </a:r>
          </a:p>
          <a:p>
            <a:r>
              <a:rPr lang="en-GB" dirty="0"/>
              <a:t>Jean Hartley</a:t>
            </a:r>
            <a:r>
              <a:rPr lang="en-GB" b="0" dirty="0"/>
              <a:t>, Professor of Public Leadership, The Open University</a:t>
            </a:r>
          </a:p>
          <a:p>
            <a:r>
              <a:rPr lang="en-GB" dirty="0"/>
              <a:t>John Benington, </a:t>
            </a:r>
            <a:r>
              <a:rPr lang="en-GB" b="0" dirty="0"/>
              <a:t>Emeritus Professor, Warwick University </a:t>
            </a:r>
          </a:p>
          <a:p>
            <a:endParaRPr lang="en-GB" b="0" dirty="0"/>
          </a:p>
          <a:p>
            <a:pPr algn="ctr"/>
            <a:r>
              <a:rPr lang="en-GB" b="0" dirty="0"/>
              <a:t>Panel session, Kampala, December 2019</a:t>
            </a:r>
            <a:endParaRPr lang="en-GB" dirty="0"/>
          </a:p>
        </p:txBody>
      </p:sp>
    </p:spTree>
    <p:extLst>
      <p:ext uri="{BB962C8B-B14F-4D97-AF65-F5344CB8AC3E}">
        <p14:creationId xmlns:p14="http://schemas.microsoft.com/office/powerpoint/2010/main" val="372141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658" y="3493674"/>
            <a:ext cx="2377440" cy="2647904"/>
          </a:xfrm>
        </p:spPr>
        <p:txBody>
          <a:bodyPr/>
          <a:lstStyle/>
          <a:p>
            <a:pPr algn="l"/>
            <a:r>
              <a:rPr lang="en-US" sz="2400" dirty="0"/>
              <a:t>Common Law based on </a:t>
            </a:r>
            <a:r>
              <a:rPr lang="en-US" sz="2400" dirty="0" err="1"/>
              <a:t>british</a:t>
            </a:r>
            <a:r>
              <a:rPr lang="en-US" sz="2400" dirty="0"/>
              <a:t> colonial legacy</a:t>
            </a:r>
          </a:p>
          <a:p>
            <a:pPr algn="l"/>
            <a:r>
              <a:rPr lang="en-US" sz="2400" dirty="0"/>
              <a:t>Arab Islamic Sharia Law</a:t>
            </a:r>
          </a:p>
          <a:p>
            <a:endParaRPr lang="en-GB" dirty="0"/>
          </a:p>
        </p:txBody>
      </p:sp>
      <p:sp>
        <p:nvSpPr>
          <p:cNvPr id="3" name="Slide Number Placeholder 2"/>
          <p:cNvSpPr>
            <a:spLocks noGrp="1"/>
          </p:cNvSpPr>
          <p:nvPr>
            <p:ph type="sldNum" sz="quarter" idx="12"/>
          </p:nvPr>
        </p:nvSpPr>
        <p:spPr/>
        <p:txBody>
          <a:bodyPr/>
          <a:lstStyle/>
          <a:p>
            <a:fld id="{5AE1514C-5E56-4738-A1FF-4B1CFD2A3E36}" type="slidenum">
              <a:rPr lang="en-US" smtClean="0"/>
              <a:t>20</a:t>
            </a:fld>
            <a:endParaRPr lang="en-US"/>
          </a:p>
        </p:txBody>
      </p:sp>
      <p:sp>
        <p:nvSpPr>
          <p:cNvPr id="4" name="Content Placeholder 3"/>
          <p:cNvSpPr>
            <a:spLocks noGrp="1"/>
          </p:cNvSpPr>
          <p:nvPr>
            <p:ph idx="14"/>
          </p:nvPr>
        </p:nvSpPr>
        <p:spPr>
          <a:xfrm>
            <a:off x="2483635" y="3493674"/>
            <a:ext cx="2377440" cy="397032"/>
          </a:xfrm>
        </p:spPr>
        <p:txBody>
          <a:bodyPr/>
          <a:lstStyle/>
          <a:p>
            <a:r>
              <a:rPr lang="en-GB" dirty="0"/>
              <a:t>New Sudan Law</a:t>
            </a:r>
          </a:p>
        </p:txBody>
      </p:sp>
      <p:sp>
        <p:nvSpPr>
          <p:cNvPr id="5" name="Content Placeholder 4"/>
          <p:cNvSpPr>
            <a:spLocks noGrp="1"/>
          </p:cNvSpPr>
          <p:nvPr>
            <p:ph idx="15"/>
          </p:nvPr>
        </p:nvSpPr>
        <p:spPr>
          <a:xfrm>
            <a:off x="4898612" y="3493674"/>
            <a:ext cx="2767570" cy="3042884"/>
          </a:xfrm>
        </p:spPr>
        <p:txBody>
          <a:bodyPr/>
          <a:lstStyle/>
          <a:p>
            <a:r>
              <a:rPr lang="en-GB" dirty="0"/>
              <a:t>Common Law</a:t>
            </a:r>
          </a:p>
          <a:p>
            <a:r>
              <a:rPr lang="en-GB" dirty="0"/>
              <a:t>European Civil Law</a:t>
            </a:r>
          </a:p>
          <a:p>
            <a:r>
              <a:rPr lang="en-GB" dirty="0"/>
              <a:t>Islamic Sharia Law</a:t>
            </a:r>
          </a:p>
          <a:p>
            <a:r>
              <a:rPr lang="en-GB" dirty="0"/>
              <a:t>Traditional Customary Law </a:t>
            </a:r>
          </a:p>
          <a:p>
            <a:endParaRPr lang="en-GB" dirty="0"/>
          </a:p>
        </p:txBody>
      </p:sp>
      <p:sp>
        <p:nvSpPr>
          <p:cNvPr id="8" name="Text Placeholder 7"/>
          <p:cNvSpPr>
            <a:spLocks noGrp="1"/>
          </p:cNvSpPr>
          <p:nvPr>
            <p:ph type="body" sz="quarter" idx="13"/>
          </p:nvPr>
        </p:nvSpPr>
        <p:spPr>
          <a:xfrm>
            <a:off x="498764" y="470361"/>
            <a:ext cx="11296072" cy="1993366"/>
          </a:xfrm>
        </p:spPr>
        <p:txBody>
          <a:bodyPr/>
          <a:lstStyle/>
          <a:p>
            <a:r>
              <a:rPr lang="en-US" sz="4800" b="1" dirty="0"/>
              <a:t>History of Legal education and training in South Sudan </a:t>
            </a:r>
          </a:p>
          <a:p>
            <a:endParaRPr lang="en-GB" dirty="0"/>
          </a:p>
        </p:txBody>
      </p:sp>
      <p:sp>
        <p:nvSpPr>
          <p:cNvPr id="9" name="Content Placeholder 8"/>
          <p:cNvSpPr>
            <a:spLocks noGrp="1"/>
          </p:cNvSpPr>
          <p:nvPr>
            <p:ph idx="18"/>
          </p:nvPr>
        </p:nvSpPr>
        <p:spPr>
          <a:xfrm>
            <a:off x="68658" y="2577396"/>
            <a:ext cx="2377440" cy="978729"/>
          </a:xfrm>
        </p:spPr>
        <p:txBody>
          <a:bodyPr/>
          <a:lstStyle/>
          <a:p>
            <a:r>
              <a:rPr lang="en-US" sz="3200" dirty="0"/>
              <a:t>1956-2011 </a:t>
            </a:r>
            <a:r>
              <a:rPr lang="en-GB" sz="3200" dirty="0"/>
              <a:t>	</a:t>
            </a:r>
          </a:p>
        </p:txBody>
      </p:sp>
      <p:sp>
        <p:nvSpPr>
          <p:cNvPr id="10" name="Content Placeholder 9"/>
          <p:cNvSpPr>
            <a:spLocks noGrp="1"/>
          </p:cNvSpPr>
          <p:nvPr>
            <p:ph idx="19"/>
          </p:nvPr>
        </p:nvSpPr>
        <p:spPr>
          <a:xfrm>
            <a:off x="2483635" y="2577396"/>
            <a:ext cx="2377440" cy="2710486"/>
          </a:xfrm>
        </p:spPr>
        <p:txBody>
          <a:bodyPr/>
          <a:lstStyle/>
          <a:p>
            <a:r>
              <a:rPr lang="en-GB" sz="3200" dirty="0"/>
              <a:t>1983-2011</a:t>
            </a:r>
          </a:p>
          <a:p>
            <a:endParaRPr lang="en-GB" sz="2400" dirty="0"/>
          </a:p>
          <a:p>
            <a:pPr algn="l"/>
            <a:endParaRPr lang="en-GB" sz="2400" dirty="0"/>
          </a:p>
          <a:p>
            <a:endParaRPr lang="en-GB" sz="3600" dirty="0"/>
          </a:p>
          <a:p>
            <a:r>
              <a:rPr lang="en-GB" sz="3600" dirty="0"/>
              <a:t>	</a:t>
            </a:r>
          </a:p>
        </p:txBody>
      </p:sp>
      <p:sp>
        <p:nvSpPr>
          <p:cNvPr id="11" name="Content Placeholder 10"/>
          <p:cNvSpPr>
            <a:spLocks noGrp="1"/>
          </p:cNvSpPr>
          <p:nvPr>
            <p:ph idx="20"/>
          </p:nvPr>
        </p:nvSpPr>
        <p:spPr>
          <a:xfrm>
            <a:off x="4898612" y="2577396"/>
            <a:ext cx="2377440" cy="535531"/>
          </a:xfrm>
        </p:spPr>
        <p:txBody>
          <a:bodyPr/>
          <a:lstStyle/>
          <a:p>
            <a:r>
              <a:rPr lang="en-GB" sz="3200" dirty="0"/>
              <a:t>2011-2019</a:t>
            </a:r>
          </a:p>
        </p:txBody>
      </p:sp>
    </p:spTree>
    <p:extLst>
      <p:ext uri="{BB962C8B-B14F-4D97-AF65-F5344CB8AC3E}">
        <p14:creationId xmlns:p14="http://schemas.microsoft.com/office/powerpoint/2010/main" val="76799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2305" y="2540000"/>
            <a:ext cx="11344060" cy="3236725"/>
          </a:xfrm>
        </p:spPr>
        <p:txBody>
          <a:bodyPr/>
          <a:lstStyle/>
          <a:p>
            <a:pPr algn="l"/>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r>
              <a:rPr lang="en-US" sz="3200" dirty="0">
                <a:solidFill>
                  <a:schemeClr val="accent1"/>
                </a:solidFill>
              </a:rPr>
              <a:t>The damage done to the South Sudan educational system by over 50 years of war means that there is a lack of educational infrastructure and a critical mass of people with sufficient education and relevant training to be trainers in professional fields.</a:t>
            </a:r>
            <a:br>
              <a:rPr lang="en-US" sz="3200" dirty="0">
                <a:solidFill>
                  <a:schemeClr val="accent1"/>
                </a:solidFill>
              </a:rPr>
            </a:br>
            <a:r>
              <a:rPr lang="en-US" sz="3200" dirty="0">
                <a:solidFill>
                  <a:schemeClr val="accent1"/>
                </a:solidFill>
              </a:rPr>
              <a:t>Professional education and training is lacking in most disciplines in South Sudan</a:t>
            </a:r>
          </a:p>
        </p:txBody>
      </p:sp>
      <p:sp>
        <p:nvSpPr>
          <p:cNvPr id="2" name="Text Placeholder 1"/>
          <p:cNvSpPr>
            <a:spLocks noGrp="1"/>
          </p:cNvSpPr>
          <p:nvPr>
            <p:ph type="body" sz="quarter" idx="12"/>
          </p:nvPr>
        </p:nvSpPr>
        <p:spPr>
          <a:xfrm>
            <a:off x="4120250" y="195073"/>
            <a:ext cx="3841180" cy="885371"/>
          </a:xfrm>
        </p:spPr>
        <p:txBody>
          <a:bodyPr/>
          <a:lstStyle/>
          <a:p>
            <a:r>
              <a:rPr lang="en-US" sz="2400" dirty="0"/>
              <a:t>An Unfortunate Fact and </a:t>
            </a:r>
          </a:p>
          <a:p>
            <a:r>
              <a:rPr lang="en-US" sz="2400" dirty="0"/>
              <a:t>Aggravating Factors </a:t>
            </a:r>
          </a:p>
        </p:txBody>
      </p:sp>
    </p:spTree>
    <p:extLst>
      <p:ext uri="{BB962C8B-B14F-4D97-AF65-F5344CB8AC3E}">
        <p14:creationId xmlns:p14="http://schemas.microsoft.com/office/powerpoint/2010/main" val="32480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58" y="3493674"/>
            <a:ext cx="2377440" cy="2529923"/>
          </a:xfrm>
        </p:spPr>
        <p:txBody>
          <a:bodyPr/>
          <a:lstStyle/>
          <a:p>
            <a:r>
              <a:rPr lang="en-US" dirty="0" err="1"/>
              <a:t>Harmonise</a:t>
            </a:r>
            <a:r>
              <a:rPr lang="en-US" dirty="0"/>
              <a:t> the legal system and undertake law reforms to address conflicts in substantive and procedural law</a:t>
            </a:r>
          </a:p>
        </p:txBody>
      </p:sp>
      <p:sp>
        <p:nvSpPr>
          <p:cNvPr id="3" name="Slide Number Placeholder 2"/>
          <p:cNvSpPr>
            <a:spLocks noGrp="1"/>
          </p:cNvSpPr>
          <p:nvPr>
            <p:ph type="sldNum" sz="quarter" idx="12"/>
          </p:nvPr>
        </p:nvSpPr>
        <p:spPr/>
        <p:txBody>
          <a:bodyPr/>
          <a:lstStyle/>
          <a:p>
            <a:fld id="{5AE1514C-5E56-4738-A1FF-4B1CFD2A3E36}" type="slidenum">
              <a:rPr lang="en-US" smtClean="0"/>
              <a:pPr/>
              <a:t>22</a:t>
            </a:fld>
            <a:endParaRPr lang="en-US"/>
          </a:p>
        </p:txBody>
      </p:sp>
      <p:sp>
        <p:nvSpPr>
          <p:cNvPr id="7" name="Content Placeholder 6"/>
          <p:cNvSpPr>
            <a:spLocks noGrp="1"/>
          </p:cNvSpPr>
          <p:nvPr>
            <p:ph idx="14"/>
          </p:nvPr>
        </p:nvSpPr>
        <p:spPr>
          <a:xfrm>
            <a:off x="2483635" y="3493676"/>
            <a:ext cx="2377440" cy="3572260"/>
          </a:xfrm>
        </p:spPr>
        <p:txBody>
          <a:bodyPr/>
          <a:lstStyle/>
          <a:p>
            <a:r>
              <a:rPr lang="en-US" dirty="0"/>
              <a:t>Develop and deliver high quality postgraduate and professional legal education and training to regional and international standards </a:t>
            </a:r>
          </a:p>
          <a:p>
            <a:endParaRPr lang="en-US" dirty="0"/>
          </a:p>
        </p:txBody>
      </p:sp>
      <p:sp>
        <p:nvSpPr>
          <p:cNvPr id="8" name="Content Placeholder 7"/>
          <p:cNvSpPr>
            <a:spLocks noGrp="1"/>
          </p:cNvSpPr>
          <p:nvPr>
            <p:ph idx="15"/>
          </p:nvPr>
        </p:nvSpPr>
        <p:spPr>
          <a:xfrm>
            <a:off x="4898612" y="3493674"/>
            <a:ext cx="2377440" cy="2353465"/>
          </a:xfrm>
        </p:spPr>
        <p:txBody>
          <a:bodyPr/>
          <a:lstStyle/>
          <a:p>
            <a:r>
              <a:rPr lang="en-US" dirty="0"/>
              <a:t>Build professional training and CPD infrastructure in as a priority strategy </a:t>
            </a:r>
          </a:p>
          <a:p>
            <a:endParaRPr lang="en-US" dirty="0"/>
          </a:p>
        </p:txBody>
      </p:sp>
      <p:sp>
        <p:nvSpPr>
          <p:cNvPr id="9" name="Content Placeholder 8"/>
          <p:cNvSpPr>
            <a:spLocks noGrp="1"/>
          </p:cNvSpPr>
          <p:nvPr>
            <p:ph idx="16"/>
          </p:nvPr>
        </p:nvSpPr>
        <p:spPr>
          <a:xfrm>
            <a:off x="7313589" y="3493674"/>
            <a:ext cx="2377440" cy="2529923"/>
          </a:xfrm>
        </p:spPr>
        <p:txBody>
          <a:bodyPr/>
          <a:lstStyle/>
          <a:p>
            <a:r>
              <a:rPr lang="en-US" dirty="0"/>
              <a:t>Use innovative methods of learning including simulation, blended learning and e-learning technologies </a:t>
            </a:r>
          </a:p>
        </p:txBody>
      </p:sp>
      <p:sp>
        <p:nvSpPr>
          <p:cNvPr id="33" name="Content Placeholder 32"/>
          <p:cNvSpPr>
            <a:spLocks noGrp="1"/>
          </p:cNvSpPr>
          <p:nvPr>
            <p:ph idx="17"/>
          </p:nvPr>
        </p:nvSpPr>
        <p:spPr>
          <a:xfrm>
            <a:off x="9728566" y="3493674"/>
            <a:ext cx="2377440" cy="2225225"/>
          </a:xfrm>
        </p:spPr>
        <p:txBody>
          <a:bodyPr/>
          <a:lstStyle/>
          <a:p>
            <a:r>
              <a:rPr lang="en-US" dirty="0"/>
              <a:t>Proactive faculty development initiatives and  quality improvement  processes and systems</a:t>
            </a:r>
          </a:p>
        </p:txBody>
      </p:sp>
      <p:sp>
        <p:nvSpPr>
          <p:cNvPr id="5" name="Text Placeholder 4"/>
          <p:cNvSpPr>
            <a:spLocks noGrp="1"/>
          </p:cNvSpPr>
          <p:nvPr>
            <p:ph type="body" sz="quarter" idx="13"/>
          </p:nvPr>
        </p:nvSpPr>
        <p:spPr>
          <a:xfrm>
            <a:off x="415636" y="470361"/>
            <a:ext cx="11259128" cy="1754326"/>
          </a:xfrm>
        </p:spPr>
        <p:txBody>
          <a:bodyPr/>
          <a:lstStyle/>
          <a:p>
            <a:r>
              <a:rPr lang="en-US" sz="4000" b="1" dirty="0"/>
              <a:t>What can we do to overcome barriers to quality legal services in South Sudan?</a:t>
            </a:r>
            <a:br>
              <a:rPr lang="en-US" sz="4000" b="1" dirty="0"/>
            </a:br>
            <a:endParaRPr lang="en-US" sz="4000" b="1" dirty="0"/>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dirty="0"/>
              <a:t>3</a:t>
            </a:r>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2161256907"/>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2597273"/>
            <a:ext cx="4868985" cy="480131"/>
          </a:xfrm>
        </p:spPr>
        <p:txBody>
          <a:bodyPr/>
          <a:lstStyle/>
          <a:p>
            <a:r>
              <a:rPr lang="en-GB" dirty="0"/>
              <a:t>What is being done</a:t>
            </a:r>
          </a:p>
        </p:txBody>
      </p:sp>
      <p:sp>
        <p:nvSpPr>
          <p:cNvPr id="3" name="Text Placeholder 2"/>
          <p:cNvSpPr>
            <a:spLocks noGrp="1"/>
          </p:cNvSpPr>
          <p:nvPr>
            <p:ph type="body" sz="quarter" idx="11"/>
          </p:nvPr>
        </p:nvSpPr>
        <p:spPr>
          <a:xfrm>
            <a:off x="5994400" y="419100"/>
            <a:ext cx="5773364" cy="397032"/>
          </a:xfrm>
        </p:spPr>
        <p:txBody>
          <a:bodyPr/>
          <a:lstStyle/>
          <a:p>
            <a:r>
              <a:rPr lang="en-GB" dirty="0"/>
              <a:t>Centre for Law Development (</a:t>
            </a:r>
            <a:r>
              <a:rPr lang="en-GB" dirty="0" err="1"/>
              <a:t>est</a:t>
            </a:r>
            <a:r>
              <a:rPr lang="en-GB" dirty="0"/>
              <a:t> 2018)</a:t>
            </a:r>
          </a:p>
        </p:txBody>
      </p:sp>
      <p:sp>
        <p:nvSpPr>
          <p:cNvPr id="5" name="Text Placeholder 4"/>
          <p:cNvSpPr>
            <a:spLocks noGrp="1"/>
          </p:cNvSpPr>
          <p:nvPr>
            <p:ph type="body" sz="quarter" idx="12"/>
          </p:nvPr>
        </p:nvSpPr>
        <p:spPr>
          <a:xfrm>
            <a:off x="6082147" y="1130916"/>
            <a:ext cx="5671764" cy="701731"/>
          </a:xfrm>
        </p:spPr>
        <p:txBody>
          <a:bodyPr/>
          <a:lstStyle/>
          <a:p>
            <a:r>
              <a:rPr lang="en-GB" dirty="0"/>
              <a:t>Develop and deliver professional skills and practical legal training (in progress)</a:t>
            </a:r>
          </a:p>
        </p:txBody>
      </p:sp>
      <p:sp>
        <p:nvSpPr>
          <p:cNvPr id="6" name="Text Placeholder 5"/>
          <p:cNvSpPr>
            <a:spLocks noGrp="1"/>
          </p:cNvSpPr>
          <p:nvPr>
            <p:ph type="body" sz="quarter" idx="13"/>
          </p:nvPr>
        </p:nvSpPr>
        <p:spPr>
          <a:xfrm>
            <a:off x="6072910" y="5060203"/>
            <a:ext cx="5671764" cy="1134670"/>
          </a:xfrm>
        </p:spPr>
        <p:txBody>
          <a:bodyPr/>
          <a:lstStyle/>
          <a:p>
            <a:r>
              <a:rPr lang="en-GB" dirty="0"/>
              <a:t>Develop a research profile of current legal developments and trends</a:t>
            </a:r>
          </a:p>
          <a:p>
            <a:endParaRPr lang="en-GB" dirty="0"/>
          </a:p>
        </p:txBody>
      </p:sp>
      <p:sp>
        <p:nvSpPr>
          <p:cNvPr id="7" name="Slide Number Placeholder 6"/>
          <p:cNvSpPr>
            <a:spLocks noGrp="1"/>
          </p:cNvSpPr>
          <p:nvPr>
            <p:ph type="sldNum" sz="quarter" idx="4"/>
          </p:nvPr>
        </p:nvSpPr>
        <p:spPr/>
        <p:txBody>
          <a:bodyPr/>
          <a:lstStyle/>
          <a:p>
            <a:fld id="{4997E989-D798-4C62-8E93-3D2D613C2488}" type="slidenum">
              <a:rPr lang="en-US" smtClean="0"/>
              <a:pPr/>
              <a:t>23</a:t>
            </a:fld>
            <a:endParaRPr lang="en-US"/>
          </a:p>
        </p:txBody>
      </p:sp>
      <p:sp>
        <p:nvSpPr>
          <p:cNvPr id="8" name="Text Placeholder 5"/>
          <p:cNvSpPr txBox="1">
            <a:spLocks/>
          </p:cNvSpPr>
          <p:nvPr/>
        </p:nvSpPr>
        <p:spPr>
          <a:xfrm>
            <a:off x="6049821" y="2121898"/>
            <a:ext cx="5671764" cy="2177006"/>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Develop and deliver taught and research degrees relevant to prevailing legal and business environments in South Sudan including in Human Rights Law (</a:t>
            </a:r>
            <a:r>
              <a:rPr lang="en-GB" dirty="0" err="1"/>
              <a:t>est</a:t>
            </a:r>
            <a:r>
              <a:rPr lang="en-GB" dirty="0"/>
              <a:t> 2017)</a:t>
            </a:r>
          </a:p>
          <a:p>
            <a:endParaRPr lang="en-GB" dirty="0"/>
          </a:p>
          <a:p>
            <a:endParaRPr lang="en-GB" dirty="0"/>
          </a:p>
        </p:txBody>
      </p:sp>
      <p:sp>
        <p:nvSpPr>
          <p:cNvPr id="9" name="Text Placeholder 5"/>
          <p:cNvSpPr txBox="1">
            <a:spLocks/>
          </p:cNvSpPr>
          <p:nvPr/>
        </p:nvSpPr>
        <p:spPr>
          <a:xfrm>
            <a:off x="6082147" y="3897824"/>
            <a:ext cx="5671764" cy="11346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Develop and deliver training courses for legal educators and trainers (in progress)</a:t>
            </a:r>
          </a:p>
          <a:p>
            <a:endParaRPr lang="en-GB" dirty="0"/>
          </a:p>
        </p:txBody>
      </p:sp>
    </p:spTree>
    <p:extLst>
      <p:ext uri="{BB962C8B-B14F-4D97-AF65-F5344CB8AC3E}">
        <p14:creationId xmlns:p14="http://schemas.microsoft.com/office/powerpoint/2010/main" val="801049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98127"/>
            <a:ext cx="3714704" cy="2419124"/>
          </a:xfrm>
        </p:spPr>
        <p:txBody>
          <a:bodyPr/>
          <a:lstStyle/>
          <a:p>
            <a:r>
              <a:rPr lang="en-GB" dirty="0"/>
              <a:t>The International Bill of Rights for Women</a:t>
            </a:r>
            <a:br>
              <a:rPr lang="en-GB" dirty="0"/>
            </a:br>
            <a:r>
              <a:rPr lang="en-GB" dirty="0"/>
              <a:t>defines the right of women to be free from discrimination and sets the core principles to protect this right. </a:t>
            </a:r>
          </a:p>
        </p:txBody>
      </p:sp>
      <p:sp>
        <p:nvSpPr>
          <p:cNvPr id="3" name="Content Placeholder 2"/>
          <p:cNvSpPr>
            <a:spLocks noGrp="1"/>
          </p:cNvSpPr>
          <p:nvPr>
            <p:ph idx="14"/>
          </p:nvPr>
        </p:nvSpPr>
        <p:spPr>
          <a:xfrm>
            <a:off x="4168631" y="2598127"/>
            <a:ext cx="3840480" cy="2086725"/>
          </a:xfrm>
        </p:spPr>
        <p:txBody>
          <a:bodyPr/>
          <a:lstStyle/>
          <a:p>
            <a:r>
              <a:rPr lang="en-GB" dirty="0"/>
              <a:t>It establishes an agenda for national action to end discrimination, and provides the basis for achieving equality between men and women</a:t>
            </a:r>
          </a:p>
        </p:txBody>
      </p:sp>
      <p:sp>
        <p:nvSpPr>
          <p:cNvPr id="4" name="Content Placeholder 3"/>
          <p:cNvSpPr>
            <a:spLocks noGrp="1"/>
          </p:cNvSpPr>
          <p:nvPr>
            <p:ph idx="15"/>
          </p:nvPr>
        </p:nvSpPr>
        <p:spPr>
          <a:xfrm>
            <a:off x="8158238" y="2598127"/>
            <a:ext cx="3773077" cy="2086725"/>
          </a:xfrm>
        </p:spPr>
        <p:txBody>
          <a:bodyPr/>
          <a:lstStyle/>
          <a:p>
            <a:r>
              <a:rPr lang="en-GB" dirty="0"/>
              <a:t>ensuring women's equal access to, and equal opportunities in, political and public life as well as education, health and employment.</a:t>
            </a:r>
          </a:p>
        </p:txBody>
      </p:sp>
      <p:sp>
        <p:nvSpPr>
          <p:cNvPr id="5" name="Title 4"/>
          <p:cNvSpPr>
            <a:spLocks noGrp="1"/>
          </p:cNvSpPr>
          <p:nvPr>
            <p:ph type="title"/>
          </p:nvPr>
        </p:nvSpPr>
        <p:spPr>
          <a:xfrm>
            <a:off x="0" y="162948"/>
            <a:ext cx="3078187" cy="978729"/>
          </a:xfrm>
        </p:spPr>
        <p:txBody>
          <a:bodyPr/>
          <a:lstStyle/>
          <a:p>
            <a:r>
              <a:rPr lang="en-GB" dirty="0"/>
              <a:t>The role of Women</a:t>
            </a:r>
          </a:p>
        </p:txBody>
      </p:sp>
      <p:sp>
        <p:nvSpPr>
          <p:cNvPr id="6" name="Text Placeholder 5"/>
          <p:cNvSpPr>
            <a:spLocks noGrp="1"/>
          </p:cNvSpPr>
          <p:nvPr>
            <p:ph type="body" sz="quarter" idx="16"/>
          </p:nvPr>
        </p:nvSpPr>
        <p:spPr>
          <a:xfrm>
            <a:off x="4159163" y="413886"/>
            <a:ext cx="7641410" cy="1421928"/>
          </a:xfrm>
        </p:spPr>
        <p:txBody>
          <a:bodyPr/>
          <a:lstStyle/>
          <a:p>
            <a:r>
              <a:rPr lang="en-GB" sz="3200" dirty="0"/>
              <a:t>The Convention on the Elimination of All Forms of Discrimination Against Women</a:t>
            </a:r>
          </a:p>
        </p:txBody>
      </p:sp>
      <p:sp>
        <p:nvSpPr>
          <p:cNvPr id="7" name="Slide Number Placeholder 6"/>
          <p:cNvSpPr>
            <a:spLocks noGrp="1"/>
          </p:cNvSpPr>
          <p:nvPr>
            <p:ph type="sldNum" sz="quarter" idx="4"/>
          </p:nvPr>
        </p:nvSpPr>
        <p:spPr/>
        <p:txBody>
          <a:bodyPr/>
          <a:lstStyle/>
          <a:p>
            <a:fld id="{4997E989-D798-4C62-8E93-3D2D613C2488}" type="slidenum">
              <a:rPr lang="en-US" smtClean="0"/>
              <a:pPr/>
              <a:t>24</a:t>
            </a:fld>
            <a:endParaRPr lang="en-US"/>
          </a:p>
        </p:txBody>
      </p:sp>
      <p:sp>
        <p:nvSpPr>
          <p:cNvPr id="9" name="Rectangle 8"/>
          <p:cNvSpPr/>
          <p:nvPr/>
        </p:nvSpPr>
        <p:spPr>
          <a:xfrm>
            <a:off x="3394509" y="5550652"/>
            <a:ext cx="6096000" cy="646331"/>
          </a:xfrm>
          <a:prstGeom prst="rect">
            <a:avLst/>
          </a:prstGeom>
        </p:spPr>
        <p:txBody>
          <a:bodyPr>
            <a:spAutoFit/>
          </a:bodyPr>
          <a:lstStyle/>
          <a:p>
            <a:r>
              <a:rPr lang="en-GB" dirty="0"/>
              <a:t>CEDAW is the only human rights treaty that affirms the reproductive rights of women</a:t>
            </a:r>
          </a:p>
        </p:txBody>
      </p:sp>
    </p:spTree>
    <p:extLst>
      <p:ext uri="{BB962C8B-B14F-4D97-AF65-F5344CB8AC3E}">
        <p14:creationId xmlns:p14="http://schemas.microsoft.com/office/powerpoint/2010/main" val="1552058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Ministry of Gender and Social Welfare </a:t>
            </a:r>
          </a:p>
        </p:txBody>
      </p:sp>
      <p:sp>
        <p:nvSpPr>
          <p:cNvPr id="3" name="Text Placeholder 2"/>
          <p:cNvSpPr>
            <a:spLocks noGrp="1"/>
          </p:cNvSpPr>
          <p:nvPr>
            <p:ph type="body" sz="quarter" idx="13"/>
          </p:nvPr>
        </p:nvSpPr>
        <p:spPr>
          <a:xfrm>
            <a:off x="304800" y="2385637"/>
            <a:ext cx="11658600" cy="2086725"/>
          </a:xfrm>
        </p:spPr>
        <p:txBody>
          <a:bodyPr/>
          <a:lstStyle/>
          <a:p>
            <a:r>
              <a:rPr lang="en-GB" dirty="0"/>
              <a:t>Implementation of Gender Equality laws in South Sudan</a:t>
            </a:r>
          </a:p>
          <a:p>
            <a:r>
              <a:rPr lang="en-GB" dirty="0"/>
              <a:t>25% women in all levels of government</a:t>
            </a:r>
          </a:p>
          <a:p>
            <a:r>
              <a:rPr lang="en-GB" dirty="0"/>
              <a:t> </a:t>
            </a:r>
          </a:p>
          <a:p>
            <a:endParaRPr lang="en-GB" dirty="0"/>
          </a:p>
        </p:txBody>
      </p:sp>
      <p:sp>
        <p:nvSpPr>
          <p:cNvPr id="4" name="Slide Number Placeholder 3"/>
          <p:cNvSpPr>
            <a:spLocks noGrp="1"/>
          </p:cNvSpPr>
          <p:nvPr>
            <p:ph type="sldNum" sz="quarter" idx="4"/>
          </p:nvPr>
        </p:nvSpPr>
        <p:spPr/>
        <p:txBody>
          <a:bodyPr/>
          <a:lstStyle/>
          <a:p>
            <a:fld id="{4997E989-D798-4C62-8E93-3D2D613C2488}" type="slidenum">
              <a:rPr lang="en-US" smtClean="0"/>
              <a:pPr/>
              <a:t>25</a:t>
            </a:fld>
            <a:endParaRPr lang="en-US"/>
          </a:p>
        </p:txBody>
      </p:sp>
    </p:spTree>
    <p:extLst>
      <p:ext uri="{BB962C8B-B14F-4D97-AF65-F5344CB8AC3E}">
        <p14:creationId xmlns:p14="http://schemas.microsoft.com/office/powerpoint/2010/main" val="1593530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431800"/>
            <a:ext cx="5371038" cy="961289"/>
          </a:xfrm>
        </p:spPr>
        <p:txBody>
          <a:bodyPr/>
          <a:lstStyle/>
          <a:p>
            <a:r>
              <a:rPr lang="en-GB" dirty="0"/>
              <a:t>Traditional customary law impacts women more</a:t>
            </a:r>
          </a:p>
        </p:txBody>
      </p:sp>
      <p:sp>
        <p:nvSpPr>
          <p:cNvPr id="3" name="Text Placeholder 2"/>
          <p:cNvSpPr>
            <a:spLocks noGrp="1"/>
          </p:cNvSpPr>
          <p:nvPr>
            <p:ph type="body" sz="quarter" idx="11"/>
          </p:nvPr>
        </p:nvSpPr>
        <p:spPr>
          <a:xfrm>
            <a:off x="293687" y="3436331"/>
            <a:ext cx="2286000" cy="1540935"/>
          </a:xfrm>
        </p:spPr>
        <p:txBody>
          <a:bodyPr/>
          <a:lstStyle/>
          <a:p>
            <a:r>
              <a:rPr lang="en-GB" sz="3600" dirty="0"/>
              <a:t>Family Law</a:t>
            </a:r>
            <a:endParaRPr lang="en-GB" dirty="0"/>
          </a:p>
          <a:p>
            <a:endParaRPr lang="en-GB" dirty="0"/>
          </a:p>
        </p:txBody>
      </p:sp>
      <p:sp>
        <p:nvSpPr>
          <p:cNvPr id="4" name="Title 3"/>
          <p:cNvSpPr>
            <a:spLocks noGrp="1"/>
          </p:cNvSpPr>
          <p:nvPr>
            <p:ph type="title"/>
          </p:nvPr>
        </p:nvSpPr>
        <p:spPr>
          <a:xfrm>
            <a:off x="555244" y="0"/>
            <a:ext cx="4083304" cy="1357295"/>
          </a:xfrm>
        </p:spPr>
        <p:txBody>
          <a:bodyPr/>
          <a:lstStyle/>
          <a:p>
            <a:r>
              <a:rPr lang="en-GB" dirty="0"/>
              <a:t>Modern v Customary Law</a:t>
            </a:r>
          </a:p>
        </p:txBody>
      </p:sp>
      <p:sp>
        <p:nvSpPr>
          <p:cNvPr id="5" name="Text Placeholder 4"/>
          <p:cNvSpPr>
            <a:spLocks noGrp="1"/>
          </p:cNvSpPr>
          <p:nvPr>
            <p:ph type="body" sz="quarter" idx="12"/>
          </p:nvPr>
        </p:nvSpPr>
        <p:spPr>
          <a:xfrm>
            <a:off x="2661017" y="3436331"/>
            <a:ext cx="2286000" cy="1689693"/>
          </a:xfrm>
        </p:spPr>
        <p:txBody>
          <a:bodyPr/>
          <a:lstStyle/>
          <a:p>
            <a:r>
              <a:rPr lang="en-GB" sz="3600" dirty="0"/>
              <a:t>Land &amp; property rights</a:t>
            </a:r>
          </a:p>
        </p:txBody>
      </p:sp>
      <p:sp>
        <p:nvSpPr>
          <p:cNvPr id="6" name="Text Placeholder 5"/>
          <p:cNvSpPr>
            <a:spLocks noGrp="1"/>
          </p:cNvSpPr>
          <p:nvPr>
            <p:ph type="body" sz="quarter" idx="13"/>
          </p:nvPr>
        </p:nvSpPr>
        <p:spPr>
          <a:xfrm>
            <a:off x="5028347" y="3436331"/>
            <a:ext cx="2286000" cy="1191095"/>
          </a:xfrm>
        </p:spPr>
        <p:txBody>
          <a:bodyPr/>
          <a:lstStyle/>
          <a:p>
            <a:r>
              <a:rPr lang="en-GB" sz="3600" dirty="0"/>
              <a:t>Human Rights</a:t>
            </a:r>
          </a:p>
        </p:txBody>
      </p:sp>
      <p:sp>
        <p:nvSpPr>
          <p:cNvPr id="7" name="Text Placeholder 6"/>
          <p:cNvSpPr>
            <a:spLocks noGrp="1"/>
          </p:cNvSpPr>
          <p:nvPr>
            <p:ph type="body" sz="quarter" idx="14"/>
          </p:nvPr>
        </p:nvSpPr>
        <p:spPr>
          <a:xfrm>
            <a:off x="7289800" y="3436331"/>
            <a:ext cx="2391877" cy="1191095"/>
          </a:xfrm>
        </p:spPr>
        <p:txBody>
          <a:bodyPr/>
          <a:lstStyle/>
          <a:p>
            <a:r>
              <a:rPr lang="en-GB" sz="3600" dirty="0"/>
              <a:t>Homicide</a:t>
            </a:r>
          </a:p>
        </p:txBody>
      </p:sp>
      <p:sp>
        <p:nvSpPr>
          <p:cNvPr id="9" name="Slide Number Placeholder 8"/>
          <p:cNvSpPr>
            <a:spLocks noGrp="1"/>
          </p:cNvSpPr>
          <p:nvPr>
            <p:ph type="sldNum" sz="quarter" idx="4"/>
          </p:nvPr>
        </p:nvSpPr>
        <p:spPr/>
        <p:txBody>
          <a:bodyPr/>
          <a:lstStyle/>
          <a:p>
            <a:fld id="{4997E989-D798-4C62-8E93-3D2D613C2488}" type="slidenum">
              <a:rPr lang="en-US" smtClean="0"/>
              <a:pPr/>
              <a:t>26</a:t>
            </a:fld>
            <a:endParaRPr lang="en-US"/>
          </a:p>
        </p:txBody>
      </p:sp>
    </p:spTree>
    <p:extLst>
      <p:ext uri="{BB962C8B-B14F-4D97-AF65-F5344CB8AC3E}">
        <p14:creationId xmlns:p14="http://schemas.microsoft.com/office/powerpoint/2010/main" val="169781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6096000" y="431800"/>
            <a:ext cx="5371038" cy="2880276"/>
          </a:xfrm>
        </p:spPr>
        <p:txBody>
          <a:bodyPr/>
          <a:lstStyle/>
          <a:p>
            <a:r>
              <a:rPr lang="en-GB" dirty="0"/>
              <a:t>Institutional framework</a:t>
            </a:r>
          </a:p>
          <a:p>
            <a:r>
              <a:rPr lang="en-GB" dirty="0"/>
              <a:t>Standards &amp; Quality assurance </a:t>
            </a:r>
          </a:p>
          <a:p>
            <a:r>
              <a:rPr lang="en-GB" dirty="0"/>
              <a:t>Faculty Development</a:t>
            </a:r>
          </a:p>
          <a:p>
            <a:r>
              <a:rPr lang="en-GB" dirty="0"/>
              <a:t>Supporting Learners</a:t>
            </a:r>
          </a:p>
          <a:p>
            <a:r>
              <a:rPr lang="en-GB" dirty="0"/>
              <a:t>Collaborations</a:t>
            </a:r>
          </a:p>
        </p:txBody>
      </p:sp>
      <p:sp>
        <p:nvSpPr>
          <p:cNvPr id="12" name="Text Placeholder 11"/>
          <p:cNvSpPr>
            <a:spLocks noGrp="1"/>
          </p:cNvSpPr>
          <p:nvPr>
            <p:ph type="body" sz="quarter" idx="11"/>
          </p:nvPr>
        </p:nvSpPr>
        <p:spPr>
          <a:xfrm>
            <a:off x="293687" y="3436331"/>
            <a:ext cx="2286000" cy="1779974"/>
          </a:xfrm>
        </p:spPr>
        <p:txBody>
          <a:bodyPr/>
          <a:lstStyle/>
          <a:p>
            <a:r>
              <a:rPr lang="en-GB" dirty="0"/>
              <a:t>SP1</a:t>
            </a:r>
          </a:p>
          <a:p>
            <a:r>
              <a:rPr lang="en-GB" dirty="0"/>
              <a:t>Establish Centre for Law Development</a:t>
            </a:r>
          </a:p>
          <a:p>
            <a:r>
              <a:rPr lang="en-GB" dirty="0"/>
              <a:t>Establish national legal professional regulatory bodies</a:t>
            </a:r>
          </a:p>
        </p:txBody>
      </p:sp>
      <p:sp>
        <p:nvSpPr>
          <p:cNvPr id="4" name="Title 3"/>
          <p:cNvSpPr>
            <a:spLocks noGrp="1"/>
          </p:cNvSpPr>
          <p:nvPr>
            <p:ph type="title"/>
          </p:nvPr>
        </p:nvSpPr>
        <p:spPr/>
        <p:txBody>
          <a:bodyPr/>
          <a:lstStyle/>
          <a:p>
            <a:r>
              <a:rPr lang="en-GB" dirty="0"/>
              <a:t>Strategic Priorities</a:t>
            </a:r>
            <a:br>
              <a:rPr lang="en-GB" dirty="0"/>
            </a:br>
            <a:r>
              <a:rPr lang="en-GB" dirty="0"/>
              <a:t>2016-2021</a:t>
            </a:r>
          </a:p>
        </p:txBody>
      </p:sp>
      <p:sp>
        <p:nvSpPr>
          <p:cNvPr id="13" name="Text Placeholder 12"/>
          <p:cNvSpPr>
            <a:spLocks noGrp="1"/>
          </p:cNvSpPr>
          <p:nvPr>
            <p:ph type="body" sz="quarter" idx="12"/>
          </p:nvPr>
        </p:nvSpPr>
        <p:spPr>
          <a:xfrm>
            <a:off x="2661017" y="3436331"/>
            <a:ext cx="2286000" cy="2957733"/>
          </a:xfrm>
        </p:spPr>
        <p:txBody>
          <a:bodyPr/>
          <a:lstStyle/>
          <a:p>
            <a:r>
              <a:rPr lang="en-GB" dirty="0"/>
              <a:t>SP2</a:t>
            </a:r>
          </a:p>
          <a:p>
            <a:r>
              <a:rPr lang="en-GB" dirty="0"/>
              <a:t>Quality Assurance </a:t>
            </a:r>
          </a:p>
          <a:p>
            <a:r>
              <a:rPr lang="en-GB" dirty="0"/>
              <a:t>Setting standards</a:t>
            </a:r>
          </a:p>
          <a:p>
            <a:r>
              <a:rPr lang="en-GB" dirty="0"/>
              <a:t>Curriculum development</a:t>
            </a:r>
          </a:p>
          <a:p>
            <a:r>
              <a:rPr lang="en-GB" dirty="0"/>
              <a:t>Assessment methods</a:t>
            </a:r>
          </a:p>
          <a:p>
            <a:r>
              <a:rPr lang="en-GB" dirty="0"/>
              <a:t>Educational governance</a:t>
            </a:r>
          </a:p>
          <a:p>
            <a:endParaRPr lang="en-GB" dirty="0"/>
          </a:p>
        </p:txBody>
      </p:sp>
      <p:sp>
        <p:nvSpPr>
          <p:cNvPr id="14" name="Text Placeholder 13"/>
          <p:cNvSpPr>
            <a:spLocks noGrp="1"/>
          </p:cNvSpPr>
          <p:nvPr>
            <p:ph type="body" sz="quarter" idx="13"/>
          </p:nvPr>
        </p:nvSpPr>
        <p:spPr>
          <a:xfrm>
            <a:off x="5028347" y="3436331"/>
            <a:ext cx="2286000" cy="2129814"/>
          </a:xfrm>
        </p:spPr>
        <p:txBody>
          <a:bodyPr/>
          <a:lstStyle/>
          <a:p>
            <a:r>
              <a:rPr lang="en-GB" dirty="0"/>
              <a:t>SP3</a:t>
            </a:r>
          </a:p>
          <a:p>
            <a:r>
              <a:rPr lang="en-GB" dirty="0"/>
              <a:t>Faculty Development and accreditation</a:t>
            </a:r>
          </a:p>
          <a:p>
            <a:r>
              <a:rPr lang="en-GB" dirty="0"/>
              <a:t>Robust supervision of practical skills training</a:t>
            </a:r>
          </a:p>
          <a:p>
            <a:r>
              <a:rPr lang="en-GB" dirty="0"/>
              <a:t>Facilitation of CPD</a:t>
            </a:r>
          </a:p>
        </p:txBody>
      </p:sp>
      <p:sp>
        <p:nvSpPr>
          <p:cNvPr id="15" name="Text Placeholder 14"/>
          <p:cNvSpPr>
            <a:spLocks noGrp="1"/>
          </p:cNvSpPr>
          <p:nvPr>
            <p:ph type="body" sz="quarter" idx="14"/>
          </p:nvPr>
        </p:nvSpPr>
        <p:spPr>
          <a:xfrm>
            <a:off x="7395677" y="3436331"/>
            <a:ext cx="2286000" cy="2479653"/>
          </a:xfrm>
        </p:spPr>
        <p:txBody>
          <a:bodyPr/>
          <a:lstStyle/>
          <a:p>
            <a:r>
              <a:rPr lang="en-GB" dirty="0"/>
              <a:t>SP4</a:t>
            </a:r>
          </a:p>
          <a:p>
            <a:r>
              <a:rPr lang="en-GB" dirty="0"/>
              <a:t>Supporting learners</a:t>
            </a:r>
          </a:p>
          <a:p>
            <a:r>
              <a:rPr lang="en-GB" dirty="0"/>
              <a:t>Appropriate infrastructure</a:t>
            </a:r>
          </a:p>
          <a:p>
            <a:r>
              <a:rPr lang="en-GB" dirty="0"/>
              <a:t>Use of e-learning and simulation</a:t>
            </a:r>
          </a:p>
          <a:p>
            <a:r>
              <a:rPr lang="en-GB" dirty="0"/>
              <a:t>Mentorship and peer support</a:t>
            </a:r>
          </a:p>
        </p:txBody>
      </p:sp>
      <p:sp>
        <p:nvSpPr>
          <p:cNvPr id="16" name="Text Placeholder 15"/>
          <p:cNvSpPr>
            <a:spLocks noGrp="1"/>
          </p:cNvSpPr>
          <p:nvPr>
            <p:ph type="body" sz="quarter" idx="15"/>
          </p:nvPr>
        </p:nvSpPr>
        <p:spPr>
          <a:xfrm>
            <a:off x="9763006" y="3436331"/>
            <a:ext cx="2286000" cy="2001574"/>
          </a:xfrm>
        </p:spPr>
        <p:txBody>
          <a:bodyPr/>
          <a:lstStyle/>
          <a:p>
            <a:r>
              <a:rPr lang="en-GB" dirty="0"/>
              <a:t>SP5</a:t>
            </a:r>
          </a:p>
          <a:p>
            <a:r>
              <a:rPr lang="en-GB" dirty="0"/>
              <a:t>Collaboration and shared learning with Africa Region Law Development Centres </a:t>
            </a:r>
          </a:p>
          <a:p>
            <a:endParaRPr lang="en-GB" dirty="0"/>
          </a:p>
        </p:txBody>
      </p:sp>
      <p:sp>
        <p:nvSpPr>
          <p:cNvPr id="9" name="Slide Number Placeholder 8"/>
          <p:cNvSpPr>
            <a:spLocks noGrp="1"/>
          </p:cNvSpPr>
          <p:nvPr>
            <p:ph type="sldNum" sz="quarter" idx="4"/>
          </p:nvPr>
        </p:nvSpPr>
        <p:spPr/>
        <p:txBody>
          <a:bodyPr/>
          <a:lstStyle/>
          <a:p>
            <a:fld id="{4997E989-D798-4C62-8E93-3D2D613C2488}" type="slidenum">
              <a:rPr lang="en-US" smtClean="0"/>
              <a:pPr/>
              <a:t>27</a:t>
            </a:fld>
            <a:endParaRPr lang="en-US"/>
          </a:p>
        </p:txBody>
      </p:sp>
    </p:spTree>
    <p:extLst>
      <p:ext uri="{BB962C8B-B14F-4D97-AF65-F5344CB8AC3E}">
        <p14:creationId xmlns:p14="http://schemas.microsoft.com/office/powerpoint/2010/main" val="53873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78397-F2B6-4CD1-8F06-D5F5B28D20E0}"/>
              </a:ext>
            </a:extLst>
          </p:cNvPr>
          <p:cNvSpPr>
            <a:spLocks noGrp="1"/>
          </p:cNvSpPr>
          <p:nvPr>
            <p:ph type="body" sz="quarter" idx="13"/>
          </p:nvPr>
        </p:nvSpPr>
        <p:spPr>
          <a:xfrm>
            <a:off x="1912802" y="1066656"/>
            <a:ext cx="7418105" cy="682973"/>
          </a:xfrm>
        </p:spPr>
        <p:txBody>
          <a:bodyPr/>
          <a:lstStyle/>
          <a:p>
            <a:r>
              <a:rPr lang="en-GB" sz="2400" dirty="0">
                <a:solidFill>
                  <a:srgbClr val="FF0000"/>
                </a:solidFill>
              </a:rPr>
              <a:t>Learning on the job – using open learning anywhere, any time</a:t>
            </a:r>
          </a:p>
        </p:txBody>
      </p:sp>
      <p:sp>
        <p:nvSpPr>
          <p:cNvPr id="4" name="Content Placeholder 3">
            <a:extLst>
              <a:ext uri="{FF2B5EF4-FFF2-40B4-BE49-F238E27FC236}">
                <a16:creationId xmlns:a16="http://schemas.microsoft.com/office/drawing/2014/main" id="{CE9A8419-4082-4C08-A1F3-FE53D8DE8FA6}"/>
              </a:ext>
            </a:extLst>
          </p:cNvPr>
          <p:cNvSpPr>
            <a:spLocks noGrp="1"/>
          </p:cNvSpPr>
          <p:nvPr>
            <p:ph idx="1"/>
          </p:nvPr>
        </p:nvSpPr>
        <p:spPr>
          <a:xfrm>
            <a:off x="256988" y="992093"/>
            <a:ext cx="11510684" cy="5381849"/>
          </a:xfrm>
        </p:spPr>
        <p:txBody>
          <a:bodyPr/>
          <a:lstStyle/>
          <a:p>
            <a:endParaRPr lang="en-GB" dirty="0"/>
          </a:p>
          <a:p>
            <a:pPr marL="171450" indent="-171450">
              <a:buFont typeface="Arial" panose="020B0604020202020204" pitchFamily="34" charset="0"/>
              <a:buChar char="•"/>
            </a:pPr>
            <a:endParaRPr lang="en-GB" sz="2400" dirty="0"/>
          </a:p>
          <a:p>
            <a:pPr marL="171450" indent="-171450">
              <a:buFont typeface="Arial" panose="020B0604020202020204" pitchFamily="34" charset="0"/>
              <a:buChar char="•"/>
            </a:pPr>
            <a:r>
              <a:rPr lang="en-GB" sz="2400" dirty="0"/>
              <a:t>OER to be available on computers, tablets and phones </a:t>
            </a:r>
          </a:p>
          <a:p>
            <a:pPr marL="171450" indent="-171450">
              <a:buFont typeface="Arial" panose="020B0604020202020204" pitchFamily="34" charset="0"/>
              <a:buChar char="•"/>
            </a:pPr>
            <a:r>
              <a:rPr lang="en-GB" sz="2400" dirty="0"/>
              <a:t>Bite-size learning – 10 minutes to 20 hours for courses</a:t>
            </a:r>
          </a:p>
          <a:p>
            <a:pPr marL="171450" indent="-171450">
              <a:buFont typeface="Arial" panose="020B0604020202020204" pitchFamily="34" charset="0"/>
              <a:buChar char="•"/>
            </a:pPr>
            <a:r>
              <a:rPr lang="en-GB" sz="2400" dirty="0"/>
              <a:t>Mixture of video, audio, text and interactive with other learners </a:t>
            </a:r>
          </a:p>
          <a:p>
            <a:pPr marL="171450" indent="-171450">
              <a:buFont typeface="Arial" panose="020B0604020202020204" pitchFamily="34" charset="0"/>
              <a:buChar char="•"/>
            </a:pPr>
            <a:r>
              <a:rPr lang="en-GB" sz="2400" dirty="0"/>
              <a:t>Can be fitted in either in the professional’s staff own time or in quieter times on the job (when that happens) </a:t>
            </a:r>
          </a:p>
          <a:p>
            <a:pPr marL="171450" indent="-171450">
              <a:buFont typeface="Arial" panose="020B0604020202020204" pitchFamily="34" charset="0"/>
              <a:buChar char="•"/>
            </a:pPr>
            <a:r>
              <a:rPr lang="en-GB" sz="2400" dirty="0"/>
              <a:t>Interspersing learning with practice – taking ideas out on the job immediately e.g. difficult conversations, community problem-solving </a:t>
            </a:r>
          </a:p>
          <a:p>
            <a:pPr marL="171450" indent="-171450">
              <a:buFont typeface="Arial" panose="020B0604020202020204" pitchFamily="34" charset="0"/>
              <a:buChar char="•"/>
            </a:pPr>
            <a:r>
              <a:rPr lang="en-GB" sz="2400" dirty="0"/>
              <a:t>Reduces time away from job (abstraction) as no need for classroom time.  </a:t>
            </a:r>
          </a:p>
          <a:p>
            <a:pPr marL="171450" indent="-171450">
              <a:buFont typeface="Arial" panose="020B0604020202020204" pitchFamily="34" charset="0"/>
              <a:buChar char="•"/>
            </a:pPr>
            <a:r>
              <a:rPr lang="en-GB" sz="2400" dirty="0"/>
              <a:t>Less “formal” an approach for adult learners </a:t>
            </a:r>
          </a:p>
          <a:p>
            <a:pPr marL="171450" indent="-171450">
              <a:buFont typeface="Arial" panose="020B0604020202020204" pitchFamily="34" charset="0"/>
              <a:buChar char="•"/>
            </a:pPr>
            <a:r>
              <a:rPr lang="en-GB" sz="2400" dirty="0"/>
              <a:t>Role for partners in understanding and interpreting the context – University of Juba has a key role - utilising ODEL centre in the Faculty of Law Campus</a:t>
            </a:r>
          </a:p>
        </p:txBody>
      </p:sp>
    </p:spTree>
    <p:extLst>
      <p:ext uri="{BB962C8B-B14F-4D97-AF65-F5344CB8AC3E}">
        <p14:creationId xmlns:p14="http://schemas.microsoft.com/office/powerpoint/2010/main" val="550453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19BF4-813A-4E35-9905-09602496029B}"/>
              </a:ext>
            </a:extLst>
          </p:cNvPr>
          <p:cNvSpPr>
            <a:spLocks noGrp="1"/>
          </p:cNvSpPr>
          <p:nvPr>
            <p:ph type="subTitle" idx="1"/>
          </p:nvPr>
        </p:nvSpPr>
        <p:spPr>
          <a:xfrm>
            <a:off x="705224" y="1464235"/>
            <a:ext cx="9276977" cy="4592587"/>
          </a:xfrm>
        </p:spPr>
        <p:txBody>
          <a:bodyPr>
            <a:normAutofit fontScale="92500" lnSpcReduction="20000"/>
          </a:bodyPr>
          <a:lstStyle/>
          <a:p>
            <a:r>
              <a:rPr lang="en-GB" b="0" cap="none" dirty="0">
                <a:solidFill>
                  <a:schemeClr val="tx1"/>
                </a:solidFill>
              </a:rPr>
              <a:t>South Sudan is a country with major education needs, following long periods of conflict and lack of infrastructure. </a:t>
            </a:r>
          </a:p>
          <a:p>
            <a:endParaRPr lang="en-GB" b="0" dirty="0">
              <a:solidFill>
                <a:schemeClr val="tx1"/>
              </a:solidFill>
            </a:endParaRPr>
          </a:p>
          <a:p>
            <a:r>
              <a:rPr lang="en-GB" b="0" cap="none" dirty="0">
                <a:solidFill>
                  <a:schemeClr val="tx1"/>
                </a:solidFill>
              </a:rPr>
              <a:t>This paper has identified three areas for immediate development: school education, skills for transition into work and livelihoods; professional development.</a:t>
            </a:r>
          </a:p>
          <a:p>
            <a:endParaRPr lang="en-GB" b="0" dirty="0">
              <a:solidFill>
                <a:schemeClr val="tx1"/>
              </a:solidFill>
            </a:endParaRPr>
          </a:p>
          <a:p>
            <a:r>
              <a:rPr lang="en-GB" b="0" dirty="0">
                <a:solidFill>
                  <a:schemeClr val="tx1"/>
                </a:solidFill>
              </a:rPr>
              <a:t>How can the OU collaborate with the University of Juba and other universities to support education in this new nation?</a:t>
            </a:r>
          </a:p>
          <a:p>
            <a:endParaRPr lang="en-GB" b="0" dirty="0">
              <a:solidFill>
                <a:schemeClr val="tx1"/>
              </a:solidFill>
            </a:endParaRPr>
          </a:p>
          <a:p>
            <a:r>
              <a:rPr lang="en-GB" sz="2800" b="0" dirty="0">
                <a:solidFill>
                  <a:schemeClr val="tx1"/>
                </a:solidFill>
              </a:rPr>
              <a:t>“</a:t>
            </a:r>
            <a:r>
              <a:rPr lang="en-GB" sz="2800" b="0" i="1" dirty="0">
                <a:solidFill>
                  <a:schemeClr val="tx1"/>
                </a:solidFill>
              </a:rPr>
              <a:t>The coming year offers great hope that South Sudan will begin the long road to recovery from years of conflict and violence.”  </a:t>
            </a:r>
          </a:p>
          <a:p>
            <a:pPr algn="r"/>
            <a:r>
              <a:rPr lang="en-GB" sz="2800" b="0">
                <a:solidFill>
                  <a:schemeClr val="tx1"/>
                </a:solidFill>
              </a:rPr>
              <a:t>UN Humanitarian Response 2020 Plan</a:t>
            </a:r>
            <a:r>
              <a:rPr lang="en-GB" b="0">
                <a:solidFill>
                  <a:schemeClr val="tx1"/>
                </a:solidFill>
              </a:rPr>
              <a:t> </a:t>
            </a:r>
            <a:endParaRPr lang="en-GB" b="0" dirty="0">
              <a:solidFill>
                <a:schemeClr val="tx1"/>
              </a:solidFill>
            </a:endParaRPr>
          </a:p>
          <a:p>
            <a:endParaRPr lang="en-GB" b="0" cap="none" dirty="0">
              <a:solidFill>
                <a:schemeClr val="tx1"/>
              </a:solidFill>
            </a:endParaRPr>
          </a:p>
          <a:p>
            <a:endParaRPr lang="en-GB" b="0" dirty="0">
              <a:solidFill>
                <a:schemeClr val="tx1"/>
              </a:solidFill>
            </a:endParaRPr>
          </a:p>
          <a:p>
            <a:endParaRPr lang="en-GB" b="0" cap="none" dirty="0">
              <a:solidFill>
                <a:schemeClr val="tx1"/>
              </a:solidFill>
            </a:endParaRPr>
          </a:p>
          <a:p>
            <a:endParaRPr lang="en-GB" b="0" cap="none" dirty="0">
              <a:solidFill>
                <a:schemeClr val="tx1"/>
              </a:solidFill>
            </a:endParaRPr>
          </a:p>
        </p:txBody>
      </p:sp>
      <p:sp>
        <p:nvSpPr>
          <p:cNvPr id="3" name="Title 2">
            <a:extLst>
              <a:ext uri="{FF2B5EF4-FFF2-40B4-BE49-F238E27FC236}">
                <a16:creationId xmlns:a16="http://schemas.microsoft.com/office/drawing/2014/main" id="{DEC8D696-5852-4B2B-A0FF-2D2921BE3F67}"/>
              </a:ext>
            </a:extLst>
          </p:cNvPr>
          <p:cNvSpPr>
            <a:spLocks noGrp="1"/>
          </p:cNvSpPr>
          <p:nvPr>
            <p:ph type="ctrTitle"/>
          </p:nvPr>
        </p:nvSpPr>
        <p:spPr>
          <a:xfrm>
            <a:off x="705224" y="381000"/>
            <a:ext cx="9276977" cy="702733"/>
          </a:xfrm>
        </p:spPr>
        <p:txBody>
          <a:bodyPr>
            <a:normAutofit/>
          </a:bodyPr>
          <a:lstStyle/>
          <a:p>
            <a:r>
              <a:rPr lang="en-GB" dirty="0">
                <a:solidFill>
                  <a:srgbClr val="FF0000"/>
                </a:solidFill>
              </a:rPr>
              <a:t>Conclusions and possible next steps</a:t>
            </a:r>
          </a:p>
        </p:txBody>
      </p:sp>
    </p:spTree>
    <p:extLst>
      <p:ext uri="{BB962C8B-B14F-4D97-AF65-F5344CB8AC3E}">
        <p14:creationId xmlns:p14="http://schemas.microsoft.com/office/powerpoint/2010/main" val="16197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1043E19-4B35-4BC3-9859-C034848C47E5}"/>
              </a:ext>
            </a:extLst>
          </p:cNvPr>
          <p:cNvPicPr>
            <a:picLocks noGrp="1" noChangeAspect="1"/>
          </p:cNvPicPr>
          <p:nvPr>
            <p:ph idx="1"/>
          </p:nvPr>
        </p:nvPicPr>
        <p:blipFill>
          <a:blip r:embed="rId2"/>
          <a:stretch>
            <a:fillRect/>
          </a:stretch>
        </p:blipFill>
        <p:spPr>
          <a:xfrm>
            <a:off x="2512148" y="2484156"/>
            <a:ext cx="2443675" cy="2524125"/>
          </a:xfrm>
          <a:prstGeom prst="rect">
            <a:avLst/>
          </a:prstGeom>
        </p:spPr>
      </p:pic>
      <p:pic>
        <p:nvPicPr>
          <p:cNvPr id="9" name="Content Placeholder 8">
            <a:extLst>
              <a:ext uri="{FF2B5EF4-FFF2-40B4-BE49-F238E27FC236}">
                <a16:creationId xmlns:a16="http://schemas.microsoft.com/office/drawing/2014/main" id="{0695FD08-B4C2-4A13-AF4C-0E0F5CA97D7B}"/>
              </a:ext>
            </a:extLst>
          </p:cNvPr>
          <p:cNvPicPr>
            <a:picLocks noGrp="1" noChangeAspect="1"/>
          </p:cNvPicPr>
          <p:nvPr>
            <p:ph idx="14"/>
          </p:nvPr>
        </p:nvPicPr>
        <p:blipFill>
          <a:blip r:embed="rId3"/>
          <a:stretch>
            <a:fillRect/>
          </a:stretch>
        </p:blipFill>
        <p:spPr>
          <a:xfrm>
            <a:off x="8299079" y="2383585"/>
            <a:ext cx="2428590" cy="2524125"/>
          </a:xfrm>
          <a:prstGeom prst="rect">
            <a:avLst/>
          </a:prstGeom>
        </p:spPr>
      </p:pic>
      <p:sp>
        <p:nvSpPr>
          <p:cNvPr id="5" name="Title 4">
            <a:extLst>
              <a:ext uri="{FF2B5EF4-FFF2-40B4-BE49-F238E27FC236}">
                <a16:creationId xmlns:a16="http://schemas.microsoft.com/office/drawing/2014/main" id="{69BDB90C-D032-4A4D-BCAB-0B169622F54E}"/>
              </a:ext>
            </a:extLst>
          </p:cNvPr>
          <p:cNvSpPr>
            <a:spLocks noGrp="1"/>
          </p:cNvSpPr>
          <p:nvPr>
            <p:ph type="title"/>
          </p:nvPr>
        </p:nvSpPr>
        <p:spPr>
          <a:xfrm>
            <a:off x="316322" y="339408"/>
            <a:ext cx="2375877" cy="978729"/>
          </a:xfrm>
        </p:spPr>
        <p:txBody>
          <a:bodyPr/>
          <a:lstStyle/>
          <a:p>
            <a:r>
              <a:rPr lang="en-GB" dirty="0"/>
              <a:t>The rest of the panel</a:t>
            </a:r>
          </a:p>
        </p:txBody>
      </p:sp>
      <p:sp>
        <p:nvSpPr>
          <p:cNvPr id="6" name="Text Placeholder 5">
            <a:extLst>
              <a:ext uri="{FF2B5EF4-FFF2-40B4-BE49-F238E27FC236}">
                <a16:creationId xmlns:a16="http://schemas.microsoft.com/office/drawing/2014/main" id="{BBFBD7E3-9F63-443C-A104-02B9453A3DA6}"/>
              </a:ext>
            </a:extLst>
          </p:cNvPr>
          <p:cNvSpPr>
            <a:spLocks noGrp="1"/>
          </p:cNvSpPr>
          <p:nvPr>
            <p:ph type="body" sz="quarter" idx="16"/>
          </p:nvPr>
        </p:nvSpPr>
        <p:spPr>
          <a:xfrm>
            <a:off x="2879003" y="419100"/>
            <a:ext cx="9084398" cy="424732"/>
          </a:xfrm>
        </p:spPr>
        <p:txBody>
          <a:bodyPr/>
          <a:lstStyle/>
          <a:p>
            <a:r>
              <a:rPr lang="en-GB" dirty="0"/>
              <a:t>Hon Pia Philip			Prof John Benington</a:t>
            </a:r>
          </a:p>
        </p:txBody>
      </p:sp>
      <p:sp>
        <p:nvSpPr>
          <p:cNvPr id="7" name="Slide Number Placeholder 6">
            <a:extLst>
              <a:ext uri="{FF2B5EF4-FFF2-40B4-BE49-F238E27FC236}">
                <a16:creationId xmlns:a16="http://schemas.microsoft.com/office/drawing/2014/main" id="{3D2F50AA-715D-4ABA-8588-D647B5B021AD}"/>
              </a:ext>
            </a:extLst>
          </p:cNvPr>
          <p:cNvSpPr>
            <a:spLocks noGrp="1"/>
          </p:cNvSpPr>
          <p:nvPr>
            <p:ph type="sldNum" sz="quarter" idx="4"/>
          </p:nvPr>
        </p:nvSpPr>
        <p:spPr/>
        <p:txBody>
          <a:bodyPr/>
          <a:lstStyle/>
          <a:p>
            <a:fld id="{4997E989-D798-4C62-8E93-3D2D613C2488}" type="slidenum">
              <a:rPr lang="en-US" smtClean="0"/>
              <a:pPr/>
              <a:t>3</a:t>
            </a:fld>
            <a:endParaRPr lang="en-US"/>
          </a:p>
        </p:txBody>
      </p:sp>
    </p:spTree>
    <p:extLst>
      <p:ext uri="{BB962C8B-B14F-4D97-AF65-F5344CB8AC3E}">
        <p14:creationId xmlns:p14="http://schemas.microsoft.com/office/powerpoint/2010/main" val="4206795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00117" y="1229506"/>
            <a:ext cx="7554887" cy="4413581"/>
          </a:xfrm>
        </p:spPr>
        <p:txBody>
          <a:bodyPr/>
          <a:lstStyle/>
          <a:p>
            <a:pPr>
              <a:defRPr/>
            </a:pPr>
            <a:r>
              <a:rPr lang="en-GB" sz="2902" dirty="0">
                <a:solidFill>
                  <a:schemeClr val="tx1"/>
                </a:solidFill>
              </a:rPr>
              <a:t>Further information:   </a:t>
            </a:r>
            <a:br>
              <a:rPr lang="en-GB" sz="2902" dirty="0">
                <a:solidFill>
                  <a:schemeClr val="tx1"/>
                </a:solidFill>
              </a:rPr>
            </a:br>
            <a:br>
              <a:rPr lang="en-GB" sz="2902" dirty="0">
                <a:solidFill>
                  <a:schemeClr val="tx1"/>
                </a:solidFill>
              </a:rPr>
            </a:br>
            <a:br>
              <a:rPr lang="en-GB" sz="2902" dirty="0">
                <a:solidFill>
                  <a:schemeClr val="tx1"/>
                </a:solidFill>
              </a:rPr>
            </a:br>
            <a:br>
              <a:rPr lang="en-GB" sz="2902" dirty="0">
                <a:solidFill>
                  <a:schemeClr val="tx1"/>
                </a:solidFill>
              </a:rPr>
            </a:br>
            <a:r>
              <a:rPr lang="en-GB" sz="2902" dirty="0">
                <a:solidFill>
                  <a:schemeClr val="tx1"/>
                </a:solidFill>
              </a:rPr>
              <a:t>Martina Yanga </a:t>
            </a:r>
            <a:r>
              <a:rPr lang="en-GB" sz="2902" dirty="0">
                <a:solidFill>
                  <a:schemeClr val="tx1"/>
                </a:solidFill>
                <a:hlinkClick r:id="rId3"/>
              </a:rPr>
              <a:t>ml49yanga@hotmail.com</a:t>
            </a:r>
            <a:r>
              <a:rPr lang="en-GB" sz="2902" dirty="0">
                <a:solidFill>
                  <a:schemeClr val="tx1"/>
                </a:solidFill>
              </a:rPr>
              <a:t> </a:t>
            </a:r>
            <a:br>
              <a:rPr lang="en-GB" sz="2902" dirty="0">
                <a:solidFill>
                  <a:schemeClr val="tx1"/>
                </a:solidFill>
              </a:rPr>
            </a:br>
            <a:br>
              <a:rPr lang="en-GB" sz="2902" dirty="0">
                <a:solidFill>
                  <a:schemeClr val="tx1"/>
                </a:solidFill>
              </a:rPr>
            </a:br>
            <a:r>
              <a:rPr lang="en-GB" sz="2902" dirty="0">
                <a:solidFill>
                  <a:schemeClr val="tx1"/>
                </a:solidFill>
              </a:rPr>
              <a:t>Jean Hartley </a:t>
            </a:r>
            <a:r>
              <a:rPr lang="en-GB" sz="2902" dirty="0">
                <a:solidFill>
                  <a:schemeClr val="tx1"/>
                </a:solidFill>
                <a:hlinkClick r:id="rId4"/>
              </a:rPr>
              <a:t>jean.Hartley@open.ac.uk</a:t>
            </a:r>
            <a:r>
              <a:rPr lang="en-GB" sz="2902" dirty="0">
                <a:solidFill>
                  <a:schemeClr val="tx1"/>
                </a:solidFill>
              </a:rPr>
              <a:t> </a:t>
            </a:r>
            <a:br>
              <a:rPr lang="en-GB" sz="2902" dirty="0">
                <a:solidFill>
                  <a:schemeClr val="tx1"/>
                </a:solidFill>
              </a:rPr>
            </a:br>
            <a:r>
              <a:rPr lang="en-GB" sz="2902" dirty="0">
                <a:solidFill>
                  <a:schemeClr val="tx1"/>
                </a:solidFill>
              </a:rPr>
              <a:t> </a:t>
            </a:r>
            <a:br>
              <a:rPr lang="en-GB" sz="2177" dirty="0">
                <a:solidFill>
                  <a:schemeClr val="tx1"/>
                </a:solidFill>
              </a:rPr>
            </a:br>
            <a:r>
              <a:rPr lang="en-GB" sz="2177" u="sng" dirty="0">
                <a:solidFill>
                  <a:schemeClr val="accent1">
                    <a:lumMod val="50000"/>
                  </a:schemeClr>
                </a:solidFill>
              </a:rPr>
              <a:t>  </a:t>
            </a:r>
          </a:p>
        </p:txBody>
      </p:sp>
      <p:sp>
        <p:nvSpPr>
          <p:cNvPr id="47106" name="Rectangle 3"/>
          <p:cNvSpPr>
            <a:spLocks noGrp="1" noChangeArrowheads="1"/>
          </p:cNvSpPr>
          <p:nvPr>
            <p:ph type="body" idx="1"/>
          </p:nvPr>
        </p:nvSpPr>
        <p:spPr>
          <a:xfrm>
            <a:off x="1719580" y="6041607"/>
            <a:ext cx="8535424" cy="469167"/>
          </a:xfrm>
        </p:spPr>
        <p:txBody>
          <a:bodyPr/>
          <a:lstStyle/>
          <a:p>
            <a:pPr eaLnBrk="1" hangingPunct="1">
              <a:buFontTx/>
              <a:buNone/>
            </a:pPr>
            <a:r>
              <a:rPr lang="en-GB" sz="2721" dirty="0"/>
              <a:t>			</a:t>
            </a:r>
          </a:p>
        </p:txBody>
      </p:sp>
    </p:spTree>
    <p:extLst>
      <p:ext uri="{BB962C8B-B14F-4D97-AF65-F5344CB8AC3E}">
        <p14:creationId xmlns:p14="http://schemas.microsoft.com/office/powerpoint/2010/main" val="335703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sz="4000" dirty="0">
                <a:solidFill>
                  <a:srgbClr val="FF0000"/>
                </a:solidFill>
              </a:rPr>
              <a:t>What this session will cover</a:t>
            </a:r>
          </a:p>
        </p:txBody>
      </p:sp>
      <p:sp>
        <p:nvSpPr>
          <p:cNvPr id="3" name="Content Placeholder 2"/>
          <p:cNvSpPr>
            <a:spLocks noGrp="1"/>
          </p:cNvSpPr>
          <p:nvPr>
            <p:ph idx="1"/>
          </p:nvPr>
        </p:nvSpPr>
        <p:spPr>
          <a:xfrm>
            <a:off x="838200" y="1080656"/>
            <a:ext cx="10515600" cy="5430979"/>
          </a:xfrm>
        </p:spPr>
        <p:txBody>
          <a:bodyPr>
            <a:normAutofit/>
          </a:bodyPr>
          <a:lstStyle/>
          <a:p>
            <a:pPr marL="342900" indent="-342900">
              <a:buFont typeface="Arial" panose="020B0604020202020204" pitchFamily="34" charset="0"/>
              <a:buChar char="•"/>
            </a:pPr>
            <a:r>
              <a:rPr lang="en-GB" b="0" dirty="0"/>
              <a:t>The context of South Sudan and how this affects education</a:t>
            </a:r>
          </a:p>
          <a:p>
            <a:pPr marL="342900" indent="-342900">
              <a:buFont typeface="Arial" panose="020B0604020202020204" pitchFamily="34" charset="0"/>
              <a:buChar char="•"/>
            </a:pPr>
            <a:r>
              <a:rPr lang="en-GB" b="0" dirty="0"/>
              <a:t>“Think like a system, act like an entrepreneur”</a:t>
            </a:r>
          </a:p>
          <a:p>
            <a:pPr marL="342900" indent="-342900">
              <a:buFont typeface="Arial" panose="020B0604020202020204" pitchFamily="34" charset="0"/>
              <a:buChar char="•"/>
            </a:pPr>
            <a:r>
              <a:rPr lang="en-GB" b="0" dirty="0"/>
              <a:t>Three innovative projects in different parts of the system </a:t>
            </a:r>
          </a:p>
          <a:p>
            <a:pPr marL="342900" indent="-342900">
              <a:buFont typeface="Arial" panose="020B0604020202020204" pitchFamily="34" charset="0"/>
              <a:buChar char="•"/>
            </a:pPr>
            <a:r>
              <a:rPr lang="en-GB" b="0" dirty="0">
                <a:solidFill>
                  <a:schemeClr val="accent5">
                    <a:lumMod val="60000"/>
                    <a:lumOff val="40000"/>
                  </a:schemeClr>
                </a:solidFill>
              </a:rPr>
              <a:t>Innovation in school education</a:t>
            </a:r>
            <a:r>
              <a:rPr lang="en-GB" b="0" dirty="0">
                <a:solidFill>
                  <a:schemeClr val="bg2">
                    <a:lumMod val="50000"/>
                  </a:schemeClr>
                </a:solidFill>
              </a:rPr>
              <a:t>:  </a:t>
            </a:r>
            <a:r>
              <a:rPr lang="en-GB" b="0" dirty="0"/>
              <a:t>Open learning for students, teachers, heads, governors and education officials</a:t>
            </a:r>
          </a:p>
          <a:p>
            <a:pPr marL="342900" indent="-342900">
              <a:buFont typeface="Arial" panose="020B0604020202020204" pitchFamily="34" charset="0"/>
              <a:buChar char="•"/>
            </a:pPr>
            <a:r>
              <a:rPr lang="en-GB" b="0" dirty="0">
                <a:solidFill>
                  <a:schemeClr val="accent5">
                    <a:lumMod val="60000"/>
                    <a:lumOff val="40000"/>
                  </a:schemeClr>
                </a:solidFill>
              </a:rPr>
              <a:t>Innovation in the transition from school to work</a:t>
            </a:r>
            <a:r>
              <a:rPr lang="en-GB" b="0" dirty="0"/>
              <a:t>, and in </a:t>
            </a:r>
            <a:r>
              <a:rPr lang="en-GB" b="0" dirty="0">
                <a:solidFill>
                  <a:schemeClr val="accent5">
                    <a:lumMod val="60000"/>
                    <a:lumOff val="40000"/>
                  </a:schemeClr>
                </a:solidFill>
              </a:rPr>
              <a:t>recovery from lost education</a:t>
            </a:r>
          </a:p>
          <a:p>
            <a:pPr marL="342900" indent="-342900">
              <a:buFont typeface="Arial" panose="020B0604020202020204" pitchFamily="34" charset="0"/>
              <a:buChar char="•"/>
            </a:pPr>
            <a:r>
              <a:rPr lang="en-GB" b="0" dirty="0">
                <a:solidFill>
                  <a:schemeClr val="accent5">
                    <a:lumMod val="60000"/>
                    <a:lumOff val="40000"/>
                  </a:schemeClr>
                </a:solidFill>
              </a:rPr>
              <a:t>Innovation in education for professionals </a:t>
            </a:r>
            <a:r>
              <a:rPr lang="en-GB" b="0" dirty="0">
                <a:solidFill>
                  <a:schemeClr val="tx1"/>
                </a:solidFill>
              </a:rPr>
              <a:t>using the example of lawyers but relevant to educators, police and army, healthcare professionals, finance managers and many more </a:t>
            </a:r>
            <a:r>
              <a:rPr lang="en-GB" b="0" dirty="0"/>
              <a:t> </a:t>
            </a:r>
          </a:p>
          <a:p>
            <a:r>
              <a:rPr lang="en-GB" b="0" dirty="0"/>
              <a:t>For each innovative project, the role of open learning</a:t>
            </a:r>
          </a:p>
          <a:p>
            <a:pPr marL="342900" lvl="4"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p:txBody>
      </p:sp>
    </p:spTree>
    <p:extLst>
      <p:ext uri="{BB962C8B-B14F-4D97-AF65-F5344CB8AC3E}">
        <p14:creationId xmlns:p14="http://schemas.microsoft.com/office/powerpoint/2010/main" val="25477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sz="4000" dirty="0">
                <a:solidFill>
                  <a:srgbClr val="FF0000"/>
                </a:solidFill>
              </a:rPr>
              <a:t>The context of South Sudan</a:t>
            </a:r>
          </a:p>
        </p:txBody>
      </p:sp>
      <p:sp>
        <p:nvSpPr>
          <p:cNvPr id="3" name="Content Placeholder 2"/>
          <p:cNvSpPr>
            <a:spLocks noGrp="1"/>
          </p:cNvSpPr>
          <p:nvPr>
            <p:ph idx="1"/>
          </p:nvPr>
        </p:nvSpPr>
        <p:spPr>
          <a:xfrm>
            <a:off x="838200" y="1080656"/>
            <a:ext cx="10515600" cy="5430979"/>
          </a:xfrm>
        </p:spPr>
        <p:txBody>
          <a:bodyPr>
            <a:normAutofit fontScale="92500" lnSpcReduction="20000"/>
          </a:bodyPr>
          <a:lstStyle/>
          <a:p>
            <a:r>
              <a:rPr lang="en-GB" b="0" dirty="0"/>
              <a:t>One of the toughest places in the world to get an education</a:t>
            </a:r>
          </a:p>
          <a:p>
            <a:r>
              <a:rPr lang="en-GB" b="0" dirty="0"/>
              <a:t>War of independence followed by political and ethnic conflict – over 50 years of war</a:t>
            </a:r>
          </a:p>
          <a:p>
            <a:r>
              <a:rPr lang="en-GB" b="0" dirty="0"/>
              <a:t>Fragile peace and opportunity for transition</a:t>
            </a:r>
          </a:p>
          <a:p>
            <a:r>
              <a:rPr lang="en-GB" b="0" dirty="0"/>
              <a:t>Generations have grown up affected by war and conflict, 3.7 million (out of 13 million) internally displaced or refugees outside the country. </a:t>
            </a:r>
          </a:p>
          <a:p>
            <a:r>
              <a:rPr lang="en-GB" b="0" dirty="0"/>
              <a:t>1 in 4 are refugees or internally displaced.  The largest refugee population after Syria and Afghanistan</a:t>
            </a:r>
          </a:p>
          <a:p>
            <a:r>
              <a:rPr lang="en-GB" b="0" dirty="0"/>
              <a:t>Oil-dependent economy is shrinking; climate change adding to conflict </a:t>
            </a:r>
          </a:p>
          <a:p>
            <a:r>
              <a:rPr lang="en-GB" b="0" dirty="0"/>
              <a:t>Both public and private sectors are very limited – few functioning roads, little in the way of manufacturing or markets.  Few hospitals, schools or services.  </a:t>
            </a:r>
          </a:p>
          <a:p>
            <a:r>
              <a:rPr lang="en-GB" b="0" dirty="0"/>
              <a:t>Little institutional infrastructure. </a:t>
            </a:r>
          </a:p>
          <a:p>
            <a:r>
              <a:rPr lang="en-GB" b="0" dirty="0"/>
              <a:t>68% of the population (90% women) over 15 are illiterate (2015 figures)</a:t>
            </a:r>
          </a:p>
          <a:p>
            <a:r>
              <a:rPr lang="en-GB" b="0" dirty="0"/>
              <a:t>Over 70% of children are out of school. 6% progress to secondary. Less than 1 in a 100 girls completes secondary education.</a:t>
            </a:r>
          </a:p>
          <a:p>
            <a:r>
              <a:rPr lang="en-GB" b="0" dirty="0"/>
              <a:t>Few teachers;  only 1 in 7 has had professional training; government teachers have not been paid for over six months. </a:t>
            </a:r>
          </a:p>
          <a:p>
            <a:endParaRPr lang="en-GB" b="0" dirty="0"/>
          </a:p>
          <a:p>
            <a:endParaRPr lang="en-GB" b="0" dirty="0"/>
          </a:p>
        </p:txBody>
      </p:sp>
    </p:spTree>
    <p:extLst>
      <p:ext uri="{BB962C8B-B14F-4D97-AF65-F5344CB8AC3E}">
        <p14:creationId xmlns:p14="http://schemas.microsoft.com/office/powerpoint/2010/main" val="13261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66701" y="292099"/>
            <a:ext cx="4533900" cy="7540526"/>
          </a:xfrm>
        </p:spPr>
        <p:txBody>
          <a:bodyPr/>
          <a:lstStyle/>
          <a:p>
            <a:r>
              <a:rPr lang="en-GB" sz="2000" dirty="0"/>
              <a:t>South Sudan </a:t>
            </a:r>
          </a:p>
          <a:p>
            <a:pPr algn="l"/>
            <a:r>
              <a:rPr lang="en-GB" sz="2000" dirty="0"/>
              <a:t>Population                                 13.3 m </a:t>
            </a:r>
          </a:p>
          <a:p>
            <a:pPr algn="l"/>
            <a:r>
              <a:rPr lang="en-GB" sz="2000" dirty="0"/>
              <a:t>Fertility rate                                4.6</a:t>
            </a:r>
          </a:p>
          <a:p>
            <a:pPr algn="l"/>
            <a:r>
              <a:rPr lang="en-GB" sz="2000" dirty="0"/>
              <a:t>Maternal Mortality Ratio            789</a:t>
            </a:r>
          </a:p>
          <a:p>
            <a:pPr algn="l"/>
            <a:r>
              <a:rPr lang="en-GB" sz="2000" dirty="0"/>
              <a:t>Contraceptives prevalence rate  10</a:t>
            </a:r>
          </a:p>
          <a:p>
            <a:pPr algn="l"/>
            <a:r>
              <a:rPr lang="en-GB" sz="2000" dirty="0"/>
              <a:t>Population aged 10-24                32% </a:t>
            </a:r>
          </a:p>
          <a:p>
            <a:pPr algn="l"/>
            <a:r>
              <a:rPr lang="en-GB" sz="2000" dirty="0"/>
              <a:t>Youth secondary school enrolment</a:t>
            </a:r>
          </a:p>
          <a:p>
            <a:pPr algn="l"/>
            <a:r>
              <a:rPr lang="en-GB" sz="2000" dirty="0"/>
              <a:t>Boys 6%   Girls 4% </a:t>
            </a:r>
          </a:p>
          <a:p>
            <a:pPr algn="l"/>
            <a:r>
              <a:rPr lang="en-GB" sz="1100" i="1" dirty="0"/>
              <a:t>Source: UN Population Fund</a:t>
            </a:r>
            <a:r>
              <a:rPr lang="en-GB" sz="2000" i="1" dirty="0"/>
              <a:t>: </a:t>
            </a:r>
            <a:r>
              <a:rPr lang="en-GB" sz="2000" dirty="0"/>
              <a:t> </a:t>
            </a:r>
            <a:r>
              <a:rPr lang="en-GB" sz="1200" dirty="0"/>
              <a:t>https://www.unfpa.org/news/fighting-girls%E2%80%99-right-say-no-child-marriage-south-sudan</a:t>
            </a:r>
          </a:p>
          <a:p>
            <a:pPr algn="l"/>
            <a:endParaRPr lang="en-GB" sz="2000" dirty="0"/>
          </a:p>
          <a:p>
            <a:endParaRPr lang="en-GB" dirty="0"/>
          </a:p>
        </p:txBody>
      </p:sp>
      <p:sp>
        <p:nvSpPr>
          <p:cNvPr id="6" name="Slide Number Placeholder 5"/>
          <p:cNvSpPr>
            <a:spLocks noGrp="1"/>
          </p:cNvSpPr>
          <p:nvPr>
            <p:ph type="sldNum" sz="quarter" idx="4"/>
          </p:nvPr>
        </p:nvSpPr>
        <p:spPr/>
        <p:txBody>
          <a:bodyPr/>
          <a:lstStyle/>
          <a:p>
            <a:fld id="{4997E989-D798-4C62-8E93-3D2D613C2488}" type="slidenum">
              <a:rPr lang="en-US" smtClean="0"/>
              <a:pPr/>
              <a:t>6</a:t>
            </a:fld>
            <a:endParaRPr lang="en-US"/>
          </a:p>
        </p:txBody>
      </p:sp>
      <p:sp>
        <p:nvSpPr>
          <p:cNvPr id="10" name="Picture Placeholder 9"/>
          <p:cNvSpPr>
            <a:spLocks noGrp="1"/>
          </p:cNvSpPr>
          <p:nvPr>
            <p:ph type="pic" sz="quarter" idx="10"/>
          </p:nvPr>
        </p:nvSpPr>
        <p:spPr/>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700" y="0"/>
            <a:ext cx="67183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34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sz="4000" dirty="0">
                <a:solidFill>
                  <a:srgbClr val="FF0000"/>
                </a:solidFill>
              </a:rPr>
              <a:t>The context of South Sudan</a:t>
            </a:r>
          </a:p>
        </p:txBody>
      </p:sp>
      <p:sp>
        <p:nvSpPr>
          <p:cNvPr id="3" name="Content Placeholder 2"/>
          <p:cNvSpPr>
            <a:spLocks noGrp="1"/>
          </p:cNvSpPr>
          <p:nvPr>
            <p:ph idx="1"/>
          </p:nvPr>
        </p:nvSpPr>
        <p:spPr>
          <a:xfrm>
            <a:off x="838200" y="1080656"/>
            <a:ext cx="10515600" cy="5430979"/>
          </a:xfrm>
        </p:spPr>
        <p:txBody>
          <a:bodyPr>
            <a:normAutofit/>
          </a:bodyPr>
          <a:lstStyle/>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r>
              <a:rPr lang="en-GB" sz="3600" b="0" dirty="0">
                <a:solidFill>
                  <a:schemeClr val="tx1"/>
                </a:solidFill>
              </a:rPr>
              <a:t>“</a:t>
            </a:r>
            <a:r>
              <a:rPr lang="en-GB" sz="3600" b="0" i="1" dirty="0">
                <a:solidFill>
                  <a:schemeClr val="tx1"/>
                </a:solidFill>
              </a:rPr>
              <a:t>The coming year offers great hope that South Sudan will begin the long road to recovery from years of conflict and violence.”  </a:t>
            </a:r>
          </a:p>
          <a:p>
            <a:pPr algn="r"/>
            <a:r>
              <a:rPr lang="en-GB" sz="3600" b="0" dirty="0">
                <a:solidFill>
                  <a:schemeClr val="tx1"/>
                </a:solidFill>
              </a:rPr>
              <a:t>UN Humanitarian Response 2020 Plan</a:t>
            </a:r>
            <a:br>
              <a:rPr lang="en-GB" sz="3600" b="0" i="1" dirty="0">
                <a:solidFill>
                  <a:schemeClr val="tx1"/>
                </a:solidFill>
              </a:rPr>
            </a:br>
            <a:endParaRPr lang="en-GB" sz="3600" b="0" dirty="0"/>
          </a:p>
        </p:txBody>
      </p:sp>
    </p:spTree>
    <p:extLst>
      <p:ext uri="{BB962C8B-B14F-4D97-AF65-F5344CB8AC3E}">
        <p14:creationId xmlns:p14="http://schemas.microsoft.com/office/powerpoint/2010/main" val="302102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9765-AA39-4630-BA13-F65F0F559782}"/>
              </a:ext>
            </a:extLst>
          </p:cNvPr>
          <p:cNvSpPr>
            <a:spLocks noGrp="1"/>
          </p:cNvSpPr>
          <p:nvPr>
            <p:ph type="title"/>
          </p:nvPr>
        </p:nvSpPr>
        <p:spPr>
          <a:xfrm>
            <a:off x="1710941" y="463652"/>
            <a:ext cx="8535424" cy="996683"/>
          </a:xfrm>
        </p:spPr>
        <p:txBody>
          <a:bodyPr/>
          <a:lstStyle/>
          <a:p>
            <a:r>
              <a:rPr lang="en-GB" sz="3265" dirty="0">
                <a:solidFill>
                  <a:srgbClr val="FF0000"/>
                </a:solidFill>
              </a:rPr>
              <a:t>Context of low literacy in South Sudan </a:t>
            </a:r>
          </a:p>
        </p:txBody>
      </p:sp>
      <p:sp>
        <p:nvSpPr>
          <p:cNvPr id="3" name="Content Placeholder 2">
            <a:extLst>
              <a:ext uri="{FF2B5EF4-FFF2-40B4-BE49-F238E27FC236}">
                <a16:creationId xmlns:a16="http://schemas.microsoft.com/office/drawing/2014/main" id="{A1A83A0A-B8D4-411F-904B-8EC7E7D7CA16}"/>
              </a:ext>
            </a:extLst>
          </p:cNvPr>
          <p:cNvSpPr>
            <a:spLocks noGrp="1"/>
          </p:cNvSpPr>
          <p:nvPr>
            <p:ph idx="1"/>
          </p:nvPr>
        </p:nvSpPr>
        <p:spPr>
          <a:xfrm>
            <a:off x="1710941" y="1404371"/>
            <a:ext cx="8535424" cy="6046784"/>
          </a:xfrm>
        </p:spPr>
        <p:txBody>
          <a:bodyPr/>
          <a:lstStyle/>
          <a:p>
            <a:endParaRPr lang="en-GB" dirty="0"/>
          </a:p>
          <a:p>
            <a:endParaRPr lang="en-GB" dirty="0"/>
          </a:p>
          <a:p>
            <a:pPr algn="ctr"/>
            <a:r>
              <a:rPr lang="en-GB" sz="3265" b="0" i="1" dirty="0"/>
              <a:t>“Think like a system, act like an entrepreneur”</a:t>
            </a:r>
          </a:p>
          <a:p>
            <a:pPr algn="r"/>
            <a:r>
              <a:rPr lang="en-GB" b="0" dirty="0"/>
              <a:t>(Royal Society of the Arts, 2017)</a:t>
            </a:r>
          </a:p>
          <a:p>
            <a:pPr algn="ctr"/>
            <a:endParaRPr lang="en-GB" sz="3265" b="0" i="1" dirty="0"/>
          </a:p>
          <a:p>
            <a:pPr algn="ctr"/>
            <a:endParaRPr lang="en-GB" sz="3265" b="0" i="1" dirty="0"/>
          </a:p>
          <a:p>
            <a:r>
              <a:rPr lang="en-GB" b="0" dirty="0"/>
              <a:t>System thinking: take an overview of the challenges, understand their linkages, expect complexity and unintended consequences</a:t>
            </a:r>
          </a:p>
          <a:p>
            <a:r>
              <a:rPr lang="en-GB" b="0" dirty="0"/>
              <a:t>Entrepreneurial action: look for points of leverage and demonstrate change, provides inspiration for others</a:t>
            </a:r>
          </a:p>
          <a:p>
            <a:pPr algn="ctr"/>
            <a:endParaRPr lang="en-GB" b="0" i="1" dirty="0"/>
          </a:p>
          <a:p>
            <a:pPr algn="ctr"/>
            <a:endParaRPr lang="en-GB" sz="3265" b="0" i="1" dirty="0"/>
          </a:p>
        </p:txBody>
      </p:sp>
    </p:spTree>
    <p:extLst>
      <p:ext uri="{BB962C8B-B14F-4D97-AF65-F5344CB8AC3E}">
        <p14:creationId xmlns:p14="http://schemas.microsoft.com/office/powerpoint/2010/main" val="355898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sz="4000" dirty="0">
                <a:solidFill>
                  <a:srgbClr val="FF0000"/>
                </a:solidFill>
              </a:rPr>
              <a:t>Innovative case 1: School education </a:t>
            </a:r>
          </a:p>
        </p:txBody>
      </p:sp>
      <p:sp>
        <p:nvSpPr>
          <p:cNvPr id="3" name="Content Placeholder 2"/>
          <p:cNvSpPr>
            <a:spLocks noGrp="1"/>
          </p:cNvSpPr>
          <p:nvPr>
            <p:ph idx="1"/>
          </p:nvPr>
        </p:nvSpPr>
        <p:spPr>
          <a:xfrm>
            <a:off x="838200" y="1080656"/>
            <a:ext cx="10515600" cy="5430979"/>
          </a:xfrm>
        </p:spPr>
        <p:txBody>
          <a:bodyPr>
            <a:normAutofit lnSpcReduction="10000"/>
          </a:bodyPr>
          <a:lstStyle/>
          <a:p>
            <a:r>
              <a:rPr lang="en-GB" b="0" dirty="0"/>
              <a:t>Example:  </a:t>
            </a:r>
            <a:r>
              <a:rPr lang="en-GB" b="0" dirty="0" err="1"/>
              <a:t>Ibba</a:t>
            </a:r>
            <a:r>
              <a:rPr lang="en-GB" b="0" dirty="0"/>
              <a:t> Girls Boarding School (supported by the NGO Friends of </a:t>
            </a:r>
            <a:r>
              <a:rPr lang="en-GB" b="0" dirty="0" err="1"/>
              <a:t>Ibba</a:t>
            </a:r>
            <a:r>
              <a:rPr lang="en-GB" b="0" dirty="0"/>
              <a:t> Girls School, South Sudan)</a:t>
            </a:r>
          </a:p>
          <a:p>
            <a:endParaRPr lang="en-GB" b="0" dirty="0"/>
          </a:p>
          <a:p>
            <a:pPr marL="342900" indent="-342900">
              <a:buFont typeface="Arial" panose="020B0604020202020204" pitchFamily="34" charset="0"/>
              <a:buChar char="•"/>
            </a:pPr>
            <a:r>
              <a:rPr lang="en-GB" b="0" dirty="0"/>
              <a:t>Established at request of a community leader and supported by the whole community</a:t>
            </a:r>
          </a:p>
          <a:p>
            <a:pPr marL="342900" indent="-342900">
              <a:buFont typeface="Arial" panose="020B0604020202020204" pitchFamily="34" charset="0"/>
              <a:buChar char="•"/>
            </a:pPr>
            <a:r>
              <a:rPr lang="en-GB" b="0" dirty="0"/>
              <a:t>A school for girls from Primary 4 to end of secondary – creating “pull-through” and avoiding drop out at secondary. </a:t>
            </a:r>
          </a:p>
          <a:p>
            <a:pPr marL="342900" indent="-342900">
              <a:buFont typeface="Arial" panose="020B0604020202020204" pitchFamily="34" charset="0"/>
              <a:buChar char="•"/>
            </a:pPr>
            <a:r>
              <a:rPr lang="en-GB" b="0" dirty="0"/>
              <a:t>Started in 2014 with 40 P4 girls, now at 220.  Final size in 2022 with 360 girls. </a:t>
            </a:r>
          </a:p>
          <a:p>
            <a:pPr marL="342900" indent="-342900">
              <a:buFont typeface="Arial" panose="020B0604020202020204" pitchFamily="34" charset="0"/>
              <a:buChar char="•"/>
            </a:pPr>
            <a:r>
              <a:rPr lang="en-GB" b="0" dirty="0"/>
              <a:t>Catchment area the size of Scotland.  Careful allocation of vacancies to localities, 40 new intake per year.  “Education without elitism” so selection on the basis of tests. </a:t>
            </a:r>
          </a:p>
          <a:p>
            <a:pPr marL="342900" indent="-342900">
              <a:buFont typeface="Arial" panose="020B0604020202020204" pitchFamily="34" charset="0"/>
              <a:buChar char="•"/>
            </a:pPr>
            <a:r>
              <a:rPr lang="en-GB" b="0" dirty="0"/>
              <a:t>97% of funding from NGO. Rest is parental contribution and </a:t>
            </a:r>
            <a:r>
              <a:rPr lang="en-GB" b="0" dirty="0" err="1"/>
              <a:t>DfID</a:t>
            </a:r>
            <a:r>
              <a:rPr lang="en-GB" b="0" dirty="0"/>
              <a:t>/EU</a:t>
            </a:r>
          </a:p>
          <a:p>
            <a:pPr marL="342900" indent="-342900">
              <a:buFont typeface="Arial" panose="020B0604020202020204" pitchFamily="34" charset="0"/>
              <a:buChar char="•"/>
            </a:pPr>
            <a:r>
              <a:rPr lang="en-GB" b="0" dirty="0"/>
              <a:t> Education with “the pen and the hoe”.  Academic and vocational. </a:t>
            </a:r>
          </a:p>
        </p:txBody>
      </p:sp>
    </p:spTree>
    <p:extLst>
      <p:ext uri="{BB962C8B-B14F-4D97-AF65-F5344CB8AC3E}">
        <p14:creationId xmlns:p14="http://schemas.microsoft.com/office/powerpoint/2010/main" val="35152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Powerful Presentations</Template>
  <TotalTime>2539</TotalTime>
  <Words>2202</Words>
  <Application>Microsoft Office PowerPoint</Application>
  <PresentationFormat>Widescreen</PresentationFormat>
  <Paragraphs>260</Paragraphs>
  <Slides>30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Black</vt:lpstr>
      <vt:lpstr>Calibri</vt:lpstr>
      <vt:lpstr>Segoe UI</vt:lpstr>
      <vt:lpstr>Segoe UI Black</vt:lpstr>
      <vt:lpstr>Segoe UI Light</vt:lpstr>
      <vt:lpstr>Segoe UI Semibold</vt:lpstr>
      <vt:lpstr>Segoe UI Semilight</vt:lpstr>
      <vt:lpstr>Wingdings</vt:lpstr>
      <vt:lpstr>Storybuilding Neal Creative</vt:lpstr>
      <vt:lpstr>PowerPoint Presentation</vt:lpstr>
      <vt:lpstr>Education in a post-conflict and transition period: Innovative demonstration projects in South Sudan</vt:lpstr>
      <vt:lpstr>The rest of the panel</vt:lpstr>
      <vt:lpstr>What this session will cover</vt:lpstr>
      <vt:lpstr>The context of South Sudan</vt:lpstr>
      <vt:lpstr>PowerPoint Presentation</vt:lpstr>
      <vt:lpstr>The context of South Sudan</vt:lpstr>
      <vt:lpstr>Context of low literacy in South Sudan </vt:lpstr>
      <vt:lpstr>Innovative case 1: School education </vt:lpstr>
      <vt:lpstr>Open learning at Ibba Girls School</vt:lpstr>
      <vt:lpstr>Teacher professional development</vt:lpstr>
      <vt:lpstr>School leadership and management </vt:lpstr>
      <vt:lpstr>4 roles of Ibba Girls School</vt:lpstr>
      <vt:lpstr>Innovative case 2: Transition from school to work, and making up for lost education </vt:lpstr>
      <vt:lpstr>Approach in Gbudue State –Partnership for Recovery and Resilience Educational issues to tackle:  </vt:lpstr>
      <vt:lpstr>Pathways to work and making up for lost education</vt:lpstr>
      <vt:lpstr>Innovative case 3:  Establishing quality legal education in  South Sudan: reconciling modern and traditional customary law?  </vt:lpstr>
      <vt:lpstr>The need </vt:lpstr>
      <vt:lpstr>Challenges </vt:lpstr>
      <vt:lpstr>PowerPoint Presentation</vt:lpstr>
      <vt:lpstr>    The damage done to the South Sudan educational system by over 50 years of war means that there is a lack of educational infrastructure and a critical mass of people with sufficient education and relevant training to be trainers in professional fields. Professional education and training is lacking in most disciplines in South Sudan</vt:lpstr>
      <vt:lpstr>PowerPoint Presentation</vt:lpstr>
      <vt:lpstr>PowerPoint Presentation</vt:lpstr>
      <vt:lpstr>The role of Women</vt:lpstr>
      <vt:lpstr>PowerPoint Presentation</vt:lpstr>
      <vt:lpstr>Modern v Customary Law</vt:lpstr>
      <vt:lpstr>Strategic Priorities 2016-2021</vt:lpstr>
      <vt:lpstr>PowerPoint Presentation</vt:lpstr>
      <vt:lpstr>Conclusions and possible next steps</vt:lpstr>
      <vt:lpstr>Further information:       Martina Yanga ml49yanga@hotmail.com   Jean Hartley jean.Hartley@open.ac.uk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Strategies  for education in conflict and  post conflict situations</dc:title>
  <dc:creator>nadi albino</dc:creator>
  <cp:lastModifiedBy>Jean.Hartley</cp:lastModifiedBy>
  <cp:revision>141</cp:revision>
  <dcterms:created xsi:type="dcterms:W3CDTF">2018-05-25T10:22:31Z</dcterms:created>
  <dcterms:modified xsi:type="dcterms:W3CDTF">2019-12-14T08:02:01Z</dcterms:modified>
</cp:coreProperties>
</file>