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16"/>
  </p:notesMasterIdLst>
  <p:sldIdLst>
    <p:sldId id="272" r:id="rId4"/>
    <p:sldId id="264" r:id="rId5"/>
    <p:sldId id="278" r:id="rId6"/>
    <p:sldId id="273" r:id="rId7"/>
    <p:sldId id="274" r:id="rId8"/>
    <p:sldId id="284" r:id="rId9"/>
    <p:sldId id="277" r:id="rId10"/>
    <p:sldId id="286" r:id="rId11"/>
    <p:sldId id="290" r:id="rId12"/>
    <p:sldId id="276" r:id="rId13"/>
    <p:sldId id="28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3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9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1FCD6-05E1-4198-8980-7A2AD2DFE5A5}" type="datetimeFigureOut">
              <a:rPr lang="en-GB" smtClean="0"/>
              <a:t>07/05/2019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D391A-E31F-48CC-BDB8-44A972A3C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8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D391A-E31F-48CC-BDB8-44A972A3C7E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15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=""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=""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=""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=""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=""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=""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=""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- Fu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>
            <a:extLst>
              <a:ext uri="{FF2B5EF4-FFF2-40B4-BE49-F238E27FC236}">
                <a16:creationId xmlns:a16="http://schemas.microsoft.com/office/drawing/2014/main" xmlns="" id="{FE2B1EA2-8522-4C4B-B7A9-BEF931B2B47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7968" y="2243138"/>
            <a:ext cx="7883407" cy="4019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32323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xmlns="" id="{AB625B03-B9DD-437E-8EFA-5E3698F33BA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7968" y="464267"/>
            <a:ext cx="5960855" cy="881332"/>
          </a:xfrm>
          <a:prstGeom prst="rect">
            <a:avLst/>
          </a:prstGeom>
          <a:noFill/>
        </p:spPr>
        <p:txBody>
          <a:bodyPr lIns="36000" tIns="36000" rIns="18000" bIns="36000" anchor="t" anchorCtr="0"/>
          <a:lstStyle>
            <a:lvl1pPr marL="0" indent="0">
              <a:lnSpc>
                <a:spcPct val="85000"/>
              </a:lnSpc>
              <a:buNone/>
              <a:defRPr sz="3400" b="1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HERE TO EDIT MASTER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98251539-4EDC-4E36-A4D9-AF94C23958A5}"/>
              </a:ext>
            </a:extLst>
          </p:cNvPr>
          <p:cNvSpPr txBox="1"/>
          <p:nvPr userDrawn="1"/>
        </p:nvSpPr>
        <p:spPr>
          <a:xfrm>
            <a:off x="7591244" y="6425249"/>
            <a:ext cx="9920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B3AF6C-2BBD-4142-8E95-28A39D08C308}" type="datetime1">
              <a:rPr lang="en-GB" sz="1050" smtClean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07/05/2019</a:t>
            </a:fld>
            <a:endParaRPr lang="en-GB" sz="1050" dirty="0">
              <a:solidFill>
                <a:srgbClr val="1E4B9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E40F4C93-6DA7-4D8C-9677-1ABFD64DBB3D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577968" y="6440578"/>
            <a:ext cx="7246761" cy="28467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5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54F983CE-7E17-4509-ACDC-24E516927A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7968" y="1458820"/>
            <a:ext cx="5960855" cy="542512"/>
          </a:xfrm>
          <a:prstGeom prst="rect">
            <a:avLst/>
          </a:prstGeom>
          <a:noFill/>
        </p:spPr>
        <p:txBody>
          <a:bodyPr lIns="36000" tIns="144000" rIns="18000" bIns="3600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baseline="0">
                <a:solidFill>
                  <a:srgbClr val="1E4B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24493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2350642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=""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=""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=""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=""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=""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=""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=""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=""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=""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=""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=""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=""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=""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=""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=""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=""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=""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=""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=""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=""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=""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=""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=""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=""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  <p:sldLayoutId id="2147483679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99" y="687946"/>
            <a:ext cx="8752115" cy="1994392"/>
          </a:xfrm>
        </p:spPr>
        <p:txBody>
          <a:bodyPr/>
          <a:lstStyle/>
          <a:p>
            <a:r>
              <a:rPr lang="en-GB" dirty="0" smtClean="0"/>
              <a:t>Assessing the effectiveness of the induction process for novice ALs in LHCS in preparing them for the AL role.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758" y="2870592"/>
            <a:ext cx="7670196" cy="498598"/>
          </a:xfrm>
        </p:spPr>
        <p:txBody>
          <a:bodyPr/>
          <a:lstStyle/>
          <a:p>
            <a:r>
              <a:rPr lang="en-GB" sz="3600" dirty="0" smtClean="0"/>
              <a:t>Janette Wallace and Hannah Gauci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65615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1999" y="1"/>
            <a:ext cx="6687258" cy="756392"/>
          </a:xfrm>
        </p:spPr>
        <p:txBody>
          <a:bodyPr/>
          <a:lstStyle/>
          <a:p>
            <a:r>
              <a:rPr lang="en-GB" sz="3200" dirty="0" smtClean="0"/>
              <a:t>Conclusions and future work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AL previous experience varies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ALs more confident in role at end of first presentation.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Data doesn’t confirm how much is due to induction programme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Results informed phase 2 (18J) and new STEM AL induction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Feedback to ALSPD sharing with other faculties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110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239487"/>
            <a:ext cx="6077657" cy="516906"/>
          </a:xfrm>
        </p:spPr>
        <p:txBody>
          <a:bodyPr/>
          <a:lstStyle/>
          <a:p>
            <a:r>
              <a:rPr lang="en-GB" sz="3200" dirty="0" smtClean="0"/>
              <a:t>Induction programme 18J</a:t>
            </a:r>
            <a:endParaRPr lang="en-GB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685" y="859971"/>
            <a:ext cx="8336609" cy="5504995"/>
          </a:xfrm>
        </p:spPr>
        <p:txBody>
          <a:bodyPr/>
          <a:lstStyle/>
          <a:p>
            <a:pPr marL="457200">
              <a:spcBef>
                <a:spcPts val="500"/>
              </a:spcBef>
            </a:pPr>
            <a:r>
              <a:rPr lang="en-GB" sz="2400" b="1" dirty="0" smtClean="0"/>
              <a:t>School based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Programme </a:t>
            </a:r>
            <a:r>
              <a:rPr lang="en-GB" sz="2400" dirty="0"/>
              <a:t>of </a:t>
            </a:r>
            <a:r>
              <a:rPr lang="en-GB" sz="2400" dirty="0" smtClean="0"/>
              <a:t>five ST led </a:t>
            </a:r>
            <a:r>
              <a:rPr lang="en-GB" sz="2400" dirty="0"/>
              <a:t>AC workshops bespoke for </a:t>
            </a:r>
            <a:r>
              <a:rPr lang="en-GB" sz="2400" dirty="0" smtClean="0"/>
              <a:t>LHCS ALs (Including TMA marking, exam prep)</a:t>
            </a:r>
            <a:endParaRPr lang="en-GB" sz="2400" dirty="0"/>
          </a:p>
          <a:p>
            <a:pPr lvl="1"/>
            <a:endParaRPr lang="en-GB" sz="2400" b="1" dirty="0"/>
          </a:p>
          <a:p>
            <a:pPr lvl="1"/>
            <a:r>
              <a:rPr lang="en-GB" sz="2200" b="1" dirty="0" smtClean="0"/>
              <a:t>Faculty based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Online </a:t>
            </a:r>
            <a:r>
              <a:rPr lang="en-GB" sz="2200" dirty="0"/>
              <a:t>and </a:t>
            </a:r>
            <a:r>
              <a:rPr lang="en-GB" sz="2200" dirty="0" smtClean="0"/>
              <a:t>F2F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New </a:t>
            </a:r>
            <a:r>
              <a:rPr lang="en-GB" sz="2200" dirty="0"/>
              <a:t>tutor forum for queries on STEM AL </a:t>
            </a:r>
            <a:r>
              <a:rPr lang="en-GB" sz="2200" dirty="0" smtClean="0"/>
              <a:t>site</a:t>
            </a:r>
          </a:p>
          <a:p>
            <a:r>
              <a:rPr lang="en-GB" sz="2200" b="1" dirty="0"/>
              <a:t> </a:t>
            </a:r>
            <a:r>
              <a:rPr lang="en-GB" sz="2200" b="1" dirty="0" smtClean="0"/>
              <a:t>   </a:t>
            </a:r>
          </a:p>
          <a:p>
            <a:pPr marL="457200">
              <a:spcBef>
                <a:spcPts val="500"/>
              </a:spcBef>
            </a:pPr>
            <a:r>
              <a:rPr lang="en-GB" sz="2200" b="1" dirty="0" smtClean="0"/>
              <a:t>Generic </a:t>
            </a:r>
            <a:r>
              <a:rPr lang="en-GB" sz="2200" b="1" dirty="0"/>
              <a:t>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AL </a:t>
            </a:r>
            <a:r>
              <a:rPr lang="en-GB" sz="2400" dirty="0"/>
              <a:t>Essentials - self-directed induction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Tutoring online </a:t>
            </a:r>
            <a:r>
              <a:rPr lang="en-GB" sz="2400" dirty="0" smtClean="0"/>
              <a:t>course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Adobe Connect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1028700" lvl="1" indent="-342900"/>
            <a:endParaRPr lang="en-GB" sz="2200" b="1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1379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239487"/>
            <a:ext cx="6077657" cy="516906"/>
          </a:xfrm>
        </p:spPr>
        <p:txBody>
          <a:bodyPr/>
          <a:lstStyle/>
          <a:p>
            <a:r>
              <a:rPr lang="en-GB" sz="3200" dirty="0" smtClean="0"/>
              <a:t>Background </a:t>
            </a:r>
            <a:endParaRPr lang="en-GB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Closure of regional centres – isolation, lack of community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 hoc approach to induction/training not in one place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Some ALs feel unprepared and unsupported in first </a:t>
            </a:r>
            <a:r>
              <a:rPr lang="en-GB" sz="2400" dirty="0" smtClean="0"/>
              <a:t>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School </a:t>
            </a:r>
            <a:r>
              <a:rPr lang="en-GB" sz="2400" dirty="0"/>
              <a:t>based induction programme developed to run alongside generic activities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17J SK299, phase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18J LHCS modules phase 2 (ongoing)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b="1" dirty="0" smtClean="0"/>
              <a:t>Aims phase 1: </a:t>
            </a:r>
            <a:endParaRPr lang="en-GB" sz="2400" b="1" dirty="0"/>
          </a:p>
          <a:p>
            <a:pPr marL="571511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To assess AL confidence in their role </a:t>
            </a:r>
          </a:p>
          <a:p>
            <a:pPr marL="571511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To </a:t>
            </a:r>
            <a:r>
              <a:rPr lang="en-GB" sz="2200" b="1" dirty="0"/>
              <a:t>assess AL perception of the effectiveness of </a:t>
            </a:r>
            <a:r>
              <a:rPr lang="en-GB" sz="2200" b="1" dirty="0" smtClean="0"/>
              <a:t>their induction</a:t>
            </a:r>
          </a:p>
          <a:p>
            <a:pPr marL="571511" indent="-342900">
              <a:buFont typeface="Arial" panose="020B0604020202020204" pitchFamily="34" charset="0"/>
              <a:buChar char="•"/>
            </a:pPr>
            <a:r>
              <a:rPr lang="en-GB" sz="2200" b="1" dirty="0" smtClean="0"/>
              <a:t>To inform induction at phase 2</a:t>
            </a:r>
          </a:p>
          <a:p>
            <a:pPr marL="1028700" lvl="1" indent="-342900"/>
            <a:endParaRPr lang="en-GB" sz="2200" b="1" dirty="0"/>
          </a:p>
          <a:p>
            <a:pPr marL="1028700" lvl="1" indent="-342900"/>
            <a:r>
              <a:rPr lang="en-GB" sz="2200" b="1" dirty="0" smtClean="0"/>
              <a:t> </a:t>
            </a:r>
          </a:p>
          <a:p>
            <a:pPr marL="1028700" lvl="1" indent="-342900"/>
            <a:endParaRPr lang="en-GB" sz="2200" b="1" dirty="0"/>
          </a:p>
          <a:p>
            <a:pPr marL="1028700" lvl="1" indent="-342900"/>
            <a:endParaRPr lang="en-GB" sz="2200" b="1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13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52CEEB75-30B6-4F4F-8A86-0F4D59820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239487"/>
            <a:ext cx="6077657" cy="516906"/>
          </a:xfrm>
        </p:spPr>
        <p:txBody>
          <a:bodyPr/>
          <a:lstStyle/>
          <a:p>
            <a:r>
              <a:rPr lang="en-GB" sz="3200" dirty="0" smtClean="0"/>
              <a:t>Induction programme</a:t>
            </a:r>
            <a:endParaRPr lang="en-GB" sz="32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CD106C5-72D0-4A6A-B795-619B58D43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	</a:t>
            </a:r>
            <a:r>
              <a:rPr lang="en-GB" sz="2400" b="1" dirty="0" smtClean="0"/>
              <a:t>School based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Programme </a:t>
            </a:r>
            <a:r>
              <a:rPr lang="en-GB" sz="2400" dirty="0"/>
              <a:t>of </a:t>
            </a:r>
            <a:r>
              <a:rPr lang="en-GB" sz="2400" dirty="0" smtClean="0"/>
              <a:t>seven ST </a:t>
            </a:r>
            <a:r>
              <a:rPr lang="en-GB" sz="2400" dirty="0"/>
              <a:t>and peer led AC workshops bespoke for SK299 </a:t>
            </a:r>
            <a:r>
              <a:rPr lang="en-GB" sz="2400" dirty="0" smtClean="0"/>
              <a:t>supported by a forum </a:t>
            </a:r>
          </a:p>
          <a:p>
            <a:pPr lvl="1"/>
            <a:r>
              <a:rPr lang="en-GB" sz="2400" dirty="0" smtClean="0"/>
              <a:t>(Including TMA marking, supporting nurses, exam prep)</a:t>
            </a:r>
            <a:endParaRPr lang="en-GB" sz="2400" dirty="0"/>
          </a:p>
          <a:p>
            <a:pPr marL="1028700" lvl="1" indent="-342900"/>
            <a:endParaRPr lang="en-GB" sz="2200" b="1" dirty="0"/>
          </a:p>
          <a:p>
            <a:pPr marL="1028700" lvl="1" indent="-342900"/>
            <a:r>
              <a:rPr lang="en-GB" sz="2200" b="1" dirty="0"/>
              <a:t>Generic training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Adobe Connect 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AL Essentials - self-directed induction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Tutoring online course</a:t>
            </a:r>
          </a:p>
          <a:p>
            <a:pPr marL="1028700" lvl="1" indent="-342900"/>
            <a:endParaRPr lang="en-GB" sz="2200" b="1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0296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1999" y="185057"/>
            <a:ext cx="4575429" cy="571336"/>
          </a:xfrm>
        </p:spPr>
        <p:txBody>
          <a:bodyPr/>
          <a:lstStyle/>
          <a:p>
            <a:r>
              <a:rPr lang="en-GB" sz="3200" dirty="0" smtClean="0"/>
              <a:t>Methods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Questionnaire sent to 23 SK299 ALs (respondents n=16) at end of 17J presentation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previous experience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confidence in role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induction programme </a:t>
            </a:r>
          </a:p>
          <a:p>
            <a:r>
              <a:rPr lang="en-GB" sz="2800" dirty="0" smtClean="0"/>
              <a:t>Focus group (n=5)</a:t>
            </a:r>
            <a:r>
              <a:rPr lang="en-GB" sz="2800" dirty="0"/>
              <a:t>	</a:t>
            </a:r>
          </a:p>
          <a:p>
            <a:endParaRPr lang="en-GB" sz="2800" dirty="0" smtClean="0"/>
          </a:p>
          <a:p>
            <a:r>
              <a:rPr lang="en-GB" sz="2800" dirty="0" smtClean="0"/>
              <a:t>Descriptive statistics on quantitative data </a:t>
            </a:r>
          </a:p>
          <a:p>
            <a:r>
              <a:rPr lang="en-GB" sz="2800" dirty="0" smtClean="0"/>
              <a:t>Qualitative data summarised </a:t>
            </a:r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7581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1999" y="1"/>
            <a:ext cx="6687258" cy="756392"/>
          </a:xfrm>
        </p:spPr>
        <p:txBody>
          <a:bodyPr/>
          <a:lstStyle/>
          <a:p>
            <a:r>
              <a:rPr lang="en-GB" sz="3200" dirty="0" smtClean="0"/>
              <a:t>Results 1: AL profile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 smtClean="0"/>
              <a:t>All had previous teaching experience (81% HE, 43%  FE, 18% schools).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 smtClean="0"/>
              <a:t>25% had been an OU student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2800" dirty="0" smtClean="0"/>
              <a:t>31% had been an AL previously (but more than 1 year ago).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3758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31999" y="261257"/>
            <a:ext cx="6926743" cy="495135"/>
          </a:xfrm>
        </p:spPr>
        <p:txBody>
          <a:bodyPr/>
          <a:lstStyle/>
          <a:p>
            <a:r>
              <a:rPr lang="en-GB" sz="3200" dirty="0" smtClean="0"/>
              <a:t>Results 2: AL Confidence 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47455"/>
              </p:ext>
            </p:extLst>
          </p:nvPr>
        </p:nvGraphicFramePr>
        <p:xfrm>
          <a:off x="432000" y="903516"/>
          <a:ext cx="8374543" cy="5195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664"/>
                <a:gridCol w="1831609"/>
                <a:gridCol w="1861635"/>
                <a:gridCol w="1861635"/>
              </a:tblGrid>
              <a:tr h="1404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Aspect of role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 of respondents who felt confident or very confident at presentation start (%)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Proportion of respondents who felt confident or very confident at presentation end (%)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Increase in proportion of ALs who felt confident at presentation end compared to start (%)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18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Confidence increased when delivering online tutorials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18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82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64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393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Supporting student at a distance in forums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55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45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28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Supporting student at a distance when using email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100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60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TMA marking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55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91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36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319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142" y="131049"/>
            <a:ext cx="7035601" cy="756392"/>
          </a:xfrm>
        </p:spPr>
        <p:txBody>
          <a:bodyPr/>
          <a:lstStyle/>
          <a:p>
            <a:r>
              <a:rPr lang="en-GB" sz="3200" dirty="0" smtClean="0"/>
              <a:t>Results 3: Evaluation of workshops</a:t>
            </a:r>
            <a:endParaRPr lang="en-GB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129549"/>
              </p:ext>
            </p:extLst>
          </p:nvPr>
        </p:nvGraphicFramePr>
        <p:xfrm>
          <a:off x="388938" y="1150938"/>
          <a:ext cx="8262936" cy="479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312"/>
                <a:gridCol w="2754312"/>
                <a:gridCol w="2754312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Workshop</a:t>
                      </a: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Title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Respondents attended 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 watched recording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(n=16)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Useful + Very </a:t>
                      </a:r>
                      <a:r>
                        <a:rPr lang="en-GB" sz="20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Useful(percentage </a:t>
                      </a:r>
                      <a:r>
                        <a:rPr lang="en-GB" sz="20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of respondents)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Adobe Connect and the first tutorial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Getting started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 essentials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Supporting nursing students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56%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Preparation for TMA01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91 %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TMA01 reflection and looking forward to TMA02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TMA02 reflection, TMA03 and exam preparation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100%</a:t>
                      </a:r>
                      <a:endParaRPr lang="en-GB" sz="2000" dirty="0"/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93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142" y="131049"/>
            <a:ext cx="7180201" cy="903094"/>
          </a:xfrm>
        </p:spPr>
        <p:txBody>
          <a:bodyPr/>
          <a:lstStyle/>
          <a:p>
            <a:r>
              <a:rPr lang="en-GB" sz="3200" dirty="0" smtClean="0"/>
              <a:t>Results 3: Evaluation of generic activities </a:t>
            </a:r>
            <a:endParaRPr lang="en-GB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AL Essentials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Three of the respondents had not tackled AL Essentials at all with the remaining ALs covering, some, most or all parts. 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Overall </a:t>
            </a:r>
            <a:r>
              <a:rPr lang="en-GB" sz="2800" dirty="0"/>
              <a:t>the feedback suggested there was too much to cover and to begin with the ALs wanted to get to grips with the module material</a:t>
            </a:r>
            <a:r>
              <a:rPr lang="en-GB" sz="2800"/>
              <a:t>. </a:t>
            </a:r>
            <a:r>
              <a:rPr lang="en-GB" sz="2800" smtClean="0"/>
              <a:t> 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b="1" dirty="0" smtClean="0"/>
              <a:t>Tutoring 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Attended by 12 </a:t>
            </a:r>
            <a:r>
              <a:rPr lang="en-GB" sz="2800" dirty="0"/>
              <a:t>of the 16 </a:t>
            </a:r>
            <a:r>
              <a:rPr lang="en-GB" sz="2800" dirty="0" smtClean="0"/>
              <a:t>ALs.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</a:t>
            </a:r>
            <a:r>
              <a:rPr lang="en-GB" sz="2800" dirty="0"/>
              <a:t>comments were positive. 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8717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/>
          <p:cNvPicPr>
            <a:picLocks noGrp="1" noChangeAspect="1"/>
          </p:cNvPicPr>
          <p:nvPr>
            <p:ph sz="quarter" idx="2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95" y="5378769"/>
            <a:ext cx="1182364" cy="1395579"/>
          </a:xfrm>
        </p:spPr>
      </p:pic>
      <p:sp>
        <p:nvSpPr>
          <p:cNvPr id="6" name="Oval Callout 5"/>
          <p:cNvSpPr/>
          <p:nvPr/>
        </p:nvSpPr>
        <p:spPr>
          <a:xfrm>
            <a:off x="157842" y="60518"/>
            <a:ext cx="2667000" cy="1240972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 essentials overwhelming </a:t>
            </a:r>
            <a:endParaRPr lang="en-GB" dirty="0"/>
          </a:p>
        </p:txBody>
      </p:sp>
      <p:sp>
        <p:nvSpPr>
          <p:cNvPr id="7" name="Oval Callout 6"/>
          <p:cNvSpPr/>
          <p:nvPr/>
        </p:nvSpPr>
        <p:spPr>
          <a:xfrm>
            <a:off x="3211285" y="485398"/>
            <a:ext cx="2634344" cy="1328057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Most anxiety around online tutorials when started </a:t>
            </a:r>
            <a:endParaRPr lang="en-GB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2917372" y="2308917"/>
            <a:ext cx="1611085" cy="1153886"/>
          </a:xfrm>
          <a:prstGeom prst="wedgeRound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ALs have wider range of previous experience</a:t>
            </a:r>
            <a:endParaRPr lang="en-GB" dirty="0"/>
          </a:p>
        </p:txBody>
      </p:sp>
      <p:sp>
        <p:nvSpPr>
          <p:cNvPr id="9" name="Oval Callout 8"/>
          <p:cNvSpPr/>
          <p:nvPr/>
        </p:nvSpPr>
        <p:spPr>
          <a:xfrm>
            <a:off x="4838699" y="1989631"/>
            <a:ext cx="2438400" cy="136259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Like to be given tasks in workshops</a:t>
            </a:r>
            <a:endParaRPr lang="en-GB" dirty="0"/>
          </a:p>
        </p:txBody>
      </p:sp>
      <p:sp>
        <p:nvSpPr>
          <p:cNvPr id="10" name="Oval Callout 9"/>
          <p:cNvSpPr/>
          <p:nvPr/>
        </p:nvSpPr>
        <p:spPr>
          <a:xfrm>
            <a:off x="283028" y="3546655"/>
            <a:ext cx="2416629" cy="1480457"/>
          </a:xfrm>
          <a:prstGeom prst="wedgeEllipseCallou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Tutor moderators course very useful </a:t>
            </a:r>
            <a:endParaRPr lang="en-GB" dirty="0"/>
          </a:p>
        </p:txBody>
      </p:sp>
      <p:sp>
        <p:nvSpPr>
          <p:cNvPr id="11" name="Oval Callout 10"/>
          <p:cNvSpPr/>
          <p:nvPr/>
        </p:nvSpPr>
        <p:spPr>
          <a:xfrm>
            <a:off x="3118753" y="3523476"/>
            <a:ext cx="3254829" cy="1931668"/>
          </a:xfrm>
          <a:prstGeom prst="wedgeEllipseCallou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Confidence in most aspects increased by end of 17J: induction/experience</a:t>
            </a:r>
            <a:endParaRPr lang="en-GB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33399" y="1749276"/>
            <a:ext cx="1915885" cy="15533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Didn’t grasp importance of moderation of TGF early enough</a:t>
            </a:r>
            <a:endParaRPr lang="en-GB" dirty="0"/>
          </a:p>
        </p:txBody>
      </p:sp>
      <p:sp>
        <p:nvSpPr>
          <p:cNvPr id="13" name="Oval Callout 12"/>
          <p:cNvSpPr/>
          <p:nvPr/>
        </p:nvSpPr>
        <p:spPr>
          <a:xfrm>
            <a:off x="6564086" y="3352228"/>
            <a:ext cx="1643742" cy="1328057"/>
          </a:xfrm>
          <a:prstGeom prst="wedgeEllipse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Timing of events important </a:t>
            </a:r>
            <a:endParaRPr lang="en-GB" dirty="0"/>
          </a:p>
        </p:txBody>
      </p:sp>
      <p:sp>
        <p:nvSpPr>
          <p:cNvPr id="14" name="Oval Callout 13"/>
          <p:cNvSpPr/>
          <p:nvPr/>
        </p:nvSpPr>
        <p:spPr>
          <a:xfrm>
            <a:off x="1888668" y="4734670"/>
            <a:ext cx="1915886" cy="168495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Like opportunity to interact with other new ALs </a:t>
            </a:r>
            <a:endParaRPr lang="en-GB" dirty="0"/>
          </a:p>
        </p:txBody>
      </p:sp>
      <p:sp>
        <p:nvSpPr>
          <p:cNvPr id="15" name="Oval Callout 14"/>
          <p:cNvSpPr/>
          <p:nvPr/>
        </p:nvSpPr>
        <p:spPr>
          <a:xfrm>
            <a:off x="6564086" y="4898571"/>
            <a:ext cx="2579914" cy="1875777"/>
          </a:xfrm>
          <a:prstGeom prst="wedgeEllipseCallout">
            <a:avLst>
              <a:gd name="adj1" fmla="val -45508"/>
              <a:gd name="adj2" fmla="val 51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Mentor and ST support invaluable – amount of support varies </a:t>
            </a:r>
            <a:endParaRPr lang="en-GB" dirty="0"/>
          </a:p>
        </p:txBody>
      </p:sp>
      <p:sp>
        <p:nvSpPr>
          <p:cNvPr id="17" name="Oval Callout 16"/>
          <p:cNvSpPr/>
          <p:nvPr/>
        </p:nvSpPr>
        <p:spPr>
          <a:xfrm>
            <a:off x="5867400" y="411529"/>
            <a:ext cx="1632855" cy="1219200"/>
          </a:xfrm>
          <a:prstGeom prst="wedgeEllipse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Didn’t feel part of cluster</a:t>
            </a:r>
            <a:endParaRPr lang="en-GB" dirty="0"/>
          </a:p>
        </p:txBody>
      </p:sp>
      <p:sp>
        <p:nvSpPr>
          <p:cNvPr id="18" name="Oval Callout 17"/>
          <p:cNvSpPr/>
          <p:nvPr/>
        </p:nvSpPr>
        <p:spPr>
          <a:xfrm>
            <a:off x="7277099" y="1630729"/>
            <a:ext cx="1703615" cy="135195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Good mentor essential</a:t>
            </a:r>
            <a:endParaRPr lang="en-GB" dirty="0"/>
          </a:p>
        </p:txBody>
      </p:sp>
      <p:sp>
        <p:nvSpPr>
          <p:cNvPr id="19" name="Oval Callout 18"/>
          <p:cNvSpPr/>
          <p:nvPr/>
        </p:nvSpPr>
        <p:spPr>
          <a:xfrm>
            <a:off x="4425034" y="5356165"/>
            <a:ext cx="1975756" cy="1216785"/>
          </a:xfrm>
          <a:prstGeom prst="wedgeEllipse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Online workshops useful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8581349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76723E47-52BB-4FAA-A05C-2DF49523D5BE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FAE18331-D8CD-423A-9602-E45A08067BF7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OU_STANDARD.potx" id="{2DA0E078-245D-4E9B-8A12-43E4C56B78FB}" vid="{E71F6A81-7D12-4207-BA77-D48B227BF69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OU_STANDARD</Template>
  <TotalTime>201</TotalTime>
  <Words>599</Words>
  <Application>Microsoft Office PowerPoint</Application>
  <PresentationFormat>On-screen Show (4:3)</PresentationFormat>
  <Paragraphs>132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OU Title</vt:lpstr>
      <vt:lpstr>OU Section</vt:lpstr>
      <vt:lpstr>OU Layouts</vt:lpstr>
      <vt:lpstr>Assessing the effectiveness of the induction process for novice ALs in LHCS in preparing them for the AL role. </vt:lpstr>
      <vt:lpstr>Background </vt:lpstr>
      <vt:lpstr>Induction programme</vt:lpstr>
      <vt:lpstr>Methods</vt:lpstr>
      <vt:lpstr>Results 1: AL profile</vt:lpstr>
      <vt:lpstr>Results 2: AL Confidence </vt:lpstr>
      <vt:lpstr>Results 3: Evaluation of workshops</vt:lpstr>
      <vt:lpstr>Results 3: Evaluation of generic activities </vt:lpstr>
      <vt:lpstr>PowerPoint Presentation</vt:lpstr>
      <vt:lpstr>Conclusions and future work</vt:lpstr>
      <vt:lpstr>Induction programme 18J</vt:lpstr>
      <vt:lpstr>THANK YOU</vt:lpstr>
    </vt:vector>
  </TitlesOfParts>
  <Company>The Open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the effectiveness of the induction process for novice ALs in LHCS in preparing them for the AL role.</dc:title>
  <dc:creator>Hannah.Gauci</dc:creator>
  <cp:lastModifiedBy>Janette Wallace</cp:lastModifiedBy>
  <cp:revision>20</cp:revision>
  <dcterms:created xsi:type="dcterms:W3CDTF">2019-04-26T11:02:00Z</dcterms:created>
  <dcterms:modified xsi:type="dcterms:W3CDTF">2019-05-07T13:12:42Z</dcterms:modified>
</cp:coreProperties>
</file>