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56" r:id="rId4"/>
    <p:sldId id="272" r:id="rId5"/>
    <p:sldId id="273" r:id="rId6"/>
    <p:sldId id="275" r:id="rId7"/>
    <p:sldId id="277" r:id="rId8"/>
    <p:sldId id="279" r:id="rId9"/>
    <p:sldId id="285" r:id="rId10"/>
    <p:sldId id="278" r:id="rId11"/>
    <p:sldId id="282" r:id="rId12"/>
    <p:sldId id="280" r:id="rId13"/>
    <p:sldId id="281" r:id="rId14"/>
    <p:sldId id="289" r:id="rId15"/>
    <p:sldId id="288" r:id="rId16"/>
    <p:sldId id="291" r:id="rId17"/>
    <p:sldId id="292" r:id="rId18"/>
    <p:sldId id="293" r:id="rId19"/>
    <p:sldId id="294" r:id="rId20"/>
    <p:sldId id="290" r:id="rId21"/>
    <p:sldId id="283" r:id="rId22"/>
    <p:sldId id="286" r:id="rId23"/>
    <p:sldId id="295" r:id="rId24"/>
    <p:sldId id="287" r:id="rId25"/>
    <p:sldId id="276"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8A0AD-37E0-4538-A33B-B4C9A8E53F2B}" v="16" dt="2020-04-15T19:57:02.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808" autoAdjust="0"/>
    <p:restoredTop sz="94660"/>
  </p:normalViewPr>
  <p:slideViewPr>
    <p:cSldViewPr snapToGrid="0">
      <p:cViewPr varScale="1">
        <p:scale>
          <a:sx n="88" d="100"/>
          <a:sy n="88" d="100"/>
        </p:scale>
        <p:origin x="1474" y="48"/>
      </p:cViewPr>
      <p:guideLst/>
    </p:cSldViewPr>
  </p:slideViewPr>
  <p:notesTextViewPr>
    <p:cViewPr>
      <p:scale>
        <a:sx n="1" d="1"/>
        <a:sy n="1" d="1"/>
      </p:scale>
      <p:origin x="0" y="0"/>
    </p:cViewPr>
  </p:notesTextViewPr>
  <p:sorterViewPr>
    <p:cViewPr>
      <p:scale>
        <a:sx n="100" d="100"/>
        <a:sy n="100" d="100"/>
      </p:scale>
      <p:origin x="0" y="-3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ams.microsoft.com/l/meetup-join/19%3a3670d51499334aca893902c6c023a1c7%40thread.skype/1588105997271?context=%7b%22Tid%22%3a%220e2ed455-96af-4100-bed3-a8e5fd981685%22%2c%22Oid%22%3a%227534b7c7-3e9f-4437-ba3a-d951ade88885%22%7d" TargetMode="External"/><Relationship Id="rId2" Type="http://schemas.openxmlformats.org/officeDocument/2006/relationships/hyperlink" Target="https://teams.microsoft.com/l/meetup-join/19%3a3670d51499334aca893902c6c023a1c7%40thread.skype/1588105699284?context=%7b%22Tid%22%3a%220e2ed455-96af-4100-bed3-a8e5fd981685%22%2c%22Oid%22%3a%227534b7c7-3e9f-4437-ba3a-d951ade88885%22%7d" TargetMode="External"/><Relationship Id="rId1" Type="http://schemas.openxmlformats.org/officeDocument/2006/relationships/slideLayout" Target="../slideLayouts/slideLayout2.xml"/><Relationship Id="rId4" Type="http://schemas.openxmlformats.org/officeDocument/2006/relationships/hyperlink" Target="https://teams.microsoft.com/l/meetup-join/19%3a3670d51499334aca893902c6c023a1c7%40thread.skype/1588106082528?context=%7b%22Tid%22%3a%220e2ed455-96af-4100-bed3-a8e5fd981685%22%2c%22Oid%22%3a%227534b7c7-3e9f-4437-ba3a-d951ade88885%22%7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2105025"/>
            <a:ext cx="7920773" cy="2819769"/>
          </a:xfrm>
        </p:spPr>
        <p:txBody>
          <a:bodyPr/>
          <a:lstStyle/>
          <a:p>
            <a:r>
              <a:rPr lang="en-GB" dirty="0"/>
              <a:t>Strategies to support students and tutors with online collaborative projects: an action research project</a:t>
            </a:r>
            <a:br>
              <a:rPr lang="en-GB" dirty="0"/>
            </a:br>
            <a:endParaRPr lang="en-GB"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937393"/>
            <a:ext cx="7920774" cy="249299"/>
          </a:xfrm>
        </p:spPr>
        <p:txBody>
          <a:bodyPr/>
          <a:lstStyle/>
          <a:p>
            <a:r>
              <a:rPr lang="en-GB" dirty="0"/>
              <a:t>Dr Shirley Evans – STEM Computing and Communication</a:t>
            </a:r>
          </a:p>
        </p:txBody>
      </p:sp>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997196"/>
          </a:xfrm>
        </p:spPr>
        <p:txBody>
          <a:bodyPr/>
          <a:lstStyle/>
          <a:p>
            <a:r>
              <a:rPr lang="en-GB" dirty="0"/>
              <a:t>Summary of data collected</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5" y="1776866"/>
            <a:ext cx="7574570" cy="3988784"/>
          </a:xfrm>
        </p:spPr>
        <p:txBody>
          <a:bodyPr/>
          <a:lstStyle/>
          <a:p>
            <a:pPr marL="285750" lvl="0" indent="-285750">
              <a:buFont typeface="Arial" panose="020B0604020202020204" pitchFamily="34" charset="0"/>
              <a:buChar char="•"/>
            </a:pPr>
            <a:r>
              <a:rPr lang="en-GB" dirty="0"/>
              <a:t>3 x tutors and reflective diaries</a:t>
            </a:r>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15 other tutor responses and 8 follow-up interviews – 50%</a:t>
            </a:r>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12 students recruited (5, 4,3) – interviews/questionnaires – 20%</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r>
              <a:rPr lang="en-GB" dirty="0"/>
              <a:t>Supplementary data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Reflections on moderating Block 2 Forum</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TM255 student survey</a:t>
            </a:r>
          </a:p>
          <a:p>
            <a:pPr marL="285750" lvl="0" indent="-285750">
              <a:buFont typeface="Arial" panose="020B0604020202020204" pitchFamily="34" charset="0"/>
              <a:buChar char="•"/>
            </a:pPr>
            <a:endParaRPr lang="en-GB" dirty="0"/>
          </a:p>
          <a:p>
            <a:pPr lvl="0"/>
            <a:endParaRPr lang="en-GB" dirty="0"/>
          </a:p>
        </p:txBody>
      </p:sp>
    </p:spTree>
    <p:extLst>
      <p:ext uri="{BB962C8B-B14F-4D97-AF65-F5344CB8AC3E}">
        <p14:creationId xmlns:p14="http://schemas.microsoft.com/office/powerpoint/2010/main" val="58432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pic>
        <p:nvPicPr>
          <p:cNvPr id="6" name="Picture 5">
            <a:extLst>
              <a:ext uri="{FF2B5EF4-FFF2-40B4-BE49-F238E27FC236}">
                <a16:creationId xmlns:a16="http://schemas.microsoft.com/office/drawing/2014/main" id="{27F03A22-B11F-46D1-BDFA-342E870B63A1}"/>
              </a:ext>
            </a:extLst>
          </p:cNvPr>
          <p:cNvPicPr>
            <a:picLocks noChangeAspect="1"/>
          </p:cNvPicPr>
          <p:nvPr/>
        </p:nvPicPr>
        <p:blipFill rotWithShape="1">
          <a:blip r:embed="rId2"/>
          <a:srcRect l="21875" t="26852" r="5104" b="11111"/>
          <a:stretch/>
        </p:blipFill>
        <p:spPr>
          <a:xfrm>
            <a:off x="243214" y="1695449"/>
            <a:ext cx="8548361" cy="4085167"/>
          </a:xfrm>
          <a:prstGeom prst="rect">
            <a:avLst/>
          </a:prstGeom>
        </p:spPr>
      </p:pic>
    </p:spTree>
    <p:extLst>
      <p:ext uri="{BB962C8B-B14F-4D97-AF65-F5344CB8AC3E}">
        <p14:creationId xmlns:p14="http://schemas.microsoft.com/office/powerpoint/2010/main" val="139045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pic>
        <p:nvPicPr>
          <p:cNvPr id="2" name="Picture 1">
            <a:extLst>
              <a:ext uri="{FF2B5EF4-FFF2-40B4-BE49-F238E27FC236}">
                <a16:creationId xmlns:a16="http://schemas.microsoft.com/office/drawing/2014/main" id="{717F51FA-EA09-4202-B43D-FD464213F6A7}"/>
              </a:ext>
            </a:extLst>
          </p:cNvPr>
          <p:cNvPicPr>
            <a:picLocks noChangeAspect="1"/>
          </p:cNvPicPr>
          <p:nvPr/>
        </p:nvPicPr>
        <p:blipFill rotWithShape="1">
          <a:blip r:embed="rId2"/>
          <a:srcRect l="30208" t="20556" r="20946" b="6667"/>
          <a:stretch/>
        </p:blipFill>
        <p:spPr>
          <a:xfrm>
            <a:off x="1003789" y="857250"/>
            <a:ext cx="6597160" cy="5529139"/>
          </a:xfrm>
          <a:prstGeom prst="rect">
            <a:avLst/>
          </a:prstGeom>
        </p:spPr>
      </p:pic>
    </p:spTree>
    <p:extLst>
      <p:ext uri="{BB962C8B-B14F-4D97-AF65-F5344CB8AC3E}">
        <p14:creationId xmlns:p14="http://schemas.microsoft.com/office/powerpoint/2010/main" val="418891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sp>
        <p:nvSpPr>
          <p:cNvPr id="10" name="Rectangle 9">
            <a:extLst>
              <a:ext uri="{FF2B5EF4-FFF2-40B4-BE49-F238E27FC236}">
                <a16:creationId xmlns:a16="http://schemas.microsoft.com/office/drawing/2014/main" id="{918EF72E-EF04-4B91-B6D0-6FA80CDB96FA}"/>
              </a:ext>
            </a:extLst>
          </p:cNvPr>
          <p:cNvSpPr/>
          <p:nvPr/>
        </p:nvSpPr>
        <p:spPr>
          <a:xfrm>
            <a:off x="670415" y="1238251"/>
            <a:ext cx="7473460" cy="2308324"/>
          </a:xfrm>
          <a:prstGeom prst="rect">
            <a:avLst/>
          </a:prstGeom>
        </p:spPr>
        <p:txBody>
          <a:bodyPr wrap="square">
            <a:spAutoFit/>
          </a:bodyPr>
          <a:lstStyle/>
          <a:p>
            <a:r>
              <a:rPr lang="en-US" dirty="0">
                <a:solidFill>
                  <a:schemeClr val="bg1"/>
                </a:solidFill>
              </a:rPr>
              <a:t>2. Do you feel you had enough information to allocate students to Project Groups?  Y  =  7 N = 8</a:t>
            </a:r>
          </a:p>
          <a:p>
            <a:endParaRPr lang="en-US" dirty="0">
              <a:solidFill>
                <a:schemeClr val="bg1"/>
              </a:solidFill>
            </a:endParaRPr>
          </a:p>
          <a:p>
            <a:r>
              <a:rPr lang="en-US" dirty="0">
                <a:solidFill>
                  <a:schemeClr val="bg1"/>
                </a:solidFill>
              </a:rPr>
              <a:t>3. Did you experience any issues with student engagement in the group work?  Y = 15</a:t>
            </a:r>
          </a:p>
          <a:p>
            <a:endParaRPr lang="en-US" dirty="0">
              <a:solidFill>
                <a:schemeClr val="bg1"/>
              </a:solidFill>
            </a:endParaRPr>
          </a:p>
          <a:p>
            <a:r>
              <a:rPr lang="en-US" dirty="0">
                <a:solidFill>
                  <a:schemeClr val="bg1"/>
                </a:solidFill>
              </a:rPr>
              <a:t>3a</a:t>
            </a:r>
          </a:p>
          <a:p>
            <a:endParaRPr lang="en-GB" dirty="0">
              <a:solidFill>
                <a:schemeClr val="bg1"/>
              </a:solidFill>
            </a:endParaRPr>
          </a:p>
        </p:txBody>
      </p:sp>
      <p:pic>
        <p:nvPicPr>
          <p:cNvPr id="11" name="Picture 10">
            <a:extLst>
              <a:ext uri="{FF2B5EF4-FFF2-40B4-BE49-F238E27FC236}">
                <a16:creationId xmlns:a16="http://schemas.microsoft.com/office/drawing/2014/main" id="{3E2EA093-E61C-4300-83DB-71D3A92EC81F}"/>
              </a:ext>
            </a:extLst>
          </p:cNvPr>
          <p:cNvPicPr>
            <a:picLocks noChangeAspect="1"/>
          </p:cNvPicPr>
          <p:nvPr/>
        </p:nvPicPr>
        <p:blipFill rotWithShape="1">
          <a:blip r:embed="rId2"/>
          <a:srcRect l="36250" t="42593" r="20561" b="13148"/>
          <a:stretch/>
        </p:blipFill>
        <p:spPr>
          <a:xfrm>
            <a:off x="1539866" y="2990850"/>
            <a:ext cx="6064267" cy="3495675"/>
          </a:xfrm>
          <a:prstGeom prst="rect">
            <a:avLst/>
          </a:prstGeom>
        </p:spPr>
      </p:pic>
    </p:spTree>
    <p:extLst>
      <p:ext uri="{BB962C8B-B14F-4D97-AF65-F5344CB8AC3E}">
        <p14:creationId xmlns:p14="http://schemas.microsoft.com/office/powerpoint/2010/main" val="337378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sp>
        <p:nvSpPr>
          <p:cNvPr id="10" name="Rectangle 9">
            <a:extLst>
              <a:ext uri="{FF2B5EF4-FFF2-40B4-BE49-F238E27FC236}">
                <a16:creationId xmlns:a16="http://schemas.microsoft.com/office/drawing/2014/main" id="{918EF72E-EF04-4B91-B6D0-6FA80CDB96FA}"/>
              </a:ext>
            </a:extLst>
          </p:cNvPr>
          <p:cNvSpPr/>
          <p:nvPr/>
        </p:nvSpPr>
        <p:spPr>
          <a:xfrm>
            <a:off x="565639" y="762001"/>
            <a:ext cx="7473460" cy="2308324"/>
          </a:xfrm>
          <a:prstGeom prst="rect">
            <a:avLst/>
          </a:prstGeom>
        </p:spPr>
        <p:txBody>
          <a:bodyPr wrap="square">
            <a:spAutoFit/>
          </a:bodyPr>
          <a:lstStyle/>
          <a:p>
            <a:r>
              <a:rPr lang="en-US" dirty="0">
                <a:solidFill>
                  <a:schemeClr val="bg1"/>
                </a:solidFill>
              </a:rPr>
              <a:t>2. Do you feel you had enough information to allocate students to Project Groups?  Y  =  7 N = 8</a:t>
            </a:r>
          </a:p>
          <a:p>
            <a:endParaRPr lang="en-US" dirty="0">
              <a:solidFill>
                <a:schemeClr val="bg1"/>
              </a:solidFill>
            </a:endParaRPr>
          </a:p>
          <a:p>
            <a:r>
              <a:rPr lang="en-US" dirty="0">
                <a:solidFill>
                  <a:schemeClr val="bg1"/>
                </a:solidFill>
              </a:rPr>
              <a:t>3. Did you experience any issues with student engagement in the group work?  Y = 15</a:t>
            </a:r>
          </a:p>
          <a:p>
            <a:endParaRPr lang="en-US" dirty="0">
              <a:solidFill>
                <a:schemeClr val="bg1"/>
              </a:solidFill>
            </a:endParaRPr>
          </a:p>
          <a:p>
            <a:r>
              <a:rPr lang="en-US" dirty="0">
                <a:solidFill>
                  <a:schemeClr val="bg1"/>
                </a:solidFill>
              </a:rPr>
              <a:t>3a</a:t>
            </a:r>
          </a:p>
          <a:p>
            <a:endParaRPr lang="en-GB" dirty="0">
              <a:solidFill>
                <a:schemeClr val="bg1"/>
              </a:solidFill>
            </a:endParaRPr>
          </a:p>
        </p:txBody>
      </p:sp>
      <p:pic>
        <p:nvPicPr>
          <p:cNvPr id="11" name="Picture 10">
            <a:extLst>
              <a:ext uri="{FF2B5EF4-FFF2-40B4-BE49-F238E27FC236}">
                <a16:creationId xmlns:a16="http://schemas.microsoft.com/office/drawing/2014/main" id="{3E2EA093-E61C-4300-83DB-71D3A92EC81F}"/>
              </a:ext>
            </a:extLst>
          </p:cNvPr>
          <p:cNvPicPr>
            <a:picLocks noChangeAspect="1"/>
          </p:cNvPicPr>
          <p:nvPr/>
        </p:nvPicPr>
        <p:blipFill rotWithShape="1">
          <a:blip r:embed="rId2"/>
          <a:srcRect l="36250" t="42593" r="20561" b="13148"/>
          <a:stretch/>
        </p:blipFill>
        <p:spPr>
          <a:xfrm>
            <a:off x="1270236" y="2447925"/>
            <a:ext cx="5654440" cy="3259435"/>
          </a:xfrm>
          <a:prstGeom prst="rect">
            <a:avLst/>
          </a:prstGeom>
        </p:spPr>
      </p:pic>
      <p:sp>
        <p:nvSpPr>
          <p:cNvPr id="2" name="Rectangle 1">
            <a:extLst>
              <a:ext uri="{FF2B5EF4-FFF2-40B4-BE49-F238E27FC236}">
                <a16:creationId xmlns:a16="http://schemas.microsoft.com/office/drawing/2014/main" id="{D67D5C57-9434-428F-B069-19FA26F609AB}"/>
              </a:ext>
            </a:extLst>
          </p:cNvPr>
          <p:cNvSpPr/>
          <p:nvPr/>
        </p:nvSpPr>
        <p:spPr>
          <a:xfrm>
            <a:off x="771524" y="5506920"/>
            <a:ext cx="6905625" cy="923330"/>
          </a:xfrm>
          <a:prstGeom prst="rect">
            <a:avLst/>
          </a:prstGeom>
        </p:spPr>
        <p:txBody>
          <a:bodyPr wrap="square">
            <a:spAutoFit/>
          </a:bodyPr>
          <a:lstStyle/>
          <a:p>
            <a:pPr algn="ctr" fontAlgn="base"/>
            <a:endParaRPr lang="en-US" dirty="0">
              <a:solidFill>
                <a:srgbClr val="FFFFFF"/>
              </a:solidFill>
              <a:latin typeface="inherit"/>
            </a:endParaRPr>
          </a:p>
          <a:p>
            <a:pPr fontAlgn="base"/>
            <a:r>
              <a:rPr lang="en-US" dirty="0">
                <a:solidFill>
                  <a:schemeClr val="bg1"/>
                </a:solidFill>
                <a:latin typeface="inherit"/>
              </a:rPr>
              <a:t>4 Were you contacted by students regarding the lack of engagement by other students? Y = 14  N = 1</a:t>
            </a:r>
            <a:endParaRPr lang="en-US" b="0" i="0" u="none" strike="noStrike" dirty="0">
              <a:solidFill>
                <a:schemeClr val="bg1"/>
              </a:solidFill>
              <a:effectLst/>
              <a:latin typeface="inherit"/>
            </a:endParaRPr>
          </a:p>
        </p:txBody>
      </p:sp>
    </p:spTree>
    <p:extLst>
      <p:ext uri="{BB962C8B-B14F-4D97-AF65-F5344CB8AC3E}">
        <p14:creationId xmlns:p14="http://schemas.microsoft.com/office/powerpoint/2010/main" val="327431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pic>
        <p:nvPicPr>
          <p:cNvPr id="3" name="Picture 2">
            <a:extLst>
              <a:ext uri="{FF2B5EF4-FFF2-40B4-BE49-F238E27FC236}">
                <a16:creationId xmlns:a16="http://schemas.microsoft.com/office/drawing/2014/main" id="{E1A1A1B3-FCC5-45C9-96B6-5CD687B784CC}"/>
              </a:ext>
            </a:extLst>
          </p:cNvPr>
          <p:cNvPicPr>
            <a:picLocks noChangeAspect="1"/>
          </p:cNvPicPr>
          <p:nvPr/>
        </p:nvPicPr>
        <p:blipFill rotWithShape="1">
          <a:blip r:embed="rId2"/>
          <a:srcRect l="27709" t="25645" r="9792" b="17874"/>
          <a:stretch/>
        </p:blipFill>
        <p:spPr>
          <a:xfrm>
            <a:off x="414336" y="809625"/>
            <a:ext cx="5715000" cy="2905125"/>
          </a:xfrm>
          <a:prstGeom prst="rect">
            <a:avLst/>
          </a:prstGeom>
        </p:spPr>
      </p:pic>
      <p:pic>
        <p:nvPicPr>
          <p:cNvPr id="5" name="Picture 4">
            <a:extLst>
              <a:ext uri="{FF2B5EF4-FFF2-40B4-BE49-F238E27FC236}">
                <a16:creationId xmlns:a16="http://schemas.microsoft.com/office/drawing/2014/main" id="{0913CBFF-DA2B-4BE1-9798-2D9BCCFD3BB8}"/>
              </a:ext>
            </a:extLst>
          </p:cNvPr>
          <p:cNvPicPr>
            <a:picLocks noChangeAspect="1"/>
          </p:cNvPicPr>
          <p:nvPr/>
        </p:nvPicPr>
        <p:blipFill rotWithShape="1">
          <a:blip r:embed="rId3"/>
          <a:srcRect l="28646" t="29444" r="5208" b="10925"/>
          <a:stretch/>
        </p:blipFill>
        <p:spPr>
          <a:xfrm>
            <a:off x="414336" y="3833218"/>
            <a:ext cx="5729050" cy="2905126"/>
          </a:xfrm>
          <a:prstGeom prst="rect">
            <a:avLst/>
          </a:prstGeom>
        </p:spPr>
      </p:pic>
    </p:spTree>
    <p:extLst>
      <p:ext uri="{BB962C8B-B14F-4D97-AF65-F5344CB8AC3E}">
        <p14:creationId xmlns:p14="http://schemas.microsoft.com/office/powerpoint/2010/main" val="147408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sp>
        <p:nvSpPr>
          <p:cNvPr id="2" name="Rectangle 1">
            <a:extLst>
              <a:ext uri="{FF2B5EF4-FFF2-40B4-BE49-F238E27FC236}">
                <a16:creationId xmlns:a16="http://schemas.microsoft.com/office/drawing/2014/main" id="{A7A33957-7CD8-481F-AC68-8A4F577C2001}"/>
              </a:ext>
            </a:extLst>
          </p:cNvPr>
          <p:cNvSpPr/>
          <p:nvPr/>
        </p:nvSpPr>
        <p:spPr>
          <a:xfrm>
            <a:off x="538161" y="1147947"/>
            <a:ext cx="7643814" cy="1754326"/>
          </a:xfrm>
          <a:prstGeom prst="rect">
            <a:avLst/>
          </a:prstGeom>
        </p:spPr>
        <p:txBody>
          <a:bodyPr wrap="square">
            <a:spAutoFit/>
          </a:bodyPr>
          <a:lstStyle/>
          <a:p>
            <a:pPr fontAlgn="base"/>
            <a:r>
              <a:rPr lang="en-US" dirty="0">
                <a:solidFill>
                  <a:schemeClr val="bg1"/>
                </a:solidFill>
                <a:latin typeface="inherit"/>
              </a:rPr>
              <a:t>7. Weekly support messages for tutors to adapt for students were posted in the Tutor Forum and Tutor Calendar. Did you use them? </a:t>
            </a:r>
          </a:p>
          <a:p>
            <a:pPr fontAlgn="base"/>
            <a:endParaRPr lang="en-US" b="0" i="0" u="none" strike="noStrike" dirty="0">
              <a:solidFill>
                <a:schemeClr val="bg1"/>
              </a:solidFill>
              <a:effectLst/>
              <a:latin typeface="inherit"/>
            </a:endParaRPr>
          </a:p>
          <a:p>
            <a:pPr fontAlgn="base"/>
            <a:r>
              <a:rPr lang="en-US" dirty="0">
                <a:solidFill>
                  <a:schemeClr val="bg1"/>
                </a:solidFill>
                <a:latin typeface="inherit"/>
              </a:rPr>
              <a:t>Y = 11   N = 4</a:t>
            </a:r>
          </a:p>
          <a:p>
            <a:pPr fontAlgn="base"/>
            <a:endParaRPr lang="en-US" b="0" i="0" u="none" strike="noStrike" dirty="0">
              <a:solidFill>
                <a:schemeClr val="bg1"/>
              </a:solidFill>
              <a:effectLst/>
              <a:latin typeface="inherit"/>
            </a:endParaRPr>
          </a:p>
          <a:p>
            <a:pPr fontAlgn="base"/>
            <a:endParaRPr lang="en-US" b="0" i="0" u="none" strike="noStrike" dirty="0">
              <a:solidFill>
                <a:schemeClr val="bg1"/>
              </a:solidFill>
              <a:effectLst/>
              <a:latin typeface="inherit"/>
            </a:endParaRPr>
          </a:p>
        </p:txBody>
      </p:sp>
      <p:pic>
        <p:nvPicPr>
          <p:cNvPr id="6" name="Picture 5">
            <a:extLst>
              <a:ext uri="{FF2B5EF4-FFF2-40B4-BE49-F238E27FC236}">
                <a16:creationId xmlns:a16="http://schemas.microsoft.com/office/drawing/2014/main" id="{CBBC3D87-2AA3-4F22-8E1F-A0550BE0B1D2}"/>
              </a:ext>
            </a:extLst>
          </p:cNvPr>
          <p:cNvPicPr>
            <a:picLocks noChangeAspect="1"/>
          </p:cNvPicPr>
          <p:nvPr/>
        </p:nvPicPr>
        <p:blipFill rotWithShape="1">
          <a:blip r:embed="rId2"/>
          <a:srcRect l="25104" t="19260" r="19792" b="9444"/>
          <a:stretch/>
        </p:blipFill>
        <p:spPr>
          <a:xfrm>
            <a:off x="670415" y="2667000"/>
            <a:ext cx="5038725" cy="3667125"/>
          </a:xfrm>
          <a:prstGeom prst="rect">
            <a:avLst/>
          </a:prstGeom>
        </p:spPr>
      </p:pic>
    </p:spTree>
    <p:extLst>
      <p:ext uri="{BB962C8B-B14F-4D97-AF65-F5344CB8AC3E}">
        <p14:creationId xmlns:p14="http://schemas.microsoft.com/office/powerpoint/2010/main" val="280195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sp>
        <p:nvSpPr>
          <p:cNvPr id="2" name="Rectangle 1">
            <a:extLst>
              <a:ext uri="{FF2B5EF4-FFF2-40B4-BE49-F238E27FC236}">
                <a16:creationId xmlns:a16="http://schemas.microsoft.com/office/drawing/2014/main" id="{A7A33957-7CD8-481F-AC68-8A4F577C2001}"/>
              </a:ext>
            </a:extLst>
          </p:cNvPr>
          <p:cNvSpPr/>
          <p:nvPr/>
        </p:nvSpPr>
        <p:spPr>
          <a:xfrm>
            <a:off x="-2167488" y="649349"/>
            <a:ext cx="7643814" cy="646331"/>
          </a:xfrm>
          <a:prstGeom prst="rect">
            <a:avLst/>
          </a:prstGeom>
        </p:spPr>
        <p:txBody>
          <a:bodyPr wrap="square">
            <a:spAutoFit/>
          </a:bodyPr>
          <a:lstStyle/>
          <a:p>
            <a:pPr fontAlgn="base"/>
            <a:endParaRPr lang="en-US" b="0" i="0" u="none" strike="noStrike" dirty="0">
              <a:solidFill>
                <a:schemeClr val="bg1"/>
              </a:solidFill>
              <a:effectLst/>
              <a:latin typeface="inherit"/>
            </a:endParaRPr>
          </a:p>
          <a:p>
            <a:pPr fontAlgn="base"/>
            <a:endParaRPr lang="en-US" b="0" i="0" u="none" strike="noStrike" dirty="0">
              <a:solidFill>
                <a:schemeClr val="bg1"/>
              </a:solidFill>
              <a:effectLst/>
              <a:latin typeface="inherit"/>
            </a:endParaRPr>
          </a:p>
        </p:txBody>
      </p:sp>
      <p:sp>
        <p:nvSpPr>
          <p:cNvPr id="5" name="Title 3">
            <a:extLst>
              <a:ext uri="{FF2B5EF4-FFF2-40B4-BE49-F238E27FC236}">
                <a16:creationId xmlns:a16="http://schemas.microsoft.com/office/drawing/2014/main" id="{3658C5DC-02F7-4710-87A1-1696827E0350}"/>
              </a:ext>
            </a:extLst>
          </p:cNvPr>
          <p:cNvSpPr txBox="1">
            <a:spLocks/>
          </p:cNvSpPr>
          <p:nvPr/>
        </p:nvSpPr>
        <p:spPr>
          <a:xfrm>
            <a:off x="584690" y="1081445"/>
            <a:ext cx="7263909" cy="5733877"/>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sz="2400" dirty="0"/>
              <a:t>Qs 8 and 9 – general comments</a:t>
            </a:r>
          </a:p>
          <a:p>
            <a:endParaRPr lang="en-GB" sz="2400" dirty="0"/>
          </a:p>
          <a:p>
            <a:pPr marL="285750" indent="-285750">
              <a:buFont typeface="Arial" panose="020B0604020202020204" pitchFamily="34" charset="0"/>
              <a:buChar char="•"/>
            </a:pPr>
            <a:r>
              <a:rPr lang="en-US" sz="1800" b="0" dirty="0"/>
              <a:t>I have so far used groups of 5-6 but I may change this to 7-8 to reduce the risks of drop-outs</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r>
              <a:rPr lang="en-US" sz="1800" b="0" dirty="0"/>
              <a:t>I feel the timing of this group project is problematic as some students seem to go off at Xmas and forget about the project.</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r>
              <a:rPr lang="en-US" sz="1800" b="0" dirty="0"/>
              <a:t>Students should be reminded clearly at the beginning of the module about their responsibilities around group work.</a:t>
            </a:r>
            <a:endParaRPr lang="en-GB" sz="1800" b="0" dirty="0"/>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r>
              <a:rPr lang="en-US" sz="1800" b="0" dirty="0"/>
              <a:t>Because of the tutor cluster arrangements, not all tutors would give a tutorial about the group work project (I don't think I did). I think it would be worthwhile that each tutor gives a tutorial to their group on the group work and that tuition time should some how be allocated to this (perhaps taking 30 mins out of the other tutorial time allocated for each tutor?)</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r>
              <a:rPr lang="en-US" sz="1800" b="0" dirty="0"/>
              <a:t>Distance group working is always going to be tough, and I think that TM255 is a reasonable compromise.</a:t>
            </a:r>
            <a:br>
              <a:rPr lang="en-US" sz="1200" dirty="0"/>
            </a:br>
            <a:endParaRPr lang="en-GB" sz="1200" dirty="0"/>
          </a:p>
          <a:p>
            <a:r>
              <a:rPr lang="en-GB" sz="2400" dirty="0"/>
              <a:t> </a:t>
            </a:r>
          </a:p>
        </p:txBody>
      </p:sp>
    </p:spTree>
    <p:extLst>
      <p:ext uri="{BB962C8B-B14F-4D97-AF65-F5344CB8AC3E}">
        <p14:creationId xmlns:p14="http://schemas.microsoft.com/office/powerpoint/2010/main" val="100787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150751"/>
            <a:ext cx="7263909" cy="997196"/>
          </a:xfrm>
        </p:spPr>
        <p:txBody>
          <a:bodyPr/>
          <a:lstStyle/>
          <a:p>
            <a:r>
              <a:rPr lang="en-GB" dirty="0"/>
              <a:t>Early findings</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670415" y="916049"/>
            <a:ext cx="7574570" cy="7977569"/>
          </a:xfrm>
        </p:spPr>
        <p:txBody>
          <a:bodyPr/>
          <a:lstStyle/>
          <a:p>
            <a:pPr lvl="0"/>
            <a:r>
              <a:rPr lang="en-GB" dirty="0"/>
              <a:t>Students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Students appreciated the additional support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Main concern is engagement of other students – pre - and during the group work</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Other pressures impinging on student ability to engage as much as they would like to.</a:t>
            </a:r>
          </a:p>
          <a:p>
            <a:pPr lvl="0"/>
            <a:endParaRPr lang="en-GB" dirty="0"/>
          </a:p>
          <a:p>
            <a:pPr lvl="0"/>
            <a:r>
              <a:rPr lang="en-GB" dirty="0"/>
              <a:t>Tutors</a:t>
            </a:r>
          </a:p>
          <a:p>
            <a:pPr lvl="0"/>
            <a:endParaRPr lang="en-GB" dirty="0"/>
          </a:p>
          <a:p>
            <a:pPr marL="285750" lvl="0" indent="-285750">
              <a:buFont typeface="Arial" panose="020B0604020202020204" pitchFamily="34" charset="0"/>
              <a:buChar char="•"/>
            </a:pPr>
            <a:r>
              <a:rPr lang="en-GB" dirty="0"/>
              <a:t>Concerns about student engagement – slow start; non-engagement – not able to address; lack of incentive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Insufficient information to group students – limited relationship between students and between tutor and students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Pattern of project groups – 1 group engaged other 2 less so</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Complexity and timing of task</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Assessing contributions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3083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89465" y="637430"/>
            <a:ext cx="7263909" cy="997196"/>
          </a:xfrm>
        </p:spPr>
        <p:txBody>
          <a:bodyPr/>
          <a:lstStyle/>
          <a:p>
            <a:r>
              <a:rPr lang="en-GB" dirty="0"/>
              <a:t>Emerging themes/framework</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534134" y="1228227"/>
            <a:ext cx="7574570" cy="7229671"/>
          </a:xfrm>
        </p:spPr>
        <p:txBody>
          <a:bodyPr/>
          <a:lstStyle/>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Purpose – student, tutor, module team, faculty, wider</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Engagement – relationships tutor/student ; student/student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Nature and timing of task</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lgn="ctr"/>
            <a:r>
              <a:rPr lang="en-GB" dirty="0"/>
              <a:t>Strategies – higher, intermediate and lower level</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3885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6" y="855601"/>
            <a:ext cx="5400000" cy="498598"/>
          </a:xfrm>
        </p:spPr>
        <p:txBody>
          <a:bodyPr/>
          <a:lstStyle/>
          <a:p>
            <a:r>
              <a:rPr lang="en-GB" dirty="0"/>
              <a:t>About me</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6" y="1995941"/>
            <a:ext cx="7140084" cy="4321183"/>
          </a:xfrm>
        </p:spPr>
        <p:txBody>
          <a:bodyPr/>
          <a:lstStyle/>
          <a:p>
            <a:pPr marL="285750" indent="-285750">
              <a:buFont typeface="Arial" panose="020B0604020202020204" pitchFamily="34" charset="0"/>
              <a:buChar char="•"/>
            </a:pPr>
            <a:r>
              <a:rPr lang="en-GB" sz="2400" dirty="0"/>
              <a:t>OU tutor for 22 years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OU student for 10 years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Background in inclusive technology and accessibility</a:t>
            </a:r>
          </a:p>
          <a:p>
            <a:endParaRPr lang="en-GB" sz="2400" dirty="0"/>
          </a:p>
          <a:p>
            <a:pPr marL="285750" indent="-285750">
              <a:buFont typeface="Arial" panose="020B0604020202020204" pitchFamily="34" charset="0"/>
              <a:buChar char="•"/>
            </a:pPr>
            <a:r>
              <a:rPr lang="en-GB" sz="2400" dirty="0"/>
              <a:t>Currently tutoring on TM111 and TM255</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Also work in research in dementia care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18828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89465" y="637430"/>
            <a:ext cx="7263909" cy="997196"/>
          </a:xfrm>
        </p:spPr>
        <p:txBody>
          <a:bodyPr/>
          <a:lstStyle/>
          <a:p>
            <a:r>
              <a:rPr lang="en-GB" dirty="0"/>
              <a:t>Questions and discussion</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309245" y="1634626"/>
            <a:ext cx="8707120" cy="5484578"/>
          </a:xfrm>
        </p:spPr>
        <p:txBody>
          <a:bodyPr/>
          <a:lstStyle/>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How can we encourage students to engage in online collaborative group work – what are the incentives/drivers?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endParaRPr lang="en-GB" dirty="0"/>
          </a:p>
          <a:p>
            <a:pPr marL="285750" lvl="0" indent="-285750">
              <a:buFont typeface="Arial" panose="020B0604020202020204" pitchFamily="34" charset="0"/>
              <a:buChar char="•"/>
            </a:pPr>
            <a:r>
              <a:rPr lang="en-GB" dirty="0"/>
              <a:t>Are we using the right technologies – building relationships; communication?</a:t>
            </a:r>
          </a:p>
          <a:p>
            <a:pPr lvl="0"/>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Do we need to review the nature of tasks and how crucial is timing?</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6608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70415" y="272094"/>
            <a:ext cx="7263909" cy="498598"/>
          </a:xfrm>
        </p:spPr>
        <p:txBody>
          <a:bodyPr/>
          <a:lstStyle/>
          <a:p>
            <a:r>
              <a:rPr lang="en-GB" dirty="0"/>
              <a:t>Breakout Activity</a:t>
            </a:r>
          </a:p>
        </p:txBody>
      </p:sp>
      <p:sp>
        <p:nvSpPr>
          <p:cNvPr id="10" name="Rectangle 9">
            <a:extLst>
              <a:ext uri="{FF2B5EF4-FFF2-40B4-BE49-F238E27FC236}">
                <a16:creationId xmlns:a16="http://schemas.microsoft.com/office/drawing/2014/main" id="{918EF72E-EF04-4B91-B6D0-6FA80CDB96FA}"/>
              </a:ext>
            </a:extLst>
          </p:cNvPr>
          <p:cNvSpPr/>
          <p:nvPr/>
        </p:nvSpPr>
        <p:spPr>
          <a:xfrm>
            <a:off x="565639" y="1225702"/>
            <a:ext cx="7473460"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hlinkClick r:id="rId2">
                  <a:extLst>
                    <a:ext uri="{A12FA001-AC4F-418D-AE19-62706E023703}">
                      <ahyp:hlinkClr xmlns:ahyp="http://schemas.microsoft.com/office/drawing/2018/hyperlinkcolor" val="tx"/>
                    </a:ext>
                  </a:extLst>
                </a:hlinkClick>
              </a:rPr>
              <a:t>Breakout Room A</a:t>
            </a: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hlinkClick r:id="rId3">
                  <a:extLst>
                    <a:ext uri="{A12FA001-AC4F-418D-AE19-62706E023703}">
                      <ahyp:hlinkClr xmlns:ahyp="http://schemas.microsoft.com/office/drawing/2018/hyperlinkcolor" val="tx"/>
                    </a:ext>
                  </a:extLst>
                </a:hlinkClick>
              </a:rPr>
              <a:t>Breakout Room B</a:t>
            </a: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hlinkClick r:id="rId4">
                  <a:extLst>
                    <a:ext uri="{A12FA001-AC4F-418D-AE19-62706E023703}">
                      <ahyp:hlinkClr xmlns:ahyp="http://schemas.microsoft.com/office/drawing/2018/hyperlinkcolor" val="tx"/>
                    </a:ext>
                  </a:extLst>
                </a:hlinkClick>
              </a:rPr>
              <a:t>Breakout Room C</a:t>
            </a:r>
            <a:endParaRPr lang="en-US" sz="2400" dirty="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49759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309245" y="494555"/>
            <a:ext cx="7263909" cy="997196"/>
          </a:xfrm>
        </p:spPr>
        <p:txBody>
          <a:bodyPr/>
          <a:lstStyle/>
          <a:p>
            <a:r>
              <a:rPr lang="en-GB" dirty="0"/>
              <a:t>Conclusion</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309245" y="1272677"/>
            <a:ext cx="8707120" cy="8808565"/>
          </a:xfrm>
        </p:spPr>
        <p:txBody>
          <a:bodyPr/>
          <a:lstStyle/>
          <a:p>
            <a:pPr marL="285750" lvl="0" indent="-285750">
              <a:buFont typeface="Arial" panose="020B0604020202020204" pitchFamily="34" charset="0"/>
              <a:buChar char="•"/>
            </a:pPr>
            <a:endParaRPr lang="en-GB" dirty="0"/>
          </a:p>
          <a:p>
            <a:r>
              <a:rPr lang="en-GB" b="1" dirty="0"/>
              <a:t>The research question:-</a:t>
            </a:r>
          </a:p>
          <a:p>
            <a:endParaRPr lang="en-GB" b="1" dirty="0"/>
          </a:p>
          <a:p>
            <a:r>
              <a:rPr lang="en-GB" b="1" dirty="0"/>
              <a:t>How can tutors best support students to (successfully) </a:t>
            </a:r>
            <a:r>
              <a:rPr lang="en-GB" sz="2400" b="1" dirty="0"/>
              <a:t>engage</a:t>
            </a:r>
            <a:r>
              <a:rPr lang="en-GB" b="1" dirty="0"/>
              <a:t> in online collaborative projects? </a:t>
            </a:r>
          </a:p>
          <a:p>
            <a:endParaRPr lang="en-GB" b="1" dirty="0"/>
          </a:p>
          <a:p>
            <a:pPr lvl="0"/>
            <a:endParaRPr lang="en-GB" dirty="0"/>
          </a:p>
          <a:p>
            <a:pPr lvl="0"/>
            <a:r>
              <a:rPr lang="en-GB" dirty="0"/>
              <a:t>Interim overarching conclusions:-</a:t>
            </a:r>
          </a:p>
          <a:p>
            <a:pPr lvl="0"/>
            <a:endParaRPr lang="en-GB" dirty="0"/>
          </a:p>
          <a:p>
            <a:pPr marL="285750" lvl="0" indent="-285750">
              <a:buFont typeface="Arial" panose="020B0604020202020204" pitchFamily="34" charset="0"/>
              <a:buChar char="•"/>
            </a:pPr>
            <a:r>
              <a:rPr lang="en-GB" dirty="0"/>
              <a:t>There are a number of low level strategies  which tutors can implement and which students appreciate but they may only be effective with those students who are already engaged.</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There are number of intermediate level strategies that the module team can implement such as addressing the complexity and timing of the task and to some extent the technologies utilised. This may go some way to addressing engagement.</a:t>
            </a:r>
          </a:p>
          <a:p>
            <a:pPr lvl="0"/>
            <a:endParaRPr lang="en-GB" dirty="0"/>
          </a:p>
          <a:p>
            <a:pPr marL="285750" lvl="0" indent="-285750">
              <a:buFont typeface="Arial" panose="020B0604020202020204" pitchFamily="34" charset="0"/>
              <a:buChar char="•"/>
            </a:pPr>
            <a:r>
              <a:rPr lang="en-GB" dirty="0"/>
              <a:t>Higher level strategies by faculty or above in terms of how to incentivise students to engage in group work are needed.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3402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498598"/>
          </a:xfrm>
        </p:spPr>
        <p:txBody>
          <a:bodyPr/>
          <a:lstStyle/>
          <a:p>
            <a:r>
              <a:rPr lang="en-GB" dirty="0"/>
              <a:t>References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5" y="1425842"/>
            <a:ext cx="7140084" cy="6481774"/>
          </a:xfrm>
        </p:spPr>
        <p:txBody>
          <a:bodyPr/>
          <a:lstStyle/>
          <a:p>
            <a:r>
              <a:rPr lang="en-GB" sz="1400" dirty="0"/>
              <a:t> </a:t>
            </a:r>
          </a:p>
          <a:p>
            <a:r>
              <a:rPr lang="en-GB" sz="1400" dirty="0"/>
              <a:t>Booth, A. (1996) Assessing Group Work . In: A Booth and P Hyland (eds). History in Higher Education. Oxford: Blackwell, 276– 297. </a:t>
            </a:r>
          </a:p>
          <a:p>
            <a:r>
              <a:rPr lang="en-GB" sz="1400" dirty="0"/>
              <a:t> </a:t>
            </a:r>
          </a:p>
          <a:p>
            <a:r>
              <a:rPr lang="en-GB" sz="1400" dirty="0"/>
              <a:t>Braun, V. &amp; Clarke, V. (2006). Using thematic analysis in psychology. Qualitative Research in Psychology, 3, 77–101</a:t>
            </a:r>
          </a:p>
          <a:p>
            <a:r>
              <a:rPr lang="en-GB" sz="1400" dirty="0"/>
              <a:t> </a:t>
            </a:r>
          </a:p>
          <a:p>
            <a:r>
              <a:rPr lang="en-GB" sz="1400" dirty="0"/>
              <a:t>Donelan, H. and Kear, K. (2017) ‘Creating and collaborating: students’ and tutors’ perceptions of an online group project’, International Review of Research in Open and Distributed Learning. Volume 19, Number 2 </a:t>
            </a:r>
          </a:p>
          <a:p>
            <a:r>
              <a:rPr lang="en-GB" sz="1400" dirty="0"/>
              <a:t> </a:t>
            </a:r>
          </a:p>
          <a:p>
            <a:r>
              <a:rPr lang="en-GB" sz="1400" dirty="0"/>
              <a:t>Fry, Heather, et al. A Handbook for Teaching and Learning in Higher Education : Enhancing academic practice, edited by Heather Fry, et al., Taylor and Francis, 2014. ProQuest Ebook Central</a:t>
            </a:r>
          </a:p>
          <a:p>
            <a:r>
              <a:rPr lang="en-GB" sz="1400" dirty="0"/>
              <a:t> </a:t>
            </a:r>
          </a:p>
          <a:p>
            <a:r>
              <a:rPr lang="en-GB" sz="1400" dirty="0"/>
              <a:t>Hilliard, Jake (2017). Students’ Perceptions and Experiences Of Anxiety In An Online Collaborative Project.</a:t>
            </a:r>
          </a:p>
          <a:p>
            <a:r>
              <a:rPr lang="en-GB" sz="1400" dirty="0"/>
              <a:t>MRes thesis The Open University.</a:t>
            </a:r>
          </a:p>
          <a:p>
            <a:r>
              <a:rPr lang="en-GB" sz="1400" dirty="0"/>
              <a:t> </a:t>
            </a:r>
          </a:p>
          <a:p>
            <a:r>
              <a:rPr lang="en-GB" sz="1400" dirty="0"/>
              <a:t>McCutcheon, G., &amp; Jung, B. (1990). Alternative perspectives on action research. Theory into Practice, 29, 144-151. EJ417491</a:t>
            </a:r>
          </a:p>
          <a:p>
            <a:r>
              <a:rPr lang="en-GB" sz="1400" dirty="0"/>
              <a:t> </a:t>
            </a:r>
          </a:p>
          <a:p>
            <a:r>
              <a:rPr lang="en-GB" sz="1400" dirty="0"/>
              <a:t>Salmon,G., (2004). E-Moderating: The Key to Online Teaching and Learning: The Key to Teaching and Learning Online. Taylor and Francis</a:t>
            </a:r>
            <a:endParaRPr lang="en-GB" sz="1400" b="1" dirty="0"/>
          </a:p>
          <a:p>
            <a:r>
              <a:rPr lang="en-GB" sz="1400" dirty="0"/>
              <a:t> </a:t>
            </a:r>
          </a:p>
          <a:p>
            <a:r>
              <a:rPr lang="en-GB" sz="1400" dirty="0"/>
              <a:t>Seale, J., (2013), E-learning and Disability in Higher Education: Accessibility Research and Practice, Routledge</a:t>
            </a:r>
          </a:p>
          <a:p>
            <a:r>
              <a:rPr lang="en-GB" sz="1400" dirty="0"/>
              <a:t> </a:t>
            </a:r>
          </a:p>
          <a:p>
            <a:r>
              <a:rPr lang="en-GB" sz="1400" dirty="0"/>
              <a:t> </a:t>
            </a:r>
          </a:p>
          <a:p>
            <a:r>
              <a:rPr lang="en-GB" sz="1400" dirty="0"/>
              <a:t> </a:t>
            </a:r>
          </a:p>
          <a:p>
            <a:r>
              <a:rPr lang="en-GB" sz="1400" dirty="0"/>
              <a:t> </a:t>
            </a:r>
          </a:p>
          <a:p>
            <a:br>
              <a:rPr lang="en-GB" sz="1400" b="1" dirty="0"/>
            </a:br>
            <a:endParaRPr lang="en-GB" dirty="0"/>
          </a:p>
        </p:txBody>
      </p:sp>
    </p:spTree>
    <p:extLst>
      <p:ext uri="{BB962C8B-B14F-4D97-AF65-F5344CB8AC3E}">
        <p14:creationId xmlns:p14="http://schemas.microsoft.com/office/powerpoint/2010/main" val="300774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06336" y="2474851"/>
            <a:ext cx="7920773" cy="1495794"/>
          </a:xfrm>
        </p:spPr>
        <p:txBody>
          <a:bodyPr/>
          <a:lstStyle/>
          <a:p>
            <a:pPr algn="ctr"/>
            <a:r>
              <a:rPr lang="en-GB" dirty="0"/>
              <a:t>Thank you</a:t>
            </a:r>
            <a:br>
              <a:rPr lang="en-GB" dirty="0"/>
            </a:br>
            <a:br>
              <a:rPr lang="en-GB" dirty="0"/>
            </a:br>
            <a:r>
              <a:rPr lang="en-GB" dirty="0"/>
              <a:t>s.evans@open.ac.uk</a:t>
            </a:r>
          </a:p>
        </p:txBody>
      </p:sp>
    </p:spTree>
    <p:extLst>
      <p:ext uri="{BB962C8B-B14F-4D97-AF65-F5344CB8AC3E}">
        <p14:creationId xmlns:p14="http://schemas.microsoft.com/office/powerpoint/2010/main" val="1126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498598"/>
          </a:xfrm>
        </p:spPr>
        <p:txBody>
          <a:bodyPr/>
          <a:lstStyle/>
          <a:p>
            <a:r>
              <a:rPr lang="en-GB" dirty="0"/>
              <a:t>Purpose of this session</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6" y="1995940"/>
            <a:ext cx="7140084" cy="3323987"/>
          </a:xfrm>
        </p:spPr>
        <p:txBody>
          <a:bodyPr/>
          <a:lstStyle/>
          <a:p>
            <a:r>
              <a:rPr lang="en-GB" sz="2400" dirty="0"/>
              <a:t>This session is about an Associate Lecture led scholarship project entitled ‘Strategies to support students and tutors with online collaborative projects: an action research project.’ </a:t>
            </a:r>
          </a:p>
          <a:p>
            <a:endParaRPr lang="en-GB" sz="2400" dirty="0"/>
          </a:p>
          <a:p>
            <a:endParaRPr lang="en-GB" sz="2400" dirty="0"/>
          </a:p>
          <a:p>
            <a:r>
              <a:rPr lang="en-GB" sz="2400" dirty="0"/>
              <a:t>Participants will have the opportunity to reflect on their own practice and/or experiences and strategies they might employ in future online group work activity.</a:t>
            </a:r>
          </a:p>
        </p:txBody>
      </p:sp>
    </p:spTree>
    <p:extLst>
      <p:ext uri="{BB962C8B-B14F-4D97-AF65-F5344CB8AC3E}">
        <p14:creationId xmlns:p14="http://schemas.microsoft.com/office/powerpoint/2010/main" val="101617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997196"/>
          </a:xfrm>
        </p:spPr>
        <p:txBody>
          <a:bodyPr/>
          <a:lstStyle/>
          <a:p>
            <a:r>
              <a:rPr lang="en-GB" dirty="0"/>
              <a:t>Impetus behind eSTEeM project </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6" y="1995941"/>
            <a:ext cx="7140084" cy="2991588"/>
          </a:xfrm>
        </p:spPr>
        <p:txBody>
          <a:bodyPr/>
          <a:lstStyle/>
          <a:p>
            <a:pPr marL="285750" indent="-285750">
              <a:buFont typeface="Arial" panose="020B0604020202020204" pitchFamily="34" charset="0"/>
              <a:buChar char="•"/>
            </a:pPr>
            <a:r>
              <a:rPr lang="en-GB" sz="2400" dirty="0"/>
              <a:t>Tutoring on modules with collaborative projects since 2009 – T215 and TM255</a:t>
            </a:r>
          </a:p>
          <a:p>
            <a:endParaRPr lang="en-GB" sz="2400" dirty="0"/>
          </a:p>
          <a:p>
            <a:pPr marL="285750" indent="-285750">
              <a:buFont typeface="Arial" panose="020B0604020202020204" pitchFamily="34" charset="0"/>
              <a:buChar char="•"/>
            </a:pPr>
            <a:r>
              <a:rPr lang="en-GB" sz="2400" dirty="0"/>
              <a:t>Block 2 whole module is around the collaborative project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 have always felt that I could be supporting students more effectively  - opportunity to investigate and reflect</a:t>
            </a:r>
          </a:p>
        </p:txBody>
      </p:sp>
    </p:spTree>
    <p:extLst>
      <p:ext uri="{BB962C8B-B14F-4D97-AF65-F5344CB8AC3E}">
        <p14:creationId xmlns:p14="http://schemas.microsoft.com/office/powerpoint/2010/main" val="401193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498598"/>
          </a:xfrm>
        </p:spPr>
        <p:txBody>
          <a:bodyPr/>
          <a:lstStyle/>
          <a:p>
            <a:r>
              <a:rPr lang="en-GB" dirty="0"/>
              <a:t>Research question and aims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6" y="1995941"/>
            <a:ext cx="7140084" cy="3988784"/>
          </a:xfrm>
        </p:spPr>
        <p:txBody>
          <a:bodyPr/>
          <a:lstStyle/>
          <a:p>
            <a:r>
              <a:rPr lang="en-GB" dirty="0"/>
              <a:t>The research question is: </a:t>
            </a:r>
          </a:p>
          <a:p>
            <a:endParaRPr lang="en-GB" dirty="0"/>
          </a:p>
          <a:p>
            <a:r>
              <a:rPr lang="en-GB" dirty="0"/>
              <a:t>How can tutors best support students to successfully engage in online collaborative projects? </a:t>
            </a:r>
          </a:p>
          <a:p>
            <a:pPr marL="285750" indent="-285750">
              <a:buFont typeface="Arial" panose="020B0604020202020204" pitchFamily="34" charset="0"/>
              <a:buChar char="•"/>
            </a:pPr>
            <a:endParaRPr lang="en-GB" dirty="0"/>
          </a:p>
          <a:p>
            <a:r>
              <a:rPr lang="en-GB" dirty="0"/>
              <a:t>The aims of the research are to:</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Better understand which strategies best support students to engage with online collaborative projects.</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Better understand which strategies best support tutors to support students. </a:t>
            </a:r>
          </a:p>
          <a:p>
            <a:endParaRPr lang="en-GB" dirty="0"/>
          </a:p>
          <a:p>
            <a:pPr marL="285750" lvl="0" indent="-285750">
              <a:buFont typeface="Arial" panose="020B0604020202020204" pitchFamily="34" charset="0"/>
              <a:buChar char="•"/>
            </a:pPr>
            <a:r>
              <a:rPr lang="en-GB" dirty="0"/>
              <a:t>Produce tips, guidelines, training materials and resources to support tutors to help concerns before and during the activity with a view to optimising learning for students.</a:t>
            </a:r>
          </a:p>
        </p:txBody>
      </p:sp>
    </p:spTree>
    <p:extLst>
      <p:ext uri="{BB962C8B-B14F-4D97-AF65-F5344CB8AC3E}">
        <p14:creationId xmlns:p14="http://schemas.microsoft.com/office/powerpoint/2010/main" val="379986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498598"/>
          </a:xfrm>
        </p:spPr>
        <p:txBody>
          <a:bodyPr/>
          <a:lstStyle/>
          <a:p>
            <a:r>
              <a:rPr lang="en-GB" dirty="0"/>
              <a:t>Research question and aims</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6" y="1995941"/>
            <a:ext cx="7140084" cy="4487382"/>
          </a:xfrm>
        </p:spPr>
        <p:txBody>
          <a:bodyPr/>
          <a:lstStyle/>
          <a:p>
            <a:pPr marL="285750" indent="-285750">
              <a:buFont typeface="Arial" panose="020B0604020202020204" pitchFamily="34" charset="0"/>
              <a:buChar char="•"/>
            </a:pPr>
            <a:r>
              <a:rPr lang="en-GB" dirty="0"/>
              <a:t>This work builds on the specific (T215) work of Hilliard (2017) and Donelan and Kear (2017), wider research on online group works such as Booth (1996), Salmon (2004), and Fry (2014) as well as lead and co-lead tutor experiences of facilitating online collaborative projects for over ten years. </a:t>
            </a:r>
          </a:p>
          <a:p>
            <a:endParaRPr lang="en-GB" dirty="0"/>
          </a:p>
          <a:p>
            <a:pPr marL="285750" indent="-285750">
              <a:buFont typeface="Arial" panose="020B0604020202020204" pitchFamily="34" charset="0"/>
              <a:buChar char="•"/>
            </a:pPr>
            <a:r>
              <a:rPr lang="en-GB" dirty="0"/>
              <a:t>Reflections by students on previous modules on the group work in the relevant TMA question indicate that many students have concerns about the group work that they may not voice elsewhere.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Many do say that they did enjoy it in the end but for some who have a diagnosis of anxiety, and others, it can be quite a painful experience.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addition facilitating the group work can be stressful for tutors in terms of ensuring that students have the opportunity to engage sufficiently, balancing student initiative with tutor support and marking the group work fairly.</a:t>
            </a:r>
          </a:p>
        </p:txBody>
      </p:sp>
    </p:spTree>
    <p:extLst>
      <p:ext uri="{BB962C8B-B14F-4D97-AF65-F5344CB8AC3E}">
        <p14:creationId xmlns:p14="http://schemas.microsoft.com/office/powerpoint/2010/main" val="303919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689465" y="637430"/>
            <a:ext cx="7263909" cy="997196"/>
          </a:xfrm>
        </p:spPr>
        <p:txBody>
          <a:bodyPr/>
          <a:lstStyle/>
          <a:p>
            <a:r>
              <a:rPr lang="en-GB" dirty="0"/>
              <a:t>Project Group Work Overview</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223520" y="1228227"/>
            <a:ext cx="8707120" cy="7229671"/>
          </a:xfrm>
        </p:spPr>
        <p:txBody>
          <a:bodyPr/>
          <a:lstStyle/>
          <a:p>
            <a:pPr marL="285750" lvl="0" indent="-285750">
              <a:buFont typeface="Arial" panose="020B0604020202020204" pitchFamily="34" charset="0"/>
              <a:buChar char="•"/>
            </a:pPr>
            <a:endParaRPr lang="en-GB" dirty="0"/>
          </a:p>
          <a:p>
            <a:pPr lvl="0"/>
            <a:r>
              <a:rPr lang="en-GB" dirty="0"/>
              <a:t>Runs from early December to third week of February – 10 weeks including 2 weeks break.</a:t>
            </a:r>
          </a:p>
          <a:p>
            <a:pPr lvl="0"/>
            <a:endParaRPr lang="en-GB" dirty="0"/>
          </a:p>
          <a:p>
            <a:pPr lvl="0"/>
            <a:r>
              <a:rPr lang="en-GB" dirty="0"/>
              <a:t>Starts immediately after Block 1. Project Groups (usually 3 groups of 6) need to be set up before the end of Block 1</a:t>
            </a:r>
          </a:p>
          <a:p>
            <a:pPr lvl="0"/>
            <a:endParaRPr lang="en-GB" dirty="0"/>
          </a:p>
          <a:p>
            <a:pPr marL="285750" indent="-285750">
              <a:buFont typeface="Arial" panose="020B0604020202020204" pitchFamily="34" charset="0"/>
              <a:buChar char="•"/>
            </a:pPr>
            <a:r>
              <a:rPr lang="en-US" dirty="0"/>
              <a:t>end of week 11 (20/12): ground rules and means of group working established (question 1)</a:t>
            </a:r>
          </a:p>
          <a:p>
            <a:endParaRPr lang="en-US" dirty="0"/>
          </a:p>
          <a:p>
            <a:r>
              <a:rPr lang="en-US" dirty="0"/>
              <a:t>Break over Christmas and New Year</a:t>
            </a:r>
          </a:p>
          <a:p>
            <a:endParaRPr lang="en-US" dirty="0"/>
          </a:p>
          <a:p>
            <a:pPr marL="285750" indent="-285750">
              <a:buFont typeface="Arial" panose="020B0604020202020204" pitchFamily="34" charset="0"/>
              <a:buChar char="•"/>
            </a:pPr>
            <a:r>
              <a:rPr lang="en-US" dirty="0"/>
              <a:t>end of week 15 (31/01): individual storyboards complete (question 3a)</a:t>
            </a:r>
          </a:p>
          <a:p>
            <a:pPr marL="285750" indent="-285750">
              <a:buFont typeface="Arial" panose="020B0604020202020204" pitchFamily="34" charset="0"/>
              <a:buChar char="•"/>
            </a:pPr>
            <a:r>
              <a:rPr lang="en-US" dirty="0"/>
              <a:t>end of week 16 (7/2): website and sketch completed and made available to other groups (questions 2 and 3b)</a:t>
            </a:r>
          </a:p>
          <a:p>
            <a:pPr marL="285750" indent="-285750">
              <a:buFont typeface="Arial" panose="020B0604020202020204" pitchFamily="34" charset="0"/>
              <a:buChar char="•"/>
            </a:pPr>
            <a:r>
              <a:rPr lang="en-US" dirty="0"/>
              <a:t>end of week 17 (14/2): evaluations of other group’s work completed and returned (question 4); Q5 reflection</a:t>
            </a:r>
          </a:p>
          <a:p>
            <a:pPr marL="285750" indent="-285750">
              <a:buFont typeface="Arial" panose="020B0604020202020204" pitchFamily="34" charset="0"/>
              <a:buChar char="•"/>
            </a:pPr>
            <a:r>
              <a:rPr lang="en-US" dirty="0"/>
              <a:t>Thursday of week 18 (21/2): TMA 02 submitted.</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3573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792224"/>
          </a:xfrm>
        </p:spPr>
        <p:txBody>
          <a:bodyPr/>
          <a:lstStyle/>
          <a:p>
            <a:r>
              <a:rPr lang="en-GB" dirty="0"/>
              <a:t>Methodology </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5" y="1776866"/>
            <a:ext cx="7140084" cy="4736681"/>
          </a:xfrm>
        </p:spPr>
        <p:txBody>
          <a:bodyPr/>
          <a:lstStyle/>
          <a:p>
            <a:pPr marL="285750" indent="-285750">
              <a:buFont typeface="Arial" panose="020B0604020202020204" pitchFamily="34" charset="0"/>
              <a:buChar char="•"/>
            </a:pPr>
            <a:r>
              <a:rPr lang="en-GB" dirty="0"/>
              <a:t>A mixed method action research approach was taken.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Qualitative data was collected to gauge perceptions of strategies implemented.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Quantitative data from the module will be used to ascertain student online activity, success and retention rates as agreed with the Module Chair.</a:t>
            </a:r>
          </a:p>
          <a:p>
            <a:endParaRPr lang="en-GB" dirty="0"/>
          </a:p>
          <a:p>
            <a:pPr marL="285750" indent="-285750">
              <a:buFont typeface="Arial" panose="020B0604020202020204" pitchFamily="34" charset="0"/>
              <a:buChar char="•"/>
            </a:pPr>
            <a:r>
              <a:rPr lang="en-GB" dirty="0"/>
              <a:t>Tutors directly involved kept a reflective diary of student support which included a record of strategies used and reflection on how successful they were, how time consuming and how stressful they found them.</a:t>
            </a:r>
          </a:p>
          <a:p>
            <a:endParaRPr lang="en-GB" dirty="0"/>
          </a:p>
          <a:p>
            <a:pPr marL="285750" indent="-285750">
              <a:buFont typeface="Arial" panose="020B0604020202020204" pitchFamily="34" charset="0"/>
              <a:buChar char="•"/>
            </a:pPr>
            <a:r>
              <a:rPr lang="en-GB" dirty="0"/>
              <a:t>Students were interviewed/surveyed before, during and after the group work to help understand their experience.</a:t>
            </a:r>
          </a:p>
          <a:p>
            <a:endParaRPr lang="en-GB" dirty="0"/>
          </a:p>
          <a:p>
            <a:pPr marL="285750" indent="-285750">
              <a:buFont typeface="Arial" panose="020B0604020202020204" pitchFamily="34" charset="0"/>
              <a:buChar char="•"/>
            </a:pPr>
            <a:r>
              <a:rPr lang="en-GB" dirty="0"/>
              <a:t>Tutors were surveyed post group work to gauge their experience and a sample were interviewed to follow up on key points.</a:t>
            </a:r>
          </a:p>
        </p:txBody>
      </p:sp>
    </p:spTree>
    <p:extLst>
      <p:ext uri="{BB962C8B-B14F-4D97-AF65-F5344CB8AC3E}">
        <p14:creationId xmlns:p14="http://schemas.microsoft.com/office/powerpoint/2010/main" val="324841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a:xfrm>
            <a:off x="784715" y="855601"/>
            <a:ext cx="7263909" cy="997196"/>
          </a:xfrm>
        </p:spPr>
        <p:txBody>
          <a:bodyPr/>
          <a:lstStyle/>
          <a:p>
            <a:r>
              <a:rPr lang="en-GB" dirty="0"/>
              <a:t>Strategies implemented</a:t>
            </a:r>
            <a:br>
              <a:rPr lang="en-GB" dirty="0"/>
            </a:br>
            <a:endParaRPr lang="en-GB" dirty="0"/>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784715" y="1776866"/>
            <a:ext cx="7574570" cy="4154984"/>
          </a:xfrm>
        </p:spPr>
        <p:txBody>
          <a:bodyPr/>
          <a:lstStyle/>
          <a:p>
            <a:pPr marL="285750" lvl="0" indent="-285750">
              <a:buFont typeface="Arial" panose="020B0604020202020204" pitchFamily="34" charset="0"/>
              <a:buChar char="•"/>
            </a:pPr>
            <a:r>
              <a:rPr lang="en-GB" sz="2000" dirty="0"/>
              <a:t>Tutors to ring/contact students before the start of the group work, mid-way and post group work</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Worked example (s) of how students should engage in the forums developed - how much is expected and the nature of the posts.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Weekly bulletins for tutors developed as to what is coming up and which they can personalise for their tutor groups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Exemplar messages for tutors to post with clear information as to what takes place and when.</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 Tutors to run individual project group activity at start of group work. </a:t>
            </a:r>
          </a:p>
        </p:txBody>
      </p:sp>
    </p:spTree>
    <p:extLst>
      <p:ext uri="{BB962C8B-B14F-4D97-AF65-F5344CB8AC3E}">
        <p14:creationId xmlns:p14="http://schemas.microsoft.com/office/powerpoint/2010/main" val="1174731311"/>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3260</TotalTime>
  <Words>1723</Words>
  <Application>Microsoft Office PowerPoint</Application>
  <PresentationFormat>On-screen Show (4:3)</PresentationFormat>
  <Paragraphs>271</Paragraphs>
  <Slides>24</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24</vt:i4>
      </vt:variant>
    </vt:vector>
  </HeadingPairs>
  <TitlesOfParts>
    <vt:vector size="29" baseType="lpstr">
      <vt:lpstr>Arial</vt:lpstr>
      <vt:lpstr>inherit</vt:lpstr>
      <vt:lpstr>OU Title</vt:lpstr>
      <vt:lpstr>OU Section</vt:lpstr>
      <vt:lpstr>OU Layouts</vt:lpstr>
      <vt:lpstr>Strategies to support students and tutors with online collaborative projects: an action research project </vt:lpstr>
      <vt:lpstr>About me</vt:lpstr>
      <vt:lpstr>Purpose of this session</vt:lpstr>
      <vt:lpstr>Impetus behind eSTEeM project </vt:lpstr>
      <vt:lpstr>Research question and aims</vt:lpstr>
      <vt:lpstr>Research question and aims</vt:lpstr>
      <vt:lpstr>Project Group Work Overview </vt:lpstr>
      <vt:lpstr>Methodology  </vt:lpstr>
      <vt:lpstr>Strategies implemented </vt:lpstr>
      <vt:lpstr>Summary of data collected </vt:lpstr>
      <vt:lpstr>Early findings </vt:lpstr>
      <vt:lpstr>Early findings </vt:lpstr>
      <vt:lpstr>Early findings </vt:lpstr>
      <vt:lpstr>Early findings </vt:lpstr>
      <vt:lpstr>Early findings </vt:lpstr>
      <vt:lpstr>Early findings </vt:lpstr>
      <vt:lpstr>Early findings </vt:lpstr>
      <vt:lpstr>Early findings </vt:lpstr>
      <vt:lpstr>Emerging themes/framework </vt:lpstr>
      <vt:lpstr>Questions and discussion </vt:lpstr>
      <vt:lpstr>Breakout Activity</vt:lpstr>
      <vt:lpstr>Conclusion </vt:lpstr>
      <vt:lpstr>References</vt:lpstr>
      <vt:lpstr>Thank you  s.evans@open.ac.uk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Austin</dc:creator>
  <cp:lastModifiedBy>Trevor.Collins</cp:lastModifiedBy>
  <cp:revision>60</cp:revision>
  <dcterms:created xsi:type="dcterms:W3CDTF">2017-12-14T14:52:50Z</dcterms:created>
  <dcterms:modified xsi:type="dcterms:W3CDTF">2020-04-28T21:06:17Z</dcterms:modified>
</cp:coreProperties>
</file>