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1" r:id="rId5"/>
    <p:sldMasterId id="2147483734" r:id="rId6"/>
    <p:sldMasterId id="2147483708" r:id="rId7"/>
  </p:sldMasterIdLst>
  <p:notesMasterIdLst>
    <p:notesMasterId r:id="rId31"/>
  </p:notesMasterIdLst>
  <p:sldIdLst>
    <p:sldId id="283" r:id="rId8"/>
    <p:sldId id="285" r:id="rId9"/>
    <p:sldId id="295" r:id="rId10"/>
    <p:sldId id="296" r:id="rId11"/>
    <p:sldId id="297" r:id="rId12"/>
    <p:sldId id="298" r:id="rId13"/>
    <p:sldId id="299" r:id="rId14"/>
    <p:sldId id="300" r:id="rId15"/>
    <p:sldId id="294" r:id="rId16"/>
    <p:sldId id="301" r:id="rId17"/>
    <p:sldId id="267" r:id="rId18"/>
    <p:sldId id="370" r:id="rId19"/>
    <p:sldId id="290" r:id="rId20"/>
    <p:sldId id="351" r:id="rId21"/>
    <p:sldId id="362" r:id="rId22"/>
    <p:sldId id="368" r:id="rId23"/>
    <p:sldId id="357" r:id="rId24"/>
    <p:sldId id="367" r:id="rId25"/>
    <p:sldId id="352" r:id="rId26"/>
    <p:sldId id="275" r:id="rId27"/>
    <p:sldId id="369" r:id="rId28"/>
    <p:sldId id="284" r:id="rId29"/>
    <p:sldId id="3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B7C"/>
    <a:srgbClr val="64AEC9"/>
    <a:srgbClr val="446266"/>
    <a:srgbClr val="36958B"/>
    <a:srgbClr val="9D64A1"/>
    <a:srgbClr val="9BE5FF"/>
    <a:srgbClr val="BE9A54"/>
    <a:srgbClr val="ABB39E"/>
    <a:srgbClr val="273B3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68" autoAdjust="0"/>
    <p:restoredTop sz="70877" autoAdjust="0"/>
  </p:normalViewPr>
  <p:slideViewPr>
    <p:cSldViewPr snapToGrid="0" snapToObjects="1">
      <p:cViewPr varScale="1">
        <p:scale>
          <a:sx n="51" d="100"/>
          <a:sy n="51" d="100"/>
        </p:scale>
        <p:origin x="126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30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28DB3-0288-43F3-9F1A-F66726489C1C}" type="doc">
      <dgm:prSet loTypeId="urn:microsoft.com/office/officeart/2005/8/layout/cycle8" loCatId="cycle" qsTypeId="urn:microsoft.com/office/officeart/2005/8/quickstyle/simple5" qsCatId="simple" csTypeId="urn:microsoft.com/office/officeart/2005/8/colors/colorful1" csCatId="colorful" phldr="1"/>
      <dgm:spPr/>
    </dgm:pt>
    <dgm:pt modelId="{3EE0DA79-FA65-4006-8C58-4C48CCBA35EA}">
      <dgm:prSet phldrT="[Text]"/>
      <dgm:spPr/>
      <dgm:t>
        <a:bodyPr/>
        <a:lstStyle/>
        <a:p>
          <a:r>
            <a:rPr lang="en-GB" dirty="0"/>
            <a:t>Pre-lab activities</a:t>
          </a:r>
        </a:p>
      </dgm:t>
    </dgm:pt>
    <dgm:pt modelId="{9B3594FA-D500-4496-8A8A-901AE9B6F089}" type="parTrans" cxnId="{0D4B6255-C18A-4167-8E10-5CF16412D80F}">
      <dgm:prSet/>
      <dgm:spPr/>
      <dgm:t>
        <a:bodyPr/>
        <a:lstStyle/>
        <a:p>
          <a:endParaRPr lang="en-GB"/>
        </a:p>
      </dgm:t>
    </dgm:pt>
    <dgm:pt modelId="{39C22770-D1FE-48A4-87B6-6380D503522D}" type="sibTrans" cxnId="{0D4B6255-C18A-4167-8E10-5CF16412D80F}">
      <dgm:prSet/>
      <dgm:spPr/>
      <dgm:t>
        <a:bodyPr/>
        <a:lstStyle/>
        <a:p>
          <a:endParaRPr lang="en-GB"/>
        </a:p>
      </dgm:t>
    </dgm:pt>
    <dgm:pt modelId="{A0EBB120-E39E-4508-A9A5-E178508D1117}">
      <dgm:prSet phldrT="[Text]"/>
      <dgm:spPr/>
      <dgm:t>
        <a:bodyPr/>
        <a:lstStyle/>
        <a:p>
          <a:r>
            <a:rPr lang="en-GB" dirty="0"/>
            <a:t>Experiment in lab</a:t>
          </a:r>
        </a:p>
      </dgm:t>
    </dgm:pt>
    <dgm:pt modelId="{330A43A2-2244-46DC-B1F5-90C130D5E05F}" type="parTrans" cxnId="{FE47F9AB-498D-4B3F-87D7-FF82F84F61FF}">
      <dgm:prSet/>
      <dgm:spPr/>
      <dgm:t>
        <a:bodyPr/>
        <a:lstStyle/>
        <a:p>
          <a:endParaRPr lang="en-GB"/>
        </a:p>
      </dgm:t>
    </dgm:pt>
    <dgm:pt modelId="{6478EDA4-E0D3-48C7-A5BA-D1C7B516AF57}" type="sibTrans" cxnId="{FE47F9AB-498D-4B3F-87D7-FF82F84F61FF}">
      <dgm:prSet/>
      <dgm:spPr/>
      <dgm:t>
        <a:bodyPr/>
        <a:lstStyle/>
        <a:p>
          <a:endParaRPr lang="en-GB"/>
        </a:p>
      </dgm:t>
    </dgm:pt>
    <dgm:pt modelId="{AAA65359-5153-49DE-9B6B-45E69866BCEB}">
      <dgm:prSet phldrT="[Text]"/>
      <dgm:spPr/>
      <dgm:t>
        <a:bodyPr/>
        <a:lstStyle/>
        <a:p>
          <a:r>
            <a:rPr lang="en-GB" dirty="0"/>
            <a:t>Marking and feedback</a:t>
          </a:r>
        </a:p>
      </dgm:t>
    </dgm:pt>
    <dgm:pt modelId="{ACA224D4-1F87-403E-9F6A-20087C6D65D8}" type="parTrans" cxnId="{DFA075AE-7F29-4489-8162-D598E5B1115E}">
      <dgm:prSet/>
      <dgm:spPr/>
      <dgm:t>
        <a:bodyPr/>
        <a:lstStyle/>
        <a:p>
          <a:endParaRPr lang="en-GB"/>
        </a:p>
      </dgm:t>
    </dgm:pt>
    <dgm:pt modelId="{EBE7A403-9EB5-4B6E-9647-B35B8D3EE394}" type="sibTrans" cxnId="{DFA075AE-7F29-4489-8162-D598E5B1115E}">
      <dgm:prSet/>
      <dgm:spPr/>
      <dgm:t>
        <a:bodyPr/>
        <a:lstStyle/>
        <a:p>
          <a:endParaRPr lang="en-GB"/>
        </a:p>
      </dgm:t>
    </dgm:pt>
    <dgm:pt modelId="{349FB2C4-F7FC-44D6-8D39-E2BAC5A1C435}" type="pres">
      <dgm:prSet presAssocID="{49028DB3-0288-43F3-9F1A-F66726489C1C}" presName="compositeShape" presStyleCnt="0">
        <dgm:presLayoutVars>
          <dgm:chMax val="7"/>
          <dgm:dir/>
          <dgm:resizeHandles val="exact"/>
        </dgm:presLayoutVars>
      </dgm:prSet>
      <dgm:spPr/>
    </dgm:pt>
    <dgm:pt modelId="{73221AD4-D193-449C-A779-E7E5D44BDBFD}" type="pres">
      <dgm:prSet presAssocID="{49028DB3-0288-43F3-9F1A-F66726489C1C}" presName="wedge1" presStyleLbl="node1" presStyleIdx="0" presStyleCnt="3"/>
      <dgm:spPr/>
    </dgm:pt>
    <dgm:pt modelId="{1793A75E-2364-4FF9-AE8F-79CBD552C647}" type="pres">
      <dgm:prSet presAssocID="{49028DB3-0288-43F3-9F1A-F66726489C1C}" presName="dummy1a" presStyleCnt="0"/>
      <dgm:spPr/>
    </dgm:pt>
    <dgm:pt modelId="{888967BB-0EF6-46CE-9B1B-FFA454E39E26}" type="pres">
      <dgm:prSet presAssocID="{49028DB3-0288-43F3-9F1A-F66726489C1C}" presName="dummy1b" presStyleCnt="0"/>
      <dgm:spPr/>
    </dgm:pt>
    <dgm:pt modelId="{62C99649-8D92-4D78-B580-DCC522357EFC}" type="pres">
      <dgm:prSet presAssocID="{49028DB3-0288-43F3-9F1A-F66726489C1C}" presName="wedge1Tx" presStyleLbl="node1" presStyleIdx="0" presStyleCnt="3">
        <dgm:presLayoutVars>
          <dgm:chMax val="0"/>
          <dgm:chPref val="0"/>
          <dgm:bulletEnabled val="1"/>
        </dgm:presLayoutVars>
      </dgm:prSet>
      <dgm:spPr/>
    </dgm:pt>
    <dgm:pt modelId="{FFE86B79-771D-4432-97F0-719033F1D2AF}" type="pres">
      <dgm:prSet presAssocID="{49028DB3-0288-43F3-9F1A-F66726489C1C}" presName="wedge2" presStyleLbl="node1" presStyleIdx="1" presStyleCnt="3"/>
      <dgm:spPr/>
    </dgm:pt>
    <dgm:pt modelId="{20B83E55-FD25-404A-85FB-DF7E34C5D37E}" type="pres">
      <dgm:prSet presAssocID="{49028DB3-0288-43F3-9F1A-F66726489C1C}" presName="dummy2a" presStyleCnt="0"/>
      <dgm:spPr/>
    </dgm:pt>
    <dgm:pt modelId="{FF73A7D3-9AB7-420B-AEC2-692BFDCECB60}" type="pres">
      <dgm:prSet presAssocID="{49028DB3-0288-43F3-9F1A-F66726489C1C}" presName="dummy2b" presStyleCnt="0"/>
      <dgm:spPr/>
    </dgm:pt>
    <dgm:pt modelId="{003CC39E-7249-4DD8-9E1E-64E73C474C68}" type="pres">
      <dgm:prSet presAssocID="{49028DB3-0288-43F3-9F1A-F66726489C1C}" presName="wedge2Tx" presStyleLbl="node1" presStyleIdx="1" presStyleCnt="3">
        <dgm:presLayoutVars>
          <dgm:chMax val="0"/>
          <dgm:chPref val="0"/>
          <dgm:bulletEnabled val="1"/>
        </dgm:presLayoutVars>
      </dgm:prSet>
      <dgm:spPr/>
    </dgm:pt>
    <dgm:pt modelId="{21551483-C60D-497A-9DE5-B196A99BCA62}" type="pres">
      <dgm:prSet presAssocID="{49028DB3-0288-43F3-9F1A-F66726489C1C}" presName="wedge3" presStyleLbl="node1" presStyleIdx="2" presStyleCnt="3"/>
      <dgm:spPr/>
    </dgm:pt>
    <dgm:pt modelId="{0D73BE97-FDDC-4445-AFF5-02890B8D04BA}" type="pres">
      <dgm:prSet presAssocID="{49028DB3-0288-43F3-9F1A-F66726489C1C}" presName="dummy3a" presStyleCnt="0"/>
      <dgm:spPr/>
    </dgm:pt>
    <dgm:pt modelId="{5978BC2C-C360-4B56-979F-08D46E342BCB}" type="pres">
      <dgm:prSet presAssocID="{49028DB3-0288-43F3-9F1A-F66726489C1C}" presName="dummy3b" presStyleCnt="0"/>
      <dgm:spPr/>
    </dgm:pt>
    <dgm:pt modelId="{C0714080-5E65-465B-903E-709BF2379977}" type="pres">
      <dgm:prSet presAssocID="{49028DB3-0288-43F3-9F1A-F66726489C1C}" presName="wedge3Tx" presStyleLbl="node1" presStyleIdx="2" presStyleCnt="3">
        <dgm:presLayoutVars>
          <dgm:chMax val="0"/>
          <dgm:chPref val="0"/>
          <dgm:bulletEnabled val="1"/>
        </dgm:presLayoutVars>
      </dgm:prSet>
      <dgm:spPr/>
    </dgm:pt>
    <dgm:pt modelId="{99BC92C4-9332-4D6A-A919-CF2D44199D9C}" type="pres">
      <dgm:prSet presAssocID="{39C22770-D1FE-48A4-87B6-6380D503522D}" presName="arrowWedge1" presStyleLbl="fgSibTrans2D1" presStyleIdx="0" presStyleCnt="3"/>
      <dgm:spPr/>
    </dgm:pt>
    <dgm:pt modelId="{82CEE58C-D826-4A8E-A927-D9A9118E6C4E}" type="pres">
      <dgm:prSet presAssocID="{6478EDA4-E0D3-48C7-A5BA-D1C7B516AF57}" presName="arrowWedge2" presStyleLbl="fgSibTrans2D1" presStyleIdx="1" presStyleCnt="3"/>
      <dgm:spPr/>
    </dgm:pt>
    <dgm:pt modelId="{A9087EBB-13CB-4710-89AC-4140B85F22F1}" type="pres">
      <dgm:prSet presAssocID="{EBE7A403-9EB5-4B6E-9647-B35B8D3EE394}" presName="arrowWedge3" presStyleLbl="fgSibTrans2D1" presStyleIdx="2" presStyleCnt="3"/>
      <dgm:spPr/>
    </dgm:pt>
  </dgm:ptLst>
  <dgm:cxnLst>
    <dgm:cxn modelId="{34C9F124-F4E9-427E-927F-13F3D0F40BE4}" type="presOf" srcId="{3EE0DA79-FA65-4006-8C58-4C48CCBA35EA}" destId="{62C99649-8D92-4D78-B580-DCC522357EFC}" srcOrd="1" destOrd="0" presId="urn:microsoft.com/office/officeart/2005/8/layout/cycle8"/>
    <dgm:cxn modelId="{713D0E5E-A59D-4C56-A655-158B558B2FD9}" type="presOf" srcId="{A0EBB120-E39E-4508-A9A5-E178508D1117}" destId="{FFE86B79-771D-4432-97F0-719033F1D2AF}" srcOrd="0" destOrd="0" presId="urn:microsoft.com/office/officeart/2005/8/layout/cycle8"/>
    <dgm:cxn modelId="{F93BEA4D-4111-466B-AA2D-1478AC221750}" type="presOf" srcId="{49028DB3-0288-43F3-9F1A-F66726489C1C}" destId="{349FB2C4-F7FC-44D6-8D39-E2BAC5A1C435}" srcOrd="0" destOrd="0" presId="urn:microsoft.com/office/officeart/2005/8/layout/cycle8"/>
    <dgm:cxn modelId="{F1FC0F74-D015-4CA4-8D55-EF055E4A5CE3}" type="presOf" srcId="{AAA65359-5153-49DE-9B6B-45E69866BCEB}" destId="{C0714080-5E65-465B-903E-709BF2379977}" srcOrd="1" destOrd="0" presId="urn:microsoft.com/office/officeart/2005/8/layout/cycle8"/>
    <dgm:cxn modelId="{0D4B6255-C18A-4167-8E10-5CF16412D80F}" srcId="{49028DB3-0288-43F3-9F1A-F66726489C1C}" destId="{3EE0DA79-FA65-4006-8C58-4C48CCBA35EA}" srcOrd="0" destOrd="0" parTransId="{9B3594FA-D500-4496-8A8A-901AE9B6F089}" sibTransId="{39C22770-D1FE-48A4-87B6-6380D503522D}"/>
    <dgm:cxn modelId="{30321C9B-0D66-4341-8767-EF4D92C81C3E}" type="presOf" srcId="{A0EBB120-E39E-4508-A9A5-E178508D1117}" destId="{003CC39E-7249-4DD8-9E1E-64E73C474C68}" srcOrd="1" destOrd="0" presId="urn:microsoft.com/office/officeart/2005/8/layout/cycle8"/>
    <dgm:cxn modelId="{FAE97BA0-EBCF-460E-A675-D573A364AF9A}" type="presOf" srcId="{AAA65359-5153-49DE-9B6B-45E69866BCEB}" destId="{21551483-C60D-497A-9DE5-B196A99BCA62}" srcOrd="0" destOrd="0" presId="urn:microsoft.com/office/officeart/2005/8/layout/cycle8"/>
    <dgm:cxn modelId="{FE47F9AB-498D-4B3F-87D7-FF82F84F61FF}" srcId="{49028DB3-0288-43F3-9F1A-F66726489C1C}" destId="{A0EBB120-E39E-4508-A9A5-E178508D1117}" srcOrd="1" destOrd="0" parTransId="{330A43A2-2244-46DC-B1F5-90C130D5E05F}" sibTransId="{6478EDA4-E0D3-48C7-A5BA-D1C7B516AF57}"/>
    <dgm:cxn modelId="{DFA075AE-7F29-4489-8162-D598E5B1115E}" srcId="{49028DB3-0288-43F3-9F1A-F66726489C1C}" destId="{AAA65359-5153-49DE-9B6B-45E69866BCEB}" srcOrd="2" destOrd="0" parTransId="{ACA224D4-1F87-403E-9F6A-20087C6D65D8}" sibTransId="{EBE7A403-9EB5-4B6E-9647-B35B8D3EE394}"/>
    <dgm:cxn modelId="{CE6D1DC0-D81B-4D57-9524-25432AD610E0}" type="presOf" srcId="{3EE0DA79-FA65-4006-8C58-4C48CCBA35EA}" destId="{73221AD4-D193-449C-A779-E7E5D44BDBFD}" srcOrd="0" destOrd="0" presId="urn:microsoft.com/office/officeart/2005/8/layout/cycle8"/>
    <dgm:cxn modelId="{9DC6D895-B907-4389-BEF0-2146453550A0}" type="presParOf" srcId="{349FB2C4-F7FC-44D6-8D39-E2BAC5A1C435}" destId="{73221AD4-D193-449C-A779-E7E5D44BDBFD}" srcOrd="0" destOrd="0" presId="urn:microsoft.com/office/officeart/2005/8/layout/cycle8"/>
    <dgm:cxn modelId="{B3140446-F335-451C-8C6F-E8A8FD452A58}" type="presParOf" srcId="{349FB2C4-F7FC-44D6-8D39-E2BAC5A1C435}" destId="{1793A75E-2364-4FF9-AE8F-79CBD552C647}" srcOrd="1" destOrd="0" presId="urn:microsoft.com/office/officeart/2005/8/layout/cycle8"/>
    <dgm:cxn modelId="{0FEFC031-BED6-4181-A6ED-C13FC5AEEC93}" type="presParOf" srcId="{349FB2C4-F7FC-44D6-8D39-E2BAC5A1C435}" destId="{888967BB-0EF6-46CE-9B1B-FFA454E39E26}" srcOrd="2" destOrd="0" presId="urn:microsoft.com/office/officeart/2005/8/layout/cycle8"/>
    <dgm:cxn modelId="{40A73736-8847-46A7-A30E-D574FFC3901A}" type="presParOf" srcId="{349FB2C4-F7FC-44D6-8D39-E2BAC5A1C435}" destId="{62C99649-8D92-4D78-B580-DCC522357EFC}" srcOrd="3" destOrd="0" presId="urn:microsoft.com/office/officeart/2005/8/layout/cycle8"/>
    <dgm:cxn modelId="{50D139A3-98DA-47B5-A5E9-E8006AAF05C3}" type="presParOf" srcId="{349FB2C4-F7FC-44D6-8D39-E2BAC5A1C435}" destId="{FFE86B79-771D-4432-97F0-719033F1D2AF}" srcOrd="4" destOrd="0" presId="urn:microsoft.com/office/officeart/2005/8/layout/cycle8"/>
    <dgm:cxn modelId="{0C211C2A-AC33-4173-97FF-A57817A8FAAA}" type="presParOf" srcId="{349FB2C4-F7FC-44D6-8D39-E2BAC5A1C435}" destId="{20B83E55-FD25-404A-85FB-DF7E34C5D37E}" srcOrd="5" destOrd="0" presId="urn:microsoft.com/office/officeart/2005/8/layout/cycle8"/>
    <dgm:cxn modelId="{34F386AB-8A29-459E-85A7-7E09A55B8DF3}" type="presParOf" srcId="{349FB2C4-F7FC-44D6-8D39-E2BAC5A1C435}" destId="{FF73A7D3-9AB7-420B-AEC2-692BFDCECB60}" srcOrd="6" destOrd="0" presId="urn:microsoft.com/office/officeart/2005/8/layout/cycle8"/>
    <dgm:cxn modelId="{B809646B-769A-4104-AB2C-F3B98D73A8A3}" type="presParOf" srcId="{349FB2C4-F7FC-44D6-8D39-E2BAC5A1C435}" destId="{003CC39E-7249-4DD8-9E1E-64E73C474C68}" srcOrd="7" destOrd="0" presId="urn:microsoft.com/office/officeart/2005/8/layout/cycle8"/>
    <dgm:cxn modelId="{147297E7-86A5-4C4D-BDDF-A17A204EB71E}" type="presParOf" srcId="{349FB2C4-F7FC-44D6-8D39-E2BAC5A1C435}" destId="{21551483-C60D-497A-9DE5-B196A99BCA62}" srcOrd="8" destOrd="0" presId="urn:microsoft.com/office/officeart/2005/8/layout/cycle8"/>
    <dgm:cxn modelId="{FF1ED9A2-5972-4716-A8DE-762846FADDFE}" type="presParOf" srcId="{349FB2C4-F7FC-44D6-8D39-E2BAC5A1C435}" destId="{0D73BE97-FDDC-4445-AFF5-02890B8D04BA}" srcOrd="9" destOrd="0" presId="urn:microsoft.com/office/officeart/2005/8/layout/cycle8"/>
    <dgm:cxn modelId="{5CCE9C93-5473-4779-99BD-6BB0457FF21C}" type="presParOf" srcId="{349FB2C4-F7FC-44D6-8D39-E2BAC5A1C435}" destId="{5978BC2C-C360-4B56-979F-08D46E342BCB}" srcOrd="10" destOrd="0" presId="urn:microsoft.com/office/officeart/2005/8/layout/cycle8"/>
    <dgm:cxn modelId="{5CD9A2B0-55D4-45F5-9157-C59DD5758ED8}" type="presParOf" srcId="{349FB2C4-F7FC-44D6-8D39-E2BAC5A1C435}" destId="{C0714080-5E65-465B-903E-709BF2379977}" srcOrd="11" destOrd="0" presId="urn:microsoft.com/office/officeart/2005/8/layout/cycle8"/>
    <dgm:cxn modelId="{D677387C-71C2-412A-93EC-0695283AEA4C}" type="presParOf" srcId="{349FB2C4-F7FC-44D6-8D39-E2BAC5A1C435}" destId="{99BC92C4-9332-4D6A-A919-CF2D44199D9C}" srcOrd="12" destOrd="0" presId="urn:microsoft.com/office/officeart/2005/8/layout/cycle8"/>
    <dgm:cxn modelId="{EE9F8A35-D3F4-4BAD-BE55-F303E8B3EEBC}" type="presParOf" srcId="{349FB2C4-F7FC-44D6-8D39-E2BAC5A1C435}" destId="{82CEE58C-D826-4A8E-A927-D9A9118E6C4E}" srcOrd="13" destOrd="0" presId="urn:microsoft.com/office/officeart/2005/8/layout/cycle8"/>
    <dgm:cxn modelId="{34C95427-961D-480B-837F-DD7EA71132D6}" type="presParOf" srcId="{349FB2C4-F7FC-44D6-8D39-E2BAC5A1C435}" destId="{A9087EBB-13CB-4710-89AC-4140B85F22F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21AD4-D193-449C-A779-E7E5D44BDBFD}">
      <dsp:nvSpPr>
        <dsp:cNvPr id="0" name=""/>
        <dsp:cNvSpPr/>
      </dsp:nvSpPr>
      <dsp:spPr>
        <a:xfrm>
          <a:off x="447599" y="226590"/>
          <a:ext cx="2928244" cy="2928244"/>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Pre-lab activities</a:t>
          </a:r>
        </a:p>
      </dsp:txBody>
      <dsp:txXfrm>
        <a:off x="1990854" y="847099"/>
        <a:ext cx="1045801" cy="871501"/>
      </dsp:txXfrm>
    </dsp:sp>
    <dsp:sp modelId="{FFE86B79-771D-4432-97F0-719033F1D2AF}">
      <dsp:nvSpPr>
        <dsp:cNvPr id="0" name=""/>
        <dsp:cNvSpPr/>
      </dsp:nvSpPr>
      <dsp:spPr>
        <a:xfrm>
          <a:off x="387291" y="331170"/>
          <a:ext cx="2928244" cy="2928244"/>
        </a:xfrm>
        <a:prstGeom prst="pie">
          <a:avLst>
            <a:gd name="adj1" fmla="val 1800000"/>
            <a:gd name="adj2" fmla="val 90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Experiment in lab</a:t>
          </a:r>
        </a:p>
      </dsp:txBody>
      <dsp:txXfrm>
        <a:off x="1084492" y="2231043"/>
        <a:ext cx="1568702" cy="766921"/>
      </dsp:txXfrm>
    </dsp:sp>
    <dsp:sp modelId="{21551483-C60D-497A-9DE5-B196A99BCA62}">
      <dsp:nvSpPr>
        <dsp:cNvPr id="0" name=""/>
        <dsp:cNvSpPr/>
      </dsp:nvSpPr>
      <dsp:spPr>
        <a:xfrm>
          <a:off x="326984" y="226590"/>
          <a:ext cx="2928244" cy="2928244"/>
        </a:xfrm>
        <a:prstGeom prst="pie">
          <a:avLst>
            <a:gd name="adj1" fmla="val 90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Marking and feedback</a:t>
          </a:r>
        </a:p>
      </dsp:txBody>
      <dsp:txXfrm>
        <a:off x="666172" y="847099"/>
        <a:ext cx="1045801" cy="871501"/>
      </dsp:txXfrm>
    </dsp:sp>
    <dsp:sp modelId="{99BC92C4-9332-4D6A-A919-CF2D44199D9C}">
      <dsp:nvSpPr>
        <dsp:cNvPr id="0" name=""/>
        <dsp:cNvSpPr/>
      </dsp:nvSpPr>
      <dsp:spPr>
        <a:xfrm>
          <a:off x="266569" y="45318"/>
          <a:ext cx="3290788" cy="3290788"/>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CEE58C-D826-4A8E-A927-D9A9118E6C4E}">
      <dsp:nvSpPr>
        <dsp:cNvPr id="0" name=""/>
        <dsp:cNvSpPr/>
      </dsp:nvSpPr>
      <dsp:spPr>
        <a:xfrm>
          <a:off x="206019" y="149713"/>
          <a:ext cx="3290788" cy="3290788"/>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087EBB-13CB-4710-89AC-4140B85F22F1}">
      <dsp:nvSpPr>
        <dsp:cNvPr id="0" name=""/>
        <dsp:cNvSpPr/>
      </dsp:nvSpPr>
      <dsp:spPr>
        <a:xfrm>
          <a:off x="145470" y="45318"/>
          <a:ext cx="3290788" cy="3290788"/>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5391-04ED-6A4C-95B4-15F843E349C0}"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3851C-C6B8-6243-8DBE-E6CA957DDF9F}" type="slidenum">
              <a:rPr lang="en-US" smtClean="0"/>
              <a:t>‹#›</a:t>
            </a:fld>
            <a:endParaRPr lang="en-US"/>
          </a:p>
        </p:txBody>
      </p:sp>
    </p:spTree>
    <p:extLst>
      <p:ext uri="{BB962C8B-B14F-4D97-AF65-F5344CB8AC3E}">
        <p14:creationId xmlns:p14="http://schemas.microsoft.com/office/powerpoint/2010/main" val="60810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s.acs.org/doi/10.1021/acs.jchemed.0c00884?ref=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3851C-C6B8-6243-8DBE-E6CA957DDF9F}" type="slidenum">
              <a:rPr lang="en-US" smtClean="0"/>
              <a:t>1</a:t>
            </a:fld>
            <a:endParaRPr lang="en-US"/>
          </a:p>
        </p:txBody>
      </p:sp>
    </p:spTree>
    <p:extLst>
      <p:ext uri="{BB962C8B-B14F-4D97-AF65-F5344CB8AC3E}">
        <p14:creationId xmlns:p14="http://schemas.microsoft.com/office/powerpoint/2010/main" val="83285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63851C-C6B8-6243-8DBE-E6CA957DDF9F}" type="slidenum">
              <a:rPr lang="en-US" smtClean="0"/>
              <a:t>21</a:t>
            </a:fld>
            <a:endParaRPr lang="en-US"/>
          </a:p>
        </p:txBody>
      </p:sp>
    </p:spTree>
    <p:extLst>
      <p:ext uri="{BB962C8B-B14F-4D97-AF65-F5344CB8AC3E}">
        <p14:creationId xmlns:p14="http://schemas.microsoft.com/office/powerpoint/2010/main" val="81786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63851C-C6B8-6243-8DBE-E6CA957DDF9F}" type="slidenum">
              <a:rPr lang="en-US" smtClean="0"/>
              <a:t>22</a:t>
            </a:fld>
            <a:endParaRPr lang="en-US"/>
          </a:p>
        </p:txBody>
      </p:sp>
    </p:spTree>
    <p:extLst>
      <p:ext uri="{BB962C8B-B14F-4D97-AF65-F5344CB8AC3E}">
        <p14:creationId xmlns:p14="http://schemas.microsoft.com/office/powerpoint/2010/main" val="77560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3851C-C6B8-6243-8DBE-E6CA957DDF9F}" type="slidenum">
              <a:rPr lang="en-US" smtClean="0"/>
              <a:t>2</a:t>
            </a:fld>
            <a:endParaRPr lang="en-US"/>
          </a:p>
        </p:txBody>
      </p:sp>
    </p:spTree>
    <p:extLst>
      <p:ext uri="{BB962C8B-B14F-4D97-AF65-F5344CB8AC3E}">
        <p14:creationId xmlns:p14="http://schemas.microsoft.com/office/powerpoint/2010/main" val="316878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Arial" charset="0"/>
                <a:ea typeface="Arial" charset="0"/>
                <a:cs typeface="Arial" charset="0"/>
              </a:rPr>
              <a:t>– synchronous, sustainability, a time for change</a:t>
            </a:r>
          </a:p>
          <a:p>
            <a:r>
              <a:rPr lang="en-US" dirty="0">
                <a:solidFill>
                  <a:schemeClr val="bg1"/>
                </a:solidFill>
                <a:latin typeface="Arial" charset="0"/>
                <a:ea typeface="Arial" charset="0"/>
                <a:cs typeface="Arial" charset="0"/>
              </a:rPr>
              <a:t>Keep post </a:t>
            </a:r>
            <a:r>
              <a:rPr lang="en-US" dirty="0" err="1">
                <a:solidFill>
                  <a:schemeClr val="bg1"/>
                </a:solidFill>
                <a:latin typeface="Arial" charset="0"/>
                <a:ea typeface="Arial" charset="0"/>
                <a:cs typeface="Arial" charset="0"/>
              </a:rPr>
              <a:t>covid</a:t>
            </a:r>
            <a:r>
              <a:rPr lang="en-US" dirty="0">
                <a:solidFill>
                  <a:schemeClr val="bg1"/>
                </a:solidFill>
                <a:latin typeface="Arial" charset="0"/>
                <a:ea typeface="Arial" charset="0"/>
                <a:cs typeface="Arial" charset="0"/>
              </a:rPr>
              <a:t> for laboratory based teaching</a:t>
            </a:r>
          </a:p>
          <a:p>
            <a:endParaRPr lang="en-US" dirty="0">
              <a:solidFill>
                <a:schemeClr val="bg1"/>
              </a:solidFill>
              <a:effectLst/>
              <a:latin typeface="Arial" charset="0"/>
              <a:ea typeface="Arial" charset="0"/>
              <a:cs typeface="Arial" charset="0"/>
            </a:endParaRPr>
          </a:p>
          <a:p>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3851C-C6B8-6243-8DBE-E6CA957DDF9F}" type="slidenum">
              <a:rPr lang="en-US" smtClean="0"/>
              <a:t>3</a:t>
            </a:fld>
            <a:endParaRPr lang="en-US"/>
          </a:p>
        </p:txBody>
      </p:sp>
    </p:spTree>
    <p:extLst>
      <p:ext uri="{BB962C8B-B14F-4D97-AF65-F5344CB8AC3E}">
        <p14:creationId xmlns:p14="http://schemas.microsoft.com/office/powerpoint/2010/main" val="40847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solidFill>
              </a:rPr>
              <a:t>Collaboration and community is the backbone of this role – </a:t>
            </a:r>
          </a:p>
          <a:p>
            <a:endParaRPr lang="en-GB" dirty="0">
              <a:solidFill>
                <a:schemeClr val="bg1"/>
              </a:solidFill>
            </a:endParaRPr>
          </a:p>
        </p:txBody>
      </p:sp>
      <p:sp>
        <p:nvSpPr>
          <p:cNvPr id="4" name="Slide Number Placeholder 3"/>
          <p:cNvSpPr>
            <a:spLocks noGrp="1"/>
          </p:cNvSpPr>
          <p:nvPr>
            <p:ph type="sldNum" sz="quarter" idx="5"/>
          </p:nvPr>
        </p:nvSpPr>
        <p:spPr/>
        <p:txBody>
          <a:bodyPr/>
          <a:lstStyle/>
          <a:p>
            <a:fld id="{D363851C-C6B8-6243-8DBE-E6CA957DDF9F}" type="slidenum">
              <a:rPr lang="en-US" smtClean="0"/>
              <a:t>4</a:t>
            </a:fld>
            <a:endParaRPr lang="en-US"/>
          </a:p>
        </p:txBody>
      </p:sp>
    </p:spTree>
    <p:extLst>
      <p:ext uri="{BB962C8B-B14F-4D97-AF65-F5344CB8AC3E}">
        <p14:creationId xmlns:p14="http://schemas.microsoft.com/office/powerpoint/2010/main" val="290893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shifting laboratory-based course components online brought additional challenges, and collaboration across universities became part of the solution. In late April, a group of Chemistry teaching professionals led by Dr Craig Campbell and Dr Malcolm Stewart at the University of Oxford, set up an online meeting and invited interested parties to join them to discuss the challenges of teaching laboratories online.</a:t>
            </a:r>
          </a:p>
          <a:p>
            <a:r>
              <a:rPr lang="en-GB" dirty="0"/>
              <a:t>So was born the </a:t>
            </a:r>
            <a:r>
              <a:rPr lang="en-GB" dirty="0">
                <a:hlinkClick r:id="rId3"/>
              </a:rPr>
              <a:t>#DryLabs20</a:t>
            </a:r>
            <a:r>
              <a:rPr lang="en-GB" dirty="0"/>
              <a:t> movement. The first online meeting was attended by 200 people from across the world. Ideas and resources were shared and common challenges identified. It was so popular that new technology had to be employed to allow a bigger meeting second time round when everyone agreed they wanted to meet regularly. </a:t>
            </a:r>
          </a:p>
          <a:p>
            <a:r>
              <a:rPr lang="en-GB" dirty="0"/>
              <a:t>Since then, further communities and websites have been set up to help higher education teaching professionals from various science disciplines that provide a professional space for collaboration and discussion:</a:t>
            </a:r>
          </a:p>
          <a:p>
            <a:endParaRPr lang="en-GB" dirty="0"/>
          </a:p>
        </p:txBody>
      </p:sp>
      <p:sp>
        <p:nvSpPr>
          <p:cNvPr id="4" name="Slide Number Placeholder 3"/>
          <p:cNvSpPr>
            <a:spLocks noGrp="1"/>
          </p:cNvSpPr>
          <p:nvPr>
            <p:ph type="sldNum" sz="quarter" idx="10"/>
          </p:nvPr>
        </p:nvSpPr>
        <p:spPr/>
        <p:txBody>
          <a:bodyPr/>
          <a:lstStyle/>
          <a:p>
            <a:fld id="{D363851C-C6B8-6243-8DBE-E6CA957DDF9F}" type="slidenum">
              <a:rPr lang="en-US" smtClean="0"/>
              <a:t>9</a:t>
            </a:fld>
            <a:endParaRPr lang="en-US"/>
          </a:p>
        </p:txBody>
      </p:sp>
    </p:spTree>
    <p:extLst>
      <p:ext uri="{BB962C8B-B14F-4D97-AF65-F5344CB8AC3E}">
        <p14:creationId xmlns:p14="http://schemas.microsoft.com/office/powerpoint/2010/main" val="97377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Cross pollination of ideas and overlapping </a:t>
            </a:r>
          </a:p>
        </p:txBody>
      </p:sp>
      <p:sp>
        <p:nvSpPr>
          <p:cNvPr id="4" name="Slide Number Placeholder 3"/>
          <p:cNvSpPr>
            <a:spLocks noGrp="1"/>
          </p:cNvSpPr>
          <p:nvPr>
            <p:ph type="sldNum" sz="quarter" idx="5"/>
          </p:nvPr>
        </p:nvSpPr>
        <p:spPr/>
        <p:txBody>
          <a:bodyPr/>
          <a:lstStyle/>
          <a:p>
            <a:fld id="{D363851C-C6B8-6243-8DBE-E6CA957DDF9F}" type="slidenum">
              <a:rPr lang="en-US" smtClean="0"/>
              <a:t>10</a:t>
            </a:fld>
            <a:endParaRPr lang="en-US"/>
          </a:p>
        </p:txBody>
      </p:sp>
    </p:spTree>
    <p:extLst>
      <p:ext uri="{BB962C8B-B14F-4D97-AF65-F5344CB8AC3E}">
        <p14:creationId xmlns:p14="http://schemas.microsoft.com/office/powerpoint/2010/main" val="412061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3851C-C6B8-6243-8DBE-E6CA957DDF9F}" type="slidenum">
              <a:rPr lang="en-US" smtClean="0"/>
              <a:t>11</a:t>
            </a:fld>
            <a:endParaRPr lang="en-US"/>
          </a:p>
        </p:txBody>
      </p:sp>
    </p:spTree>
    <p:extLst>
      <p:ext uri="{BB962C8B-B14F-4D97-AF65-F5344CB8AC3E}">
        <p14:creationId xmlns:p14="http://schemas.microsoft.com/office/powerpoint/2010/main" val="284944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63851C-C6B8-6243-8DBE-E6CA957DDF9F}" type="slidenum">
              <a:rPr lang="en-US" smtClean="0"/>
              <a:t>13</a:t>
            </a:fld>
            <a:endParaRPr lang="en-US"/>
          </a:p>
        </p:txBody>
      </p:sp>
    </p:spTree>
    <p:extLst>
      <p:ext uri="{BB962C8B-B14F-4D97-AF65-F5344CB8AC3E}">
        <p14:creationId xmlns:p14="http://schemas.microsoft.com/office/powerpoint/2010/main" val="31361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3851C-C6B8-6243-8DBE-E6CA957DDF9F}" type="slidenum">
              <a:rPr lang="en-US" smtClean="0"/>
              <a:t>20</a:t>
            </a:fld>
            <a:endParaRPr lang="en-US"/>
          </a:p>
        </p:txBody>
      </p:sp>
    </p:spTree>
    <p:extLst>
      <p:ext uri="{BB962C8B-B14F-4D97-AF65-F5344CB8AC3E}">
        <p14:creationId xmlns:p14="http://schemas.microsoft.com/office/powerpoint/2010/main" val="327292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13896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454"/>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3610303"/>
            <a:ext cx="3930648" cy="22507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91203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03389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838200" y="1923393"/>
            <a:ext cx="7734300" cy="42535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51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09676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76261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46980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374273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00591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B38B3-13B5-004E-989D-87424C1254F7}"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82503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4160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471" y="533333"/>
            <a:ext cx="3118657" cy="801627"/>
          </a:xfrm>
          <a:prstGeom prst="rect">
            <a:avLst/>
          </a:prstGeom>
        </p:spPr>
      </p:pic>
    </p:spTree>
    <p:extLst>
      <p:ext uri="{BB962C8B-B14F-4D97-AF65-F5344CB8AC3E}">
        <p14:creationId xmlns:p14="http://schemas.microsoft.com/office/powerpoint/2010/main" val="7057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895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75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94831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68637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6053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740255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84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39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085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5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B38B3-13B5-004E-989D-87424C1254F7}"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38735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18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956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81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014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0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348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65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50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7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1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199188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35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2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93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0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29863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610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421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42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1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B38B3-13B5-004E-989D-87424C1254F7}"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63075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14237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6803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93899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688"/>
            <a:ext cx="3932237" cy="160020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594538"/>
            <a:ext cx="3932237" cy="2274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52860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4952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3433707"/>
            <a:ext cx="10515600" cy="2714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38B3-13B5-004E-989D-87424C1254F7}"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E2015-5B0A-B64E-A4F8-D9CE8B659446}" type="slidenum">
              <a:rPr lang="en-US" smtClean="0"/>
              <a:t>‹#›</a:t>
            </a:fld>
            <a:endParaRPr lang="en-US"/>
          </a:p>
        </p:txBody>
      </p:sp>
      <p:pic>
        <p:nvPicPr>
          <p:cNvPr id="8" name="Content Placeholder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0471" y="533333"/>
            <a:ext cx="3118657" cy="801627"/>
          </a:xfrm>
          <a:prstGeom prst="rect">
            <a:avLst/>
          </a:prstGeom>
        </p:spPr>
      </p:pic>
    </p:spTree>
    <p:extLst>
      <p:ext uri="{BB962C8B-B14F-4D97-AF65-F5344CB8AC3E}">
        <p14:creationId xmlns:p14="http://schemas.microsoft.com/office/powerpoint/2010/main" val="53600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0" r:id="rId8"/>
    <p:sldLayoutId id="2147483656" r:id="rId9"/>
    <p:sldLayoutId id="2147483657" r:id="rId10"/>
    <p:sldLayoutId id="2147483658" r:id="rId11"/>
    <p:sldLayoutId id="2147483659" r:id="rId12"/>
    <p:sldLayoutId id="2147483760" r:id="rId13"/>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38B3-13B5-004E-989D-87424C1254F7}"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E2015-5B0A-B64E-A4F8-D9CE8B659446}" type="slidenum">
              <a:rPr lang="en-US" smtClean="0"/>
              <a:t>‹#›</a:t>
            </a:fld>
            <a:endParaRPr lang="en-US"/>
          </a:p>
        </p:txBody>
      </p:sp>
    </p:spTree>
    <p:extLst>
      <p:ext uri="{BB962C8B-B14F-4D97-AF65-F5344CB8AC3E}">
        <p14:creationId xmlns:p14="http://schemas.microsoft.com/office/powerpoint/2010/main" val="106920930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08792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753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b="1"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figshare.edgehill.ac.uk/articles/presentation/Planning_considerations_for_Socially_Distanced_Chemistry_Laboratories/1693012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ora.ox.ac.uk/objects/uuid:34490d01-6d7b-44b4-855e-f340086f24e6/download_file?safe_filename=Campbell_et_al_2020_drylabs20_a_new_global_collaborative_network_to.pdf&amp;type_of_work=Journal+artic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i.org/10.25416/NTR.16930120.v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la.ac.uk/schools/chemistry/research/drylabs/presentations/#d.en.738423" TargetMode="External"/><Relationship Id="rId2" Type="http://schemas.openxmlformats.org/officeDocument/2006/relationships/hyperlink" Target="https://www.lecturemotely.com/copy-of-lab-courses" TargetMode="External"/><Relationship Id="rId1" Type="http://schemas.openxmlformats.org/officeDocument/2006/relationships/slideLayout" Target="../slideLayouts/slideLayout2.xml"/><Relationship Id="rId6" Type="http://schemas.openxmlformats.org/officeDocument/2006/relationships/hyperlink" Target="https://ora.ox.ac.uk/objects/uuid:34490d01-6d7b-44b4-855e-f340086f24e6/download_file?safe_filename=Campbell_et_al_2020_drylabs20_a_new_global_collaborative_network_to.pdf&amp;type_of_work=Journal+article" TargetMode="External"/><Relationship Id="rId5" Type="http://schemas.openxmlformats.org/officeDocument/2006/relationships/hyperlink" Target="https://www.liverpool.ac.uk/central-teaching-hub/physicslthe/" TargetMode="External"/><Relationship Id="rId4" Type="http://schemas.openxmlformats.org/officeDocument/2006/relationships/hyperlink" Target="https://padlet.com/tomrodgers/HybridLa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padlet.com/tomrodgers/usw3opauvg4ldd33" TargetMode="External"/><Relationship Id="rId3" Type="http://schemas.openxmlformats.org/officeDocument/2006/relationships/hyperlink" Target="https://www.learnsci.com/post/the-drylabs-movement-communities-of-professionals-helping-each-other-prepare-for-online-labs" TargetMode="External"/><Relationship Id="rId7" Type="http://schemas.openxmlformats.org/officeDocument/2006/relationships/hyperlink" Target="http://www.chemnet.edu.au/node/378"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gla.ac.uk/schools/chemistry/research/drylabs/presentations/#d.en.738423" TargetMode="External"/><Relationship Id="rId5" Type="http://schemas.openxmlformats.org/officeDocument/2006/relationships/hyperlink" Target="https://www.lecturemotely.com/copy-of-lab-courses" TargetMode="External"/><Relationship Id="rId4" Type="http://schemas.openxmlformats.org/officeDocument/2006/relationships/image" Target="../media/image9.png"/><Relationship Id="rId9" Type="http://schemas.openxmlformats.org/officeDocument/2006/relationships/hyperlink" Target="https://www.liverpool.ac.uk/central-teaching-hub/physicslth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4496" y="2709619"/>
            <a:ext cx="4159343" cy="1069127"/>
          </a:xfrm>
        </p:spPr>
      </p:pic>
      <p:sp>
        <p:nvSpPr>
          <p:cNvPr id="3" name="TextBox 2"/>
          <p:cNvSpPr txBox="1"/>
          <p:nvPr/>
        </p:nvSpPr>
        <p:spPr>
          <a:xfrm>
            <a:off x="365760" y="232756"/>
            <a:ext cx="3657600" cy="1479666"/>
          </a:xfrm>
          <a:prstGeom prst="rect">
            <a:avLst/>
          </a:prstGeom>
          <a:solidFill>
            <a:srgbClr val="1B2B7C"/>
          </a:solidFill>
        </p:spPr>
        <p:txBody>
          <a:bodyPr wrap="square" rtlCol="0">
            <a:spAutoFit/>
          </a:bodyPr>
          <a:lstStyle/>
          <a:p>
            <a:endParaRPr lang="en-GB" dirty="0"/>
          </a:p>
        </p:txBody>
      </p:sp>
    </p:spTree>
    <p:extLst>
      <p:ext uri="{BB962C8B-B14F-4D97-AF65-F5344CB8AC3E}">
        <p14:creationId xmlns:p14="http://schemas.microsoft.com/office/powerpoint/2010/main" val="3442633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7A23-4CC2-45BF-BDE4-0B3D7840C427}"/>
              </a:ext>
            </a:extLst>
          </p:cNvPr>
          <p:cNvSpPr>
            <a:spLocks noGrp="1"/>
          </p:cNvSpPr>
          <p:nvPr>
            <p:ph type="title"/>
          </p:nvPr>
        </p:nvSpPr>
        <p:spPr>
          <a:xfrm>
            <a:off x="4463303" y="46194"/>
            <a:ext cx="7374891" cy="1052222"/>
          </a:xfrm>
        </p:spPr>
        <p:txBody>
          <a:bodyPr/>
          <a:lstStyle/>
          <a:p>
            <a:r>
              <a:rPr lang="en-GB" dirty="0"/>
              <a:t>The power of Twitter</a:t>
            </a:r>
          </a:p>
        </p:txBody>
      </p:sp>
      <p:pic>
        <p:nvPicPr>
          <p:cNvPr id="5" name="Content Placeholder 4">
            <a:extLst>
              <a:ext uri="{FF2B5EF4-FFF2-40B4-BE49-F238E27FC236}">
                <a16:creationId xmlns:a16="http://schemas.microsoft.com/office/drawing/2014/main" id="{7B4C4A2E-D462-48BF-9E0A-68226AE1057E}"/>
              </a:ext>
            </a:extLst>
          </p:cNvPr>
          <p:cNvPicPr>
            <a:picLocks noGrp="1" noChangeAspect="1"/>
          </p:cNvPicPr>
          <p:nvPr>
            <p:ph idx="1"/>
          </p:nvPr>
        </p:nvPicPr>
        <p:blipFill>
          <a:blip r:embed="rId3"/>
          <a:stretch>
            <a:fillRect/>
          </a:stretch>
        </p:blipFill>
        <p:spPr>
          <a:xfrm rot="20463523">
            <a:off x="668179" y="1944585"/>
            <a:ext cx="3740342" cy="3968954"/>
          </a:xfrm>
          <a:prstGeom prst="rect">
            <a:avLst/>
          </a:prstGeom>
        </p:spPr>
      </p:pic>
      <p:pic>
        <p:nvPicPr>
          <p:cNvPr id="6" name="Picture 5">
            <a:extLst>
              <a:ext uri="{FF2B5EF4-FFF2-40B4-BE49-F238E27FC236}">
                <a16:creationId xmlns:a16="http://schemas.microsoft.com/office/drawing/2014/main" id="{0E725519-FAB3-4E77-8C0B-13978847A160}"/>
              </a:ext>
            </a:extLst>
          </p:cNvPr>
          <p:cNvPicPr>
            <a:picLocks noChangeAspect="1"/>
          </p:cNvPicPr>
          <p:nvPr/>
        </p:nvPicPr>
        <p:blipFill>
          <a:blip r:embed="rId4"/>
          <a:stretch>
            <a:fillRect/>
          </a:stretch>
        </p:blipFill>
        <p:spPr>
          <a:xfrm>
            <a:off x="4106677" y="1213939"/>
            <a:ext cx="7731517" cy="5199200"/>
          </a:xfrm>
          <a:prstGeom prst="rect">
            <a:avLst/>
          </a:prstGeom>
        </p:spPr>
      </p:pic>
    </p:spTree>
    <p:extLst>
      <p:ext uri="{BB962C8B-B14F-4D97-AF65-F5344CB8AC3E}">
        <p14:creationId xmlns:p14="http://schemas.microsoft.com/office/powerpoint/2010/main" val="32933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2B7C"/>
        </a:solidFill>
        <a:effectLst/>
      </p:bgPr>
    </p:bg>
    <p:spTree>
      <p:nvGrpSpPr>
        <p:cNvPr id="1" name=""/>
        <p:cNvGrpSpPr/>
        <p:nvPr/>
      </p:nvGrpSpPr>
      <p:grpSpPr>
        <a:xfrm>
          <a:off x="0" y="0"/>
          <a:ext cx="0" cy="0"/>
          <a:chOff x="0" y="0"/>
          <a:chExt cx="0" cy="0"/>
        </a:xfrm>
      </p:grpSpPr>
      <p:sp>
        <p:nvSpPr>
          <p:cNvPr id="3" name="Title 2"/>
          <p:cNvSpPr txBox="1">
            <a:spLocks noGrp="1"/>
          </p:cNvSpPr>
          <p:nvPr>
            <p:ph type="title"/>
          </p:nvPr>
        </p:nvSpPr>
        <p:spPr>
          <a:xfrm>
            <a:off x="4124325" y="482348"/>
            <a:ext cx="10515600" cy="727635"/>
          </a:xfrm>
          <a:prstGeom prst="rect">
            <a:avLst/>
          </a:prstGeom>
          <a:noFill/>
        </p:spPr>
        <p:txBody>
          <a:bodyPr wrap="square" rtlCol="0">
            <a:spAutoFit/>
          </a:bodyPr>
          <a:lstStyle/>
          <a:p>
            <a:pPr>
              <a:lnSpc>
                <a:spcPts val="5160"/>
              </a:lnSpc>
            </a:pPr>
            <a:r>
              <a:rPr lang="en-US" sz="3600" b="1" dirty="0">
                <a:solidFill>
                  <a:schemeClr val="bg1"/>
                </a:solidFill>
                <a:latin typeface="Arial Black" charset="0"/>
                <a:ea typeface="Arial Black" charset="0"/>
                <a:cs typeface="Arial Black" charset="0"/>
              </a:rPr>
              <a:t>One size doesn’t fit all</a:t>
            </a:r>
          </a:p>
        </p:txBody>
      </p:sp>
      <p:pic>
        <p:nvPicPr>
          <p:cNvPr id="2" name="Picture 1">
            <a:hlinkClick r:id="rId3"/>
            <a:extLst>
              <a:ext uri="{FF2B5EF4-FFF2-40B4-BE49-F238E27FC236}">
                <a16:creationId xmlns:a16="http://schemas.microsoft.com/office/drawing/2014/main" id="{20F7BA59-B4D3-4AE7-BC59-764D32BE19F7}"/>
              </a:ext>
            </a:extLst>
          </p:cNvPr>
          <p:cNvPicPr>
            <a:picLocks noChangeAspect="1"/>
          </p:cNvPicPr>
          <p:nvPr/>
        </p:nvPicPr>
        <p:blipFill>
          <a:blip r:embed="rId4"/>
          <a:stretch>
            <a:fillRect/>
          </a:stretch>
        </p:blipFill>
        <p:spPr>
          <a:xfrm rot="470219">
            <a:off x="5126562" y="1887130"/>
            <a:ext cx="6668037" cy="3980437"/>
          </a:xfrm>
          <a:prstGeom prst="rect">
            <a:avLst/>
          </a:prstGeom>
        </p:spPr>
      </p:pic>
      <p:sp>
        <p:nvSpPr>
          <p:cNvPr id="6" name="TextBox 5">
            <a:extLst>
              <a:ext uri="{FF2B5EF4-FFF2-40B4-BE49-F238E27FC236}">
                <a16:creationId xmlns:a16="http://schemas.microsoft.com/office/drawing/2014/main" id="{0773D7BF-59F1-49F2-BFA3-666500C5EC0F}"/>
              </a:ext>
            </a:extLst>
          </p:cNvPr>
          <p:cNvSpPr txBox="1"/>
          <p:nvPr/>
        </p:nvSpPr>
        <p:spPr>
          <a:xfrm>
            <a:off x="538163" y="1594608"/>
            <a:ext cx="4348162"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Depending on subject, facilities, accreditation requirements etc. lab modules across the country were designed in different ways.</a:t>
            </a:r>
          </a:p>
          <a:p>
            <a:pPr marL="285750" indent="-285750">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Publications detailing advice for virtual, remote and live labs during the pandemic was made available from various institutions</a:t>
            </a:r>
          </a:p>
          <a:p>
            <a:pPr marL="285750" indent="-285750">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At the same time, evaluation of this approach was taking place and is now also present in the literature and in the resource links from the communities</a:t>
            </a:r>
          </a:p>
        </p:txBody>
      </p:sp>
    </p:spTree>
    <p:extLst>
      <p:ext uri="{BB962C8B-B14F-4D97-AF65-F5344CB8AC3E}">
        <p14:creationId xmlns:p14="http://schemas.microsoft.com/office/powerpoint/2010/main" val="172623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EADD-8C5B-4AEA-A023-E343C9EC2CAA}"/>
              </a:ext>
            </a:extLst>
          </p:cNvPr>
          <p:cNvSpPr>
            <a:spLocks noGrp="1"/>
          </p:cNvSpPr>
          <p:nvPr>
            <p:ph type="title"/>
          </p:nvPr>
        </p:nvSpPr>
        <p:spPr>
          <a:xfrm>
            <a:off x="172693" y="1675123"/>
            <a:ext cx="10515600" cy="1325563"/>
          </a:xfrm>
        </p:spPr>
        <p:txBody>
          <a:bodyPr/>
          <a:lstStyle/>
          <a:p>
            <a:r>
              <a:rPr lang="en-GB" dirty="0"/>
              <a:t>Changing Tack</a:t>
            </a:r>
          </a:p>
        </p:txBody>
      </p:sp>
      <p:pic>
        <p:nvPicPr>
          <p:cNvPr id="4" name="Picture 3">
            <a:extLst>
              <a:ext uri="{FF2B5EF4-FFF2-40B4-BE49-F238E27FC236}">
                <a16:creationId xmlns:a16="http://schemas.microsoft.com/office/drawing/2014/main" id="{AC0DEACB-32E0-4528-8C84-CBAC7FC7F632}"/>
              </a:ext>
            </a:extLst>
          </p:cNvPr>
          <p:cNvPicPr>
            <a:picLocks noChangeAspect="1"/>
          </p:cNvPicPr>
          <p:nvPr/>
        </p:nvPicPr>
        <p:blipFill>
          <a:blip r:embed="rId2"/>
          <a:stretch>
            <a:fillRect/>
          </a:stretch>
        </p:blipFill>
        <p:spPr>
          <a:xfrm>
            <a:off x="3756369" y="1208364"/>
            <a:ext cx="7932048" cy="5288032"/>
          </a:xfrm>
          <a:prstGeom prst="ellipse">
            <a:avLst/>
          </a:prstGeom>
          <a:ln>
            <a:noFill/>
          </a:ln>
          <a:effectLst>
            <a:softEdge rad="112500"/>
          </a:effectLst>
        </p:spPr>
      </p:pic>
    </p:spTree>
    <p:extLst>
      <p:ext uri="{BB962C8B-B14F-4D97-AF65-F5344CB8AC3E}">
        <p14:creationId xmlns:p14="http://schemas.microsoft.com/office/powerpoint/2010/main" val="164928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4582" y="1895618"/>
            <a:ext cx="8016687" cy="6001643"/>
          </a:xfrm>
          <a:prstGeom prst="rect">
            <a:avLst/>
          </a:prstGeom>
          <a:noFill/>
        </p:spPr>
        <p:txBody>
          <a:bodyPr wrap="square" rtlCol="0">
            <a:spAutoFit/>
          </a:bodyPr>
          <a:lstStyle/>
          <a:p>
            <a:r>
              <a:rPr lang="en-GB" sz="2400" dirty="0">
                <a:solidFill>
                  <a:schemeClr val="bg1"/>
                </a:solidFill>
                <a:latin typeface="Arial"/>
                <a:cs typeface="Arial"/>
              </a:rPr>
              <a:t>The aim of this module is to instruct students in</a:t>
            </a:r>
            <a:endParaRPr lang="en-US" sz="2400" dirty="0">
              <a:solidFill>
                <a:schemeClr val="bg1"/>
              </a:solidFill>
            </a:endParaRPr>
          </a:p>
          <a:p>
            <a:endParaRPr lang="en-US" sz="2400" dirty="0">
              <a:solidFill>
                <a:schemeClr val="bg1"/>
              </a:solidFill>
            </a:endParaRPr>
          </a:p>
          <a:p>
            <a:pPr marL="457200" indent="-457200">
              <a:buFont typeface="Arial" panose="020B0604020202020204" pitchFamily="34" charset="0"/>
              <a:buChar char="•"/>
            </a:pPr>
            <a:r>
              <a:rPr lang="en-GB" sz="2400" dirty="0">
                <a:solidFill>
                  <a:schemeClr val="bg1"/>
                </a:solidFill>
                <a:latin typeface="Arial"/>
                <a:cs typeface="Arial"/>
              </a:rPr>
              <a:t>the practice of taking physical measurements, </a:t>
            </a:r>
            <a:endParaRPr lang="en-US" sz="2400" dirty="0">
              <a:solidFill>
                <a:schemeClr val="bg1"/>
              </a:solidFill>
            </a:endParaRPr>
          </a:p>
          <a:p>
            <a:pPr marL="457200" indent="-457200">
              <a:buFont typeface="Arial" panose="020B0604020202020204" pitchFamily="34" charset="0"/>
              <a:buChar char="•"/>
            </a:pPr>
            <a:r>
              <a:rPr lang="en-GB" sz="2400" dirty="0">
                <a:solidFill>
                  <a:schemeClr val="bg1"/>
                </a:solidFill>
                <a:latin typeface="Arial"/>
                <a:cs typeface="Arial"/>
              </a:rPr>
              <a:t>the critical analysis and evaluation of experimental data, </a:t>
            </a:r>
            <a:endParaRPr lang="en-US" sz="2400" dirty="0">
              <a:solidFill>
                <a:schemeClr val="bg1"/>
              </a:solidFill>
            </a:endParaRPr>
          </a:p>
          <a:p>
            <a:pPr marL="457200" indent="-457200">
              <a:buFont typeface="Arial" panose="020B0604020202020204" pitchFamily="34" charset="0"/>
              <a:buChar char="•"/>
            </a:pPr>
            <a:r>
              <a:rPr lang="en-GB" sz="2400" dirty="0">
                <a:solidFill>
                  <a:schemeClr val="bg1"/>
                </a:solidFill>
                <a:latin typeface="Arial"/>
                <a:cs typeface="Arial"/>
              </a:rPr>
              <a:t>the application of measurements to the study of chemical phenomena. </a:t>
            </a:r>
          </a:p>
          <a:p>
            <a:pPr marL="457200" indent="-457200">
              <a:buFont typeface="Arial" panose="020B0604020202020204" pitchFamily="34" charset="0"/>
              <a:buChar char="•"/>
            </a:pPr>
            <a:endParaRPr lang="en-GB" sz="2400" dirty="0">
              <a:solidFill>
                <a:schemeClr val="bg1"/>
              </a:solidFill>
              <a:latin typeface="Arial"/>
              <a:cs typeface="Arial"/>
            </a:endParaRPr>
          </a:p>
          <a:p>
            <a:endParaRPr lang="en-GB" sz="2400" dirty="0">
              <a:solidFill>
                <a:schemeClr val="bg1"/>
              </a:solidFill>
              <a:latin typeface="Arial"/>
              <a:cs typeface="Arial"/>
            </a:endParaRPr>
          </a:p>
          <a:p>
            <a:pPr marL="457200" indent="-457200">
              <a:buFont typeface="Arial" panose="020B0604020202020204" pitchFamily="34" charset="0"/>
              <a:buChar char="•"/>
            </a:pPr>
            <a:endParaRPr lang="en-GB" sz="2400" dirty="0">
              <a:solidFill>
                <a:schemeClr val="bg1"/>
              </a:solidFill>
              <a:latin typeface="Arial"/>
              <a:cs typeface="Arial"/>
            </a:endParaRPr>
          </a:p>
          <a:p>
            <a:endParaRPr lang="en-US" sz="2400" dirty="0">
              <a:solidFill>
                <a:schemeClr val="bg1"/>
              </a:solidFill>
            </a:endParaRPr>
          </a:p>
          <a:p>
            <a:endParaRPr lang="en-US" sz="2400" dirty="0">
              <a:solidFill>
                <a:schemeClr val="bg1"/>
              </a:solidFill>
              <a:latin typeface="Arial" charset="0"/>
              <a:ea typeface="Arial" charset="0"/>
              <a:cs typeface="Arial" charset="0"/>
            </a:endParaRPr>
          </a:p>
          <a:p>
            <a:endParaRPr lang="en-US" sz="2400" dirty="0">
              <a:solidFill>
                <a:schemeClr val="bg1"/>
              </a:solidFill>
              <a:effectLst/>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endParaRPr lang="en-US" sz="2400" dirty="0">
              <a:solidFill>
                <a:schemeClr val="bg1"/>
              </a:solidFill>
              <a:effectLst/>
              <a:latin typeface="Arial" charset="0"/>
              <a:ea typeface="Arial" charset="0"/>
              <a:cs typeface="Arial" charset="0"/>
            </a:endParaRPr>
          </a:p>
          <a:p>
            <a:endParaRPr lang="en-US" sz="2400" dirty="0">
              <a:solidFill>
                <a:schemeClr val="bg1"/>
              </a:solidFill>
              <a:effectLst/>
              <a:latin typeface="Arial" charset="0"/>
              <a:ea typeface="Arial" charset="0"/>
              <a:cs typeface="Arial" charset="0"/>
            </a:endParaRPr>
          </a:p>
        </p:txBody>
      </p:sp>
      <p:sp>
        <p:nvSpPr>
          <p:cNvPr id="8" name="TextBox 7"/>
          <p:cNvSpPr txBox="1"/>
          <p:nvPr/>
        </p:nvSpPr>
        <p:spPr>
          <a:xfrm>
            <a:off x="4834202" y="352847"/>
            <a:ext cx="6509658" cy="1380955"/>
          </a:xfrm>
          <a:prstGeom prst="rect">
            <a:avLst/>
          </a:prstGeom>
          <a:noFill/>
        </p:spPr>
        <p:txBody>
          <a:bodyPr wrap="square" rtlCol="0">
            <a:spAutoFit/>
          </a:bodyPr>
          <a:lstStyle/>
          <a:p>
            <a:pPr lvl="0">
              <a:lnSpc>
                <a:spcPts val="5160"/>
              </a:lnSpc>
            </a:pPr>
            <a:r>
              <a:rPr lang="en-US" sz="3600" b="1" dirty="0">
                <a:solidFill>
                  <a:prstClr val="white"/>
                </a:solidFill>
                <a:latin typeface="Arial Black" charset="0"/>
                <a:ea typeface="Arial Black" charset="0"/>
                <a:cs typeface="Arial Black" charset="0"/>
              </a:rPr>
              <a:t>Taking Year 2 chemistry labs online</a:t>
            </a:r>
          </a:p>
        </p:txBody>
      </p:sp>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2" y="530702"/>
            <a:ext cx="3118657" cy="801627"/>
          </a:xfrm>
          <a:prstGeom prst="rect">
            <a:avLst/>
          </a:prstGeom>
        </p:spPr>
      </p:pic>
      <p:graphicFrame>
        <p:nvGraphicFramePr>
          <p:cNvPr id="9" name="Diagram 8">
            <a:extLst>
              <a:ext uri="{FF2B5EF4-FFF2-40B4-BE49-F238E27FC236}">
                <a16:creationId xmlns:a16="http://schemas.microsoft.com/office/drawing/2014/main" id="{FDFA2560-7606-4AFB-AB55-40D7280E2247}"/>
              </a:ext>
            </a:extLst>
          </p:cNvPr>
          <p:cNvGraphicFramePr/>
          <p:nvPr>
            <p:extLst>
              <p:ext uri="{D42A27DB-BD31-4B8C-83A1-F6EECF244321}">
                <p14:modId xmlns:p14="http://schemas.microsoft.com/office/powerpoint/2010/main" val="301731819"/>
              </p:ext>
            </p:extLst>
          </p:nvPr>
        </p:nvGraphicFramePr>
        <p:xfrm>
          <a:off x="472485" y="2146322"/>
          <a:ext cx="3702828" cy="3486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006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EEB9-3BAE-4E92-B643-7B428DC42642}"/>
              </a:ext>
            </a:extLst>
          </p:cNvPr>
          <p:cNvSpPr>
            <a:spLocks noGrp="1"/>
          </p:cNvSpPr>
          <p:nvPr>
            <p:ph type="title"/>
          </p:nvPr>
        </p:nvSpPr>
        <p:spPr>
          <a:xfrm>
            <a:off x="3819939" y="279546"/>
            <a:ext cx="10515600" cy="1325563"/>
          </a:xfrm>
        </p:spPr>
        <p:txBody>
          <a:bodyPr>
            <a:normAutofit/>
          </a:bodyPr>
          <a:lstStyle/>
          <a:p>
            <a:r>
              <a:rPr lang="en-GB" sz="3200" dirty="0">
                <a:latin typeface="Arial Black"/>
              </a:rPr>
              <a:t>Online Delivery Due to the Pandemic</a:t>
            </a:r>
            <a:endParaRPr lang="en-US" sz="3200" dirty="0"/>
          </a:p>
        </p:txBody>
      </p:sp>
      <p:sp>
        <p:nvSpPr>
          <p:cNvPr id="3" name="Content Placeholder 2">
            <a:extLst>
              <a:ext uri="{FF2B5EF4-FFF2-40B4-BE49-F238E27FC236}">
                <a16:creationId xmlns:a16="http://schemas.microsoft.com/office/drawing/2014/main" id="{390BD298-988B-41BF-8E8D-A96F4E0F9362}"/>
              </a:ext>
            </a:extLst>
          </p:cNvPr>
          <p:cNvSpPr>
            <a:spLocks noGrp="1"/>
          </p:cNvSpPr>
          <p:nvPr>
            <p:ph idx="1"/>
          </p:nvPr>
        </p:nvSpPr>
        <p:spPr>
          <a:xfrm>
            <a:off x="380875" y="1751181"/>
            <a:ext cx="5436829" cy="2714844"/>
          </a:xfrm>
        </p:spPr>
        <p:txBody>
          <a:bodyPr vert="horz" lIns="91440" tIns="45720" rIns="91440" bIns="45720" rtlCol="0" anchor="t">
            <a:noAutofit/>
          </a:bodyPr>
          <a:lstStyle/>
          <a:p>
            <a:pPr>
              <a:lnSpc>
                <a:spcPct val="100000"/>
              </a:lnSpc>
            </a:pPr>
            <a:r>
              <a:rPr lang="en-GB" dirty="0">
                <a:latin typeface="Arial"/>
                <a:cs typeface="Arial"/>
              </a:rPr>
              <a:t>Prelab activities were a vital resource!</a:t>
            </a:r>
            <a:endParaRPr lang="en-US" dirty="0"/>
          </a:p>
          <a:p>
            <a:pPr>
              <a:lnSpc>
                <a:spcPct val="100000"/>
              </a:lnSpc>
            </a:pPr>
            <a:r>
              <a:rPr lang="en-GB" dirty="0">
                <a:latin typeface="Arial"/>
                <a:cs typeface="Arial"/>
              </a:rPr>
              <a:t>Virtual experiments</a:t>
            </a:r>
          </a:p>
          <a:p>
            <a:pPr lvl="1">
              <a:lnSpc>
                <a:spcPct val="100000"/>
              </a:lnSpc>
            </a:pPr>
            <a:r>
              <a:rPr lang="en-GB" dirty="0">
                <a:latin typeface="Arial"/>
                <a:cs typeface="Arial"/>
              </a:rPr>
              <a:t>Daily drop-in sessions</a:t>
            </a:r>
          </a:p>
          <a:p>
            <a:pPr lvl="1">
              <a:lnSpc>
                <a:spcPct val="100000"/>
              </a:lnSpc>
            </a:pPr>
            <a:r>
              <a:rPr lang="en-GB" dirty="0">
                <a:latin typeface="Arial"/>
                <a:cs typeface="Arial"/>
              </a:rPr>
              <a:t>well attended</a:t>
            </a:r>
          </a:p>
          <a:p>
            <a:pPr>
              <a:lnSpc>
                <a:spcPct val="100000"/>
              </a:lnSpc>
            </a:pPr>
            <a:r>
              <a:rPr lang="en-GB" dirty="0">
                <a:latin typeface="Arial"/>
                <a:cs typeface="Arial"/>
              </a:rPr>
              <a:t>   Canvas discussion board</a:t>
            </a:r>
          </a:p>
          <a:p>
            <a:pPr lvl="1">
              <a:lnSpc>
                <a:spcPct val="100000"/>
              </a:lnSpc>
            </a:pPr>
            <a:r>
              <a:rPr lang="en-GB" dirty="0">
                <a:latin typeface="Arial"/>
                <a:cs typeface="Arial"/>
              </a:rPr>
              <a:t>not anonymous was a barrier</a:t>
            </a:r>
          </a:p>
          <a:p>
            <a:pPr>
              <a:lnSpc>
                <a:spcPct val="100000"/>
              </a:lnSpc>
            </a:pPr>
            <a:r>
              <a:rPr lang="en-GB" dirty="0">
                <a:latin typeface="Arial"/>
                <a:cs typeface="Arial"/>
              </a:rPr>
              <a:t>  Millions of emails!!!</a:t>
            </a:r>
          </a:p>
          <a:p>
            <a:pPr marL="0" indent="0">
              <a:lnSpc>
                <a:spcPct val="100000"/>
              </a:lnSpc>
              <a:buNone/>
            </a:pPr>
            <a:r>
              <a:rPr lang="en-GB" dirty="0">
                <a:latin typeface="Arial"/>
                <a:cs typeface="Arial"/>
              </a:rPr>
              <a:t> </a:t>
            </a:r>
            <a:endParaRPr lang="en-GB" dirty="0"/>
          </a:p>
        </p:txBody>
      </p:sp>
      <p:sp>
        <p:nvSpPr>
          <p:cNvPr id="5" name="TextBox 4">
            <a:extLst>
              <a:ext uri="{FF2B5EF4-FFF2-40B4-BE49-F238E27FC236}">
                <a16:creationId xmlns:a16="http://schemas.microsoft.com/office/drawing/2014/main" id="{BB931421-AFE0-4EA9-AE07-7E5D8F11F0CC}"/>
              </a:ext>
            </a:extLst>
          </p:cNvPr>
          <p:cNvSpPr txBox="1"/>
          <p:nvPr/>
        </p:nvSpPr>
        <p:spPr>
          <a:xfrm flipH="1">
            <a:off x="5923721" y="1775792"/>
            <a:ext cx="5887403" cy="5816977"/>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latin typeface="Arial"/>
                <a:cs typeface="Arial"/>
              </a:rPr>
              <a:t>Synchronous online marking</a:t>
            </a:r>
          </a:p>
          <a:p>
            <a:pPr marL="914400" lvl="1" indent="-457200">
              <a:buFont typeface="Arial" panose="020B0604020202020204" pitchFamily="34" charset="0"/>
              <a:buChar char="•"/>
            </a:pPr>
            <a:r>
              <a:rPr lang="en-GB" sz="2400" dirty="0">
                <a:solidFill>
                  <a:schemeClr val="bg1"/>
                </a:solidFill>
                <a:latin typeface="Arial"/>
                <a:cs typeface="Arial"/>
              </a:rPr>
              <a:t>Replicating face to face in the lab marking that gives instant oral feedback</a:t>
            </a:r>
          </a:p>
          <a:p>
            <a:pPr lvl="1"/>
            <a:endParaRPr lang="en-GB" sz="2400" b="1" dirty="0">
              <a:solidFill>
                <a:schemeClr val="bg1"/>
              </a:solidFill>
              <a:latin typeface="Arial"/>
              <a:cs typeface="Arial"/>
            </a:endParaRPr>
          </a:p>
          <a:p>
            <a:pPr marL="914400" lvl="1" indent="-457200">
              <a:buFont typeface="Arial" panose="020B0604020202020204" pitchFamily="34" charset="0"/>
              <a:buChar char="•"/>
            </a:pPr>
            <a:r>
              <a:rPr lang="en-GB" sz="2400" b="1" dirty="0">
                <a:solidFill>
                  <a:schemeClr val="bg1"/>
                </a:solidFill>
                <a:latin typeface="Arial"/>
                <a:cs typeface="Arial"/>
              </a:rPr>
              <a:t>Dialogue between students and demonstrators </a:t>
            </a:r>
          </a:p>
          <a:p>
            <a:pPr lvl="1"/>
            <a:endParaRPr lang="en-GB" sz="2400" dirty="0">
              <a:solidFill>
                <a:schemeClr val="bg1"/>
              </a:solidFill>
              <a:latin typeface="Arial"/>
              <a:cs typeface="Arial"/>
            </a:endParaRPr>
          </a:p>
          <a:p>
            <a:pPr marL="914400" lvl="1" indent="-457200">
              <a:buFont typeface="Arial" panose="020B0604020202020204" pitchFamily="34" charset="0"/>
              <a:buChar char="•"/>
            </a:pPr>
            <a:r>
              <a:rPr lang="en-GB" sz="2400" dirty="0">
                <a:solidFill>
                  <a:schemeClr val="bg1"/>
                </a:solidFill>
                <a:latin typeface="Arial"/>
                <a:cs typeface="Arial"/>
              </a:rPr>
              <a:t>Written feedback on feedback forms </a:t>
            </a:r>
          </a:p>
          <a:p>
            <a:pPr marL="914400" lvl="1" indent="-457200">
              <a:buFont typeface="Arial" panose="020B0604020202020204" pitchFamily="34" charset="0"/>
              <a:buChar char="•"/>
            </a:pPr>
            <a:endParaRPr lang="en-GB" sz="2400" dirty="0">
              <a:solidFill>
                <a:schemeClr val="bg1"/>
              </a:solidFill>
              <a:latin typeface="Arial"/>
              <a:cs typeface="Arial"/>
            </a:endParaRPr>
          </a:p>
          <a:p>
            <a:pPr marL="914400" lvl="1" indent="-457200">
              <a:buFont typeface="Arial" panose="020B0604020202020204" pitchFamily="34" charset="0"/>
              <a:buChar char="•"/>
            </a:pPr>
            <a:r>
              <a:rPr lang="en-GB" sz="2400" dirty="0">
                <a:solidFill>
                  <a:schemeClr val="bg1"/>
                </a:solidFill>
                <a:latin typeface="Arial"/>
                <a:cs typeface="Arial"/>
              </a:rPr>
              <a:t>Detailed marking scheme and grade descriptors</a:t>
            </a:r>
          </a:p>
          <a:p>
            <a:pPr marL="914400" lvl="1" indent="-457200">
              <a:buFont typeface="Arial" panose="020B0604020202020204" pitchFamily="34" charset="0"/>
              <a:buChar char="•"/>
            </a:pPr>
            <a:endParaRPr lang="en-GB" sz="2800" dirty="0">
              <a:solidFill>
                <a:schemeClr val="bg1"/>
              </a:solidFill>
              <a:latin typeface="Arial"/>
              <a:cs typeface="Arial"/>
            </a:endParaRPr>
          </a:p>
          <a:p>
            <a:pPr marL="914400" lvl="1" indent="-457200">
              <a:buFont typeface="Arial" panose="020B0604020202020204" pitchFamily="34" charset="0"/>
              <a:buChar char="•"/>
            </a:pPr>
            <a:endParaRPr lang="en-GB" sz="2800" dirty="0">
              <a:solidFill>
                <a:schemeClr val="bg1"/>
              </a:solidFill>
            </a:endParaRPr>
          </a:p>
        </p:txBody>
      </p:sp>
    </p:spTree>
    <p:extLst>
      <p:ext uri="{BB962C8B-B14F-4D97-AF65-F5344CB8AC3E}">
        <p14:creationId xmlns:p14="http://schemas.microsoft.com/office/powerpoint/2010/main" val="67098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976A-3754-4EAA-8490-3207A15F3A73}"/>
              </a:ext>
            </a:extLst>
          </p:cNvPr>
          <p:cNvSpPr>
            <a:spLocks noGrp="1"/>
          </p:cNvSpPr>
          <p:nvPr>
            <p:ph type="title"/>
          </p:nvPr>
        </p:nvSpPr>
        <p:spPr>
          <a:xfrm>
            <a:off x="4656826" y="212521"/>
            <a:ext cx="10515600" cy="1325563"/>
          </a:xfrm>
        </p:spPr>
        <p:txBody>
          <a:bodyPr/>
          <a:lstStyle/>
          <a:p>
            <a:r>
              <a:rPr lang="en-GB" dirty="0">
                <a:latin typeface="Arial Black"/>
              </a:rPr>
              <a:t>The NMR Experiment</a:t>
            </a:r>
            <a:endParaRPr lang="en-GB" dirty="0"/>
          </a:p>
        </p:txBody>
      </p:sp>
      <p:sp>
        <p:nvSpPr>
          <p:cNvPr id="3" name="Content Placeholder 2">
            <a:extLst>
              <a:ext uri="{FF2B5EF4-FFF2-40B4-BE49-F238E27FC236}">
                <a16:creationId xmlns:a16="http://schemas.microsoft.com/office/drawing/2014/main" id="{A3EE8466-3108-4613-9776-CE03E89ABF5E}"/>
              </a:ext>
            </a:extLst>
          </p:cNvPr>
          <p:cNvSpPr>
            <a:spLocks noGrp="1"/>
          </p:cNvSpPr>
          <p:nvPr>
            <p:ph idx="1"/>
          </p:nvPr>
        </p:nvSpPr>
        <p:spPr>
          <a:xfrm>
            <a:off x="378125" y="2071578"/>
            <a:ext cx="11435750" cy="2714844"/>
          </a:xfrm>
        </p:spPr>
        <p:txBody>
          <a:bodyPr vert="horz" lIns="91440" tIns="45720" rIns="91440" bIns="45720" rtlCol="0" anchor="t">
            <a:noAutofit/>
          </a:bodyPr>
          <a:lstStyle/>
          <a:p>
            <a:pPr>
              <a:lnSpc>
                <a:spcPct val="150000"/>
              </a:lnSpc>
            </a:pPr>
            <a:r>
              <a:rPr lang="en-GB" sz="3200" dirty="0">
                <a:latin typeface="Arial"/>
                <a:cs typeface="Arial"/>
              </a:rPr>
              <a:t>Delivered synchronously </a:t>
            </a:r>
            <a:endParaRPr lang="en-US" sz="3200" dirty="0"/>
          </a:p>
          <a:p>
            <a:pPr>
              <a:lnSpc>
                <a:spcPct val="150000"/>
              </a:lnSpc>
            </a:pPr>
            <a:r>
              <a:rPr lang="en-GB" sz="3200" dirty="0">
                <a:latin typeface="Arial"/>
                <a:cs typeface="Arial"/>
              </a:rPr>
              <a:t>Students worked in groups of 6 for support and to replicate the social side of labs</a:t>
            </a:r>
          </a:p>
          <a:p>
            <a:pPr>
              <a:lnSpc>
                <a:spcPct val="150000"/>
              </a:lnSpc>
            </a:pPr>
            <a:r>
              <a:rPr lang="en-GB" sz="3200" dirty="0">
                <a:latin typeface="Arial"/>
                <a:cs typeface="Arial"/>
              </a:rPr>
              <a:t>A week of online Zoom sessions with demonstrators </a:t>
            </a:r>
          </a:p>
          <a:p>
            <a:pPr>
              <a:lnSpc>
                <a:spcPct val="150000"/>
              </a:lnSpc>
            </a:pPr>
            <a:r>
              <a:rPr lang="en-GB" sz="3200" dirty="0">
                <a:latin typeface="Arial"/>
                <a:cs typeface="Arial"/>
              </a:rPr>
              <a:t>This worked much better than in previous years!</a:t>
            </a:r>
          </a:p>
        </p:txBody>
      </p:sp>
    </p:spTree>
    <p:extLst>
      <p:ext uri="{BB962C8B-B14F-4D97-AF65-F5344CB8AC3E}">
        <p14:creationId xmlns:p14="http://schemas.microsoft.com/office/powerpoint/2010/main" val="160552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1E6D-418E-47A5-BD4C-9CF900296743}"/>
              </a:ext>
            </a:extLst>
          </p:cNvPr>
          <p:cNvSpPr>
            <a:spLocks noGrp="1"/>
          </p:cNvSpPr>
          <p:nvPr>
            <p:ph type="title"/>
          </p:nvPr>
        </p:nvSpPr>
        <p:spPr>
          <a:xfrm>
            <a:off x="4071730" y="323957"/>
            <a:ext cx="10515600" cy="1325563"/>
          </a:xfrm>
        </p:spPr>
        <p:txBody>
          <a:bodyPr/>
          <a:lstStyle/>
          <a:p>
            <a:r>
              <a:rPr lang="en-GB" dirty="0"/>
              <a:t>NMR experiment infrastructure</a:t>
            </a:r>
          </a:p>
        </p:txBody>
      </p:sp>
      <p:sp>
        <p:nvSpPr>
          <p:cNvPr id="3" name="Content Placeholder 2">
            <a:extLst>
              <a:ext uri="{FF2B5EF4-FFF2-40B4-BE49-F238E27FC236}">
                <a16:creationId xmlns:a16="http://schemas.microsoft.com/office/drawing/2014/main" id="{CBFB1B60-F8F4-4D5C-80CC-D4913B6D3907}"/>
              </a:ext>
            </a:extLst>
          </p:cNvPr>
          <p:cNvSpPr>
            <a:spLocks noGrp="1"/>
          </p:cNvSpPr>
          <p:nvPr>
            <p:ph idx="1"/>
          </p:nvPr>
        </p:nvSpPr>
        <p:spPr>
          <a:xfrm>
            <a:off x="467139" y="2079843"/>
            <a:ext cx="10515600" cy="4016160"/>
          </a:xfrm>
        </p:spPr>
        <p:txBody>
          <a:bodyPr>
            <a:normAutofit/>
          </a:bodyPr>
          <a:lstStyle/>
          <a:p>
            <a:r>
              <a:rPr lang="en-GB" dirty="0"/>
              <a:t>Schedule 4 weeks of Zoom sessions (cohort split into 4 groups)</a:t>
            </a:r>
          </a:p>
          <a:p>
            <a:pPr lvl="1"/>
            <a:r>
              <a:rPr lang="en-GB" dirty="0"/>
              <a:t>Seven 2-3h Zoom sessions per week with 2 demonstrators and academic </a:t>
            </a:r>
          </a:p>
          <a:p>
            <a:pPr lvl="2"/>
            <a:r>
              <a:rPr lang="en-GB" dirty="0"/>
              <a:t>Worked synchronously on experiment while in breakout rooms. </a:t>
            </a:r>
          </a:p>
          <a:p>
            <a:r>
              <a:rPr lang="en-GB" dirty="0"/>
              <a:t>Asynchronous group work encouraged on MS Teams</a:t>
            </a:r>
          </a:p>
          <a:p>
            <a:r>
              <a:rPr lang="en-GB" dirty="0"/>
              <a:t>Remote access to University computers was vital!</a:t>
            </a:r>
          </a:p>
          <a:p>
            <a:pPr lvl="1"/>
            <a:r>
              <a:rPr lang="en-GB" dirty="0">
                <a:latin typeface="Arial"/>
                <a:cs typeface="Arial"/>
              </a:rPr>
              <a:t>Ensures everyone is using the same (version of) software, mitigates issues with licences etc. </a:t>
            </a:r>
          </a:p>
          <a:p>
            <a:pPr lvl="1"/>
            <a:endParaRPr lang="en-GB" dirty="0"/>
          </a:p>
          <a:p>
            <a:pPr marL="0" indent="0">
              <a:buNone/>
            </a:pPr>
            <a:endParaRPr lang="en-GB" dirty="0"/>
          </a:p>
        </p:txBody>
      </p:sp>
    </p:spTree>
    <p:extLst>
      <p:ext uri="{BB962C8B-B14F-4D97-AF65-F5344CB8AC3E}">
        <p14:creationId xmlns:p14="http://schemas.microsoft.com/office/powerpoint/2010/main" val="33757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1DCF-DAA4-4D04-84B3-AA560FCF65AD}"/>
              </a:ext>
            </a:extLst>
          </p:cNvPr>
          <p:cNvSpPr>
            <a:spLocks noGrp="1"/>
          </p:cNvSpPr>
          <p:nvPr>
            <p:ph type="title"/>
          </p:nvPr>
        </p:nvSpPr>
        <p:spPr>
          <a:xfrm>
            <a:off x="4137991" y="175779"/>
            <a:ext cx="10515600" cy="1325563"/>
          </a:xfrm>
        </p:spPr>
        <p:txBody>
          <a:bodyPr/>
          <a:lstStyle/>
          <a:p>
            <a:r>
              <a:rPr lang="en-GB" dirty="0">
                <a:latin typeface="Arial Black"/>
              </a:rPr>
              <a:t>What Did the Students Think?</a:t>
            </a:r>
          </a:p>
        </p:txBody>
      </p:sp>
      <p:sp>
        <p:nvSpPr>
          <p:cNvPr id="3" name="Content Placeholder 2">
            <a:extLst>
              <a:ext uri="{FF2B5EF4-FFF2-40B4-BE49-F238E27FC236}">
                <a16:creationId xmlns:a16="http://schemas.microsoft.com/office/drawing/2014/main" id="{52304A52-AA25-449E-84E9-68AF2B11B93A}"/>
              </a:ext>
            </a:extLst>
          </p:cNvPr>
          <p:cNvSpPr>
            <a:spLocks noGrp="1"/>
          </p:cNvSpPr>
          <p:nvPr>
            <p:ph idx="1"/>
          </p:nvPr>
        </p:nvSpPr>
        <p:spPr>
          <a:xfrm>
            <a:off x="694426" y="2440509"/>
            <a:ext cx="11148203" cy="4241712"/>
          </a:xfrm>
        </p:spPr>
        <p:txBody>
          <a:bodyPr vert="horz" lIns="91440" tIns="45720" rIns="91440" bIns="45720" rtlCol="0" anchor="t">
            <a:normAutofit fontScale="77500" lnSpcReduction="20000"/>
          </a:bodyPr>
          <a:lstStyle/>
          <a:p>
            <a:pPr marL="0" indent="0">
              <a:buNone/>
            </a:pPr>
            <a:r>
              <a:rPr lang="en-US" dirty="0">
                <a:effectLst/>
                <a:latin typeface="Arial"/>
                <a:cs typeface="Arial"/>
              </a:rPr>
              <a:t>“I have </a:t>
            </a:r>
            <a:r>
              <a:rPr lang="en-US" dirty="0">
                <a:latin typeface="Arial"/>
                <a:cs typeface="Arial"/>
              </a:rPr>
              <a:t>gained greater understanding doing it virtually than </a:t>
            </a:r>
            <a:r>
              <a:rPr lang="en-US" dirty="0">
                <a:effectLst/>
                <a:latin typeface="Arial"/>
                <a:cs typeface="Arial"/>
              </a:rPr>
              <a:t>I </a:t>
            </a:r>
            <a:r>
              <a:rPr lang="en-US" dirty="0">
                <a:latin typeface="Arial"/>
                <a:cs typeface="Arial"/>
              </a:rPr>
              <a:t>would </a:t>
            </a:r>
            <a:r>
              <a:rPr lang="en-US" dirty="0">
                <a:effectLst/>
                <a:latin typeface="Arial"/>
                <a:cs typeface="Arial"/>
              </a:rPr>
              <a:t>have </a:t>
            </a:r>
            <a:r>
              <a:rPr lang="en-US" dirty="0">
                <a:latin typeface="Arial"/>
                <a:cs typeface="Arial"/>
              </a:rPr>
              <a:t>if this was done on campus</a:t>
            </a:r>
            <a:r>
              <a:rPr lang="en-US" dirty="0">
                <a:effectLst/>
                <a:latin typeface="Arial"/>
                <a:cs typeface="Arial"/>
              </a:rPr>
              <a:t>, the </a:t>
            </a:r>
            <a:r>
              <a:rPr lang="en-US" dirty="0">
                <a:latin typeface="Arial"/>
                <a:cs typeface="Arial"/>
              </a:rPr>
              <a:t>access to demonstrators was </a:t>
            </a:r>
            <a:r>
              <a:rPr lang="en-US" dirty="0">
                <a:effectLst/>
                <a:latin typeface="Arial"/>
                <a:cs typeface="Arial"/>
              </a:rPr>
              <a:t>great</a:t>
            </a:r>
            <a:r>
              <a:rPr lang="en-US" dirty="0">
                <a:latin typeface="Arial"/>
                <a:cs typeface="Arial"/>
              </a:rPr>
              <a:t>. Bouncing ideas of</a:t>
            </a:r>
            <a:r>
              <a:rPr lang="en-US" dirty="0">
                <a:effectLst/>
                <a:latin typeface="Arial"/>
                <a:cs typeface="Arial"/>
              </a:rPr>
              <a:t> my</a:t>
            </a:r>
            <a:r>
              <a:rPr lang="en-US" dirty="0">
                <a:latin typeface="Arial"/>
                <a:cs typeface="Arial"/>
              </a:rPr>
              <a:t> group members was good </a:t>
            </a:r>
            <a:r>
              <a:rPr lang="en-US" dirty="0">
                <a:effectLst/>
                <a:latin typeface="Arial"/>
                <a:cs typeface="Arial"/>
              </a:rPr>
              <a:t>too</a:t>
            </a:r>
            <a:r>
              <a:rPr lang="en-US" dirty="0">
                <a:latin typeface="Arial"/>
                <a:cs typeface="Arial"/>
              </a:rPr>
              <a:t>.”</a:t>
            </a:r>
            <a:r>
              <a:rPr lang="en-GB" dirty="0">
                <a:latin typeface="Arial"/>
                <a:cs typeface="Arial"/>
              </a:rPr>
              <a:t> </a:t>
            </a:r>
            <a:endParaRPr lang="en-US" dirty="0"/>
          </a:p>
          <a:p>
            <a:endParaRPr lang="en-GB" dirty="0">
              <a:latin typeface="Arial"/>
              <a:cs typeface="Arial"/>
            </a:endParaRPr>
          </a:p>
          <a:p>
            <a:pPr marL="0" indent="0">
              <a:buNone/>
            </a:pPr>
            <a:r>
              <a:rPr lang="en-GB" dirty="0">
                <a:latin typeface="Arial"/>
                <a:cs typeface="Arial"/>
              </a:rPr>
              <a:t>“The discussion with a demonstrator during synchronous online marking improved my ability to write a lab report drastically throughout the year. Going through the results and presenting them in real-time was an incredibly useful exercise.” </a:t>
            </a:r>
          </a:p>
          <a:p>
            <a:pPr marL="0" indent="0">
              <a:buNone/>
            </a:pPr>
            <a:endParaRPr lang="en-GB" dirty="0">
              <a:latin typeface="Arial"/>
              <a:cs typeface="Arial"/>
            </a:endParaRPr>
          </a:p>
          <a:p>
            <a:pPr marL="0" indent="0">
              <a:buNone/>
            </a:pPr>
            <a:r>
              <a:rPr lang="en-GB" dirty="0">
                <a:latin typeface="Arial"/>
                <a:cs typeface="Arial"/>
              </a:rPr>
              <a:t>“</a:t>
            </a:r>
            <a:r>
              <a:rPr lang="en-GB" dirty="0"/>
              <a:t>I just wanted to say that I've really enjoyed the sessions put on this week and they have been really useful to help me better understand the software. Working in breakout rooms has also been great as I'm able to get help easily and speak to people I haven't really spoken to before. The demonstrators have also all been really lovely and patient so I was just dropping this email to say thank you to everyone who organised and helped with this experiment! “</a:t>
            </a:r>
          </a:p>
        </p:txBody>
      </p:sp>
    </p:spTree>
    <p:extLst>
      <p:ext uri="{BB962C8B-B14F-4D97-AF65-F5344CB8AC3E}">
        <p14:creationId xmlns:p14="http://schemas.microsoft.com/office/powerpoint/2010/main" val="127062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1DCF-DAA4-4D04-84B3-AA560FCF65AD}"/>
              </a:ext>
            </a:extLst>
          </p:cNvPr>
          <p:cNvSpPr>
            <a:spLocks noGrp="1"/>
          </p:cNvSpPr>
          <p:nvPr>
            <p:ph type="title"/>
          </p:nvPr>
        </p:nvSpPr>
        <p:spPr>
          <a:xfrm>
            <a:off x="4164496" y="215535"/>
            <a:ext cx="10515600" cy="1325563"/>
          </a:xfrm>
        </p:spPr>
        <p:txBody>
          <a:bodyPr/>
          <a:lstStyle/>
          <a:p>
            <a:r>
              <a:rPr lang="en-GB" dirty="0">
                <a:latin typeface="Arial Black"/>
              </a:rPr>
              <a:t>What Did the Students Think?</a:t>
            </a:r>
          </a:p>
        </p:txBody>
      </p:sp>
      <p:sp>
        <p:nvSpPr>
          <p:cNvPr id="3" name="Content Placeholder 2">
            <a:extLst>
              <a:ext uri="{FF2B5EF4-FFF2-40B4-BE49-F238E27FC236}">
                <a16:creationId xmlns:a16="http://schemas.microsoft.com/office/drawing/2014/main" id="{52304A52-AA25-449E-84E9-68AF2B11B93A}"/>
              </a:ext>
            </a:extLst>
          </p:cNvPr>
          <p:cNvSpPr>
            <a:spLocks noGrp="1"/>
          </p:cNvSpPr>
          <p:nvPr>
            <p:ph idx="1"/>
          </p:nvPr>
        </p:nvSpPr>
        <p:spPr>
          <a:xfrm>
            <a:off x="694426" y="2440509"/>
            <a:ext cx="11148203" cy="3334231"/>
          </a:xfrm>
        </p:spPr>
        <p:txBody>
          <a:bodyPr vert="horz" lIns="91440" tIns="45720" rIns="91440" bIns="45720" rtlCol="0" anchor="t">
            <a:normAutofit fontScale="85000" lnSpcReduction="10000"/>
          </a:bodyPr>
          <a:lstStyle/>
          <a:p>
            <a:r>
              <a:rPr lang="en-GB" dirty="0"/>
              <a:t>“…9 out of 10 times I really do not enjoy using new software - truth be told I was really dreading this experiment.  But having done it, it really was not that bad at all. I genuinely did really feel very supported the whole way, always felt like I had somewhere to turn to ask questions. All demonstrators were really helpful and really knew what they were talking about - and I felt very comfortable asking them questions. I also really like the idea of being in groups that was a really big help. even if I wasn't able to ask them any questions, just being in a group made the whole process more enjoyable. I can’t think of anything you could do to make the experience easier/ make me feel more supported. I also do feel MUCH more confident just using Topspin, this is all coming from someone who really isn't a fan of computer work.” </a:t>
            </a:r>
          </a:p>
          <a:p>
            <a:pPr marL="0" indent="0">
              <a:buNone/>
            </a:pPr>
            <a:endParaRPr lang="en-GB" dirty="0"/>
          </a:p>
        </p:txBody>
      </p:sp>
    </p:spTree>
    <p:extLst>
      <p:ext uri="{BB962C8B-B14F-4D97-AF65-F5344CB8AC3E}">
        <p14:creationId xmlns:p14="http://schemas.microsoft.com/office/powerpoint/2010/main" val="124529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F916-385C-4E8E-81F5-FAFD5E69F692}"/>
              </a:ext>
            </a:extLst>
          </p:cNvPr>
          <p:cNvSpPr>
            <a:spLocks noGrp="1"/>
          </p:cNvSpPr>
          <p:nvPr>
            <p:ph type="title"/>
          </p:nvPr>
        </p:nvSpPr>
        <p:spPr>
          <a:xfrm>
            <a:off x="4292705" y="375922"/>
            <a:ext cx="11133826" cy="1325563"/>
          </a:xfrm>
        </p:spPr>
        <p:txBody>
          <a:bodyPr/>
          <a:lstStyle/>
          <a:p>
            <a:r>
              <a:rPr lang="en-GB" dirty="0">
                <a:latin typeface="Arial Black"/>
              </a:rPr>
              <a:t>Hybrid Labs for the future</a:t>
            </a:r>
          </a:p>
        </p:txBody>
      </p:sp>
      <p:sp>
        <p:nvSpPr>
          <p:cNvPr id="3" name="Content Placeholder 2">
            <a:extLst>
              <a:ext uri="{FF2B5EF4-FFF2-40B4-BE49-F238E27FC236}">
                <a16:creationId xmlns:a16="http://schemas.microsoft.com/office/drawing/2014/main" id="{DE2C8631-742C-4B63-B8CB-1A945C1D1945}"/>
              </a:ext>
            </a:extLst>
          </p:cNvPr>
          <p:cNvSpPr>
            <a:spLocks noGrp="1"/>
          </p:cNvSpPr>
          <p:nvPr>
            <p:ph idx="1"/>
          </p:nvPr>
        </p:nvSpPr>
        <p:spPr>
          <a:xfrm>
            <a:off x="694427" y="1606787"/>
            <a:ext cx="10515600" cy="2714844"/>
          </a:xfrm>
        </p:spPr>
        <p:txBody>
          <a:bodyPr vert="horz" lIns="91440" tIns="45720" rIns="91440" bIns="45720" rtlCol="0" anchor="t">
            <a:noAutofit/>
          </a:bodyPr>
          <a:lstStyle/>
          <a:p>
            <a:pPr>
              <a:lnSpc>
                <a:spcPct val="110000"/>
              </a:lnSpc>
            </a:pPr>
            <a:r>
              <a:rPr lang="en-GB" sz="3000" dirty="0">
                <a:latin typeface="Arial"/>
                <a:cs typeface="Arial"/>
              </a:rPr>
              <a:t>Reduced number of face-to-face experiments by online delivery of selected experiments  - NMR!</a:t>
            </a:r>
          </a:p>
          <a:p>
            <a:pPr lvl="1">
              <a:lnSpc>
                <a:spcPct val="110000"/>
              </a:lnSpc>
            </a:pPr>
            <a:r>
              <a:rPr lang="en-GB" sz="2600" dirty="0">
                <a:latin typeface="Arial"/>
                <a:cs typeface="Arial"/>
              </a:rPr>
              <a:t>Demonstrator at the touch of a button</a:t>
            </a:r>
            <a:endParaRPr lang="en-GB" sz="2600" dirty="0"/>
          </a:p>
          <a:p>
            <a:pPr>
              <a:lnSpc>
                <a:spcPct val="110000"/>
              </a:lnSpc>
            </a:pPr>
            <a:r>
              <a:rPr lang="en-GB" sz="3000" dirty="0">
                <a:latin typeface="Arial"/>
                <a:cs typeface="Arial"/>
              </a:rPr>
              <a:t>Online submission of lab reports</a:t>
            </a:r>
            <a:endParaRPr lang="en-GB" sz="3000" dirty="0"/>
          </a:p>
          <a:p>
            <a:pPr>
              <a:lnSpc>
                <a:spcPct val="110000"/>
              </a:lnSpc>
            </a:pPr>
            <a:r>
              <a:rPr lang="en-GB" sz="3000" dirty="0">
                <a:latin typeface="Arial"/>
                <a:cs typeface="Arial"/>
              </a:rPr>
              <a:t>Synchronous online marking for instant formative feedback</a:t>
            </a:r>
          </a:p>
          <a:p>
            <a:pPr>
              <a:lnSpc>
                <a:spcPct val="110000"/>
              </a:lnSpc>
            </a:pPr>
            <a:r>
              <a:rPr lang="en-GB" sz="3000" dirty="0">
                <a:latin typeface="Arial"/>
                <a:cs typeface="Arial"/>
              </a:rPr>
              <a:t>Remote access to university computers solves a lot of problems</a:t>
            </a:r>
          </a:p>
          <a:p>
            <a:pPr lvl="1">
              <a:lnSpc>
                <a:spcPct val="110000"/>
              </a:lnSpc>
            </a:pPr>
            <a:r>
              <a:rPr lang="en-GB" sz="2200" dirty="0">
                <a:latin typeface="Arial"/>
                <a:cs typeface="Arial"/>
              </a:rPr>
              <a:t>Ensures everyone is using the same (version of) software, mitigates issues with licences etc. </a:t>
            </a:r>
          </a:p>
          <a:p>
            <a:pPr lvl="1">
              <a:lnSpc>
                <a:spcPct val="110000"/>
              </a:lnSpc>
            </a:pPr>
            <a:r>
              <a:rPr lang="en-GB" sz="2200" dirty="0">
                <a:latin typeface="Arial"/>
                <a:cs typeface="Arial"/>
              </a:rPr>
              <a:t>Can conduct live experiments by “remoting in” – used in physics. </a:t>
            </a:r>
            <a:endParaRPr lang="en-GB" sz="2200" dirty="0"/>
          </a:p>
          <a:p>
            <a:pPr>
              <a:lnSpc>
                <a:spcPct val="110000"/>
              </a:lnSpc>
            </a:pPr>
            <a:endParaRPr lang="en-GB" sz="3000" dirty="0"/>
          </a:p>
          <a:p>
            <a:endParaRPr lang="en-GB" dirty="0"/>
          </a:p>
        </p:txBody>
      </p:sp>
    </p:spTree>
    <p:extLst>
      <p:ext uri="{BB962C8B-B14F-4D97-AF65-F5344CB8AC3E}">
        <p14:creationId xmlns:p14="http://schemas.microsoft.com/office/powerpoint/2010/main" val="322902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19" y="3979067"/>
            <a:ext cx="10760393" cy="1737995"/>
          </a:xfrm>
        </p:spPr>
        <p:txBody>
          <a:bodyPr>
            <a:normAutofit fontScale="90000"/>
          </a:bodyPr>
          <a:lstStyle/>
          <a:p>
            <a:r>
              <a:rPr lang="en-GB" b="1" dirty="0"/>
              <a:t>The importance of Community in developing the delivery of online labs during the COVID-19 Pandemic</a:t>
            </a:r>
            <a:br>
              <a:rPr lang="en-GB" dirty="0"/>
            </a:br>
            <a:br>
              <a:rPr lang="en-GB" dirty="0">
                <a:solidFill>
                  <a:schemeClr val="bg1"/>
                </a:solidFill>
                <a:latin typeface="Arial Black" panose="020B0A04020102020204" pitchFamily="34" charset="0"/>
              </a:rPr>
            </a:br>
            <a:r>
              <a:rPr lang="en-GB" sz="3100" dirty="0">
                <a:latin typeface="Arial" panose="020B0604020202020204" pitchFamily="34" charset="0"/>
                <a:cs typeface="Arial" panose="020B0604020202020204" pitchFamily="34" charset="0"/>
              </a:rPr>
              <a:t>Dr Cate Cropper</a:t>
            </a:r>
            <a:br>
              <a:rPr lang="en-GB" sz="3100" dirty="0">
                <a:solidFill>
                  <a:schemeClr val="bg1"/>
                </a:solidFill>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Lecturer – Chemistry (CTL)</a:t>
            </a:r>
            <a:br>
              <a:rPr lang="en-GB" sz="3100" dirty="0">
                <a:solidFill>
                  <a:schemeClr val="bg1"/>
                </a:solidFill>
                <a:latin typeface="Arial Black" panose="020B0A04020102020204" pitchFamily="34" charset="0"/>
              </a:rPr>
            </a:br>
            <a:br>
              <a:rPr lang="en-GB" sz="3100" dirty="0">
                <a:solidFill>
                  <a:schemeClr val="bg1"/>
                </a:solidFill>
                <a:latin typeface="Arial Black" panose="020B0A04020102020204" pitchFamily="34" charset="0"/>
              </a:rPr>
            </a:br>
            <a:br>
              <a:rPr lang="en-GB" sz="3100" dirty="0">
                <a:solidFill>
                  <a:schemeClr val="bg1"/>
                </a:solidFill>
                <a:latin typeface="Arial Black" panose="020B0A04020102020204" pitchFamily="34" charset="0"/>
              </a:rPr>
            </a:br>
            <a:br>
              <a:rPr lang="en-GB" sz="3100" dirty="0">
                <a:solidFill>
                  <a:schemeClr val="bg1"/>
                </a:solidFill>
                <a:latin typeface="Arial Black" panose="020B0A04020102020204" pitchFamily="34" charset="0"/>
              </a:rPr>
            </a:br>
            <a:endParaRPr lang="en-GB" sz="3100" dirty="0">
              <a:solidFill>
                <a:schemeClr val="bg1"/>
              </a:solidFill>
              <a:latin typeface="Arial Black" panose="020B0A04020102020204" pitchFamily="34" charset="0"/>
            </a:endParaRPr>
          </a:p>
        </p:txBody>
      </p:sp>
      <p:cxnSp>
        <p:nvCxnSpPr>
          <p:cNvPr id="7" name="Straight Connector 6"/>
          <p:cNvCxnSpPr/>
          <p:nvPr/>
        </p:nvCxnSpPr>
        <p:spPr>
          <a:xfrm>
            <a:off x="838200" y="4323095"/>
            <a:ext cx="10378440"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55150E-FBD7-4E95-AB9F-2C0B8878EE16}"/>
              </a:ext>
            </a:extLst>
          </p:cNvPr>
          <p:cNvSpPr txBox="1"/>
          <p:nvPr/>
        </p:nvSpPr>
        <p:spPr>
          <a:xfrm>
            <a:off x="8763433" y="6414053"/>
            <a:ext cx="3351623" cy="369332"/>
          </a:xfrm>
          <a:prstGeom prst="rect">
            <a:avLst/>
          </a:prstGeom>
          <a:noFill/>
        </p:spPr>
        <p:txBody>
          <a:bodyPr wrap="none" rtlCol="0">
            <a:spAutoFit/>
          </a:bodyPr>
          <a:lstStyle/>
          <a:p>
            <a:r>
              <a:rPr lang="en-GB" dirty="0">
                <a:solidFill>
                  <a:schemeClr val="bg1"/>
                </a:solidFill>
                <a:latin typeface="Arial Black" panose="020B0A04020102020204" pitchFamily="34" charset="0"/>
              </a:rPr>
              <a:t>ccropper@liverpool.ac.uk</a:t>
            </a:r>
            <a:endParaRPr lang="en-GB" dirty="0"/>
          </a:p>
        </p:txBody>
      </p:sp>
    </p:spTree>
    <p:extLst>
      <p:ext uri="{BB962C8B-B14F-4D97-AF65-F5344CB8AC3E}">
        <p14:creationId xmlns:p14="http://schemas.microsoft.com/office/powerpoint/2010/main" val="284544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13" name="Subtitle 12"/>
          <p:cNvSpPr>
            <a:spLocks noGrp="1"/>
          </p:cNvSpPr>
          <p:nvPr>
            <p:ph type="subTitle" idx="1"/>
          </p:nvPr>
        </p:nvSpPr>
        <p:spPr/>
        <p:txBody>
          <a:bodyPr/>
          <a:lstStyle/>
          <a:p>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592050" cy="7029450"/>
          </a:xfrm>
          <a:prstGeom prst="rect">
            <a:avLst/>
          </a:prstGeom>
        </p:spPr>
      </p:pic>
      <p:sp>
        <p:nvSpPr>
          <p:cNvPr id="4" name="TextBox 3"/>
          <p:cNvSpPr txBox="1"/>
          <p:nvPr/>
        </p:nvSpPr>
        <p:spPr>
          <a:xfrm>
            <a:off x="6803409" y="547236"/>
            <a:ext cx="5391150" cy="5934978"/>
          </a:xfrm>
          <a:prstGeom prst="rect">
            <a:avLst/>
          </a:prstGeom>
          <a:solidFill>
            <a:schemeClr val="tx1">
              <a:alpha val="66000"/>
            </a:schemeClr>
          </a:solidFill>
        </p:spPr>
        <p:txBody>
          <a:bodyPr wrap="square" rtlCol="0">
            <a:spAutoFit/>
          </a:bodyPr>
          <a:lstStyle/>
          <a:p>
            <a:endParaRPr lang="en-GB" dirty="0"/>
          </a:p>
        </p:txBody>
      </p:sp>
      <p:sp>
        <p:nvSpPr>
          <p:cNvPr id="6" name="TextBox 5"/>
          <p:cNvSpPr txBox="1"/>
          <p:nvPr/>
        </p:nvSpPr>
        <p:spPr>
          <a:xfrm>
            <a:off x="6910655" y="480309"/>
            <a:ext cx="5000625" cy="10187404"/>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There is no “one size fits all” solution</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Quality assurance checking – are we aligned?</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Social media is a powerful tool</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Shared workload? Do we need to reinvent the wheel?</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A bank of resources online, freely accessible</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Synchronous activities are important to ensure there is time to engage with others</a:t>
            </a:r>
          </a:p>
          <a:p>
            <a:pPr marL="342900" indent="-342900">
              <a:buFont typeface="Arial" panose="020B0604020202020204" pitchFamily="34" charset="0"/>
              <a:buChar char="•"/>
            </a:pPr>
            <a:r>
              <a:rPr lang="en-GB" sz="2800" dirty="0">
                <a:solidFill>
                  <a:schemeClr val="bg1"/>
                </a:solidFill>
                <a:latin typeface="Arial" charset="0"/>
                <a:ea typeface="Arial" charset="0"/>
                <a:cs typeface="Arial" charset="0"/>
              </a:rPr>
              <a:t>Friends are important</a:t>
            </a:r>
          </a:p>
          <a:p>
            <a:pPr marL="342900" indent="-342900">
              <a:buFont typeface="Arial" panose="020B0604020202020204" pitchFamily="34" charset="0"/>
              <a:buChar char="•"/>
            </a:pPr>
            <a:endParaRPr lang="en-GB" sz="2800" dirty="0">
              <a:solidFill>
                <a:schemeClr val="bg1"/>
              </a:solidFill>
              <a:latin typeface="Arial" charset="0"/>
              <a:ea typeface="Arial" charset="0"/>
              <a:cs typeface="Arial" charset="0"/>
            </a:endParaRPr>
          </a:p>
          <a:p>
            <a:pPr marL="342900" indent="-342900">
              <a:buFont typeface="Arial" panose="020B0604020202020204" pitchFamily="34" charset="0"/>
              <a:buChar char="•"/>
            </a:pPr>
            <a:endParaRPr lang="en-GB" sz="2800" dirty="0">
              <a:solidFill>
                <a:schemeClr val="bg1"/>
              </a:solidFill>
              <a:latin typeface="Arial" charset="0"/>
              <a:ea typeface="Arial" charset="0"/>
              <a:cs typeface="Arial" charset="0"/>
            </a:endParaRPr>
          </a:p>
          <a:p>
            <a:pPr marL="342900" indent="-342900">
              <a:buFont typeface="Arial" panose="020B0604020202020204" pitchFamily="34" charset="0"/>
              <a:buChar char="•"/>
            </a:pPr>
            <a:endParaRPr lang="en-GB" sz="2800" dirty="0">
              <a:solidFill>
                <a:schemeClr val="bg1"/>
              </a:solidFill>
              <a:latin typeface="Arial" charset="0"/>
              <a:ea typeface="Arial" charset="0"/>
              <a:cs typeface="Arial" charset="0"/>
            </a:endParaRPr>
          </a:p>
          <a:p>
            <a:pPr marL="342900" indent="-342900">
              <a:buFont typeface="Arial" panose="020B0604020202020204" pitchFamily="34" charset="0"/>
              <a:buChar char="•"/>
            </a:pPr>
            <a:endParaRPr lang="en-US" sz="2800" dirty="0">
              <a:solidFill>
                <a:schemeClr val="bg1"/>
              </a:solidFill>
              <a:latin typeface="Arial" charset="0"/>
              <a:ea typeface="Arial" charset="0"/>
              <a:cs typeface="Arial" charset="0"/>
            </a:endParaRPr>
          </a:p>
          <a:p>
            <a:pPr marL="285750" indent="-285750">
              <a:buFont typeface="Arial" panose="020B0604020202020204" pitchFamily="34" charset="0"/>
              <a:buChar char="•"/>
            </a:pPr>
            <a:r>
              <a:rPr lang="en-US" sz="2000" dirty="0">
                <a:solidFill>
                  <a:schemeClr val="bg1"/>
                </a:solidFill>
                <a:latin typeface="Arial" charset="0"/>
                <a:ea typeface="Arial" charset="0"/>
                <a:cs typeface="Arial" charset="0"/>
              </a:rPr>
              <a:t>				</a:t>
            </a:r>
            <a:endParaRPr lang="en-US" sz="115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a:p>
            <a:pPr marL="171450" indent="-171450">
              <a:buFont typeface="Arial" panose="020B0604020202020204" pitchFamily="34" charset="0"/>
              <a:buChar char="•"/>
            </a:pPr>
            <a:endParaRPr lang="en-US" sz="1200" dirty="0">
              <a:solidFill>
                <a:schemeClr val="bg1"/>
              </a:solidFill>
              <a:effectLst/>
              <a:latin typeface="Arial" charset="0"/>
              <a:ea typeface="Arial" charset="0"/>
              <a:cs typeface="Arial" charset="0"/>
            </a:endParaRPr>
          </a:p>
        </p:txBody>
      </p:sp>
      <p:sp>
        <p:nvSpPr>
          <p:cNvPr id="10" name="TextBox 9"/>
          <p:cNvSpPr txBox="1"/>
          <p:nvPr/>
        </p:nvSpPr>
        <p:spPr>
          <a:xfrm>
            <a:off x="10619874" y="5590072"/>
            <a:ext cx="1090863" cy="369332"/>
          </a:xfrm>
          <a:prstGeom prst="rect">
            <a:avLst/>
          </a:prstGeom>
          <a:noFill/>
        </p:spPr>
        <p:txBody>
          <a:bodyPr wrap="square" rtlCol="0">
            <a:spAutoFit/>
          </a:bodyPr>
          <a:lstStyle/>
          <a:p>
            <a:r>
              <a:rPr lang="en-GB" dirty="0"/>
              <a:t>“”</a:t>
            </a:r>
          </a:p>
        </p:txBody>
      </p:sp>
      <p:sp>
        <p:nvSpPr>
          <p:cNvPr id="8" name="TextBox 7"/>
          <p:cNvSpPr txBox="1"/>
          <p:nvPr/>
        </p:nvSpPr>
        <p:spPr>
          <a:xfrm>
            <a:off x="0" y="5581650"/>
            <a:ext cx="5281346" cy="900564"/>
          </a:xfrm>
          <a:prstGeom prst="rect">
            <a:avLst/>
          </a:prstGeom>
          <a:gradFill>
            <a:gsLst>
              <a:gs pos="74000">
                <a:schemeClr val="tx1">
                  <a:alpha val="70000"/>
                </a:schemeClr>
              </a:gs>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gradFill>
        </p:spPr>
        <p:txBody>
          <a:bodyPr wrap="square" rtlCol="0">
            <a:spAutoFit/>
          </a:bodyPr>
          <a:lstStyle/>
          <a:p>
            <a:endParaRPr lang="en-GB" dirty="0"/>
          </a:p>
        </p:txBody>
      </p:sp>
      <p:sp>
        <p:nvSpPr>
          <p:cNvPr id="11" name="TextBox 10"/>
          <p:cNvSpPr txBox="1"/>
          <p:nvPr/>
        </p:nvSpPr>
        <p:spPr>
          <a:xfrm>
            <a:off x="166969" y="5566661"/>
            <a:ext cx="5114378" cy="954107"/>
          </a:xfrm>
          <a:prstGeom prst="rect">
            <a:avLst/>
          </a:prstGeom>
          <a:noFill/>
        </p:spPr>
        <p:txBody>
          <a:bodyPr wrap="square" rtlCol="0">
            <a:spAutoFit/>
          </a:bodyPr>
          <a:lstStyle/>
          <a:p>
            <a:r>
              <a:rPr lang="en-US" sz="2800" b="1" dirty="0">
                <a:solidFill>
                  <a:schemeClr val="bg1"/>
                </a:solidFill>
                <a:latin typeface="Arial Black" charset="0"/>
                <a:ea typeface="Arial Black" charset="0"/>
                <a:cs typeface="Arial Black" charset="0"/>
              </a:rPr>
              <a:t>What did we learn from the communities?</a:t>
            </a:r>
          </a:p>
        </p:txBody>
      </p:sp>
      <p:pic>
        <p:nvPicPr>
          <p:cNvPr id="1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22" y="530702"/>
            <a:ext cx="3118657" cy="801627"/>
          </a:xfrm>
          <a:prstGeom prst="rect">
            <a:avLst/>
          </a:prstGeom>
        </p:spPr>
      </p:pic>
    </p:spTree>
    <p:extLst>
      <p:ext uri="{BB962C8B-B14F-4D97-AF65-F5344CB8AC3E}">
        <p14:creationId xmlns:p14="http://schemas.microsoft.com/office/powerpoint/2010/main" val="22718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1769-6D1D-4D4F-AC6E-237A46EFA49D}"/>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B6CDE67C-DBB5-492A-82F1-3A6AC14A6FC5}"/>
              </a:ext>
            </a:extLst>
          </p:cNvPr>
          <p:cNvSpPr>
            <a:spLocks noGrp="1"/>
          </p:cNvSpPr>
          <p:nvPr>
            <p:ph idx="1"/>
          </p:nvPr>
        </p:nvSpPr>
        <p:spPr>
          <a:xfrm>
            <a:off x="718930" y="2796208"/>
            <a:ext cx="10515600" cy="3664226"/>
          </a:xfrm>
        </p:spPr>
        <p:txBody>
          <a:bodyPr>
            <a:normAutofit fontScale="62500" lnSpcReduction="20000"/>
          </a:bodyPr>
          <a:lstStyle/>
          <a:p>
            <a:r>
              <a:rPr lang="en-GB" dirty="0">
                <a:hlinkClick r:id="rId3">
                  <a:extLst>
                    <a:ext uri="{A12FA001-AC4F-418D-AE19-62706E023703}">
                      <ahyp:hlinkClr xmlns:ahyp="http://schemas.microsoft.com/office/drawing/2018/hyperlinkcolor" val="tx"/>
                    </a:ext>
                  </a:extLst>
                </a:hlinkClick>
              </a:rPr>
              <a:t>Malcolm Stewart, Craig Campbell and Ben </a:t>
            </a:r>
            <a:r>
              <a:rPr lang="en-GB" dirty="0" err="1">
                <a:hlinkClick r:id="rId3">
                  <a:extLst>
                    <a:ext uri="{A12FA001-AC4F-418D-AE19-62706E023703}">
                      <ahyp:hlinkClr xmlns:ahyp="http://schemas.microsoft.com/office/drawing/2018/hyperlinkcolor" val="tx"/>
                    </a:ext>
                  </a:extLst>
                </a:hlinkClick>
              </a:rPr>
              <a:t>Challen</a:t>
            </a:r>
            <a:r>
              <a:rPr lang="en-GB" dirty="0">
                <a:hlinkClick r:id="rId3">
                  <a:extLst>
                    <a:ext uri="{A12FA001-AC4F-418D-AE19-62706E023703}">
                      <ahyp:hlinkClr xmlns:ahyp="http://schemas.microsoft.com/office/drawing/2018/hyperlinkcolor" val="tx"/>
                    </a:ext>
                  </a:extLst>
                </a:hlinkClick>
              </a:rPr>
              <a:t> @ Oxford University</a:t>
            </a:r>
            <a:endParaRPr lang="en-GB" dirty="0"/>
          </a:p>
          <a:p>
            <a:endParaRPr lang="en-GB" dirty="0"/>
          </a:p>
          <a:p>
            <a:pPr marL="0" indent="0">
              <a:buNone/>
            </a:pPr>
            <a:r>
              <a:rPr lang="en-GB" dirty="0"/>
              <a:t>Cropper, Cate; Vaughan, Helen; Rushworth, Elisabeth; Johnson, Kathy; Chappell, Steve (2021): Planning considerations for Socially Distanced Chemistry Laboratories. National Teaching Repository. Presentation. </a:t>
            </a:r>
            <a:r>
              <a:rPr lang="en-GB" dirty="0">
                <a:hlinkClick r:id="rId4">
                  <a:extLst>
                    <a:ext uri="{A12FA001-AC4F-418D-AE19-62706E023703}">
                      <ahyp:hlinkClr xmlns:ahyp="http://schemas.microsoft.com/office/drawing/2018/hyperlinkcolor" val="tx"/>
                    </a:ext>
                  </a:extLst>
                </a:hlinkClick>
              </a:rPr>
              <a:t>https://doi.org/10.25416/NTR.16930120.v2</a:t>
            </a:r>
            <a:endParaRPr lang="en-GB" b="1" dirty="0"/>
          </a:p>
          <a:p>
            <a:pPr marL="0" indent="0">
              <a:buNone/>
            </a:pPr>
            <a:endParaRPr lang="en-GB" dirty="0"/>
          </a:p>
          <a:p>
            <a:pPr marL="0" indent="0">
              <a:buNone/>
            </a:pPr>
            <a:r>
              <a:rPr lang="en-GB" dirty="0"/>
              <a:t>Teaching practical Analytical Chemistry online: Improving delivery of a Year 2 NMR Spectroscopy Practical</a:t>
            </a:r>
            <a:r>
              <a:rPr lang="en-GB" b="1" dirty="0"/>
              <a:t>, Cropper and Sedghi, </a:t>
            </a:r>
            <a:r>
              <a:rPr lang="en-GB" dirty="0"/>
              <a:t>SEDA Special on Teaching and Assessing Online Practical Courses, in review.</a:t>
            </a:r>
          </a:p>
          <a:p>
            <a:pPr marL="0" indent="0">
              <a:buNone/>
            </a:pPr>
            <a:endParaRPr lang="en-GB" dirty="0"/>
          </a:p>
          <a:p>
            <a:pPr marL="0" indent="0">
              <a:buNone/>
            </a:pPr>
            <a:r>
              <a:rPr lang="en-GB" b="1" dirty="0"/>
              <a:t>Sedghi, G</a:t>
            </a:r>
            <a:r>
              <a:rPr lang="en-GB" dirty="0"/>
              <a:t>. and Cropper, C., Hybrid delivery of practical Chemistry courses using pre-lab tutoring system, in M. G. Jamil &amp; D.A. Morley, Agile learning environments amid disruption: Evaluating academic innovations in higher education during COVID-19, Palgrave Macmillan, in press.</a:t>
            </a:r>
          </a:p>
        </p:txBody>
      </p:sp>
    </p:spTree>
    <p:extLst>
      <p:ext uri="{BB962C8B-B14F-4D97-AF65-F5344CB8AC3E}">
        <p14:creationId xmlns:p14="http://schemas.microsoft.com/office/powerpoint/2010/main" val="185846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04496" y="2709619"/>
            <a:ext cx="4159343" cy="1069127"/>
          </a:xfrm>
        </p:spPr>
      </p:pic>
      <p:sp>
        <p:nvSpPr>
          <p:cNvPr id="3" name="TextBox 2"/>
          <p:cNvSpPr txBox="1"/>
          <p:nvPr/>
        </p:nvSpPr>
        <p:spPr>
          <a:xfrm>
            <a:off x="266007" y="199505"/>
            <a:ext cx="3757353" cy="1413164"/>
          </a:xfrm>
          <a:prstGeom prst="rect">
            <a:avLst/>
          </a:prstGeom>
          <a:solidFill>
            <a:srgbClr val="1B2B7C"/>
          </a:solidFill>
        </p:spPr>
        <p:txBody>
          <a:bodyPr wrap="square" rtlCol="0">
            <a:spAutoFit/>
          </a:bodyPr>
          <a:lstStyle/>
          <a:p>
            <a:endParaRPr lang="en-GB" dirty="0"/>
          </a:p>
        </p:txBody>
      </p:sp>
    </p:spTree>
    <p:extLst>
      <p:ext uri="{BB962C8B-B14F-4D97-AF65-F5344CB8AC3E}">
        <p14:creationId xmlns:p14="http://schemas.microsoft.com/office/powerpoint/2010/main" val="26502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3FEE-A7C9-44DB-B1EB-0B9F41A6DCED}"/>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1024B76F-14FF-4EA0-8F84-22B4B2483BF2}"/>
              </a:ext>
            </a:extLst>
          </p:cNvPr>
          <p:cNvSpPr>
            <a:spLocks noGrp="1"/>
          </p:cNvSpPr>
          <p:nvPr>
            <p:ph idx="1"/>
          </p:nvPr>
        </p:nvSpPr>
        <p:spPr/>
        <p:txBody>
          <a:bodyPr>
            <a:normAutofit fontScale="70000" lnSpcReduction="20000"/>
          </a:bodyPr>
          <a:lstStyle/>
          <a:p>
            <a:r>
              <a:rPr lang="en-GB" dirty="0">
                <a:hlinkClick r:id="rId2">
                  <a:extLst>
                    <a:ext uri="{A12FA001-AC4F-418D-AE19-62706E023703}">
                      <ahyp:hlinkClr xmlns:ahyp="http://schemas.microsoft.com/office/drawing/2018/hyperlinkcolor" val="tx"/>
                    </a:ext>
                  </a:extLst>
                </a:hlinkClick>
              </a:rPr>
              <a:t>https://www.lecturemotely.com/copy-of-lab-courses</a:t>
            </a:r>
            <a:endParaRPr lang="en-GB" dirty="0"/>
          </a:p>
          <a:p>
            <a:r>
              <a:rPr lang="en-GB" dirty="0">
                <a:hlinkClick r:id="rId3">
                  <a:extLst>
                    <a:ext uri="{A12FA001-AC4F-418D-AE19-62706E023703}">
                      <ahyp:hlinkClr xmlns:ahyp="http://schemas.microsoft.com/office/drawing/2018/hyperlinkcolor" val="tx"/>
                    </a:ext>
                  </a:extLst>
                </a:hlinkClick>
              </a:rPr>
              <a:t>https://www.gla.ac.uk/schools/chemistry/research/drylabs/presentations/#d.en.738423</a:t>
            </a:r>
            <a:endParaRPr lang="en-GB" dirty="0"/>
          </a:p>
          <a:p>
            <a:r>
              <a:rPr lang="en-GB" dirty="0">
                <a:hlinkClick r:id="rId4">
                  <a:extLst>
                    <a:ext uri="{A12FA001-AC4F-418D-AE19-62706E023703}">
                      <ahyp:hlinkClr xmlns:ahyp="http://schemas.microsoft.com/office/drawing/2018/hyperlinkcolor" val="tx"/>
                    </a:ext>
                  </a:extLst>
                </a:hlinkClick>
              </a:rPr>
              <a:t>https://padlet.com/tomrodgers/HybridLabs</a:t>
            </a:r>
            <a:endParaRPr lang="en-GB" dirty="0"/>
          </a:p>
          <a:p>
            <a:r>
              <a:rPr lang="en-GB" dirty="0">
                <a:hlinkClick r:id="rId5">
                  <a:extLst>
                    <a:ext uri="{A12FA001-AC4F-418D-AE19-62706E023703}">
                      <ahyp:hlinkClr xmlns:ahyp="http://schemas.microsoft.com/office/drawing/2018/hyperlinkcolor" val="tx"/>
                    </a:ext>
                  </a:extLst>
                </a:hlinkClick>
              </a:rPr>
              <a:t>https://www.liverpool.ac.uk/central-teaching-hub/physicslthe/</a:t>
            </a:r>
            <a:endParaRPr lang="en-GB" dirty="0"/>
          </a:p>
          <a:p>
            <a:endParaRPr lang="en-GB" dirty="0"/>
          </a:p>
          <a:p>
            <a:r>
              <a:rPr lang="en-GB" dirty="0">
                <a:hlinkClick r:id="rId6">
                  <a:extLst>
                    <a:ext uri="{A12FA001-AC4F-418D-AE19-62706E023703}">
                      <ahyp:hlinkClr xmlns:ahyp="http://schemas.microsoft.com/office/drawing/2018/hyperlinkcolor" val="tx"/>
                    </a:ext>
                  </a:extLst>
                </a:hlinkClick>
              </a:rPr>
              <a:t>https://ora.ox.ac.uk/objects/uuid:34490d01-6d7b-44b4-855e-f340086f24e6/download_file?safe_filename=Campbell_et_al_2020_drylabs20_a_new_global_collaborative_network_to.pdf&amp;type_of_work=Journal+article</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93732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255105" y="1439783"/>
            <a:ext cx="10515600" cy="727635"/>
          </a:xfrm>
          <a:prstGeom prst="rect">
            <a:avLst/>
          </a:prstGeom>
          <a:noFill/>
        </p:spPr>
        <p:txBody>
          <a:bodyPr wrap="square" rtlCol="0">
            <a:spAutoFit/>
          </a:bodyPr>
          <a:lstStyle/>
          <a:p>
            <a:pPr>
              <a:lnSpc>
                <a:spcPts val="5160"/>
              </a:lnSpc>
            </a:pPr>
            <a:r>
              <a:rPr lang="en-US" b="1" dirty="0">
                <a:latin typeface="Arial Black" charset="0"/>
                <a:ea typeface="Arial Black" charset="0"/>
                <a:cs typeface="Arial Black" charset="0"/>
              </a:rPr>
              <a:t>Overview</a:t>
            </a:r>
            <a:endParaRPr lang="en-US" sz="3600" b="1" dirty="0">
              <a:solidFill>
                <a:schemeClr val="bg1"/>
              </a:solidFill>
              <a:latin typeface="Arial Black" charset="0"/>
              <a:ea typeface="Arial Black" charset="0"/>
              <a:cs typeface="Arial Black" charset="0"/>
            </a:endParaRPr>
          </a:p>
        </p:txBody>
      </p:sp>
      <p:sp>
        <p:nvSpPr>
          <p:cNvPr id="4" name="TextBox 3"/>
          <p:cNvSpPr txBox="1"/>
          <p:nvPr/>
        </p:nvSpPr>
        <p:spPr>
          <a:xfrm>
            <a:off x="350326" y="2439756"/>
            <a:ext cx="5568336" cy="4524315"/>
          </a:xfrm>
          <a:prstGeom prst="rect">
            <a:avLst/>
          </a:prstGeom>
          <a:noFill/>
        </p:spPr>
        <p:txBody>
          <a:bodyPr wrap="square" rtlCol="0">
            <a:spAutoFit/>
          </a:bodyPr>
          <a:lstStyle/>
          <a:p>
            <a:r>
              <a:rPr lang="en-US" dirty="0">
                <a:solidFill>
                  <a:schemeClr val="bg1"/>
                </a:solidFill>
                <a:effectLst/>
                <a:latin typeface="Arial" charset="0"/>
                <a:ea typeface="Arial" charset="0"/>
                <a:cs typeface="Arial" charset="0"/>
              </a:rPr>
              <a:t>Who am I? </a:t>
            </a:r>
          </a:p>
          <a:p>
            <a:r>
              <a:rPr lang="en-US" dirty="0">
                <a:solidFill>
                  <a:schemeClr val="bg1"/>
                </a:solidFill>
                <a:effectLst/>
                <a:latin typeface="Arial" charset="0"/>
                <a:ea typeface="Arial" charset="0"/>
                <a:cs typeface="Arial" charset="0"/>
              </a:rPr>
              <a:t>Why do I think collaboration and community is so important?</a:t>
            </a:r>
          </a:p>
          <a:p>
            <a:endParaRPr lang="en-US" dirty="0">
              <a:solidFill>
                <a:schemeClr val="bg1"/>
              </a:solidFill>
              <a:effectLst/>
              <a:latin typeface="Arial" charset="0"/>
              <a:ea typeface="Arial" charset="0"/>
              <a:cs typeface="Arial" charset="0"/>
            </a:endParaRPr>
          </a:p>
          <a:p>
            <a:r>
              <a:rPr lang="en-US" dirty="0">
                <a:solidFill>
                  <a:schemeClr val="bg1"/>
                </a:solidFill>
                <a:latin typeface="Arial" charset="0"/>
                <a:ea typeface="Arial" charset="0"/>
                <a:cs typeface="Arial" charset="0"/>
              </a:rPr>
              <a:t>“Action stations!” </a:t>
            </a:r>
          </a:p>
          <a:p>
            <a:r>
              <a:rPr lang="en-US" dirty="0" err="1">
                <a:solidFill>
                  <a:schemeClr val="bg1"/>
                </a:solidFill>
                <a:latin typeface="Arial" charset="0"/>
                <a:ea typeface="Arial" charset="0"/>
                <a:cs typeface="Arial" charset="0"/>
              </a:rPr>
              <a:t>Mobilising</a:t>
            </a:r>
            <a:r>
              <a:rPr lang="en-US" dirty="0">
                <a:solidFill>
                  <a:schemeClr val="bg1"/>
                </a:solidFill>
                <a:latin typeface="Arial" charset="0"/>
                <a:ea typeface="Arial" charset="0"/>
                <a:cs typeface="Arial" charset="0"/>
              </a:rPr>
              <a:t> the chemistry lab practitioners</a:t>
            </a:r>
          </a:p>
          <a:p>
            <a:endParaRPr lang="en-US" dirty="0">
              <a:solidFill>
                <a:schemeClr val="bg1"/>
              </a:solidFill>
              <a:latin typeface="Arial" charset="0"/>
              <a:ea typeface="Arial" charset="0"/>
              <a:cs typeface="Arial" charset="0"/>
            </a:endParaRPr>
          </a:p>
          <a:p>
            <a:r>
              <a:rPr lang="en-US" dirty="0">
                <a:solidFill>
                  <a:schemeClr val="bg1"/>
                </a:solidFill>
                <a:effectLst/>
                <a:latin typeface="Arial" charset="0"/>
                <a:ea typeface="Arial" charset="0"/>
                <a:cs typeface="Arial" charset="0"/>
              </a:rPr>
              <a:t>“Oh, we should do that too!” </a:t>
            </a:r>
            <a:endParaRPr lang="en-US" dirty="0">
              <a:solidFill>
                <a:schemeClr val="bg1"/>
              </a:solidFill>
              <a:latin typeface="Arial" charset="0"/>
              <a:ea typeface="Arial" charset="0"/>
              <a:cs typeface="Arial" charset="0"/>
            </a:endParaRPr>
          </a:p>
          <a:p>
            <a:r>
              <a:rPr lang="en-US" dirty="0">
                <a:solidFill>
                  <a:schemeClr val="bg1"/>
                </a:solidFill>
                <a:effectLst/>
                <a:latin typeface="Arial" charset="0"/>
                <a:ea typeface="Arial" charset="0"/>
                <a:cs typeface="Arial" charset="0"/>
              </a:rPr>
              <a:t>The birth of Physics LTHE</a:t>
            </a:r>
          </a:p>
          <a:p>
            <a:endParaRPr lang="en-US" dirty="0">
              <a:solidFill>
                <a:schemeClr val="bg1"/>
              </a:solidFill>
              <a:effectLst/>
              <a:latin typeface="Arial" charset="0"/>
              <a:ea typeface="Arial" charset="0"/>
              <a:cs typeface="Arial" charset="0"/>
            </a:endParaRPr>
          </a:p>
          <a:p>
            <a:r>
              <a:rPr lang="en-US" dirty="0">
                <a:solidFill>
                  <a:schemeClr val="bg1"/>
                </a:solidFill>
                <a:latin typeface="Arial" charset="0"/>
                <a:ea typeface="Arial" charset="0"/>
                <a:cs typeface="Arial" charset="0"/>
              </a:rPr>
              <a:t>Output from the community…specifically post-</a:t>
            </a:r>
            <a:r>
              <a:rPr lang="en-US" dirty="0" err="1">
                <a:solidFill>
                  <a:schemeClr val="bg1"/>
                </a:solidFill>
                <a:latin typeface="Arial" charset="0"/>
                <a:ea typeface="Arial" charset="0"/>
                <a:cs typeface="Arial" charset="0"/>
              </a:rPr>
              <a:t>Covid</a:t>
            </a:r>
            <a:endParaRPr lang="en-US" dirty="0">
              <a:solidFill>
                <a:schemeClr val="bg1"/>
              </a:solidFill>
              <a:latin typeface="Arial" charset="0"/>
              <a:ea typeface="Arial" charset="0"/>
              <a:cs typeface="Arial" charset="0"/>
            </a:endParaRPr>
          </a:p>
          <a:p>
            <a:endParaRPr lang="en-US" dirty="0">
              <a:solidFill>
                <a:schemeClr val="bg1"/>
              </a:solidFill>
              <a:latin typeface="Arial" charset="0"/>
              <a:ea typeface="Arial" charset="0"/>
              <a:cs typeface="Arial" charset="0"/>
            </a:endParaRPr>
          </a:p>
          <a:p>
            <a:r>
              <a:rPr lang="en-US" dirty="0">
                <a:solidFill>
                  <a:schemeClr val="bg1"/>
                </a:solidFill>
                <a:latin typeface="Arial" charset="0"/>
                <a:ea typeface="Arial" charset="0"/>
                <a:cs typeface="Arial" charset="0"/>
              </a:rPr>
              <a:t>Replicating the lab community for students online</a:t>
            </a:r>
          </a:p>
          <a:p>
            <a:endParaRPr lang="en-US" dirty="0">
              <a:solidFill>
                <a:schemeClr val="bg1"/>
              </a:solidFill>
              <a:latin typeface="Arial" charset="0"/>
              <a:ea typeface="Arial" charset="0"/>
              <a:cs typeface="Arial" charset="0"/>
            </a:endParaRPr>
          </a:p>
          <a:p>
            <a:r>
              <a:rPr lang="en-US" dirty="0">
                <a:solidFill>
                  <a:schemeClr val="bg1"/>
                </a:solidFill>
                <a:latin typeface="Arial" charset="0"/>
                <a:ea typeface="Arial" charset="0"/>
                <a:cs typeface="Arial" charset="0"/>
              </a:rPr>
              <a:t>Lessons learned</a:t>
            </a:r>
            <a:endParaRPr lang="en-US" dirty="0">
              <a:solidFill>
                <a:schemeClr val="bg1"/>
              </a:solidFill>
              <a:effectLst/>
              <a:latin typeface="Arial" charset="0"/>
              <a:ea typeface="Arial" charset="0"/>
              <a:cs typeface="Arial" charset="0"/>
            </a:endParaRPr>
          </a:p>
          <a:p>
            <a:endParaRPr lang="en-US" dirty="0">
              <a:solidFill>
                <a:schemeClr val="bg1"/>
              </a:solidFill>
              <a:effectLst/>
              <a:latin typeface="Arial" charset="0"/>
              <a:ea typeface="Arial" charset="0"/>
              <a:cs typeface="Arial" charset="0"/>
            </a:endParaRPr>
          </a:p>
        </p:txBody>
      </p:sp>
      <p:pic>
        <p:nvPicPr>
          <p:cNvPr id="1026" name="Picture 2">
            <a:extLst>
              <a:ext uri="{FF2B5EF4-FFF2-40B4-BE49-F238E27FC236}">
                <a16:creationId xmlns:a16="http://schemas.microsoft.com/office/drawing/2014/main" id="{76334C77-C4E3-4DDB-BB1A-3C1190757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85" y="3338195"/>
            <a:ext cx="5563915" cy="3519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C74D55-2974-4280-97DE-AD95E8D154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8379" y="106893"/>
            <a:ext cx="4859025" cy="3231302"/>
          </a:xfrm>
          <a:prstGeom prst="rect">
            <a:avLst/>
          </a:prstGeom>
        </p:spPr>
      </p:pic>
    </p:spTree>
    <p:extLst>
      <p:ext uri="{BB962C8B-B14F-4D97-AF65-F5344CB8AC3E}">
        <p14:creationId xmlns:p14="http://schemas.microsoft.com/office/powerpoint/2010/main" val="26037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7DEF-3851-46E1-AAC2-45FF240D3252}"/>
              </a:ext>
            </a:extLst>
          </p:cNvPr>
          <p:cNvSpPr>
            <a:spLocks noGrp="1"/>
          </p:cNvSpPr>
          <p:nvPr>
            <p:ph type="title"/>
          </p:nvPr>
        </p:nvSpPr>
        <p:spPr>
          <a:xfrm>
            <a:off x="3978965" y="323957"/>
            <a:ext cx="10515600" cy="1325563"/>
          </a:xfrm>
        </p:spPr>
        <p:txBody>
          <a:bodyPr>
            <a:normAutofit/>
          </a:bodyPr>
          <a:lstStyle/>
          <a:p>
            <a:r>
              <a:rPr lang="en-GB" sz="3200" dirty="0"/>
              <a:t>The Central Teaching Laboratories</a:t>
            </a:r>
          </a:p>
        </p:txBody>
      </p:sp>
      <p:pic>
        <p:nvPicPr>
          <p:cNvPr id="3" name="Picture 2">
            <a:extLst>
              <a:ext uri="{FF2B5EF4-FFF2-40B4-BE49-F238E27FC236}">
                <a16:creationId xmlns:a16="http://schemas.microsoft.com/office/drawing/2014/main" id="{BC80A441-83E0-400B-9973-1090ED78CB8F}"/>
              </a:ext>
            </a:extLst>
          </p:cNvPr>
          <p:cNvPicPr>
            <a:picLocks noChangeAspect="1"/>
          </p:cNvPicPr>
          <p:nvPr/>
        </p:nvPicPr>
        <p:blipFill rotWithShape="1">
          <a:blip r:embed="rId3"/>
          <a:srcRect t="23284"/>
          <a:stretch/>
        </p:blipFill>
        <p:spPr>
          <a:xfrm>
            <a:off x="1444487" y="1580113"/>
            <a:ext cx="9592824" cy="3208591"/>
          </a:xfrm>
          <a:prstGeom prst="rect">
            <a:avLst/>
          </a:prstGeom>
        </p:spPr>
      </p:pic>
      <p:sp>
        <p:nvSpPr>
          <p:cNvPr id="4" name="Rectangle 3">
            <a:extLst>
              <a:ext uri="{FF2B5EF4-FFF2-40B4-BE49-F238E27FC236}">
                <a16:creationId xmlns:a16="http://schemas.microsoft.com/office/drawing/2014/main" id="{7F9E94A3-B4F3-427B-927C-40B81DA62588}"/>
              </a:ext>
            </a:extLst>
          </p:cNvPr>
          <p:cNvSpPr/>
          <p:nvPr/>
        </p:nvSpPr>
        <p:spPr>
          <a:xfrm>
            <a:off x="100266" y="5000382"/>
            <a:ext cx="11991467" cy="2554545"/>
          </a:xfrm>
          <a:prstGeom prst="rect">
            <a:avLst/>
          </a:prstGeom>
        </p:spPr>
        <p:txBody>
          <a:bodyPr wrap="square" numCol="3">
            <a:spAutoFit/>
          </a:bodyPr>
          <a:lstStyle/>
          <a:p>
            <a:pPr algn="just" fontAlgn="base"/>
            <a:r>
              <a:rPr lang="en-GB" sz="1600" b="1" dirty="0">
                <a:solidFill>
                  <a:schemeClr val="bg1"/>
                </a:solidFill>
                <a:latin typeface="Arial" panose="020B0604020202020204" pitchFamily="34" charset="0"/>
              </a:rPr>
              <a:t>Operational aims:</a:t>
            </a:r>
            <a:r>
              <a:rPr lang="en-US" sz="1600" dirty="0">
                <a:solidFill>
                  <a:schemeClr val="bg1"/>
                </a:solidFill>
                <a:latin typeface="Arial" panose="020B0604020202020204" pitchFamily="34" charset="0"/>
              </a:rPr>
              <a:t>​</a:t>
            </a:r>
            <a:endParaRPr lang="en-US" sz="1600" dirty="0">
              <a:solidFill>
                <a:schemeClr val="bg1"/>
              </a:solidFill>
            </a:endParaRPr>
          </a:p>
          <a:p>
            <a:pPr algn="just" fontAlgn="base">
              <a:buFont typeface="Arial" panose="020B0604020202020204" pitchFamily="34" charset="0"/>
              <a:buChar char="•"/>
            </a:pPr>
            <a:r>
              <a:rPr lang="en-GB" sz="1600" dirty="0">
                <a:solidFill>
                  <a:schemeClr val="bg1"/>
                </a:solidFill>
                <a:latin typeface="Arial" panose="020B0604020202020204" pitchFamily="34" charset="0"/>
              </a:rPr>
              <a:t>More Space</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Higher occupancy</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New equipment</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Facilities for new teaching activities </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endParaRPr lang="en-US" sz="1600"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r>
              <a:rPr lang="en-GB" sz="1600" b="1" dirty="0">
                <a:solidFill>
                  <a:schemeClr val="bg1"/>
                </a:solidFill>
                <a:latin typeface="Arial" panose="020B0604020202020204" pitchFamily="34" charset="0"/>
              </a:rPr>
              <a:t>Academic aims:</a:t>
            </a:r>
            <a:r>
              <a:rPr lang="en-US" sz="1600" dirty="0">
                <a:solidFill>
                  <a:schemeClr val="bg1"/>
                </a:solidFill>
                <a:latin typeface="Arial" panose="020B0604020202020204" pitchFamily="34" charset="0"/>
              </a:rPr>
              <a:t>​</a:t>
            </a:r>
            <a:endParaRPr lang="en-US" sz="1600" dirty="0">
              <a:solidFill>
                <a:schemeClr val="bg1"/>
              </a:solidFill>
            </a:endParaRPr>
          </a:p>
          <a:p>
            <a:pPr algn="just" fontAlgn="base">
              <a:buFont typeface="Arial" panose="020B0604020202020204" pitchFamily="34" charset="0"/>
              <a:buChar char="•"/>
            </a:pPr>
            <a:r>
              <a:rPr lang="en-GB" sz="1600" dirty="0">
                <a:solidFill>
                  <a:schemeClr val="bg1"/>
                </a:solidFill>
                <a:latin typeface="Arial" panose="020B0604020202020204" pitchFamily="34" charset="0"/>
              </a:rPr>
              <a:t>Improved student skills opportunities</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Student project expansion</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Improved student employability</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Pedagogic developments in laboratory learning, teaching and assessment</a:t>
            </a:r>
            <a:r>
              <a:rPr lang="en-US" sz="1600" dirty="0">
                <a:solidFill>
                  <a:schemeClr val="bg1"/>
                </a:solidFill>
                <a:latin typeface="Arial" panose="020B0604020202020204" pitchFamily="34" charset="0"/>
              </a:rPr>
              <a:t>​</a:t>
            </a: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endParaRPr lang="en-GB" sz="1600" b="1" dirty="0">
              <a:solidFill>
                <a:schemeClr val="bg1"/>
              </a:solidFill>
              <a:latin typeface="Arial" panose="020B0604020202020204" pitchFamily="34" charset="0"/>
            </a:endParaRPr>
          </a:p>
          <a:p>
            <a:pPr algn="just" fontAlgn="base"/>
            <a:r>
              <a:rPr lang="en-GB" sz="1600" b="1" dirty="0">
                <a:solidFill>
                  <a:schemeClr val="bg1"/>
                </a:solidFill>
                <a:latin typeface="Arial" panose="020B0604020202020204" pitchFamily="34" charset="0"/>
              </a:rPr>
              <a:t>Collaboration between disciplines</a:t>
            </a:r>
            <a:r>
              <a:rPr lang="en-US" sz="1600" dirty="0">
                <a:solidFill>
                  <a:schemeClr val="bg1"/>
                </a:solidFill>
                <a:latin typeface="Arial" panose="020B0604020202020204" pitchFamily="34" charset="0"/>
              </a:rPr>
              <a:t>​</a:t>
            </a:r>
          </a:p>
          <a:p>
            <a:pPr algn="just" fontAlgn="base">
              <a:buFont typeface="Arial" panose="020B0604020202020204" pitchFamily="34" charset="0"/>
              <a:buChar char="•"/>
            </a:pPr>
            <a:r>
              <a:rPr lang="en-GB" sz="1600" dirty="0">
                <a:solidFill>
                  <a:schemeClr val="bg1"/>
                </a:solidFill>
                <a:latin typeface="Arial" panose="020B0604020202020204" pitchFamily="34" charset="0"/>
              </a:rPr>
              <a:t>Facilitate  by CTL academics</a:t>
            </a:r>
            <a:r>
              <a:rPr lang="en-US" sz="1600" dirty="0">
                <a:solidFill>
                  <a:schemeClr val="bg1"/>
                </a:solidFill>
                <a:latin typeface="Arial" panose="020B0604020202020204" pitchFamily="34" charset="0"/>
              </a:rPr>
              <a:t>​</a:t>
            </a:r>
            <a:endParaRPr lang="en-US" sz="1600" b="0" i="0" dirty="0">
              <a:solidFill>
                <a:schemeClr val="bg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D6083ED-396D-4742-B7B4-58522FB98CB7}"/>
              </a:ext>
            </a:extLst>
          </p:cNvPr>
          <p:cNvPicPr>
            <a:picLocks noChangeAspect="1"/>
          </p:cNvPicPr>
          <p:nvPr/>
        </p:nvPicPr>
        <p:blipFill rotWithShape="1">
          <a:blip r:embed="rId4"/>
          <a:srcRect l="18406" t="7149" r="3623" b="40869"/>
          <a:stretch/>
        </p:blipFill>
        <p:spPr>
          <a:xfrm rot="345783">
            <a:off x="1075354" y="3385897"/>
            <a:ext cx="5611227" cy="28056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554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AEB4-12E5-45BB-9F91-8F7D6A8DC13E}"/>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9BFD844-6279-4C0C-95E2-55527E458793}"/>
              </a:ext>
            </a:extLst>
          </p:cNvPr>
          <p:cNvPicPr>
            <a:picLocks noChangeAspect="1"/>
          </p:cNvPicPr>
          <p:nvPr/>
        </p:nvPicPr>
        <p:blipFill>
          <a:blip r:embed="rId2"/>
          <a:stretch>
            <a:fillRect/>
          </a:stretch>
        </p:blipFill>
        <p:spPr>
          <a:xfrm>
            <a:off x="3977598" y="592941"/>
            <a:ext cx="7932465" cy="6019894"/>
          </a:xfrm>
          <a:prstGeom prst="rect">
            <a:avLst/>
          </a:prstGeom>
        </p:spPr>
      </p:pic>
    </p:spTree>
    <p:extLst>
      <p:ext uri="{BB962C8B-B14F-4D97-AF65-F5344CB8AC3E}">
        <p14:creationId xmlns:p14="http://schemas.microsoft.com/office/powerpoint/2010/main" val="424661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FFAF-0538-44DA-9CD8-9EE7C5EE468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C78924CB-2394-402A-A4D2-BDAB325884A4}"/>
              </a:ext>
            </a:extLst>
          </p:cNvPr>
          <p:cNvPicPr>
            <a:picLocks noChangeAspect="1"/>
          </p:cNvPicPr>
          <p:nvPr/>
        </p:nvPicPr>
        <p:blipFill>
          <a:blip r:embed="rId2"/>
          <a:stretch>
            <a:fillRect/>
          </a:stretch>
        </p:blipFill>
        <p:spPr>
          <a:xfrm>
            <a:off x="3975651" y="573094"/>
            <a:ext cx="8097079" cy="6125881"/>
          </a:xfrm>
          <a:prstGeom prst="rect">
            <a:avLst/>
          </a:prstGeom>
        </p:spPr>
      </p:pic>
    </p:spTree>
    <p:extLst>
      <p:ext uri="{BB962C8B-B14F-4D97-AF65-F5344CB8AC3E}">
        <p14:creationId xmlns:p14="http://schemas.microsoft.com/office/powerpoint/2010/main" val="308463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507C-3F92-47F9-804A-3639B7403CD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E51F76B-878D-49E1-9761-72AFCEBF252B}"/>
              </a:ext>
            </a:extLst>
          </p:cNvPr>
          <p:cNvPicPr>
            <a:picLocks noChangeAspect="1"/>
          </p:cNvPicPr>
          <p:nvPr/>
        </p:nvPicPr>
        <p:blipFill>
          <a:blip r:embed="rId2"/>
          <a:stretch>
            <a:fillRect/>
          </a:stretch>
        </p:blipFill>
        <p:spPr>
          <a:xfrm>
            <a:off x="3909391" y="728313"/>
            <a:ext cx="8117667" cy="5977286"/>
          </a:xfrm>
          <a:prstGeom prst="rect">
            <a:avLst/>
          </a:prstGeom>
        </p:spPr>
      </p:pic>
    </p:spTree>
    <p:extLst>
      <p:ext uri="{BB962C8B-B14F-4D97-AF65-F5344CB8AC3E}">
        <p14:creationId xmlns:p14="http://schemas.microsoft.com/office/powerpoint/2010/main" val="193939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3F970-C6C6-4691-A2CC-3257D8F02C8D}"/>
              </a:ext>
            </a:extLst>
          </p:cNvPr>
          <p:cNvPicPr>
            <a:picLocks noChangeAspect="1"/>
          </p:cNvPicPr>
          <p:nvPr/>
        </p:nvPicPr>
        <p:blipFill>
          <a:blip r:embed="rId2"/>
          <a:stretch>
            <a:fillRect/>
          </a:stretch>
        </p:blipFill>
        <p:spPr>
          <a:xfrm>
            <a:off x="3916859" y="626216"/>
            <a:ext cx="7886731" cy="5966741"/>
          </a:xfrm>
          <a:prstGeom prst="rect">
            <a:avLst/>
          </a:prstGeom>
        </p:spPr>
      </p:pic>
      <p:sp>
        <p:nvSpPr>
          <p:cNvPr id="3" name="TextBox 2">
            <a:extLst>
              <a:ext uri="{FF2B5EF4-FFF2-40B4-BE49-F238E27FC236}">
                <a16:creationId xmlns:a16="http://schemas.microsoft.com/office/drawing/2014/main" id="{AC94195D-69EF-4180-9036-B11351549E9A}"/>
              </a:ext>
            </a:extLst>
          </p:cNvPr>
          <p:cNvSpPr txBox="1"/>
          <p:nvPr/>
        </p:nvSpPr>
        <p:spPr>
          <a:xfrm>
            <a:off x="5062330" y="4468904"/>
            <a:ext cx="1683026" cy="646331"/>
          </a:xfrm>
          <a:prstGeom prst="rect">
            <a:avLst/>
          </a:prstGeom>
          <a:noFill/>
          <a:ln>
            <a:solidFill>
              <a:schemeClr val="accent1"/>
            </a:solidFill>
          </a:ln>
        </p:spPr>
        <p:txBody>
          <a:bodyPr wrap="square" rtlCol="0">
            <a:spAutoFit/>
          </a:bodyPr>
          <a:lstStyle/>
          <a:p>
            <a:r>
              <a:rPr lang="en-GB" dirty="0">
                <a:solidFill>
                  <a:srgbClr val="1A2B7C"/>
                </a:solidFill>
                <a:latin typeface="Arial" panose="020B0604020202020204" pitchFamily="34" charset="0"/>
                <a:cs typeface="Arial" panose="020B0604020202020204" pitchFamily="34" charset="0"/>
              </a:rPr>
              <a:t>New ways of working</a:t>
            </a:r>
          </a:p>
        </p:txBody>
      </p:sp>
      <p:sp>
        <p:nvSpPr>
          <p:cNvPr id="4" name="TextBox 3">
            <a:extLst>
              <a:ext uri="{FF2B5EF4-FFF2-40B4-BE49-F238E27FC236}">
                <a16:creationId xmlns:a16="http://schemas.microsoft.com/office/drawing/2014/main" id="{AAD5864B-DD3C-4431-BA43-7249B67519C0}"/>
              </a:ext>
            </a:extLst>
          </p:cNvPr>
          <p:cNvSpPr txBox="1"/>
          <p:nvPr/>
        </p:nvSpPr>
        <p:spPr>
          <a:xfrm>
            <a:off x="7361581" y="4792069"/>
            <a:ext cx="1683026" cy="923330"/>
          </a:xfrm>
          <a:prstGeom prst="rect">
            <a:avLst/>
          </a:prstGeom>
          <a:noFill/>
          <a:ln>
            <a:solidFill>
              <a:schemeClr val="accent1"/>
            </a:solidFill>
          </a:ln>
        </p:spPr>
        <p:txBody>
          <a:bodyPr wrap="square" rtlCol="0">
            <a:spAutoFit/>
          </a:bodyPr>
          <a:lstStyle/>
          <a:p>
            <a:r>
              <a:rPr lang="en-GB" dirty="0">
                <a:solidFill>
                  <a:srgbClr val="1A2B7C"/>
                </a:solidFill>
                <a:latin typeface="Arial" panose="020B0604020202020204" pitchFamily="34" charset="0"/>
                <a:cs typeface="Arial" panose="020B0604020202020204" pitchFamily="34" charset="0"/>
              </a:rPr>
              <a:t>Enthusiasm and a common goal</a:t>
            </a:r>
          </a:p>
        </p:txBody>
      </p:sp>
      <p:sp>
        <p:nvSpPr>
          <p:cNvPr id="6" name="TextBox 5">
            <a:extLst>
              <a:ext uri="{FF2B5EF4-FFF2-40B4-BE49-F238E27FC236}">
                <a16:creationId xmlns:a16="http://schemas.microsoft.com/office/drawing/2014/main" id="{AD48148F-608E-4F13-B97A-174AD37307C7}"/>
              </a:ext>
            </a:extLst>
          </p:cNvPr>
          <p:cNvSpPr txBox="1"/>
          <p:nvPr/>
        </p:nvSpPr>
        <p:spPr>
          <a:xfrm>
            <a:off x="10118875" y="1811249"/>
            <a:ext cx="1683026" cy="923330"/>
          </a:xfrm>
          <a:prstGeom prst="rect">
            <a:avLst/>
          </a:prstGeom>
          <a:noFill/>
          <a:ln>
            <a:solidFill>
              <a:schemeClr val="accent1"/>
            </a:solidFill>
          </a:ln>
        </p:spPr>
        <p:txBody>
          <a:bodyPr wrap="square" rtlCol="0">
            <a:spAutoFit/>
          </a:bodyPr>
          <a:lstStyle/>
          <a:p>
            <a:r>
              <a:rPr lang="en-GB" dirty="0" err="1">
                <a:solidFill>
                  <a:srgbClr val="1A2B7C"/>
                </a:solidFill>
                <a:latin typeface="Arial" panose="020B0604020202020204" pitchFamily="34" charset="0"/>
                <a:cs typeface="Arial" panose="020B0604020202020204" pitchFamily="34" charset="0"/>
              </a:rPr>
              <a:t>DryLabs</a:t>
            </a:r>
            <a:r>
              <a:rPr lang="en-GB" dirty="0">
                <a:solidFill>
                  <a:srgbClr val="1A2B7C"/>
                </a:solidFill>
                <a:latin typeface="Arial" panose="020B0604020202020204" pitchFamily="34" charset="0"/>
                <a:cs typeface="Arial" panose="020B0604020202020204" pitchFamily="34" charset="0"/>
              </a:rPr>
              <a:t>, Physics LTHE et al.</a:t>
            </a:r>
          </a:p>
        </p:txBody>
      </p:sp>
      <p:sp>
        <p:nvSpPr>
          <p:cNvPr id="8" name="TextBox 7">
            <a:extLst>
              <a:ext uri="{FF2B5EF4-FFF2-40B4-BE49-F238E27FC236}">
                <a16:creationId xmlns:a16="http://schemas.microsoft.com/office/drawing/2014/main" id="{1E9A8972-B434-43B7-A1C9-A80DD61B4D02}"/>
              </a:ext>
            </a:extLst>
          </p:cNvPr>
          <p:cNvSpPr txBox="1"/>
          <p:nvPr/>
        </p:nvSpPr>
        <p:spPr>
          <a:xfrm>
            <a:off x="9761069" y="5019178"/>
            <a:ext cx="1683026" cy="923330"/>
          </a:xfrm>
          <a:prstGeom prst="rect">
            <a:avLst/>
          </a:prstGeom>
          <a:noFill/>
          <a:ln>
            <a:solidFill>
              <a:schemeClr val="accent1"/>
            </a:solidFill>
          </a:ln>
        </p:spPr>
        <p:txBody>
          <a:bodyPr wrap="square" rtlCol="0">
            <a:spAutoFit/>
          </a:bodyPr>
          <a:lstStyle/>
          <a:p>
            <a:r>
              <a:rPr lang="en-GB" dirty="0">
                <a:solidFill>
                  <a:srgbClr val="1A2B7C"/>
                </a:solidFill>
                <a:latin typeface="Arial" panose="020B0604020202020204" pitchFamily="34" charset="0"/>
                <a:cs typeface="Arial" panose="020B0604020202020204" pitchFamily="34" charset="0"/>
              </a:rPr>
              <a:t>Taking lab classes online during COVID</a:t>
            </a:r>
          </a:p>
        </p:txBody>
      </p:sp>
      <p:sp>
        <p:nvSpPr>
          <p:cNvPr id="16" name="TextBox 15">
            <a:extLst>
              <a:ext uri="{FF2B5EF4-FFF2-40B4-BE49-F238E27FC236}">
                <a16:creationId xmlns:a16="http://schemas.microsoft.com/office/drawing/2014/main" id="{2FA9BFE6-F29E-4C86-A773-7359A6E99551}"/>
              </a:ext>
            </a:extLst>
          </p:cNvPr>
          <p:cNvSpPr txBox="1"/>
          <p:nvPr/>
        </p:nvSpPr>
        <p:spPr>
          <a:xfrm>
            <a:off x="4797707" y="2549913"/>
            <a:ext cx="1683026" cy="369332"/>
          </a:xfrm>
          <a:prstGeom prst="rect">
            <a:avLst/>
          </a:prstGeom>
          <a:noFill/>
          <a:ln>
            <a:solidFill>
              <a:schemeClr val="accent1"/>
            </a:solidFill>
          </a:ln>
        </p:spPr>
        <p:txBody>
          <a:bodyPr wrap="square" rtlCol="0">
            <a:spAutoFit/>
          </a:bodyPr>
          <a:lstStyle/>
          <a:p>
            <a:r>
              <a:rPr lang="en-GB" dirty="0">
                <a:solidFill>
                  <a:srgbClr val="1A2B7C"/>
                </a:solidFill>
                <a:latin typeface="Arial" panose="020B0604020202020204" pitchFamily="34" charset="0"/>
                <a:cs typeface="Arial" panose="020B0604020202020204" pitchFamily="34" charset="0"/>
              </a:rPr>
              <a:t>Twitter, Zoom</a:t>
            </a:r>
          </a:p>
        </p:txBody>
      </p:sp>
      <p:cxnSp>
        <p:nvCxnSpPr>
          <p:cNvPr id="18" name="Straight Connector 17">
            <a:extLst>
              <a:ext uri="{FF2B5EF4-FFF2-40B4-BE49-F238E27FC236}">
                <a16:creationId xmlns:a16="http://schemas.microsoft.com/office/drawing/2014/main" id="{9385FCCC-AD51-4A38-A4FD-969AD1AC69B6}"/>
              </a:ext>
            </a:extLst>
          </p:cNvPr>
          <p:cNvCxnSpPr>
            <a:cxnSpLocks/>
          </p:cNvCxnSpPr>
          <p:nvPr/>
        </p:nvCxnSpPr>
        <p:spPr>
          <a:xfrm flipH="1" flipV="1">
            <a:off x="7646504" y="3429000"/>
            <a:ext cx="2292626" cy="15901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21E17892-EEB6-4F67-9466-E2F2032C1497}"/>
              </a:ext>
            </a:extLst>
          </p:cNvPr>
          <p:cNvPicPr>
            <a:picLocks noChangeAspect="1"/>
          </p:cNvPicPr>
          <p:nvPr/>
        </p:nvPicPr>
        <p:blipFill>
          <a:blip r:embed="rId4"/>
          <a:stretch>
            <a:fillRect/>
          </a:stretch>
        </p:blipFill>
        <p:spPr>
          <a:xfrm>
            <a:off x="6096000" y="2210222"/>
            <a:ext cx="5515927" cy="4075628"/>
          </a:xfrm>
          <a:prstGeom prst="rect">
            <a:avLst/>
          </a:prstGeom>
        </p:spPr>
      </p:pic>
      <p:sp>
        <p:nvSpPr>
          <p:cNvPr id="9" name="Title 8">
            <a:extLst>
              <a:ext uri="{FF2B5EF4-FFF2-40B4-BE49-F238E27FC236}">
                <a16:creationId xmlns:a16="http://schemas.microsoft.com/office/drawing/2014/main" id="{616611EE-C6BC-44C6-B6D9-5AABDF4CFDB6}"/>
              </a:ext>
            </a:extLst>
          </p:cNvPr>
          <p:cNvSpPr>
            <a:spLocks noGrp="1"/>
          </p:cNvSpPr>
          <p:nvPr>
            <p:ph type="title"/>
          </p:nvPr>
        </p:nvSpPr>
        <p:spPr>
          <a:xfrm>
            <a:off x="4177747" y="-68858"/>
            <a:ext cx="7285383" cy="1600200"/>
          </a:xfrm>
        </p:spPr>
        <p:txBody>
          <a:bodyPr>
            <a:noAutofit/>
          </a:bodyPr>
          <a:lstStyle/>
          <a:p>
            <a:r>
              <a:rPr lang="en-GB" sz="3200" dirty="0"/>
              <a:t>The birth of an online community of practitioners</a:t>
            </a:r>
          </a:p>
        </p:txBody>
      </p:sp>
      <p:sp>
        <p:nvSpPr>
          <p:cNvPr id="11" name="Text Placeholder 10">
            <a:extLst>
              <a:ext uri="{FF2B5EF4-FFF2-40B4-BE49-F238E27FC236}">
                <a16:creationId xmlns:a16="http://schemas.microsoft.com/office/drawing/2014/main" id="{7C7FA41C-8E41-441D-95C0-AA5845AA08F8}"/>
              </a:ext>
            </a:extLst>
          </p:cNvPr>
          <p:cNvSpPr>
            <a:spLocks noGrp="1"/>
          </p:cNvSpPr>
          <p:nvPr>
            <p:ph type="body" sz="half" idx="2"/>
          </p:nvPr>
        </p:nvSpPr>
        <p:spPr>
          <a:xfrm>
            <a:off x="839787" y="1900238"/>
            <a:ext cx="4789487" cy="4729162"/>
          </a:xfrm>
          <a:noFill/>
        </p:spPr>
        <p:txBody>
          <a:bodyPr>
            <a:normAutofit fontScale="92500" lnSpcReduction="20000"/>
          </a:bodyPr>
          <a:lstStyle/>
          <a:p>
            <a:pPr marL="285750" indent="-285750">
              <a:buFont typeface="Arial" panose="020B0604020202020204" pitchFamily="34" charset="0"/>
              <a:buChar char="•"/>
            </a:pPr>
            <a:r>
              <a:rPr lang="en-GB" sz="2000" b="1" dirty="0"/>
              <a:t>Biosciences</a:t>
            </a:r>
          </a:p>
          <a:p>
            <a:pPr marL="742950" lvl="1" indent="-285750">
              <a:buFont typeface="Arial" panose="020B0604020202020204" pitchFamily="34" charset="0"/>
              <a:buChar char="•"/>
            </a:pPr>
            <a:r>
              <a:rPr lang="en-GB" sz="1800" dirty="0">
                <a:hlinkClick r:id="rId5">
                  <a:extLst>
                    <a:ext uri="{A12FA001-AC4F-418D-AE19-62706E023703}">
                      <ahyp:hlinkClr xmlns:ahyp="http://schemas.microsoft.com/office/drawing/2018/hyperlinkcolor" val="tx"/>
                    </a:ext>
                  </a:extLst>
                </a:hlinkClick>
              </a:rPr>
              <a:t>#</a:t>
            </a:r>
            <a:r>
              <a:rPr lang="en-GB" sz="1800" dirty="0" err="1">
                <a:hlinkClick r:id="rId5">
                  <a:extLst>
                    <a:ext uri="{A12FA001-AC4F-418D-AE19-62706E023703}">
                      <ahyp:hlinkClr xmlns:ahyp="http://schemas.microsoft.com/office/drawing/2018/hyperlinkcolor" val="tx"/>
                    </a:ext>
                  </a:extLst>
                </a:hlinkClick>
              </a:rPr>
              <a:t>DryLabsRealScience</a:t>
            </a:r>
            <a:endParaRPr lang="en-GB" sz="1800" dirty="0"/>
          </a:p>
          <a:p>
            <a:pPr marL="742950" lvl="1" indent="-285750">
              <a:buFont typeface="Arial" panose="020B0604020202020204" pitchFamily="34" charset="0"/>
              <a:buChar char="•"/>
            </a:pPr>
            <a:r>
              <a:rPr lang="en-GB" sz="1800" dirty="0"/>
              <a:t>Nigel Francis (Swansea), David Smith (Sheffield Hallam) and Ian Turner (</a:t>
            </a:r>
            <a:r>
              <a:rPr lang="en-GB" sz="1800" dirty="0" err="1"/>
              <a:t>UoDerby</a:t>
            </a:r>
            <a:r>
              <a:rPr lang="en-GB" sz="1800" dirty="0"/>
              <a:t>)</a:t>
            </a:r>
          </a:p>
          <a:p>
            <a:pPr marL="285750" indent="-285750">
              <a:buFont typeface="Arial" panose="020B0604020202020204" pitchFamily="34" charset="0"/>
              <a:buChar char="•"/>
            </a:pPr>
            <a:r>
              <a:rPr lang="en-GB" sz="2000" b="1" dirty="0"/>
              <a:t>Chemistry</a:t>
            </a:r>
            <a:r>
              <a:rPr lang="en-GB" sz="2000" dirty="0"/>
              <a:t> </a:t>
            </a:r>
          </a:p>
          <a:p>
            <a:pPr marL="742950" lvl="1" indent="-285750">
              <a:buFont typeface="Arial" panose="020B0604020202020204" pitchFamily="34" charset="0"/>
              <a:buChar char="•"/>
            </a:pPr>
            <a:r>
              <a:rPr lang="en-GB" sz="1800" dirty="0">
                <a:hlinkClick r:id="rId6">
                  <a:extLst>
                    <a:ext uri="{A12FA001-AC4F-418D-AE19-62706E023703}">
                      <ahyp:hlinkClr xmlns:ahyp="http://schemas.microsoft.com/office/drawing/2018/hyperlinkcolor" val="tx"/>
                    </a:ext>
                  </a:extLst>
                </a:hlinkClick>
              </a:rPr>
              <a:t>#DryLabs20</a:t>
            </a:r>
            <a:endParaRPr lang="en-GB" sz="1800" dirty="0"/>
          </a:p>
          <a:p>
            <a:pPr marL="742950" lvl="1" indent="-285750">
              <a:buFont typeface="Arial" panose="020B0604020202020204" pitchFamily="34" charset="0"/>
              <a:buChar char="•"/>
            </a:pPr>
            <a:r>
              <a:rPr lang="en-GB" sz="1800" dirty="0"/>
              <a:t>Malcom Stewart, Craig Campbell and Ben </a:t>
            </a:r>
            <a:r>
              <a:rPr lang="en-GB" sz="1800" dirty="0" err="1"/>
              <a:t>Challen</a:t>
            </a:r>
            <a:r>
              <a:rPr lang="en-GB" sz="1800" dirty="0"/>
              <a:t> (Oxford)</a:t>
            </a:r>
          </a:p>
          <a:p>
            <a:pPr marL="742950" lvl="1" indent="-285750">
              <a:buFont typeface="Arial" panose="020B0604020202020204" pitchFamily="34" charset="0"/>
              <a:buChar char="•"/>
            </a:pPr>
            <a:r>
              <a:rPr lang="en-GB" sz="1800" dirty="0">
                <a:hlinkClick r:id="rId7">
                  <a:extLst>
                    <a:ext uri="{A12FA001-AC4F-418D-AE19-62706E023703}">
                      <ahyp:hlinkClr xmlns:ahyp="http://schemas.microsoft.com/office/drawing/2018/hyperlinkcolor" val="tx"/>
                    </a:ext>
                  </a:extLst>
                </a:hlinkClick>
              </a:rPr>
              <a:t>DryLabsDownUnder</a:t>
            </a:r>
            <a:endParaRPr lang="en-GB" sz="1800" dirty="0"/>
          </a:p>
          <a:p>
            <a:pPr marL="742950" lvl="1" indent="-285750">
              <a:buFont typeface="Arial" panose="020B0604020202020204" pitchFamily="34" charset="0"/>
              <a:buChar char="•"/>
            </a:pPr>
            <a:r>
              <a:rPr lang="en-GB" sz="1800" dirty="0"/>
              <a:t>Dino </a:t>
            </a:r>
            <a:r>
              <a:rPr lang="en-GB" sz="1800" dirty="0" err="1"/>
              <a:t>Spagnoli</a:t>
            </a:r>
            <a:r>
              <a:rPr lang="en-GB" sz="1800" dirty="0"/>
              <a:t> (</a:t>
            </a:r>
            <a:r>
              <a:rPr lang="en-GB" sz="1800" dirty="0" err="1"/>
              <a:t>UoWestern</a:t>
            </a:r>
            <a:r>
              <a:rPr lang="en-GB" sz="1800" dirty="0"/>
              <a:t> Australia)</a:t>
            </a:r>
          </a:p>
          <a:p>
            <a:pPr marL="285750" indent="-285750">
              <a:buFont typeface="Arial" panose="020B0604020202020204" pitchFamily="34" charset="0"/>
              <a:buChar char="•"/>
            </a:pPr>
            <a:r>
              <a:rPr lang="en-GB" sz="2000" b="1" dirty="0"/>
              <a:t>Chemical Engineering </a:t>
            </a:r>
          </a:p>
          <a:p>
            <a:pPr marL="742950" lvl="1" indent="-285750">
              <a:buFont typeface="Arial" panose="020B0604020202020204" pitchFamily="34" charset="0"/>
              <a:buChar char="•"/>
            </a:pPr>
            <a:r>
              <a:rPr lang="en-GB" sz="1800" dirty="0">
                <a:hlinkClick r:id="rId8">
                  <a:extLst>
                    <a:ext uri="{A12FA001-AC4F-418D-AE19-62706E023703}">
                      <ahyp:hlinkClr xmlns:ahyp="http://schemas.microsoft.com/office/drawing/2018/hyperlinkcolor" val="tx"/>
                    </a:ext>
                  </a:extLst>
                </a:hlinkClick>
              </a:rPr>
              <a:t>Chemical Engineering Hybrid Laboratories</a:t>
            </a:r>
            <a:endParaRPr lang="en-GB" sz="1800" dirty="0"/>
          </a:p>
          <a:p>
            <a:pPr marL="742950" lvl="1" indent="-285750">
              <a:buFont typeface="Arial" panose="020B0604020202020204" pitchFamily="34" charset="0"/>
              <a:buChar char="•"/>
            </a:pPr>
            <a:r>
              <a:rPr lang="en-GB" sz="1800" dirty="0"/>
              <a:t>Tom Rogers (</a:t>
            </a:r>
            <a:r>
              <a:rPr lang="en-GB" sz="1800" dirty="0" err="1"/>
              <a:t>UoManchester</a:t>
            </a:r>
            <a:r>
              <a:rPr lang="en-GB" sz="1800" dirty="0"/>
              <a:t>)</a:t>
            </a:r>
          </a:p>
          <a:p>
            <a:pPr marL="285750" indent="-285750">
              <a:buFont typeface="Arial" panose="020B0604020202020204" pitchFamily="34" charset="0"/>
              <a:buChar char="•"/>
            </a:pPr>
            <a:r>
              <a:rPr lang="en-GB" sz="2000" b="1" dirty="0"/>
              <a:t>Physics</a:t>
            </a:r>
          </a:p>
          <a:p>
            <a:pPr marL="742950" lvl="1" indent="-285750">
              <a:buFont typeface="Arial" panose="020B0604020202020204" pitchFamily="34" charset="0"/>
              <a:buChar char="•"/>
            </a:pPr>
            <a:r>
              <a:rPr lang="en-GB" sz="1800" dirty="0">
                <a:hlinkClick r:id="rId9">
                  <a:extLst>
                    <a:ext uri="{A12FA001-AC4F-418D-AE19-62706E023703}">
                      <ahyp:hlinkClr xmlns:ahyp="http://schemas.microsoft.com/office/drawing/2018/hyperlinkcolor" val="tx"/>
                    </a:ext>
                  </a:extLst>
                </a:hlinkClick>
              </a:rPr>
              <a:t>Physics LTHE </a:t>
            </a:r>
            <a:endParaRPr lang="en-GB" sz="1800" dirty="0"/>
          </a:p>
          <a:p>
            <a:pPr marL="742950" lvl="1" indent="-285750">
              <a:buFont typeface="Arial" panose="020B0604020202020204" pitchFamily="34" charset="0"/>
              <a:buChar char="•"/>
            </a:pPr>
            <a:r>
              <a:rPr lang="en-GB" sz="1800" dirty="0"/>
              <a:t>Helen Vaughan (</a:t>
            </a:r>
            <a:r>
              <a:rPr lang="en-GB" sz="1800" dirty="0" err="1"/>
              <a:t>UoLiverpool</a:t>
            </a:r>
            <a:r>
              <a:rPr lang="en-GB" sz="1800" dirty="0"/>
              <a:t>)</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985219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A118AE6EB7543A7EC38CAF65D6D8B" ma:contentTypeVersion="13" ma:contentTypeDescription="Create a new document." ma:contentTypeScope="" ma:versionID="fe79c05bd334bba263e9d4583d2f2f97">
  <xsd:schema xmlns:xsd="http://www.w3.org/2001/XMLSchema" xmlns:xs="http://www.w3.org/2001/XMLSchema" xmlns:p="http://schemas.microsoft.com/office/2006/metadata/properties" xmlns:ns3="2c0728d4-b628-46ac-beb8-1847ad0e6c02" xmlns:ns4="2c43926a-b248-4fb5-8692-7f03bd5c687b" targetNamespace="http://schemas.microsoft.com/office/2006/metadata/properties" ma:root="true" ma:fieldsID="e4324c2d1300e70ba7edf019ab594977" ns3:_="" ns4:_="">
    <xsd:import namespace="2c0728d4-b628-46ac-beb8-1847ad0e6c02"/>
    <xsd:import namespace="2c43926a-b248-4fb5-8692-7f03bd5c68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728d4-b628-46ac-beb8-1847ad0e6c0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43926a-b248-4fb5-8692-7f03bd5c68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ACCDC4-674E-4798-9D96-9163D77B39B2}">
  <ds:schemaRefs>
    <ds:schemaRef ds:uri="http://schemas.microsoft.com/sharepoint/v3/contenttype/forms"/>
  </ds:schemaRefs>
</ds:datastoreItem>
</file>

<file path=customXml/itemProps2.xml><?xml version="1.0" encoding="utf-8"?>
<ds:datastoreItem xmlns:ds="http://schemas.openxmlformats.org/officeDocument/2006/customXml" ds:itemID="{3C9D2943-FA91-49B8-B8B0-1899C970C835}">
  <ds:schemaRef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2c43926a-b248-4fb5-8692-7f03bd5c687b"/>
    <ds:schemaRef ds:uri="http://purl.org/dc/terms/"/>
    <ds:schemaRef ds:uri="http://www.w3.org/XML/1998/namespace"/>
    <ds:schemaRef ds:uri="2c0728d4-b628-46ac-beb8-1847ad0e6c02"/>
    <ds:schemaRef ds:uri="http://schemas.microsoft.com/office/2006/metadata/properties"/>
  </ds:schemaRefs>
</ds:datastoreItem>
</file>

<file path=customXml/itemProps3.xml><?xml version="1.0" encoding="utf-8"?>
<ds:datastoreItem xmlns:ds="http://schemas.openxmlformats.org/officeDocument/2006/customXml" ds:itemID="{8C171C0A-A7E1-44A4-AE2C-ECDF188B5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728d4-b628-46ac-beb8-1847ad0e6c02"/>
    <ds:schemaRef ds:uri="2c43926a-b248-4fb5-8692-7f03bd5c6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9254</TotalTime>
  <Words>1516</Words>
  <Application>Microsoft Office PowerPoint</Application>
  <PresentationFormat>Widescreen</PresentationFormat>
  <Paragraphs>186</Paragraphs>
  <Slides>23</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Arial Black</vt:lpstr>
      <vt:lpstr>Calibri</vt:lpstr>
      <vt:lpstr>Office Theme</vt:lpstr>
      <vt:lpstr>6_Office Theme</vt:lpstr>
      <vt:lpstr>7_Office Theme</vt:lpstr>
      <vt:lpstr>5_Office Theme</vt:lpstr>
      <vt:lpstr>PowerPoint Presentation</vt:lpstr>
      <vt:lpstr>The importance of Community in developing the delivery of online labs during the COVID-19 Pandemic  Dr Cate Cropper Lecturer – Chemistry (CTL)    </vt:lpstr>
      <vt:lpstr>Overview</vt:lpstr>
      <vt:lpstr>The Central Teaching Laboratories</vt:lpstr>
      <vt:lpstr>PowerPoint Presentation</vt:lpstr>
      <vt:lpstr>PowerPoint Presentation</vt:lpstr>
      <vt:lpstr>PowerPoint Presentation</vt:lpstr>
      <vt:lpstr>PowerPoint Presentation</vt:lpstr>
      <vt:lpstr>The birth of an online community of practitioners</vt:lpstr>
      <vt:lpstr>The power of Twitter</vt:lpstr>
      <vt:lpstr>One size doesn’t fit all</vt:lpstr>
      <vt:lpstr>Changing Tack</vt:lpstr>
      <vt:lpstr>PowerPoint Presentation</vt:lpstr>
      <vt:lpstr>Online Delivery Due to the Pandemic</vt:lpstr>
      <vt:lpstr>The NMR Experiment</vt:lpstr>
      <vt:lpstr>NMR experiment infrastructure</vt:lpstr>
      <vt:lpstr>What Did the Students Think?</vt:lpstr>
      <vt:lpstr>What Did the Students Think?</vt:lpstr>
      <vt:lpstr>Hybrid Labs for the future</vt:lpstr>
      <vt:lpstr>PowerPoint Presentation</vt:lpstr>
      <vt:lpstr>Thank you</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Killaheene, Oliver</dc:creator>
  <cp:lastModifiedBy>Diane.Ford</cp:lastModifiedBy>
  <cp:revision>147</cp:revision>
  <dcterms:created xsi:type="dcterms:W3CDTF">2018-01-29T11:21:05Z</dcterms:created>
  <dcterms:modified xsi:type="dcterms:W3CDTF">2022-05-10T15:30:50Z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0x010100196A118AE6EB7543A7EC38CAF65D6D8B</vt:lpwstr>
  </property>
</Properties>
</file>