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</p:sldMasterIdLst>
  <p:notesMasterIdLst>
    <p:notesMasterId r:id="rId26"/>
  </p:notesMasterIdLst>
  <p:handoutMasterIdLst>
    <p:handoutMasterId r:id="rId27"/>
  </p:handoutMasterIdLst>
  <p:sldIdLst>
    <p:sldId id="256" r:id="rId9"/>
    <p:sldId id="333" r:id="rId10"/>
    <p:sldId id="347" r:id="rId11"/>
    <p:sldId id="348" r:id="rId12"/>
    <p:sldId id="338" r:id="rId13"/>
    <p:sldId id="337" r:id="rId14"/>
    <p:sldId id="341" r:id="rId15"/>
    <p:sldId id="340" r:id="rId16"/>
    <p:sldId id="339" r:id="rId17"/>
    <p:sldId id="346" r:id="rId18"/>
    <p:sldId id="352" r:id="rId19"/>
    <p:sldId id="351" r:id="rId20"/>
    <p:sldId id="353" r:id="rId21"/>
    <p:sldId id="343" r:id="rId22"/>
    <p:sldId id="349" r:id="rId23"/>
    <p:sldId id="350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2C21D-9C31-DAEC-E611-E76D7525B8BA}" name="Hannah.King" initials="H" userId="S::hlk63@open.ac.uk::a66496f2-2df4-4361-8801-89f9e25bfc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5"/>
    <a:srgbClr val="FF8A76"/>
    <a:srgbClr val="FFD7FD"/>
    <a:srgbClr val="FFB4FF"/>
    <a:srgbClr val="D6FFF2"/>
    <a:srgbClr val="CAD2FF"/>
    <a:srgbClr val="FEE3E9"/>
    <a:srgbClr val="4F9AE9"/>
    <a:srgbClr val="8AFFD7"/>
    <a:srgbClr val="BA8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050EA4-9E29-4491-9C2C-39C8682A4B5A}" v="492" dt="2023-04-06T18:06:44.5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1" autoAdjust="0"/>
    <p:restoredTop sz="81764" autoAdjust="0"/>
  </p:normalViewPr>
  <p:slideViewPr>
    <p:cSldViewPr snapToGrid="0">
      <p:cViewPr varScale="1">
        <p:scale>
          <a:sx n="49" d="100"/>
          <a:sy n="49" d="100"/>
        </p:scale>
        <p:origin x="69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Sheet2!$C$25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Sheet2!$D$22:$I$22</c:f>
              <c:strCache>
                <c:ptCount val="6"/>
                <c:pt idx="0">
                  <c:v>same module</c:v>
                </c:pt>
                <c:pt idx="1">
                  <c:v> same degree at the OU</c:v>
                </c:pt>
                <c:pt idx="2">
                  <c:v> in your faculty</c:v>
                </c:pt>
                <c:pt idx="3">
                  <c:v> similar characteristics</c:v>
                </c:pt>
                <c:pt idx="4">
                  <c:v> Students at the OU</c:v>
                </c:pt>
                <c:pt idx="5">
                  <c:v>Students in general</c:v>
                </c:pt>
              </c:strCache>
            </c:strRef>
          </c:cat>
          <c:val>
            <c:numRef>
              <c:f>Sheet2!$D$25:$I$25</c:f>
              <c:numCache>
                <c:formatCode>0.0%</c:formatCode>
                <c:ptCount val="6"/>
                <c:pt idx="0">
                  <c:v>7.5242718446601936E-2</c:v>
                </c:pt>
                <c:pt idx="1">
                  <c:v>0.11407766990291263</c:v>
                </c:pt>
                <c:pt idx="2">
                  <c:v>0.18292682926829268</c:v>
                </c:pt>
                <c:pt idx="3">
                  <c:v>0.20924574209245744</c:v>
                </c:pt>
                <c:pt idx="4">
                  <c:v>0.27205882352941174</c:v>
                </c:pt>
                <c:pt idx="5">
                  <c:v>0.35696821515892418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F-4023-B9C3-108FAA10C0FF}"/>
            </c:ext>
          </c:extLst>
        </c:ser>
        <c:ser>
          <c:idx val="1"/>
          <c:order val="1"/>
          <c:tx>
            <c:strRef>
              <c:f>Sheet2!$C$24</c:f>
              <c:strCache>
                <c:ptCount val="1"/>
                <c:pt idx="0">
                  <c:v>Neither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Sheet2!$D$22:$I$22</c:f>
              <c:strCache>
                <c:ptCount val="6"/>
                <c:pt idx="0">
                  <c:v>same module</c:v>
                </c:pt>
                <c:pt idx="1">
                  <c:v> same degree at the OU</c:v>
                </c:pt>
                <c:pt idx="2">
                  <c:v> in your faculty</c:v>
                </c:pt>
                <c:pt idx="3">
                  <c:v> similar characteristics</c:v>
                </c:pt>
                <c:pt idx="4">
                  <c:v> Students at the OU</c:v>
                </c:pt>
                <c:pt idx="5">
                  <c:v>Students in general</c:v>
                </c:pt>
              </c:strCache>
            </c:strRef>
          </c:cat>
          <c:val>
            <c:numRef>
              <c:f>Sheet2!$D$24:$I$24</c:f>
              <c:numCache>
                <c:formatCode>0.0%</c:formatCode>
                <c:ptCount val="6"/>
                <c:pt idx="0">
                  <c:v>0.1650485436893204</c:v>
                </c:pt>
                <c:pt idx="1">
                  <c:v>0.25242718446601942</c:v>
                </c:pt>
                <c:pt idx="2">
                  <c:v>0.45365853658536587</c:v>
                </c:pt>
                <c:pt idx="3">
                  <c:v>0.38442822384428221</c:v>
                </c:pt>
                <c:pt idx="4">
                  <c:v>0.40441176470588236</c:v>
                </c:pt>
                <c:pt idx="5">
                  <c:v>0.41564792176039123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FF-4023-B9C3-108FAA10C0FF}"/>
            </c:ext>
          </c:extLst>
        </c:ser>
        <c:ser>
          <c:idx val="0"/>
          <c:order val="2"/>
          <c:tx>
            <c:strRef>
              <c:f>Sheet2!$C$23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AFF-4023-B9C3-108FAA10C0FF}"/>
                </c:ext>
              </c:extLst>
            </c:dLbl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0AFF-4023-B9C3-108FAA10C0FF}"/>
                </c:ext>
              </c:extLst>
            </c:dLbl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AFF-4023-B9C3-108FAA10C0FF}"/>
                </c:ext>
              </c:extLst>
            </c:dLbl>
            <c:dLbl>
              <c:idx val="3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0AFF-4023-B9C3-108FAA10C0FF}"/>
                </c:ext>
              </c:extLst>
            </c:dLbl>
            <c:dLbl>
              <c:idx val="4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AFF-4023-B9C3-108FAA10C0FF}"/>
                </c:ext>
              </c:extLst>
            </c:dLbl>
            <c:dLbl>
              <c:idx val="5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0AFF-4023-B9C3-108FAA10C0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Sheet2!$D$22:$I$22</c:f>
              <c:strCache>
                <c:ptCount val="6"/>
                <c:pt idx="0">
                  <c:v>same module</c:v>
                </c:pt>
                <c:pt idx="1">
                  <c:v> same degree at the OU</c:v>
                </c:pt>
                <c:pt idx="2">
                  <c:v> in your faculty</c:v>
                </c:pt>
                <c:pt idx="3">
                  <c:v> similar characteristics</c:v>
                </c:pt>
                <c:pt idx="4">
                  <c:v> Students at the OU</c:v>
                </c:pt>
                <c:pt idx="5">
                  <c:v>Students in general</c:v>
                </c:pt>
              </c:strCache>
            </c:strRef>
          </c:cat>
          <c:val>
            <c:numRef>
              <c:f>Sheet2!$D$23:$I$23</c:f>
              <c:numCache>
                <c:formatCode>0.0%</c:formatCode>
                <c:ptCount val="6"/>
                <c:pt idx="0">
                  <c:v>0.75970873786407767</c:v>
                </c:pt>
                <c:pt idx="1">
                  <c:v>0.63349514563106801</c:v>
                </c:pt>
                <c:pt idx="2">
                  <c:v>0.36341463414634145</c:v>
                </c:pt>
                <c:pt idx="3">
                  <c:v>0.4063260340632604</c:v>
                </c:pt>
                <c:pt idx="4">
                  <c:v>0.3235294117647059</c:v>
                </c:pt>
                <c:pt idx="5">
                  <c:v>0.22738386308068459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FF-4023-B9C3-108FAA10C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6635144"/>
        <c:axId val="766637112"/>
      </c:barChart>
      <c:catAx>
        <c:axId val="76663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6064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637112"/>
        <c:crosses val="autoZero"/>
        <c:auto val="1"/>
        <c:lblAlgn val="ctr"/>
        <c:lblOffset val="100"/>
        <c:noMultiLvlLbl val="0"/>
      </c:catAx>
      <c:valAx>
        <c:axId val="76663711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6064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63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60645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Sheet2!$C$37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Sheet2!$D$34:$I$34</c:f>
              <c:strCache>
                <c:ptCount val="6"/>
                <c:pt idx="0">
                  <c:v>same module</c:v>
                </c:pt>
                <c:pt idx="1">
                  <c:v> same degree at the OU</c:v>
                </c:pt>
                <c:pt idx="2">
                  <c:v> in your faculty</c:v>
                </c:pt>
                <c:pt idx="3">
                  <c:v> similar characteristics</c:v>
                </c:pt>
                <c:pt idx="4">
                  <c:v> Students at the OU</c:v>
                </c:pt>
                <c:pt idx="5">
                  <c:v>Students in general</c:v>
                </c:pt>
              </c:strCache>
            </c:strRef>
          </c:cat>
          <c:val>
            <c:numRef>
              <c:f>Sheet2!$D$37:$I$37</c:f>
              <c:numCache>
                <c:formatCode>0%</c:formatCode>
                <c:ptCount val="6"/>
                <c:pt idx="0">
                  <c:v>0.31476997578692495</c:v>
                </c:pt>
                <c:pt idx="1">
                  <c:v>0.47931873479318737</c:v>
                </c:pt>
                <c:pt idx="2">
                  <c:v>0.52926829268292686</c:v>
                </c:pt>
                <c:pt idx="3">
                  <c:v>0.56234718826405872</c:v>
                </c:pt>
                <c:pt idx="4">
                  <c:v>0.50975609756097562</c:v>
                </c:pt>
                <c:pt idx="5">
                  <c:v>0.5476772616136919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F-4599-A95D-47E2AC4F7440}"/>
            </c:ext>
          </c:extLst>
        </c:ser>
        <c:ser>
          <c:idx val="1"/>
          <c:order val="1"/>
          <c:tx>
            <c:strRef>
              <c:f>Sheet2!$C$36</c:f>
              <c:strCache>
                <c:ptCount val="1"/>
                <c:pt idx="0">
                  <c:v>Neither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Sheet2!$D$34:$I$34</c:f>
              <c:strCache>
                <c:ptCount val="6"/>
                <c:pt idx="0">
                  <c:v>same module</c:v>
                </c:pt>
                <c:pt idx="1">
                  <c:v> same degree at the OU</c:v>
                </c:pt>
                <c:pt idx="2">
                  <c:v> in your faculty</c:v>
                </c:pt>
                <c:pt idx="3">
                  <c:v> similar characteristics</c:v>
                </c:pt>
                <c:pt idx="4">
                  <c:v> Students at the OU</c:v>
                </c:pt>
                <c:pt idx="5">
                  <c:v>Students in general</c:v>
                </c:pt>
              </c:strCache>
            </c:strRef>
          </c:cat>
          <c:val>
            <c:numRef>
              <c:f>Sheet2!$D$36:$I$36</c:f>
              <c:numCache>
                <c:formatCode>0%</c:formatCode>
                <c:ptCount val="6"/>
                <c:pt idx="0">
                  <c:v>0.24939467312348668</c:v>
                </c:pt>
                <c:pt idx="1">
                  <c:v>0.30656934306569344</c:v>
                </c:pt>
                <c:pt idx="2">
                  <c:v>0.33414634146341465</c:v>
                </c:pt>
                <c:pt idx="3">
                  <c:v>0.30806845965770169</c:v>
                </c:pt>
                <c:pt idx="4">
                  <c:v>0.33902439024390246</c:v>
                </c:pt>
                <c:pt idx="5">
                  <c:v>0.32762836185819072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6F-4599-A95D-47E2AC4F7440}"/>
            </c:ext>
          </c:extLst>
        </c:ser>
        <c:ser>
          <c:idx val="0"/>
          <c:order val="2"/>
          <c:tx>
            <c:strRef>
              <c:f>Sheet2!$C$35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Sheet2!$D$34:$I$34</c:f>
              <c:strCache>
                <c:ptCount val="6"/>
                <c:pt idx="0">
                  <c:v>same module</c:v>
                </c:pt>
                <c:pt idx="1">
                  <c:v> same degree at the OU</c:v>
                </c:pt>
                <c:pt idx="2">
                  <c:v> in your faculty</c:v>
                </c:pt>
                <c:pt idx="3">
                  <c:v> similar characteristics</c:v>
                </c:pt>
                <c:pt idx="4">
                  <c:v> Students at the OU</c:v>
                </c:pt>
                <c:pt idx="5">
                  <c:v>Students in general</c:v>
                </c:pt>
              </c:strCache>
            </c:strRef>
          </c:cat>
          <c:val>
            <c:numRef>
              <c:f>Sheet2!$D$35:$I$35</c:f>
              <c:numCache>
                <c:formatCode>0%</c:formatCode>
                <c:ptCount val="6"/>
                <c:pt idx="0">
                  <c:v>0.43583535108958837</c:v>
                </c:pt>
                <c:pt idx="1">
                  <c:v>0.21411192214111921</c:v>
                </c:pt>
                <c:pt idx="2">
                  <c:v>0.13658536585365855</c:v>
                </c:pt>
                <c:pt idx="3">
                  <c:v>0.1295843520782396</c:v>
                </c:pt>
                <c:pt idx="4">
                  <c:v>0.15121951219512195</c:v>
                </c:pt>
                <c:pt idx="5">
                  <c:v>0.12469437652811735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6F-4599-A95D-47E2AC4F7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4602264"/>
        <c:axId val="1174598328"/>
      </c:barChart>
      <c:catAx>
        <c:axId val="117460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6064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598328"/>
        <c:crosses val="autoZero"/>
        <c:auto val="1"/>
        <c:lblAlgn val="ctr"/>
        <c:lblOffset val="100"/>
        <c:noMultiLvlLbl val="0"/>
      </c:catAx>
      <c:valAx>
        <c:axId val="117459832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6064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602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60645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522844301241914E-2"/>
          <c:y val="3.6615455870330875E-2"/>
          <c:w val="0.70132739138251099"/>
          <c:h val="0.74577843417541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Sheet2!$E$41</c:f>
              <c:strCache>
                <c:ptCount val="1"/>
                <c:pt idx="0">
                  <c:v>How important do you feel it is to be part of the following communities?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Sheet2!$D$42:$D$47</c:f>
              <c:strCache>
                <c:ptCount val="6"/>
                <c:pt idx="0">
                  <c:v>same module</c:v>
                </c:pt>
                <c:pt idx="1">
                  <c:v> same degree at the OU</c:v>
                </c:pt>
                <c:pt idx="2">
                  <c:v> in your faculty</c:v>
                </c:pt>
                <c:pt idx="3">
                  <c:v> similar characteristics</c:v>
                </c:pt>
                <c:pt idx="4">
                  <c:v> Students at the OU</c:v>
                </c:pt>
                <c:pt idx="5">
                  <c:v>Students in general</c:v>
                </c:pt>
              </c:strCache>
            </c:strRef>
          </c:cat>
          <c:val>
            <c:numRef>
              <c:f>Sheet2!$E$42:$E$47</c:f>
              <c:numCache>
                <c:formatCode>0.0%</c:formatCode>
                <c:ptCount val="6"/>
                <c:pt idx="0">
                  <c:v>0.75970873786407767</c:v>
                </c:pt>
                <c:pt idx="1">
                  <c:v>0.63349514563106801</c:v>
                </c:pt>
                <c:pt idx="2">
                  <c:v>0.36341463414634145</c:v>
                </c:pt>
                <c:pt idx="3">
                  <c:v>0.4063260340632604</c:v>
                </c:pt>
                <c:pt idx="4">
                  <c:v>0.3235294117647059</c:v>
                </c:pt>
                <c:pt idx="5">
                  <c:v>0.22738386308068459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AA-4CF0-B84F-00902FD77FA5}"/>
            </c:ext>
          </c:extLst>
        </c:ser>
        <c:ser>
          <c:idx val="1"/>
          <c:order val="1"/>
          <c:tx>
            <c:strRef>
              <c:f>Sheet2!$F$41</c:f>
              <c:strCache>
                <c:ptCount val="1"/>
                <c:pt idx="0">
                  <c:v>How much do you feel part of the following communities?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Sheet2!$D$42:$D$47</c:f>
              <c:strCache>
                <c:ptCount val="6"/>
                <c:pt idx="0">
                  <c:v>same module</c:v>
                </c:pt>
                <c:pt idx="1">
                  <c:v> same degree at the OU</c:v>
                </c:pt>
                <c:pt idx="2">
                  <c:v> in your faculty</c:v>
                </c:pt>
                <c:pt idx="3">
                  <c:v> similar characteristics</c:v>
                </c:pt>
                <c:pt idx="4">
                  <c:v> Students at the OU</c:v>
                </c:pt>
                <c:pt idx="5">
                  <c:v>Students in general</c:v>
                </c:pt>
              </c:strCache>
            </c:strRef>
          </c:cat>
          <c:val>
            <c:numRef>
              <c:f>Sheet2!$F$42:$F$47</c:f>
              <c:numCache>
                <c:formatCode>0%</c:formatCode>
                <c:ptCount val="6"/>
                <c:pt idx="0">
                  <c:v>0.43583535108958799</c:v>
                </c:pt>
                <c:pt idx="1">
                  <c:v>0.21411192214111921</c:v>
                </c:pt>
                <c:pt idx="2">
                  <c:v>0.13658536585365855</c:v>
                </c:pt>
                <c:pt idx="3">
                  <c:v>0.1295843520782396</c:v>
                </c:pt>
                <c:pt idx="4">
                  <c:v>0.15121951219512195</c:v>
                </c:pt>
                <c:pt idx="5">
                  <c:v>0.12469437652811735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AA-4CF0-B84F-00902FD77F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4781680"/>
        <c:axId val="1174776432"/>
      </c:barChart>
      <c:catAx>
        <c:axId val="117478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776432"/>
        <c:crosses val="autoZero"/>
        <c:auto val="1"/>
        <c:lblAlgn val="ctr"/>
        <c:lblOffset val="100"/>
        <c:noMultiLvlLbl val="0"/>
      </c:catAx>
      <c:valAx>
        <c:axId val="1174776432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78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199036726750547"/>
          <c:y val="0.19236423124748309"/>
          <c:w val="0.20708553348687439"/>
          <c:h val="0.556114789225030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17/04/2023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Mention first tried it with just 124 students – then moved on to students from board of studies 22/23 – all students studying an M&amp;S module in 22/23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5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Cath to take over 5-9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08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Tested on LKRT, but results presented as agree/neither/disagree – for clarity of resus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5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 really feel they want to be part of a community within their module and also part of a community within their degree pathways.</a:t>
            </a:r>
          </a:p>
          <a:p>
            <a:endParaRPr lang="en-GB" dirty="0"/>
          </a:p>
          <a:p>
            <a:r>
              <a:rPr lang="en-GB" dirty="0"/>
              <a:t>A lot would also like to be part of the community they identify with.</a:t>
            </a:r>
          </a:p>
          <a:p>
            <a:endParaRPr lang="en-GB" dirty="0"/>
          </a:p>
          <a:p>
            <a:r>
              <a:rPr lang="en-GB" dirty="0"/>
              <a:t>But less so part of the faculty, and wider students, both at the OU and even less students in general.</a:t>
            </a:r>
          </a:p>
          <a:p>
            <a:endParaRPr lang="en-GB" dirty="0"/>
          </a:p>
          <a:p>
            <a:r>
              <a:rPr lang="en-GB" dirty="0"/>
              <a:t>More students disagree with the statement they want to feel part of a community with students in general than agree with it.</a:t>
            </a:r>
          </a:p>
          <a:p>
            <a:endParaRPr lang="en-GB" dirty="0"/>
          </a:p>
          <a:p>
            <a:r>
              <a:rPr lang="en-GB" dirty="0"/>
              <a:t>However in  reality, less than ½ the students feel part of a community within their module and there is only a small amount of community outside of this.</a:t>
            </a:r>
          </a:p>
          <a:p>
            <a:endParaRPr lang="en-GB" dirty="0"/>
          </a:p>
          <a:p>
            <a:r>
              <a:rPr lang="en-GB" dirty="0"/>
              <a:t>In every other category, more students disagree with the statement that they feel part of the community more than agree with it – and in all but the close communities of module and  degree, over 50% of all student do not feel part of the community,</a:t>
            </a:r>
          </a:p>
          <a:p>
            <a:endParaRPr lang="en-GB" dirty="0"/>
          </a:p>
          <a:p>
            <a:r>
              <a:rPr lang="en-GB" dirty="0"/>
              <a:t>Therefore even though students want to be part of a community – and feel this is important – In reality they don’t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13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Looking at just the amounts they agree, as can be seen a lot more students feel it is important to be part of their community, than actually feel part of their communities.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Community on a module is most important for level 3 students where more students want community, but equally this is where they feel the most community.  Level 3 students are the most likely to feel part of the community on a module with 50% of students agreeing they feel part of the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However other communities become less import and very few level 3 students have strong feelings that there should be other communities, but equally almost no students strongly agree they have any community outside of their module.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Level 1 students are more likely to feel there should be wider communities, and also equally feel more part of the wide community that their experienced colleagues  - but the numbers are still low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97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Cath to do 14-15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49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Cath to do 14-15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61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D67DD9-3DAA-313B-8305-6C266ED9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207" y="1108242"/>
            <a:ext cx="5557585" cy="1800200"/>
          </a:xfrm>
        </p:spPr>
        <p:txBody>
          <a:bodyPr/>
          <a:lstStyle/>
          <a:p>
            <a:r>
              <a:rPr lang="en-GB" sz="3600" dirty="0"/>
              <a:t>Creating a community of students through social activities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E9862C-F9C6-300D-C161-CC5F2057C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207" y="3081961"/>
            <a:ext cx="5557584" cy="347039"/>
          </a:xfrm>
        </p:spPr>
        <p:txBody>
          <a:bodyPr/>
          <a:lstStyle/>
          <a:p>
            <a:r>
              <a:rPr lang="en-GB" dirty="0"/>
              <a:t>Cath Brown  and Sue Pawley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CCC83C-A3BB-829E-51E0-D71CBA10B1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8207" y="3433653"/>
            <a:ext cx="5557584" cy="347039"/>
          </a:xfrm>
        </p:spPr>
        <p:txBody>
          <a:bodyPr/>
          <a:lstStyle/>
          <a:p>
            <a:r>
              <a:rPr lang="en-GB" dirty="0"/>
              <a:t>School of Mathematics and Statistics	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582E8A-5AC5-EBB0-D16B-4437F42A3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207" y="3780692"/>
            <a:ext cx="5557584" cy="347039"/>
          </a:xfrm>
        </p:spPr>
        <p:txBody>
          <a:bodyPr/>
          <a:lstStyle/>
          <a:p>
            <a:r>
              <a:rPr lang="en-GB" dirty="0"/>
              <a:t>April 2023</a:t>
            </a:r>
          </a:p>
        </p:txBody>
      </p:sp>
      <p:pic>
        <p:nvPicPr>
          <p:cNvPr id="24" name="Picture Placeholder 23" descr="A picture containing text, person, indoor, book&#10;&#10;Description automatically generated">
            <a:extLst>
              <a:ext uri="{FF2B5EF4-FFF2-40B4-BE49-F238E27FC236}">
                <a16:creationId xmlns:a16="http://schemas.microsoft.com/office/drawing/2014/main" id="{5F333F9F-5C59-A1FB-3E6A-E20B401B36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" b="3171"/>
          <a:stretch>
            <a:fillRect/>
          </a:stretch>
        </p:blipFill>
        <p:spPr/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95C7B4-D4DD-D9EF-809E-737DB7EBF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10" y="5749758"/>
            <a:ext cx="23907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28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uizzical burrowing owl looking forward">
            <a:extLst>
              <a:ext uri="{FF2B5EF4-FFF2-40B4-BE49-F238E27FC236}">
                <a16:creationId xmlns:a16="http://schemas.microsoft.com/office/drawing/2014/main" id="{F9C90990-EA1C-FC5B-799D-9DC49D2A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11896" r="45141" b="18349"/>
          <a:stretch/>
        </p:blipFill>
        <p:spPr bwMode="auto">
          <a:xfrm>
            <a:off x="169419" y="1627526"/>
            <a:ext cx="3914901" cy="4040178"/>
          </a:xfrm>
          <a:prstGeom prst="rect">
            <a:avLst/>
          </a:prstGeom>
          <a:ln>
            <a:noFill/>
          </a:ln>
          <a:effectLst>
            <a:softEdge rad="88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CC92FB9-E0E5-10D2-42E2-AE3DA90C17A9}"/>
              </a:ext>
            </a:extLst>
          </p:cNvPr>
          <p:cNvSpPr txBox="1">
            <a:spLocks/>
          </p:cNvSpPr>
          <p:nvPr/>
        </p:nvSpPr>
        <p:spPr>
          <a:xfrm>
            <a:off x="413915" y="404664"/>
            <a:ext cx="11192869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i="0" kern="120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Survey distributed to all available students studying within the maths and stats board of studies during 22/23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E5920-6957-0912-49FA-6B40D3BED3EA}"/>
              </a:ext>
            </a:extLst>
          </p:cNvPr>
          <p:cNvSpPr txBox="1"/>
          <p:nvPr/>
        </p:nvSpPr>
        <p:spPr>
          <a:xfrm>
            <a:off x="4462272" y="1402081"/>
            <a:ext cx="7729728" cy="521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How important is it to be part of a community?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How much do you feel part of a community?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Have your feelings about being part of a community changed over your time at the OU?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How interested are you in participating in organised social activities?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Were you aware of the organised online social activities for students studying maths and stats modules?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Did you attend any of the social activities?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Please give feedback on the activity/activities you attended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Please share any suggestions you have for further organised social activities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Give details of anything that has helped you feel part of a community at the OU, including which community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Is there anything that could be done to help you feel more part of an OU community?</a:t>
            </a:r>
          </a:p>
        </p:txBody>
      </p:sp>
    </p:spTree>
    <p:extLst>
      <p:ext uri="{BB962C8B-B14F-4D97-AF65-F5344CB8AC3E}">
        <p14:creationId xmlns:p14="http://schemas.microsoft.com/office/powerpoint/2010/main" val="51864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uizzical burrowing owl looking forward">
            <a:extLst>
              <a:ext uri="{FF2B5EF4-FFF2-40B4-BE49-F238E27FC236}">
                <a16:creationId xmlns:a16="http://schemas.microsoft.com/office/drawing/2014/main" id="{F9C90990-EA1C-FC5B-799D-9DC49D2AF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11896" r="45141" b="18349"/>
          <a:stretch/>
        </p:blipFill>
        <p:spPr bwMode="auto">
          <a:xfrm>
            <a:off x="169419" y="1627526"/>
            <a:ext cx="3914901" cy="4040178"/>
          </a:xfrm>
          <a:prstGeom prst="rect">
            <a:avLst/>
          </a:prstGeom>
          <a:ln>
            <a:noFill/>
          </a:ln>
          <a:effectLst>
            <a:softEdge rad="88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CC92FB9-E0E5-10D2-42E2-AE3DA90C17A9}"/>
              </a:ext>
            </a:extLst>
          </p:cNvPr>
          <p:cNvSpPr txBox="1">
            <a:spLocks/>
          </p:cNvSpPr>
          <p:nvPr/>
        </p:nvSpPr>
        <p:spPr>
          <a:xfrm>
            <a:off x="413915" y="404664"/>
            <a:ext cx="11192869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i="0" kern="120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Survey distributed to all available students studying within the maths and stats board of studies during 22/23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8F0BF-383F-B9C6-510A-79A2054A549C}"/>
              </a:ext>
            </a:extLst>
          </p:cNvPr>
          <p:cNvSpPr txBox="1"/>
          <p:nvPr/>
        </p:nvSpPr>
        <p:spPr>
          <a:xfrm>
            <a:off x="4084320" y="1551512"/>
            <a:ext cx="81076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base">
              <a:spcAft>
                <a:spcPts val="1200"/>
              </a:spcAft>
              <a:buFont typeface="+mj-lt"/>
              <a:buAutoNum type="arabicPeriod"/>
            </a:pPr>
            <a:r>
              <a:rPr lang="en-GB" b="0" i="0" dirty="0">
                <a:solidFill>
                  <a:srgbClr val="1E4C62"/>
                </a:solidFill>
                <a:effectLst/>
              </a:rPr>
              <a:t>On a scale of 1-5 (where 1 is strongly disagree and 5 is strongly agree) How important do you feel it is to be part of the following communities? 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b="0" i="0" dirty="0">
                <a:solidFill>
                  <a:srgbClr val="1E4C62"/>
                </a:solidFill>
                <a:effectLst/>
              </a:rPr>
              <a:t> On a scale of 1-5 (where 1 is strongly disagree and 5 is strongly agree), How much do you feel part of the following communities?</a:t>
            </a:r>
            <a:endParaRPr lang="en-GB" b="0" i="0" dirty="0">
              <a:solidFill>
                <a:srgbClr val="1E4C62"/>
              </a:solidFill>
              <a:effectLst/>
              <a:latin typeface="Roboto" panose="02000000000000000000" pitchFamily="2" charset="0"/>
            </a:endParaRPr>
          </a:p>
          <a:p>
            <a:pPr marL="342900" indent="-342900" algn="l" fontAlgn="base">
              <a:buFont typeface="+mj-lt"/>
              <a:buAutoNum type="arabicPeriod"/>
            </a:pPr>
            <a:endParaRPr lang="en-GB" dirty="0">
              <a:solidFill>
                <a:srgbClr val="1E4C62"/>
              </a:solidFill>
              <a:latin typeface="Roboto" panose="02000000000000000000" pitchFamily="2" charset="0"/>
            </a:endParaRPr>
          </a:p>
          <a:p>
            <a:pPr lvl="1" fontAlgn="base">
              <a:lnSpc>
                <a:spcPct val="150000"/>
              </a:lnSpc>
            </a:pPr>
            <a:r>
              <a:rPr lang="en-GB" b="1" i="0" dirty="0">
                <a:solidFill>
                  <a:srgbClr val="404040"/>
                </a:solidFill>
                <a:effectLst/>
              </a:rPr>
              <a:t>Students studying the same module</a:t>
            </a:r>
          </a:p>
          <a:p>
            <a:pPr lvl="1" fontAlgn="base">
              <a:lnSpc>
                <a:spcPct val="150000"/>
              </a:lnSpc>
            </a:pPr>
            <a:r>
              <a:rPr lang="en-GB" b="1" i="0" dirty="0">
                <a:solidFill>
                  <a:srgbClr val="404040"/>
                </a:solidFill>
                <a:effectLst/>
              </a:rPr>
              <a:t>Students studying the same degree at the OU</a:t>
            </a:r>
            <a:r>
              <a:rPr lang="en-GB" b="0" i="0" dirty="0">
                <a:solidFill>
                  <a:srgbClr val="404040"/>
                </a:solidFill>
                <a:effectLst/>
              </a:rPr>
              <a:t> </a:t>
            </a:r>
          </a:p>
          <a:p>
            <a:pPr lvl="1" fontAlgn="base">
              <a:lnSpc>
                <a:spcPct val="150000"/>
              </a:lnSpc>
            </a:pPr>
            <a:r>
              <a:rPr lang="en-GB" b="1" i="0" dirty="0">
                <a:solidFill>
                  <a:srgbClr val="404040"/>
                </a:solidFill>
                <a:effectLst/>
              </a:rPr>
              <a:t>Students in your faculty</a:t>
            </a:r>
            <a:endParaRPr lang="en-GB" dirty="0">
              <a:solidFill>
                <a:srgbClr val="404040"/>
              </a:solidFill>
            </a:endParaRPr>
          </a:p>
          <a:p>
            <a:pPr lvl="1" fontAlgn="base">
              <a:lnSpc>
                <a:spcPct val="150000"/>
              </a:lnSpc>
            </a:pPr>
            <a:r>
              <a:rPr lang="en-GB" b="1" i="0" dirty="0">
                <a:solidFill>
                  <a:srgbClr val="404040"/>
                </a:solidFill>
                <a:effectLst/>
              </a:rPr>
              <a:t>Students with similar characteristics/interests </a:t>
            </a:r>
            <a:r>
              <a:rPr lang="en-GB" b="0" i="0" dirty="0">
                <a:solidFill>
                  <a:srgbClr val="404040"/>
                </a:solidFill>
                <a:effectLst/>
              </a:rPr>
              <a:t>.</a:t>
            </a:r>
          </a:p>
          <a:p>
            <a:pPr lvl="1" fontAlgn="base">
              <a:lnSpc>
                <a:spcPct val="150000"/>
              </a:lnSpc>
            </a:pPr>
            <a:r>
              <a:rPr lang="en-GB" b="1" i="0" dirty="0">
                <a:solidFill>
                  <a:srgbClr val="404040"/>
                </a:solidFill>
                <a:effectLst/>
              </a:rPr>
              <a:t>Students at the OU</a:t>
            </a:r>
            <a:r>
              <a:rPr lang="en-GB" b="0" i="0" dirty="0">
                <a:solidFill>
                  <a:srgbClr val="404040"/>
                </a:solidFill>
                <a:effectLst/>
              </a:rPr>
              <a:t> </a:t>
            </a:r>
          </a:p>
          <a:p>
            <a:pPr lvl="1" fontAlgn="base">
              <a:lnSpc>
                <a:spcPct val="150000"/>
              </a:lnSpc>
            </a:pPr>
            <a:r>
              <a:rPr lang="en-GB" b="1" i="0" dirty="0">
                <a:solidFill>
                  <a:srgbClr val="404040"/>
                </a:solidFill>
                <a:effectLst/>
              </a:rPr>
              <a:t>Students in general </a:t>
            </a:r>
            <a:endParaRPr lang="en-GB" b="0" i="0" dirty="0">
              <a:solidFill>
                <a:srgbClr val="404040"/>
              </a:solidFill>
              <a:effectLst/>
            </a:endParaRPr>
          </a:p>
          <a:p>
            <a:pPr marL="342900" indent="-342900" algn="l" fontAlgn="base">
              <a:buFont typeface="+mj-lt"/>
              <a:buAutoNum type="arabicPeriod"/>
            </a:pPr>
            <a:endParaRPr lang="en-GB" b="0" i="0" dirty="0">
              <a:solidFill>
                <a:srgbClr val="1E4C62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063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A7B2DDB-05BA-269B-0FE9-0FD66F591144}"/>
              </a:ext>
            </a:extLst>
          </p:cNvPr>
          <p:cNvSpPr txBox="1"/>
          <p:nvPr/>
        </p:nvSpPr>
        <p:spPr>
          <a:xfrm>
            <a:off x="413915" y="900230"/>
            <a:ext cx="9343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000" b="0" i="0" dirty="0">
                <a:solidFill>
                  <a:srgbClr val="1E4C62"/>
                </a:solidFill>
                <a:effectLst/>
              </a:rPr>
              <a:t>How much do you feel part of the following communities?</a:t>
            </a:r>
            <a:endParaRPr lang="en-GB" sz="2000" b="0" i="0" dirty="0">
              <a:solidFill>
                <a:srgbClr val="1E4C62"/>
              </a:solidFill>
              <a:effectLst/>
              <a:latin typeface="Roboto" panose="02000000000000000000" pitchFamily="2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EFABE7B-2E33-4916-6AD5-139B59A7ED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6431957"/>
              </p:ext>
            </p:extLst>
          </p:nvPr>
        </p:nvGraphicFramePr>
        <p:xfrm>
          <a:off x="1938528" y="1719326"/>
          <a:ext cx="8534400" cy="473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BA9DC52-CE43-F89A-C917-2AFCD8707C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8518589"/>
              </p:ext>
            </p:extLst>
          </p:nvPr>
        </p:nvGraphicFramePr>
        <p:xfrm>
          <a:off x="1938528" y="1707388"/>
          <a:ext cx="8534400" cy="473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E9E54-B9B5-7FB4-E298-E437B5B929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Belonging to a community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DEFC7-6D8F-AFAF-404A-6AA0A43EAD7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E4C62"/>
                </a:solidFill>
                <a:effectLst/>
              </a:rPr>
              <a:t>How important do you feel it is to be part of the following communities?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03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Graphic spid="9" grpId="0">
        <p:bldAsOne/>
      </p:bldGraphic>
      <p:bldGraphic spid="9" grpId="1">
        <p:bldAsOne/>
      </p:bldGraphic>
      <p:bldGraphic spid="9" grpId="2">
        <p:bldAsOne/>
      </p:bldGraphic>
      <p:bldGraphic spid="10" grpId="0">
        <p:bldAsOne/>
      </p:bldGraphic>
      <p:bldGraphic spid="10" grpId="1">
        <p:bldAsOne/>
      </p:bldGraphic>
      <p:bldGraphic spid="10" grpId="2">
        <p:bldAsOne/>
      </p:bldGraphic>
      <p:bldP spid="5" grpId="0" build="p"/>
      <p:bldP spid="5" grpId="1" build="p"/>
      <p:bldP spid="5" grpId="2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E57482F-A7C6-7418-3687-9136418BF4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0162660"/>
              </p:ext>
            </p:extLst>
          </p:nvPr>
        </p:nvGraphicFramePr>
        <p:xfrm>
          <a:off x="413915" y="901825"/>
          <a:ext cx="11364169" cy="5376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E9E54-B9B5-7FB4-E298-E437B5B929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Belonging to a community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6D9E15-44E2-2F3E-ED9A-8BFCF6AD2566}"/>
              </a:ext>
            </a:extLst>
          </p:cNvPr>
          <p:cNvSpPr txBox="1"/>
          <p:nvPr/>
        </p:nvSpPr>
        <p:spPr>
          <a:xfrm>
            <a:off x="6632812" y="404664"/>
            <a:ext cx="5145273" cy="230832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Community on a module is most important for level 3 students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50% of level 3 students feel they are part of a community on a module.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However other communities become less import.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Level 1 </a:t>
            </a:r>
            <a:r>
              <a:rPr lang="en-GB" dirty="0"/>
              <a:t>students are the most likely to feel wider communities are important.</a:t>
            </a:r>
          </a:p>
        </p:txBody>
      </p:sp>
    </p:spTree>
    <p:extLst>
      <p:ext uri="{BB962C8B-B14F-4D97-AF65-F5344CB8AC3E}">
        <p14:creationId xmlns:p14="http://schemas.microsoft.com/office/powerpoint/2010/main" val="34688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534D52-4F60-E9EB-2FEC-4A1CA3557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9" y="901825"/>
            <a:ext cx="6489383" cy="3471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1BF51E-4881-D4D9-3232-307B5C835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436" y="4547786"/>
            <a:ext cx="4217670" cy="2083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0DE295-EB76-FBF3-CDBD-AA3ED05EA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633" y="1130404"/>
            <a:ext cx="4860608" cy="1157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3880AB-2540-459E-5E91-B955DF6EC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373" y="2953385"/>
            <a:ext cx="4449128" cy="1243013"/>
          </a:xfrm>
          <a:prstGeom prst="rect">
            <a:avLst/>
          </a:prstGeom>
        </p:spPr>
      </p:pic>
      <p:pic>
        <p:nvPicPr>
          <p:cNvPr id="3077" name="Picture 3076">
            <a:extLst>
              <a:ext uri="{FF2B5EF4-FFF2-40B4-BE49-F238E27FC236}">
                <a16:creationId xmlns:a16="http://schemas.microsoft.com/office/drawing/2014/main" id="{0F844AE8-15D4-5FF7-6446-B583DDCDD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8101" y="4693519"/>
            <a:ext cx="3214688" cy="1791653"/>
          </a:xfrm>
          <a:prstGeom prst="rect">
            <a:avLst/>
          </a:prstGeom>
        </p:spPr>
      </p:pic>
      <p:sp>
        <p:nvSpPr>
          <p:cNvPr id="3078" name="Text Placeholder 3">
            <a:extLst>
              <a:ext uri="{FF2B5EF4-FFF2-40B4-BE49-F238E27FC236}">
                <a16:creationId xmlns:a16="http://schemas.microsoft.com/office/drawing/2014/main" id="{013F67C9-1EC9-6CCD-8E2B-FBD24DF0E285}"/>
              </a:ext>
            </a:extLst>
          </p:cNvPr>
          <p:cNvSpPr txBox="1">
            <a:spLocks/>
          </p:cNvSpPr>
          <p:nvPr/>
        </p:nvSpPr>
        <p:spPr>
          <a:xfrm>
            <a:off x="286096" y="236132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i="0" kern="120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“What has helped you feel part of a community”</a:t>
            </a:r>
          </a:p>
        </p:txBody>
      </p:sp>
    </p:spTree>
    <p:extLst>
      <p:ext uri="{BB962C8B-B14F-4D97-AF65-F5344CB8AC3E}">
        <p14:creationId xmlns:p14="http://schemas.microsoft.com/office/powerpoint/2010/main" val="231674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0E9BF-D08F-D8E5-50BB-8DC6B0307D1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Project takeaways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C4FAE-58C5-60B6-1A7D-5E113A77A95D}"/>
              </a:ext>
            </a:extLst>
          </p:cNvPr>
          <p:cNvSpPr txBox="1"/>
          <p:nvPr/>
        </p:nvSpPr>
        <p:spPr>
          <a:xfrm>
            <a:off x="2480310" y="1558290"/>
            <a:ext cx="265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Labour-intensive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AEB813-9B89-DF3A-FF8C-27D934CCC5AB}"/>
              </a:ext>
            </a:extLst>
          </p:cNvPr>
          <p:cNvSpPr txBox="1"/>
          <p:nvPr/>
        </p:nvSpPr>
        <p:spPr>
          <a:xfrm>
            <a:off x="4299937" y="2399421"/>
            <a:ext cx="2994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Relatively small uptake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3CCBF1-9F8A-4FC9-2F39-D17D0D5B53AF}"/>
              </a:ext>
            </a:extLst>
          </p:cNvPr>
          <p:cNvSpPr/>
          <p:nvPr/>
        </p:nvSpPr>
        <p:spPr>
          <a:xfrm>
            <a:off x="4692012" y="1188958"/>
            <a:ext cx="1967871" cy="1085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 dirty="0"/>
          </a:p>
          <a:p>
            <a:pPr algn="ctr"/>
            <a:r>
              <a:rPr lang="en-GB" sz="2200" dirty="0"/>
              <a:t>Project not sustainable as is</a:t>
            </a:r>
          </a:p>
          <a:p>
            <a:pPr algn="ctr"/>
            <a:endParaRPr lang="en-GB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8A41F4-B77E-39A0-6F19-4E027255631B}"/>
              </a:ext>
            </a:extLst>
          </p:cNvPr>
          <p:cNvSpPr txBox="1"/>
          <p:nvPr/>
        </p:nvSpPr>
        <p:spPr>
          <a:xfrm>
            <a:off x="6659883" y="1558290"/>
            <a:ext cx="2994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Not enough impact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AAE82A8-0E7B-EC0B-B33C-730AB7155C16}"/>
              </a:ext>
            </a:extLst>
          </p:cNvPr>
          <p:cNvSpPr/>
          <p:nvPr/>
        </p:nvSpPr>
        <p:spPr>
          <a:xfrm>
            <a:off x="4178618" y="3714750"/>
            <a:ext cx="2994658" cy="139150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 dirty="0"/>
          </a:p>
          <a:p>
            <a:pPr algn="ctr"/>
            <a:r>
              <a:rPr lang="en-GB" sz="2200" dirty="0"/>
              <a:t>Most (not all) students want community on a module</a:t>
            </a:r>
          </a:p>
          <a:p>
            <a:pPr algn="ctr"/>
            <a:endParaRPr lang="en-GB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B1DAC-BAA9-07E3-80D1-1A22AB938B9C}"/>
              </a:ext>
            </a:extLst>
          </p:cNvPr>
          <p:cNvSpPr txBox="1"/>
          <p:nvPr/>
        </p:nvSpPr>
        <p:spPr>
          <a:xfrm>
            <a:off x="5232556" y="2928468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8A76"/>
                </a:solidFill>
              </a:rPr>
              <a:t>BUT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CC19F2-EB08-CB24-3068-BACC57EF8978}"/>
              </a:ext>
            </a:extLst>
          </p:cNvPr>
          <p:cNvSpPr txBox="1"/>
          <p:nvPr/>
        </p:nvSpPr>
        <p:spPr>
          <a:xfrm>
            <a:off x="4962699" y="5338720"/>
            <a:ext cx="188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In-module “fun” events?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57F954-5B04-03EA-3726-5CC024CA1B53}"/>
              </a:ext>
            </a:extLst>
          </p:cNvPr>
          <p:cNvSpPr txBox="1"/>
          <p:nvPr/>
        </p:nvSpPr>
        <p:spPr>
          <a:xfrm>
            <a:off x="7261263" y="4390981"/>
            <a:ext cx="3636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Tutorials labelled as discussion/ working together?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1DC124-43EE-C6D3-38E5-BAAEC8DB1264}"/>
              </a:ext>
            </a:extLst>
          </p:cNvPr>
          <p:cNvSpPr txBox="1"/>
          <p:nvPr/>
        </p:nvSpPr>
        <p:spPr>
          <a:xfrm>
            <a:off x="7045641" y="5093612"/>
            <a:ext cx="1501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Study groups?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F31029-58C0-7015-C9DE-22A731901CFB}"/>
              </a:ext>
            </a:extLst>
          </p:cNvPr>
          <p:cNvSpPr txBox="1"/>
          <p:nvPr/>
        </p:nvSpPr>
        <p:spPr>
          <a:xfrm>
            <a:off x="1694493" y="3611403"/>
            <a:ext cx="2797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How can forums be more friendly?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787FF4-64B0-2DE2-EBC8-30D48B69D8FE}"/>
              </a:ext>
            </a:extLst>
          </p:cNvPr>
          <p:cNvSpPr txBox="1"/>
          <p:nvPr/>
        </p:nvSpPr>
        <p:spPr>
          <a:xfrm>
            <a:off x="7294595" y="3550915"/>
            <a:ext cx="3160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Can we harness the appeal of social media?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E12706-95F3-2967-0601-355AA48799E5}"/>
              </a:ext>
            </a:extLst>
          </p:cNvPr>
          <p:cNvSpPr txBox="1"/>
          <p:nvPr/>
        </p:nvSpPr>
        <p:spPr>
          <a:xfrm>
            <a:off x="1412910" y="4378262"/>
            <a:ext cx="288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Better communication of what’s on offer?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AFB553-5E92-72F9-108D-C182BDD29A90}"/>
              </a:ext>
            </a:extLst>
          </p:cNvPr>
          <p:cNvSpPr txBox="1"/>
          <p:nvPr/>
        </p:nvSpPr>
        <p:spPr>
          <a:xfrm>
            <a:off x="3436518" y="5080893"/>
            <a:ext cx="188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Student buddies?</a:t>
            </a:r>
          </a:p>
        </p:txBody>
      </p:sp>
      <p:pic>
        <p:nvPicPr>
          <p:cNvPr id="5" name="Picture 5" descr="Balloons Handy">
            <a:extLst>
              <a:ext uri="{FF2B5EF4-FFF2-40B4-BE49-F238E27FC236}">
                <a16:creationId xmlns:a16="http://schemas.microsoft.com/office/drawing/2014/main" id="{6A971418-E9B6-13CD-DA87-D893934F8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009" y="-35007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4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4AF68-A2AE-CE13-46D4-62A4C44734A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1ABD28-DC78-2347-708C-643AEA567CAF}"/>
              </a:ext>
            </a:extLst>
          </p:cNvPr>
          <p:cNvSpPr txBox="1"/>
          <p:nvPr/>
        </p:nvSpPr>
        <p:spPr>
          <a:xfrm>
            <a:off x="170658" y="1090178"/>
            <a:ext cx="1202134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Johnston-Wilder, S. and Lee, C.  (2010), Mathematical Resilience, </a:t>
            </a:r>
            <a:r>
              <a:rPr lang="en-GB" dirty="0" err="1"/>
              <a:t>MathematicsTeaching</a:t>
            </a:r>
            <a:r>
              <a:rPr lang="en-GB" dirty="0"/>
              <a:t> 218.​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  Barber, W., van </a:t>
            </a:r>
            <a:r>
              <a:rPr lang="en-GB" dirty="0" err="1"/>
              <a:t>Oostveen</a:t>
            </a:r>
            <a:r>
              <a:rPr lang="en-GB" dirty="0"/>
              <a:t>, R. and Childs, E. (2019) ‘Situating Resilience, Grit and Growth Mindset as Constructs of Social Presence in the Fully Online Learning Community Model (FOLC)’, in European Conference on e-Learning. </a:t>
            </a:r>
            <a:r>
              <a:rPr lang="en-GB" dirty="0" err="1"/>
              <a:t>Kidmore</a:t>
            </a:r>
            <a:r>
              <a:rPr lang="en-GB" dirty="0"/>
              <a:t> End: Academic Conferences International Limited, pp. 65–XI.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/>
              <a:t>Cançado</a:t>
            </a:r>
            <a:r>
              <a:rPr lang="en-GB" dirty="0"/>
              <a:t>, L., </a:t>
            </a:r>
            <a:r>
              <a:rPr lang="en-GB" dirty="0" err="1"/>
              <a:t>Reisel</a:t>
            </a:r>
            <a:r>
              <a:rPr lang="en-GB" dirty="0"/>
              <a:t>, J. and Walker, C (2018), Impact of first-year mathematics study groups on the retention and graduation of engineering students, International journal of mathematical education in science and technology 49. ​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Foster, E., </a:t>
            </a:r>
            <a:r>
              <a:rPr lang="en-GB" dirty="0" err="1"/>
              <a:t>Lawther</a:t>
            </a:r>
            <a:r>
              <a:rPr lang="en-GB" dirty="0"/>
              <a:t>, S., Keenan, C., Bates, N., Colley, B. &amp; Lefever R. (2012) The HERE Project Toolkit: Higher Education: Retention &amp; Engagement. London: Paul Hamlyn Foundation ​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Ellis, C K S and Berry, B (2012), Learning communities: their effects on college mathematics students, International Journal of learning, 18 (11), p 298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 </a:t>
            </a:r>
            <a:r>
              <a:rPr lang="en-GB" dirty="0" err="1"/>
              <a:t>Lahdenperä</a:t>
            </a:r>
            <a:r>
              <a:rPr lang="en-GB" dirty="0"/>
              <a:t>, J and  Nieminen, J H (2020), How does a mathematician fit in? A mixed-methods analysis of university students’ sense of belonging in mathematics, International Journal of Research in Undergraduate Mathematics Education, 6 (3) p 475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/>
              <a:t>Marzocchi</a:t>
            </a:r>
            <a:r>
              <a:rPr lang="en-GB" dirty="0"/>
              <a:t>, A S, (2016), The development of underrepresented students’ sense of belonging in the mathematics community through participation in college outreach, Journal of Women and Minorities in Science and Engineering, 22(2), p219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123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6E5B-D0A2-FD17-12DB-3E8FFA263B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84D38-BF91-89BC-32A9-7E021054F369}"/>
              </a:ext>
            </a:extLst>
          </p:cNvPr>
          <p:cNvSpPr txBox="1"/>
          <p:nvPr/>
        </p:nvSpPr>
        <p:spPr>
          <a:xfrm>
            <a:off x="4850704" y="1287224"/>
            <a:ext cx="6118964" cy="707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50" charset="0"/>
                <a:ea typeface="+mn-ea"/>
                <a:cs typeface="Poppins SemiBold" panose="00000700000000000000" pitchFamily="50" charset="0"/>
              </a:rPr>
              <a:t>Thank you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284124-A860-40FA-3B11-C07D8E1E8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889" y="5727330"/>
            <a:ext cx="23907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72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9A973-F9BC-AD38-9463-DA950246F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305273"/>
            <a:ext cx="7900417" cy="497161"/>
          </a:xfrm>
        </p:spPr>
        <p:txBody>
          <a:bodyPr/>
          <a:lstStyle/>
          <a:p>
            <a:r>
              <a:rPr lang="en-GB" dirty="0"/>
              <a:t>Why try to create a community?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80E6C-6D8A-624E-D10C-1FA673B865D8}"/>
              </a:ext>
            </a:extLst>
          </p:cNvPr>
          <p:cNvSpPr txBox="1"/>
          <p:nvPr/>
        </p:nvSpPr>
        <p:spPr>
          <a:xfrm>
            <a:off x="413915" y="804348"/>
            <a:ext cx="7376773" cy="5422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STEM students find their modules academically demanding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success requires the development of resilience and a growth mindset </a:t>
            </a:r>
            <a:r>
              <a:rPr lang="en-GB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 strong sense of community amongst learners contributes to promoting this </a:t>
            </a:r>
            <a:r>
              <a:rPr lang="en-GB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Belonging to a supportive community has also been shown to enhance attainment</a:t>
            </a:r>
            <a:r>
              <a:rPr lang="en-GB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GB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and increase retention</a:t>
            </a:r>
            <a:r>
              <a:rPr lang="en-GB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GB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a typeface="Calibri" panose="020F0502020204030204" pitchFamily="34" charset="0"/>
                <a:cs typeface="Arial" panose="020B0604020202020204" pitchFamily="34" charset="0"/>
              </a:rPr>
              <a:t>For mathematics students in particular, studies have shown increased retention for students who were part of learning communities </a:t>
            </a:r>
            <a:r>
              <a:rPr lang="en-GB" baseline="30000" dirty="0"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a typeface="Calibri" panose="020F0502020204030204" pitchFamily="34" charset="0"/>
                <a:cs typeface="Arial" panose="020B0604020202020204" pitchFamily="34" charset="0"/>
              </a:rPr>
              <a:t>This was particularly marked for women and first generation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Important to create environments to support students’ sense of belonging and develop structures for student interaction </a:t>
            </a:r>
            <a:r>
              <a:rPr lang="en-GB" baseline="30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GB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a typeface="Calibri" panose="020F0502020204030204" pitchFamily="34" charset="0"/>
                <a:cs typeface="Arial" panose="020B0604020202020204" pitchFamily="34" charset="0"/>
              </a:rPr>
              <a:t>Particularly important the environment has a “family” or “caring” feel when supporting underrepresented groups in the community</a:t>
            </a:r>
            <a:r>
              <a:rPr lang="en-GB" baseline="30000" dirty="0"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en-GB" baseline="30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5" name="Picture 14" descr="Floating rubber duckies">
            <a:extLst>
              <a:ext uri="{FF2B5EF4-FFF2-40B4-BE49-F238E27FC236}">
                <a16:creationId xmlns:a16="http://schemas.microsoft.com/office/drawing/2014/main" id="{16DF6A2B-0102-0D15-795D-CEF5BC294B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3" r="31744"/>
          <a:stretch/>
        </p:blipFill>
        <p:spPr>
          <a:xfrm>
            <a:off x="8010144" y="404664"/>
            <a:ext cx="395020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95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7F88EEB-9B5B-7C4F-C22F-91E85954C2CE}"/>
              </a:ext>
            </a:extLst>
          </p:cNvPr>
          <p:cNvSpPr txBox="1">
            <a:spLocks/>
          </p:cNvSpPr>
          <p:nvPr/>
        </p:nvSpPr>
        <p:spPr>
          <a:xfrm>
            <a:off x="713975" y="1143731"/>
            <a:ext cx="6090585" cy="485330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Poppins"/>
                <a:cs typeface="Poppins"/>
              </a:rPr>
              <a:t>Quizzes, games evening, code-breaking, puzzles...</a:t>
            </a:r>
          </a:p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Poppins"/>
                <a:cs typeface="Poppins"/>
              </a:rPr>
              <a:t>Events about every 6 weeks-2 months ...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Poppins"/>
                <a:cs typeface="Poppins"/>
              </a:rPr>
              <a:t>Including module start, Christmas, post exam wind-down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Poppins"/>
                <a:cs typeface="Poppins"/>
              </a:rPr>
              <a:t> 20-50 students attended</a:t>
            </a:r>
            <a:endParaRPr lang="en-GB" sz="2000"/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Poppins"/>
                <a:cs typeface="Poppins"/>
              </a:rPr>
              <a:t>Different days of the week and times of day </a:t>
            </a:r>
            <a:endParaRPr lang="en-GB" sz="2000"/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000">
                <a:latin typeface="Poppins"/>
                <a:cs typeface="Poppins"/>
              </a:rPr>
              <a:t>Different formats – Adobe Connect vs Zoom</a:t>
            </a:r>
          </a:p>
          <a:p>
            <a:pPr algn="just"/>
            <a:endParaRPr lang="en-GB" sz="2200">
              <a:latin typeface="Poppins"/>
              <a:cs typeface="Poppins"/>
            </a:endParaRPr>
          </a:p>
          <a:p>
            <a:endParaRPr lang="en-GB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491B4FC-BF5A-D9DB-E0F3-747CCE93E210}"/>
              </a:ext>
            </a:extLst>
          </p:cNvPr>
          <p:cNvSpPr txBox="1">
            <a:spLocks/>
          </p:cNvSpPr>
          <p:nvPr/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i="0" kern="120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Poppins SemiBold"/>
                <a:cs typeface="Poppins SemiBold"/>
              </a:rPr>
              <a:t>What did we do to try to create community?</a:t>
            </a:r>
            <a:endParaRPr lang="en-GB" dirty="0"/>
          </a:p>
        </p:txBody>
      </p:sp>
      <p:pic>
        <p:nvPicPr>
          <p:cNvPr id="9" name="Picture 8" descr="Marbles">
            <a:extLst>
              <a:ext uri="{FF2B5EF4-FFF2-40B4-BE49-F238E27FC236}">
                <a16:creationId xmlns:a16="http://schemas.microsoft.com/office/drawing/2014/main" id="{0FA6978F-E9C3-6CC1-8BD2-6A79A6E6A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322" y="1456784"/>
            <a:ext cx="2692717" cy="161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FEC987-EA40-1DAC-FC4B-6F621F6C4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796" y="3627373"/>
            <a:ext cx="2200255" cy="22002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9B2A9A-251A-6A1F-75C5-C7B87F093C73}"/>
              </a:ext>
            </a:extLst>
          </p:cNvPr>
          <p:cNvSpPr txBox="1"/>
          <p:nvPr/>
        </p:nvSpPr>
        <p:spPr>
          <a:xfrm>
            <a:off x="8051005" y="3258041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Pigpen Cypher</a:t>
            </a:r>
          </a:p>
        </p:txBody>
      </p:sp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76B3197-8163-991C-F62B-79DA572A9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275" y="1830053"/>
            <a:ext cx="1465995" cy="28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64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4D5AE1A-4083-CAAE-9BB6-75207E143FE0}"/>
              </a:ext>
            </a:extLst>
          </p:cNvPr>
          <p:cNvSpPr txBox="1"/>
          <p:nvPr/>
        </p:nvSpPr>
        <p:spPr>
          <a:xfrm>
            <a:off x="5339914" y="1245601"/>
            <a:ext cx="61325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Surveyed MST124 students during 21/22</a:t>
            </a:r>
          </a:p>
          <a:p>
            <a:pPr marL="285750" indent="-285750"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Analysed profiles of students that enquired about social events</a:t>
            </a:r>
          </a:p>
          <a:p>
            <a:pPr marL="285750" indent="-285750"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Surveyed students on Maths and stats modules in 22/23</a:t>
            </a:r>
          </a:p>
          <a:p>
            <a:pPr marL="285750" indent="-285750"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Interviewed individual students to explore their thoughts on community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2FDE66-8FCE-3B61-5F87-F2C1D5907DAC}"/>
              </a:ext>
            </a:extLst>
          </p:cNvPr>
          <p:cNvSpPr txBox="1"/>
          <p:nvPr/>
        </p:nvSpPr>
        <p:spPr>
          <a:xfrm>
            <a:off x="5339914" y="1245601"/>
            <a:ext cx="58407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strike="sngStrike" dirty="0"/>
              <a:t>Surveyed MST124 students during 21/22 – </a:t>
            </a:r>
            <a:r>
              <a:rPr lang="en-GB" sz="2000" dirty="0"/>
              <a:t>Findings presented during conference last year</a:t>
            </a:r>
            <a:r>
              <a:rPr lang="en-GB" sz="2000" strike="sngStrike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E7FCF-4773-F8D8-1578-E15571ADBF9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Evaluation of community</a:t>
            </a:r>
          </a:p>
        </p:txBody>
      </p:sp>
      <p:pic>
        <p:nvPicPr>
          <p:cNvPr id="12" name="Picture 11" descr="Sticky notes with question marks">
            <a:extLst>
              <a:ext uri="{FF2B5EF4-FFF2-40B4-BE49-F238E27FC236}">
                <a16:creationId xmlns:a16="http://schemas.microsoft.com/office/drawing/2014/main" id="{27D07288-9520-8204-5FCD-3B0CEA96A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95"/>
          <a:stretch/>
        </p:blipFill>
        <p:spPr>
          <a:xfrm>
            <a:off x="413915" y="1116955"/>
            <a:ext cx="4450693" cy="437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6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DA2DB-3BF0-2DA4-E49F-3DC0AF05C1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Who are the students interested in events?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C233B-5212-B175-F5D1-F678888BE3E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Disability status – students interested in social events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BC60D8-53B9-B897-2776-6CF530EAE900}"/>
              </a:ext>
            </a:extLst>
          </p:cNvPr>
          <p:cNvGrpSpPr>
            <a:grpSpLocks noChangeAspect="1"/>
          </p:cNvGrpSpPr>
          <p:nvPr/>
        </p:nvGrpSpPr>
        <p:grpSpPr>
          <a:xfrm>
            <a:off x="3380694" y="1742510"/>
            <a:ext cx="4300692" cy="3961439"/>
            <a:chOff x="2407298" y="1624520"/>
            <a:chExt cx="5552280" cy="51143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62FBD04-3B76-BC95-1E97-2A2D2A93D589}"/>
                </a:ext>
              </a:extLst>
            </p:cNvPr>
            <p:cNvSpPr/>
            <p:nvPr/>
          </p:nvSpPr>
          <p:spPr>
            <a:xfrm>
              <a:off x="2407298" y="1646849"/>
              <a:ext cx="3456000" cy="3456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9ED73C2-39BE-8509-71FE-9E745B8DDBA1}"/>
                </a:ext>
              </a:extLst>
            </p:cNvPr>
            <p:cNvSpPr/>
            <p:nvPr/>
          </p:nvSpPr>
          <p:spPr>
            <a:xfrm>
              <a:off x="3483431" y="3282820"/>
              <a:ext cx="3456000" cy="3456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1C9B08F-58D7-3E5E-E3FA-910671BF57F9}"/>
                </a:ext>
              </a:extLst>
            </p:cNvPr>
            <p:cNvSpPr/>
            <p:nvPr/>
          </p:nvSpPr>
          <p:spPr>
            <a:xfrm>
              <a:off x="4503578" y="1624520"/>
              <a:ext cx="3456000" cy="3456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338DE25-020E-F939-96CD-B8723D2B7DF8}"/>
              </a:ext>
            </a:extLst>
          </p:cNvPr>
          <p:cNvSpPr/>
          <p:nvPr/>
        </p:nvSpPr>
        <p:spPr>
          <a:xfrm>
            <a:off x="3212722" y="1265832"/>
            <a:ext cx="4680000" cy="468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F77C8F-D803-F1D7-B426-72DE35A230AC}"/>
              </a:ext>
            </a:extLst>
          </p:cNvPr>
          <p:cNvSpPr txBox="1"/>
          <p:nvPr/>
        </p:nvSpPr>
        <p:spPr>
          <a:xfrm>
            <a:off x="3390140" y="1539981"/>
            <a:ext cx="12192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/>
              <a:t>Physical disability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BE1263-7B80-A805-42D4-AF43C30268DC}"/>
              </a:ext>
            </a:extLst>
          </p:cNvPr>
          <p:cNvSpPr txBox="1"/>
          <p:nvPr/>
        </p:nvSpPr>
        <p:spPr>
          <a:xfrm>
            <a:off x="6104819" y="1395833"/>
            <a:ext cx="12192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/>
              <a:t>Mental Health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07FFDA-5F6D-8DCE-352C-064463DDE9EC}"/>
              </a:ext>
            </a:extLst>
          </p:cNvPr>
          <p:cNvSpPr txBox="1"/>
          <p:nvPr/>
        </p:nvSpPr>
        <p:spPr>
          <a:xfrm>
            <a:off x="4614229" y="5277443"/>
            <a:ext cx="1876986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/>
              <a:t>Learning difficulty/ASD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1F8E9E-FA6E-EFAA-EDF0-C097C70043CC}"/>
              </a:ext>
            </a:extLst>
          </p:cNvPr>
          <p:cNvSpPr txBox="1"/>
          <p:nvPr/>
        </p:nvSpPr>
        <p:spPr>
          <a:xfrm>
            <a:off x="3785233" y="258262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B30E1A-FE37-721F-5194-B27726865D01}"/>
              </a:ext>
            </a:extLst>
          </p:cNvPr>
          <p:cNvSpPr txBox="1"/>
          <p:nvPr/>
        </p:nvSpPr>
        <p:spPr>
          <a:xfrm>
            <a:off x="6005957" y="2593584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111A52-C86E-414D-FF7A-0446780DD56C}"/>
              </a:ext>
            </a:extLst>
          </p:cNvPr>
          <p:cNvSpPr txBox="1"/>
          <p:nvPr/>
        </p:nvSpPr>
        <p:spPr>
          <a:xfrm>
            <a:off x="4895595" y="255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CC00FF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6FD86F-7181-E151-2944-2AA3951A0B62}"/>
              </a:ext>
            </a:extLst>
          </p:cNvPr>
          <p:cNvSpPr txBox="1"/>
          <p:nvPr/>
        </p:nvSpPr>
        <p:spPr>
          <a:xfrm>
            <a:off x="4896074" y="457389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FFCC00"/>
                </a:solidFill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621892-CAAF-AA68-2D42-37B5A2ADFCEA}"/>
              </a:ext>
            </a:extLst>
          </p:cNvPr>
          <p:cNvSpPr txBox="1"/>
          <p:nvPr/>
        </p:nvSpPr>
        <p:spPr>
          <a:xfrm>
            <a:off x="4263241" y="367144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157A0D-CA60-D3BA-EBFE-F7BED6BD079D}"/>
              </a:ext>
            </a:extLst>
          </p:cNvPr>
          <p:cNvSpPr txBox="1"/>
          <p:nvPr/>
        </p:nvSpPr>
        <p:spPr>
          <a:xfrm>
            <a:off x="5497297" y="367164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FF660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CAF733-A9DE-EA73-F664-F1989553EA61}"/>
              </a:ext>
            </a:extLst>
          </p:cNvPr>
          <p:cNvSpPr txBox="1"/>
          <p:nvPr/>
        </p:nvSpPr>
        <p:spPr>
          <a:xfrm>
            <a:off x="4921836" y="338064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A83662-AED3-D977-4EA6-AF4781E8055A}"/>
              </a:ext>
            </a:extLst>
          </p:cNvPr>
          <p:cNvSpPr txBox="1"/>
          <p:nvPr/>
        </p:nvSpPr>
        <p:spPr>
          <a:xfrm>
            <a:off x="6615850" y="50466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1320753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DA2DB-3BF0-2DA4-E49F-3DC0AF05C1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Who are the students interested in events?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C233B-5212-B175-F5D1-F678888BE3E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Disability status – compared to Maths and Stats students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770341-BAF5-8519-5490-D69859C45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65219"/>
            <a:ext cx="6910882" cy="4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DA2DB-3BF0-2DA4-E49F-3DC0AF05C1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Who are the students interested in events?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C233B-5212-B175-F5D1-F678888BE3E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Ethnicity– compared to Maths and Stats students</a:t>
            </a: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0D95133A-77C8-9112-B2B9-D6E7DCF7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45" y="1592824"/>
            <a:ext cx="6908159" cy="415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87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DA2DB-3BF0-2DA4-E49F-3DC0AF05C1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Who are the students interested in events?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C233B-5212-B175-F5D1-F678888BE3E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Age– compared to Maths and Stats students</a:t>
            </a: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DE27ADF9-D8CD-066D-DDA5-4124AEEB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" y="1737360"/>
            <a:ext cx="6910882" cy="4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028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DA2DB-3BF0-2DA4-E49F-3DC0AF05C1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Who are the students interested in events?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C233B-5212-B175-F5D1-F678888BE3E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Previous attainment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D162DE4F-1242-F699-BC8D-143A349AB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725" y="1627979"/>
            <a:ext cx="6194792" cy="38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2532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AB24DCB6-B19B-4A4B-82AA-A443AC496DAE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60A6B559-7EF3-1146-8945-35F68351DF66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45991D4C-FE3A-DD49-9F9D-812C6DA697D5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F7B079B8-8FBA-9E46-A97C-4ADCB3A31155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EB94B822-F5A1-864D-A2F5-29356FFCDE5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3280A7942326409223F5B40CACD3D4" ma:contentTypeVersion="4" ma:contentTypeDescription="Create a new document." ma:contentTypeScope="" ma:versionID="998785392a3db45bde6041db3b29aa08">
  <xsd:schema xmlns:xsd="http://www.w3.org/2001/XMLSchema" xmlns:xs="http://www.w3.org/2001/XMLSchema" xmlns:p="http://schemas.microsoft.com/office/2006/metadata/properties" xmlns:ns2="9c8aa9c2-8b55-4a12-8bea-c2d0d039e224" xmlns:ns3="501e37ec-6ae0-4e49-8a36-75cd16cd11d1" targetNamespace="http://schemas.microsoft.com/office/2006/metadata/properties" ma:root="true" ma:fieldsID="507524c9c4122548cc41ed5f7bdd9f0a" ns2:_="" ns3:_="">
    <xsd:import namespace="9c8aa9c2-8b55-4a12-8bea-c2d0d039e224"/>
    <xsd:import namespace="501e37ec-6ae0-4e49-8a36-75cd16cd11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8aa9c2-8b55-4a12-8bea-c2d0d039e2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1e37ec-6ae0-4e49-8a36-75cd16cd11d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EEFCDDB-5E3F-4036-9ABF-F49521B39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8aa9c2-8b55-4a12-8bea-c2d0d039e224"/>
    <ds:schemaRef ds:uri="501e37ec-6ae0-4e49-8a36-75cd16cd11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1F123D-72E4-47AA-AF87-050EE8541186}">
  <ds:schemaRefs>
    <ds:schemaRef ds:uri="9c8aa9c2-8b55-4a12-8bea-c2d0d039e2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OU-Powerpoint-Template-Master</Template>
  <TotalTime>1663</TotalTime>
  <Words>1476</Words>
  <Application>Microsoft Office PowerPoint</Application>
  <PresentationFormat>Widescreen</PresentationFormat>
  <Paragraphs>136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Poppins</vt:lpstr>
      <vt:lpstr>Poppins SemiBold</vt:lpstr>
      <vt:lpstr>Roboto</vt:lpstr>
      <vt:lpstr>Covers</vt:lpstr>
      <vt:lpstr>Contents Slides</vt:lpstr>
      <vt:lpstr>Chapter Headings / Dividers</vt:lpstr>
      <vt:lpstr>Slide Options</vt:lpstr>
      <vt:lpstr>End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Title 31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Slide Title 1</dc:title>
  <dc:subject>OU Master PowerPoint Template with accessibility guidance and best practice tips</dc:subject>
  <dc:creator>Susan.Pawley [She/Her]</dc:creator>
  <cp:keywords>OU Master PowerPoint Template</cp:keywords>
  <dc:description/>
  <cp:lastModifiedBy>Rachel.Redford</cp:lastModifiedBy>
  <cp:revision>3</cp:revision>
  <dcterms:created xsi:type="dcterms:W3CDTF">2023-04-03T12:54:00Z</dcterms:created>
  <dcterms:modified xsi:type="dcterms:W3CDTF">2023-04-17T15:38:52Z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0x010100D73280A7942326409223F5B40CACD3D4</vt:lpwstr>
  </property>
</Properties>
</file>