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3"/>
  </p:notesMasterIdLst>
  <p:handoutMasterIdLst>
    <p:handoutMasterId r:id="rId24"/>
  </p:handoutMasterIdLst>
  <p:sldIdLst>
    <p:sldId id="312" r:id="rId9"/>
    <p:sldId id="308" r:id="rId10"/>
    <p:sldId id="314" r:id="rId11"/>
    <p:sldId id="306" r:id="rId12"/>
    <p:sldId id="309" r:id="rId13"/>
    <p:sldId id="316" r:id="rId14"/>
    <p:sldId id="313" r:id="rId15"/>
    <p:sldId id="307" r:id="rId16"/>
    <p:sldId id="318" r:id="rId17"/>
    <p:sldId id="319" r:id="rId18"/>
    <p:sldId id="317" r:id="rId19"/>
    <p:sldId id="320" r:id="rId20"/>
    <p:sldId id="305"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6"/>
    <a:srgbClr val="060645"/>
    <a:srgbClr val="FFD7FD"/>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095" autoAdjust="0"/>
  </p:normalViewPr>
  <p:slideViewPr>
    <p:cSldViewPr snapToGrid="0">
      <p:cViewPr varScale="1">
        <p:scale>
          <a:sx n="50" d="100"/>
          <a:sy n="50" d="100"/>
        </p:scale>
        <p:origin x="620" y="2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18/04/2023</a:t>
            </a:fld>
            <a:endParaRPr lang="en-GB" dirty="0">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dirty="0">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dirty="0"/>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dirty="0"/>
          </a:p>
        </p:txBody>
      </p:sp>
    </p:spTree>
    <p:extLst>
      <p:ext uri="{BB962C8B-B14F-4D97-AF65-F5344CB8AC3E}">
        <p14:creationId xmlns:p14="http://schemas.microsoft.com/office/powerpoint/2010/main" val="5150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a:ea typeface="Times New Roman" panose="02020603050405020304" pitchFamily="18" charset="0"/>
                <a:cs typeface="Poppins SemiBold"/>
              </a:rPr>
              <a:t>B</a:t>
            </a:r>
            <a:r>
              <a:rPr lang="en-GB" sz="1200" dirty="0">
                <a:latin typeface="Calibri"/>
                <a:ea typeface="Times New Roman" panose="02020603050405020304" pitchFamily="18" charset="0"/>
                <a:cs typeface="Poppins SemiBold"/>
              </a:rPr>
              <a:t>enefits</a:t>
            </a:r>
            <a:r>
              <a:rPr lang="en-GB" sz="1200" dirty="0">
                <a:effectLst/>
                <a:latin typeface="Calibri"/>
                <a:ea typeface="Times New Roman" panose="02020603050405020304" pitchFamily="18" charset="0"/>
                <a:cs typeface="Poppins SemiBold"/>
              </a:rPr>
              <a:t> gained and lessons learned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Ngoasong, M., Beadle, H. and Kodwani, D. (2018) ‘Promoting the integration of research-teaching-external engagement linkages into the Open University Business School curriculum development: Exploratory research’ Report on Scholarship Exchange. </a:t>
            </a:r>
          </a:p>
          <a:p>
            <a:endParaRPr lang="en-GB" dirty="0"/>
          </a:p>
          <a:p>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Ngoasong, Beadle and Kodwani (2018) looking at the research-teaching-engagement links on the OU MBA Programme and perceptions and facilitation of such links. They found that the OU’s approach to module design and presentation meant that the handling of the research-teaching nexus is likely to require different approaches to those deployed in other universities and highlighted the strong drive to align with student needs. They were cognisant of the difference between module materials benefiting from the research output of academics and those materials being seen largely as a research dissemination activity. They also found that the OU’s collegial approach to developing module materials could have positive ramifications for an academic's research work as well as for teaching. The role of the module chair was frequently cited by interview participants and in particular the role they play in arbitrating between those contributing to module materials. Some participants highlighted the role of Associate Lecturers (ALs), who bring teaching materials to life drawing upon their own experiences, and that there was an opportunity to incorporate research into the AL’s teaching role. </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dirty="0"/>
          </a:p>
        </p:txBody>
      </p:sp>
    </p:spTree>
    <p:extLst>
      <p:ext uri="{BB962C8B-B14F-4D97-AF65-F5344CB8AC3E}">
        <p14:creationId xmlns:p14="http://schemas.microsoft.com/office/powerpoint/2010/main" val="387366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dirty="0"/>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view that research and teaching in universities should be linked is widespread with suggestions that this is of benefit to both academics and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the strength and focus of this is contested.  Many institutions grapple with the most effective and efficient ways to integrate their teaching and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research productivity only shows a weak positive correlation with overall teaching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project takes as one of its starting points the Healey and Jenkins (2009) framework of the nature of undergraduate research and inquiry which places learning activities within a space defined by level of participation (from student as audience to student as participant) and by type of learning (from content knowledge to research processes); this gives a frame for activities ranging from students learning about current research to students undertaking research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Healey lists seven different methods of linking research and teaching</a:t>
            </a:r>
          </a:p>
          <a:p>
            <a:pPr marL="342900" lvl="0" indent="-342900">
              <a:lnSpc>
                <a:spcPct val="107000"/>
              </a:lnSpc>
              <a:spcBef>
                <a:spcPts val="300"/>
              </a:spcBef>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Bringing data and findings from staff research into the curriculum</a:t>
            </a:r>
          </a:p>
          <a:p>
            <a:pPr marL="342900" lvl="0" indent="-342900">
              <a:lnSpc>
                <a:spcPct val="107000"/>
              </a:lnSpc>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Developing students’ appreciation of research in the discipline</a:t>
            </a:r>
          </a:p>
          <a:p>
            <a:pPr marL="342900" lvl="0" indent="-342900">
              <a:lnSpc>
                <a:spcPct val="107000"/>
              </a:lnSpc>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Developing students’ research skills (explicitly, in addition to other disciplinary and generic skills)</a:t>
            </a:r>
          </a:p>
          <a:p>
            <a:pPr marL="342900" lvl="0" indent="-342900">
              <a:lnSpc>
                <a:spcPct val="107000"/>
              </a:lnSpc>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assignments that involve elements of research processes (e.g. literature reviews, bidding for grants, drafting bids or project outlines, analysing existing project data, presenting at a ‘conference’)</a:t>
            </a:r>
          </a:p>
          <a:p>
            <a:pPr marL="342900" lvl="0" indent="-342900">
              <a:lnSpc>
                <a:spcPct val="107000"/>
              </a:lnSpc>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teaching and learning processes that simulate research processes (e.g. project-based modules, dissertation modules, problem-based learning)</a:t>
            </a:r>
          </a:p>
          <a:p>
            <a:pPr marL="342900" lvl="0" indent="-342900">
              <a:lnSpc>
                <a:spcPct val="107000"/>
              </a:lnSpc>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Giving students the opportunity to work on research projects alongside staff (e.g. as a research assistant)</a:t>
            </a:r>
          </a:p>
          <a:p>
            <a:pPr marL="342900" lvl="0" indent="-342900">
              <a:lnSpc>
                <a:spcPct val="107000"/>
              </a:lnSpc>
              <a:spcAft>
                <a:spcPts val="300"/>
              </a:spcAft>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Giving students first-hand experience of commercial consultancy (e.g. as an ‘intern’, as work based learning, as a consultant assistant or as a supervised consultant)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dirty="0"/>
          </a:p>
        </p:txBody>
      </p:sp>
    </p:spTree>
    <p:extLst>
      <p:ext uri="{BB962C8B-B14F-4D97-AF65-F5344CB8AC3E}">
        <p14:creationId xmlns:p14="http://schemas.microsoft.com/office/powerpoint/2010/main" val="39119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3061 students, and received 85 complete responses, giving a response rate of 2.8%.</a:t>
            </a: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dirty="0"/>
          </a:p>
        </p:txBody>
      </p:sp>
    </p:spTree>
    <p:extLst>
      <p:ext uri="{BB962C8B-B14F-4D97-AF65-F5344CB8AC3E}">
        <p14:creationId xmlns:p14="http://schemas.microsoft.com/office/powerpoint/2010/main" val="340446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S397 Terrestrial Ecosystems</a:t>
            </a:r>
          </a:p>
        </p:txBody>
      </p:sp>
      <p:sp>
        <p:nvSpPr>
          <p:cNvPr id="4" name="Slide Number Placeholder 3"/>
          <p:cNvSpPr>
            <a:spLocks noGrp="1"/>
          </p:cNvSpPr>
          <p:nvPr>
            <p:ph type="sldNum" sz="quarter" idx="5"/>
          </p:nvPr>
        </p:nvSpPr>
        <p:spPr/>
        <p:txBody>
          <a:bodyPr/>
          <a:lstStyle/>
          <a:p>
            <a:fld id="{37422C3F-F539-453F-9E07-0F02B905CDC9}" type="slidenum">
              <a:rPr lang="en-GB" smtClean="0"/>
              <a:t>5</a:t>
            </a:fld>
            <a:endParaRPr lang="en-GB" dirty="0"/>
          </a:p>
        </p:txBody>
      </p:sp>
    </p:spTree>
    <p:extLst>
      <p:ext uri="{BB962C8B-B14F-4D97-AF65-F5344CB8AC3E}">
        <p14:creationId xmlns:p14="http://schemas.microsoft.com/office/powerpoint/2010/main" val="184683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Figure 1: Number and percentage of student respondents who had taken part in each of the listed activities. Those responding ‘other’ had attended a School of Social Sciences and Global Studies Teaching-Research Day (1 respondent) or reported reading research papers written outside the OU (2 respondents).</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dirty="0"/>
          </a:p>
        </p:txBody>
      </p:sp>
    </p:spTree>
    <p:extLst>
      <p:ext uri="{BB962C8B-B14F-4D97-AF65-F5344CB8AC3E}">
        <p14:creationId xmlns:p14="http://schemas.microsoft.com/office/powerpoint/2010/main" val="133643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dirty="0"/>
          </a:p>
        </p:txBody>
      </p:sp>
    </p:spTree>
    <p:extLst>
      <p:ext uri="{BB962C8B-B14F-4D97-AF65-F5344CB8AC3E}">
        <p14:creationId xmlns:p14="http://schemas.microsoft.com/office/powerpoint/2010/main" val="291145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dirty="0"/>
          </a:p>
        </p:txBody>
      </p:sp>
    </p:spTree>
    <p:extLst>
      <p:ext uri="{BB962C8B-B14F-4D97-AF65-F5344CB8AC3E}">
        <p14:creationId xmlns:p14="http://schemas.microsoft.com/office/powerpoint/2010/main" val="172902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Times New Roman" panose="02020603050405020304" pitchFamily="18" charset="0"/>
              </a:rPr>
              <a:t>Cronbach’s α show internal consistency for each respondent’s answers to the different statements. All between 0.7 and 0.86, i.e. respectable to very good)</a:t>
            </a:r>
            <a:endParaRPr lang="en-GB" sz="1050" dirty="0"/>
          </a:p>
          <a:p>
            <a:endParaRPr lang="en-GB" sz="1200" dirty="0">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rPr>
              <a:t>Cronbachs alpha - a value of 0.60-0.65 is undesirable, 0.65-0.70 is minimally acceptable, 0.70-0.80 is respectable and 0.80-0.90 is very good</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dirty="0"/>
          </a:p>
        </p:txBody>
      </p:sp>
    </p:spTree>
    <p:extLst>
      <p:ext uri="{BB962C8B-B14F-4D97-AF65-F5344CB8AC3E}">
        <p14:creationId xmlns:p14="http://schemas.microsoft.com/office/powerpoint/2010/main" val="310100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Times New Roman" panose="02020603050405020304" pitchFamily="18" charset="0"/>
              </a:rPr>
              <a:t>Cronbach’s α show internal consistency for each respondent’s answers to the different statements. All between 0.7 and 0.86, i.e. respectable to very good)</a:t>
            </a:r>
            <a:endParaRPr lang="en-GB" sz="1050" dirty="0"/>
          </a:p>
          <a:p>
            <a:endParaRPr lang="en-GB" sz="1200" dirty="0">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rPr>
              <a:t>Cronbachs alpha - a value of 0.60-0.65 is undesirable, 0.65-0.70 is minimally acceptable, 0.70-0.80 is respectable and 0.80-0.90 is very good</a:t>
            </a:r>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dirty="0"/>
          </a:p>
        </p:txBody>
      </p:sp>
    </p:spTree>
    <p:extLst>
      <p:ext uri="{BB962C8B-B14F-4D97-AF65-F5344CB8AC3E}">
        <p14:creationId xmlns:p14="http://schemas.microsoft.com/office/powerpoint/2010/main" val="137481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dirty="0">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dirty="0">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dirty="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dirty="0"/>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4/18/2023</a:t>
            </a:fld>
            <a:endParaRPr lang="en-US" dirty="0"/>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dirty="0"/>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28.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C6FCDD9-D3DB-564F-55C5-0DC55FDB30D1}"/>
              </a:ext>
            </a:extLst>
          </p:cNvPr>
          <p:cNvSpPr/>
          <p:nvPr/>
        </p:nvSpPr>
        <p:spPr>
          <a:xfrm>
            <a:off x="7947378" y="480257"/>
            <a:ext cx="2816101" cy="27822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13">
            <a:extLst>
              <a:ext uri="{FF2B5EF4-FFF2-40B4-BE49-F238E27FC236}">
                <a16:creationId xmlns:a16="http://schemas.microsoft.com/office/drawing/2014/main" id="{49A4BC82-1BFA-C619-A08F-8D5B91E42941}"/>
              </a:ext>
            </a:extLst>
          </p:cNvPr>
          <p:cNvSpPr>
            <a:spLocks noGrp="1"/>
          </p:cNvSpPr>
          <p:nvPr>
            <p:ph type="body" sz="quarter" idx="11"/>
          </p:nvPr>
        </p:nvSpPr>
        <p:spPr>
          <a:xfrm>
            <a:off x="408207" y="559121"/>
            <a:ext cx="6670687" cy="1800200"/>
          </a:xfrm>
        </p:spPr>
        <p:txBody>
          <a:bodyPr/>
          <a:lstStyle/>
          <a:p>
            <a:r>
              <a:rPr lang="en-GB" sz="4800" dirty="0"/>
              <a:t>Embedding research into teaching</a:t>
            </a:r>
            <a:r>
              <a:rPr lang="en-GB" dirty="0"/>
              <a:t>: </a:t>
            </a:r>
          </a:p>
        </p:txBody>
      </p:sp>
      <p:sp>
        <p:nvSpPr>
          <p:cNvPr id="9" name="Text Placeholder 14">
            <a:extLst>
              <a:ext uri="{FF2B5EF4-FFF2-40B4-BE49-F238E27FC236}">
                <a16:creationId xmlns:a16="http://schemas.microsoft.com/office/drawing/2014/main" id="{14B5BE08-1EBB-D0F8-3A04-E29731F1B2CA}"/>
              </a:ext>
            </a:extLst>
          </p:cNvPr>
          <p:cNvSpPr>
            <a:spLocks noGrp="1"/>
          </p:cNvSpPr>
          <p:nvPr>
            <p:ph type="body" sz="quarter" idx="12"/>
          </p:nvPr>
        </p:nvSpPr>
        <p:spPr>
          <a:xfrm>
            <a:off x="408207" y="2209178"/>
            <a:ext cx="5557584" cy="1305402"/>
          </a:xfrm>
        </p:spPr>
        <p:txBody>
          <a:bodyPr/>
          <a:lstStyle/>
          <a:p>
            <a:r>
              <a:rPr lang="en-GB" dirty="0"/>
              <a:t>Practices, motivations and impacts</a:t>
            </a:r>
          </a:p>
        </p:txBody>
      </p:sp>
      <p:sp>
        <p:nvSpPr>
          <p:cNvPr id="10" name="Text Placeholder 15">
            <a:extLst>
              <a:ext uri="{FF2B5EF4-FFF2-40B4-BE49-F238E27FC236}">
                <a16:creationId xmlns:a16="http://schemas.microsoft.com/office/drawing/2014/main" id="{064BF383-734B-E140-EBA6-FE221679C153}"/>
              </a:ext>
            </a:extLst>
          </p:cNvPr>
          <p:cNvSpPr>
            <a:spLocks noGrp="1"/>
          </p:cNvSpPr>
          <p:nvPr>
            <p:ph type="body" sz="quarter" idx="13"/>
          </p:nvPr>
        </p:nvSpPr>
        <p:spPr>
          <a:xfrm>
            <a:off x="408208" y="3846892"/>
            <a:ext cx="5557584" cy="347039"/>
          </a:xfrm>
        </p:spPr>
        <p:txBody>
          <a:bodyPr/>
          <a:lstStyle/>
          <a:p>
            <a:r>
              <a:rPr lang="en-GB" dirty="0"/>
              <a:t>Sarah Davies, Philip Holden, Kadmiel Maseyk,</a:t>
            </a:r>
          </a:p>
          <a:p>
            <a:r>
              <a:rPr lang="en-GB" dirty="0"/>
              <a:t>Cat Cowie and Lorraine Hudson</a:t>
            </a:r>
          </a:p>
          <a:p>
            <a:endParaRPr lang="en-GB" dirty="0"/>
          </a:p>
          <a:p>
            <a:r>
              <a:rPr lang="en-GB" dirty="0"/>
              <a:t>Environment, Earth and Ecosystem Sciences</a:t>
            </a:r>
          </a:p>
        </p:txBody>
      </p:sp>
      <p:sp>
        <p:nvSpPr>
          <p:cNvPr id="11" name="Text Placeholder 17">
            <a:extLst>
              <a:ext uri="{FF2B5EF4-FFF2-40B4-BE49-F238E27FC236}">
                <a16:creationId xmlns:a16="http://schemas.microsoft.com/office/drawing/2014/main" id="{E4D58B61-EB21-9FA2-47C4-50CCD6C249CE}"/>
              </a:ext>
            </a:extLst>
          </p:cNvPr>
          <p:cNvSpPr txBox="1">
            <a:spLocks/>
          </p:cNvSpPr>
          <p:nvPr/>
        </p:nvSpPr>
        <p:spPr>
          <a:xfrm>
            <a:off x="408207" y="5141045"/>
            <a:ext cx="5557584"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a:t>
            </a:r>
            <a:r>
              <a:rPr lang="en-GB" baseline="30000" dirty="0"/>
              <a:t>th</a:t>
            </a:r>
            <a:r>
              <a:rPr lang="en-GB" dirty="0"/>
              <a:t> April 2023</a:t>
            </a:r>
          </a:p>
        </p:txBody>
      </p:sp>
      <p:pic>
        <p:nvPicPr>
          <p:cNvPr id="12" name="Picture 11" descr="Icon&#10;&#10;Description automatically generated">
            <a:extLst>
              <a:ext uri="{FF2B5EF4-FFF2-40B4-BE49-F238E27FC236}">
                <a16:creationId xmlns:a16="http://schemas.microsoft.com/office/drawing/2014/main" id="{766D98FB-A3C4-2820-A6A0-163BA8E35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280" y="796043"/>
            <a:ext cx="1590897" cy="1991003"/>
          </a:xfrm>
          <a:prstGeom prst="rect">
            <a:avLst/>
          </a:prstGeom>
        </p:spPr>
      </p:pic>
      <p:pic>
        <p:nvPicPr>
          <p:cNvPr id="15" name="Picture 14" descr="Text&#10;&#10;Description automatically generated">
            <a:extLst>
              <a:ext uri="{FF2B5EF4-FFF2-40B4-BE49-F238E27FC236}">
                <a16:creationId xmlns:a16="http://schemas.microsoft.com/office/drawing/2014/main" id="{384AA676-8AB7-B98D-6FF7-D9F87247D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581" y="5574883"/>
            <a:ext cx="3769419" cy="1146695"/>
          </a:xfrm>
          <a:prstGeom prst="rect">
            <a:avLst/>
          </a:prstGeom>
        </p:spPr>
      </p:pic>
    </p:spTree>
    <p:extLst>
      <p:ext uri="{BB962C8B-B14F-4D97-AF65-F5344CB8AC3E}">
        <p14:creationId xmlns:p14="http://schemas.microsoft.com/office/powerpoint/2010/main" val="310942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2636119" y="498175"/>
            <a:ext cx="6784327" cy="289311"/>
          </a:xfrm>
        </p:spPr>
        <p:txBody>
          <a:bodyPr/>
          <a:lstStyle/>
          <a:p>
            <a:r>
              <a:rPr lang="en-GB" dirty="0"/>
              <a:t>Awareness of OU research and the lightbulb icon</a:t>
            </a:r>
          </a:p>
        </p:txBody>
      </p:sp>
      <p:pic>
        <p:nvPicPr>
          <p:cNvPr id="6" name="Picture 5">
            <a:extLst>
              <a:ext uri="{FF2B5EF4-FFF2-40B4-BE49-F238E27FC236}">
                <a16:creationId xmlns:a16="http://schemas.microsoft.com/office/drawing/2014/main" id="{DAC03C62-8107-C77A-1EBC-C87C8CB3C54F}"/>
              </a:ext>
            </a:extLst>
          </p:cNvPr>
          <p:cNvPicPr>
            <a:picLocks noChangeAspect="1"/>
          </p:cNvPicPr>
          <p:nvPr/>
        </p:nvPicPr>
        <p:blipFill>
          <a:blip r:embed="rId3"/>
          <a:stretch>
            <a:fillRect/>
          </a:stretch>
        </p:blipFill>
        <p:spPr>
          <a:xfrm>
            <a:off x="2044072" y="5081904"/>
            <a:ext cx="9259592" cy="1733792"/>
          </a:xfrm>
          <a:prstGeom prst="rect">
            <a:avLst/>
          </a:prstGeom>
        </p:spPr>
      </p:pic>
      <p:sp>
        <p:nvSpPr>
          <p:cNvPr id="10" name="TextBox 9">
            <a:extLst>
              <a:ext uri="{FF2B5EF4-FFF2-40B4-BE49-F238E27FC236}">
                <a16:creationId xmlns:a16="http://schemas.microsoft.com/office/drawing/2014/main" id="{8FC12912-49B3-632D-6362-251F4A430DDA}"/>
              </a:ext>
            </a:extLst>
          </p:cNvPr>
          <p:cNvSpPr txBox="1"/>
          <p:nvPr/>
        </p:nvSpPr>
        <p:spPr>
          <a:xfrm>
            <a:off x="177348" y="4325683"/>
            <a:ext cx="2194457" cy="584775"/>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SDT306 Environment: Responding to Change</a:t>
            </a:r>
            <a:endParaRPr lang="en-GB" dirty="0"/>
          </a:p>
        </p:txBody>
      </p:sp>
      <p:pic>
        <p:nvPicPr>
          <p:cNvPr id="12" name="Picture 11">
            <a:extLst>
              <a:ext uri="{FF2B5EF4-FFF2-40B4-BE49-F238E27FC236}">
                <a16:creationId xmlns:a16="http://schemas.microsoft.com/office/drawing/2014/main" id="{BF2CB41C-1221-73AF-3C0D-5E49E22633AB}"/>
              </a:ext>
            </a:extLst>
          </p:cNvPr>
          <p:cNvPicPr>
            <a:picLocks noChangeAspect="1"/>
          </p:cNvPicPr>
          <p:nvPr/>
        </p:nvPicPr>
        <p:blipFill>
          <a:blip r:embed="rId4"/>
          <a:stretch>
            <a:fillRect/>
          </a:stretch>
        </p:blipFill>
        <p:spPr>
          <a:xfrm>
            <a:off x="2216693" y="2551995"/>
            <a:ext cx="8954750" cy="1800476"/>
          </a:xfrm>
          <a:prstGeom prst="rect">
            <a:avLst/>
          </a:prstGeom>
        </p:spPr>
      </p:pic>
      <p:sp>
        <p:nvSpPr>
          <p:cNvPr id="14" name="TextBox 13">
            <a:extLst>
              <a:ext uri="{FF2B5EF4-FFF2-40B4-BE49-F238E27FC236}">
                <a16:creationId xmlns:a16="http://schemas.microsoft.com/office/drawing/2014/main" id="{F370EE85-0A47-77B8-2429-8230A9C751E1}"/>
              </a:ext>
            </a:extLst>
          </p:cNvPr>
          <p:cNvSpPr txBox="1"/>
          <p:nvPr/>
        </p:nvSpPr>
        <p:spPr>
          <a:xfrm>
            <a:off x="177348" y="2182738"/>
            <a:ext cx="2065374" cy="584775"/>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S397 Terrestrial Ecosystems</a:t>
            </a:r>
            <a:endParaRPr lang="en-GB" sz="1600" dirty="0"/>
          </a:p>
        </p:txBody>
      </p:sp>
      <p:pic>
        <p:nvPicPr>
          <p:cNvPr id="16" name="Picture 15" descr="Icon&#10;&#10;Description automatically generated">
            <a:extLst>
              <a:ext uri="{FF2B5EF4-FFF2-40B4-BE49-F238E27FC236}">
                <a16:creationId xmlns:a16="http://schemas.microsoft.com/office/drawing/2014/main" id="{712C4BA7-D58C-D8D1-E29F-F3F4C94E7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994" y="88919"/>
            <a:ext cx="777956" cy="973610"/>
          </a:xfrm>
          <a:prstGeom prst="rect">
            <a:avLst/>
          </a:prstGeom>
        </p:spPr>
      </p:pic>
      <p:pic>
        <p:nvPicPr>
          <p:cNvPr id="18" name="Picture 17">
            <a:extLst>
              <a:ext uri="{FF2B5EF4-FFF2-40B4-BE49-F238E27FC236}">
                <a16:creationId xmlns:a16="http://schemas.microsoft.com/office/drawing/2014/main" id="{F901EFFF-C76D-50B9-E7A2-A5F034CD3708}"/>
              </a:ext>
            </a:extLst>
          </p:cNvPr>
          <p:cNvPicPr>
            <a:picLocks noChangeAspect="1"/>
          </p:cNvPicPr>
          <p:nvPr/>
        </p:nvPicPr>
        <p:blipFill>
          <a:blip r:embed="rId6"/>
          <a:stretch>
            <a:fillRect/>
          </a:stretch>
        </p:blipFill>
        <p:spPr>
          <a:xfrm>
            <a:off x="2169859" y="1152203"/>
            <a:ext cx="9183382" cy="828791"/>
          </a:xfrm>
          <a:prstGeom prst="rect">
            <a:avLst/>
          </a:prstGeom>
        </p:spPr>
      </p:pic>
      <p:pic>
        <p:nvPicPr>
          <p:cNvPr id="20" name="Picture 19">
            <a:extLst>
              <a:ext uri="{FF2B5EF4-FFF2-40B4-BE49-F238E27FC236}">
                <a16:creationId xmlns:a16="http://schemas.microsoft.com/office/drawing/2014/main" id="{D5525B77-C517-9C37-38E1-6CCEDA2E553F}"/>
              </a:ext>
            </a:extLst>
          </p:cNvPr>
          <p:cNvPicPr>
            <a:picLocks noChangeAspect="1"/>
          </p:cNvPicPr>
          <p:nvPr/>
        </p:nvPicPr>
        <p:blipFill>
          <a:blip r:embed="rId7"/>
          <a:stretch>
            <a:fillRect/>
          </a:stretch>
        </p:blipFill>
        <p:spPr>
          <a:xfrm>
            <a:off x="2242722" y="1946464"/>
            <a:ext cx="8945223" cy="695422"/>
          </a:xfrm>
          <a:prstGeom prst="rect">
            <a:avLst/>
          </a:prstGeom>
        </p:spPr>
      </p:pic>
      <p:pic>
        <p:nvPicPr>
          <p:cNvPr id="22" name="Picture 21">
            <a:extLst>
              <a:ext uri="{FF2B5EF4-FFF2-40B4-BE49-F238E27FC236}">
                <a16:creationId xmlns:a16="http://schemas.microsoft.com/office/drawing/2014/main" id="{12A74597-5EF5-CD96-BF70-B22E941EA1F9}"/>
              </a:ext>
            </a:extLst>
          </p:cNvPr>
          <p:cNvPicPr>
            <a:picLocks noChangeAspect="1"/>
          </p:cNvPicPr>
          <p:nvPr/>
        </p:nvPicPr>
        <p:blipFill>
          <a:blip r:embed="rId8"/>
          <a:stretch>
            <a:fillRect/>
          </a:stretch>
        </p:blipFill>
        <p:spPr>
          <a:xfrm>
            <a:off x="2256677" y="4502339"/>
            <a:ext cx="8878539" cy="704948"/>
          </a:xfrm>
          <a:prstGeom prst="rect">
            <a:avLst/>
          </a:prstGeom>
        </p:spPr>
      </p:pic>
      <p:sp>
        <p:nvSpPr>
          <p:cNvPr id="23" name="Rectangle 22">
            <a:extLst>
              <a:ext uri="{FF2B5EF4-FFF2-40B4-BE49-F238E27FC236}">
                <a16:creationId xmlns:a16="http://schemas.microsoft.com/office/drawing/2014/main" id="{7CFF3047-0151-218F-C731-2CED0FD4C153}"/>
              </a:ext>
            </a:extLst>
          </p:cNvPr>
          <p:cNvSpPr/>
          <p:nvPr/>
        </p:nvSpPr>
        <p:spPr>
          <a:xfrm>
            <a:off x="0" y="5207287"/>
            <a:ext cx="2256677" cy="16084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9626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77D20700-9C59-473D-E205-7F7A34552B74}"/>
              </a:ext>
            </a:extLst>
          </p:cNvPr>
          <p:cNvSpPr>
            <a:spLocks noGrp="1"/>
          </p:cNvSpPr>
          <p:nvPr>
            <p:ph type="body" sz="quarter" idx="12"/>
          </p:nvPr>
        </p:nvSpPr>
        <p:spPr>
          <a:xfrm>
            <a:off x="618334" y="1154696"/>
            <a:ext cx="3889872" cy="760325"/>
          </a:xfrm>
        </p:spPr>
        <p:txBody>
          <a:bodyPr/>
          <a:lstStyle/>
          <a:p>
            <a:r>
              <a:rPr lang="en-GB" dirty="0"/>
              <a:t>Student free text comments</a:t>
            </a:r>
          </a:p>
        </p:txBody>
      </p:sp>
      <p:sp>
        <p:nvSpPr>
          <p:cNvPr id="24" name="TextBox 23">
            <a:extLst>
              <a:ext uri="{FF2B5EF4-FFF2-40B4-BE49-F238E27FC236}">
                <a16:creationId xmlns:a16="http://schemas.microsoft.com/office/drawing/2014/main" id="{8F9365E7-3684-5514-23D9-0790007529AD}"/>
              </a:ext>
            </a:extLst>
          </p:cNvPr>
          <p:cNvSpPr txBox="1"/>
          <p:nvPr/>
        </p:nvSpPr>
        <p:spPr>
          <a:xfrm>
            <a:off x="618334" y="1745198"/>
            <a:ext cx="10482057" cy="3545586"/>
          </a:xfrm>
          <a:prstGeom prst="rect">
            <a:avLst/>
          </a:prstGeom>
          <a:noFill/>
        </p:spPr>
        <p:txBody>
          <a:bodyPr wrap="square">
            <a:spAutoFit/>
          </a:bodyPr>
          <a:lstStyle/>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Enthusiasm for research content</a:t>
            </a: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Timing of engagement with research across degree</a:t>
            </a: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Balance between learning about research content and research processes</a:t>
            </a: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Practical considerations </a:t>
            </a:r>
          </a:p>
        </p:txBody>
      </p:sp>
      <p:sp>
        <p:nvSpPr>
          <p:cNvPr id="26" name="TextBox 25">
            <a:extLst>
              <a:ext uri="{FF2B5EF4-FFF2-40B4-BE49-F238E27FC236}">
                <a16:creationId xmlns:a16="http://schemas.microsoft.com/office/drawing/2014/main" id="{DE490E1C-C06E-E574-846F-05E934F616EF}"/>
              </a:ext>
            </a:extLst>
          </p:cNvPr>
          <p:cNvSpPr txBox="1"/>
          <p:nvPr/>
        </p:nvSpPr>
        <p:spPr>
          <a:xfrm>
            <a:off x="6602819" y="2672103"/>
            <a:ext cx="5589181" cy="1200329"/>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[Studying] an introductory module, I wasn’t expecting too much engagement with research, but [I] would very much like to see this aspect strongly in place in higher level modules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28" name="TextBox 27">
            <a:extLst>
              <a:ext uri="{FF2B5EF4-FFF2-40B4-BE49-F238E27FC236}">
                <a16:creationId xmlns:a16="http://schemas.microsoft.com/office/drawing/2014/main" id="{3FD3E1F3-CA02-9C25-CB2B-0597FDF1FA75}"/>
              </a:ext>
            </a:extLst>
          </p:cNvPr>
          <p:cNvSpPr txBox="1"/>
          <p:nvPr/>
        </p:nvSpPr>
        <p:spPr>
          <a:xfrm>
            <a:off x="7493295" y="4533398"/>
            <a:ext cx="4340743" cy="646331"/>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“participation is more important the further into your degree you get”</a:t>
            </a:r>
          </a:p>
        </p:txBody>
      </p:sp>
      <p:sp>
        <p:nvSpPr>
          <p:cNvPr id="30" name="TextBox 29">
            <a:extLst>
              <a:ext uri="{FF2B5EF4-FFF2-40B4-BE49-F238E27FC236}">
                <a16:creationId xmlns:a16="http://schemas.microsoft.com/office/drawing/2014/main" id="{CBA20E98-DDA8-6E25-362A-720A2B2DD216}"/>
              </a:ext>
            </a:extLst>
          </p:cNvPr>
          <p:cNvSpPr txBox="1"/>
          <p:nvPr/>
        </p:nvSpPr>
        <p:spPr>
          <a:xfrm>
            <a:off x="5369443" y="1730355"/>
            <a:ext cx="6097772" cy="369332"/>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“very motivating to have a sense of knowledge frontiers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32" name="TextBox 31">
            <a:extLst>
              <a:ext uri="{FF2B5EF4-FFF2-40B4-BE49-F238E27FC236}">
                <a16:creationId xmlns:a16="http://schemas.microsoft.com/office/drawing/2014/main" id="{97711386-A23B-B406-7F9E-3B84867C0D67}"/>
              </a:ext>
            </a:extLst>
          </p:cNvPr>
          <p:cNvSpPr txBox="1"/>
          <p:nvPr/>
        </p:nvSpPr>
        <p:spPr>
          <a:xfrm>
            <a:off x="2910665" y="5364996"/>
            <a:ext cx="6097772" cy="646331"/>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“The world has moved on at a great pace since this material was written” </a:t>
            </a:r>
          </a:p>
        </p:txBody>
      </p:sp>
      <p:sp>
        <p:nvSpPr>
          <p:cNvPr id="34" name="TextBox 33">
            <a:extLst>
              <a:ext uri="{FF2B5EF4-FFF2-40B4-BE49-F238E27FC236}">
                <a16:creationId xmlns:a16="http://schemas.microsoft.com/office/drawing/2014/main" id="{E5112416-C010-708F-65A1-825E71A90C88}"/>
              </a:ext>
            </a:extLst>
          </p:cNvPr>
          <p:cNvSpPr txBox="1"/>
          <p:nvPr/>
        </p:nvSpPr>
        <p:spPr>
          <a:xfrm>
            <a:off x="5082846" y="6106962"/>
            <a:ext cx="6097772" cy="646331"/>
          </a:xfrm>
          <a:prstGeom prst="rect">
            <a:avLst/>
          </a:prstGeom>
          <a:noFill/>
        </p:spPr>
        <p:txBody>
          <a:bodyPr wrap="square">
            <a:spAutoFit/>
          </a:bodyPr>
          <a:lstStyle/>
          <a:p>
            <a:r>
              <a:rPr lang="en-GB" dirty="0"/>
              <a:t>“</a:t>
            </a:r>
            <a:r>
              <a:rPr lang="en-GB" i="1" dirty="0">
                <a:latin typeface="Calibri" panose="020F0502020204030204" pitchFamily="34" charset="0"/>
                <a:cs typeface="Times New Roman" panose="02020603050405020304" pitchFamily="18" charset="0"/>
              </a:rPr>
              <a:t>Collaborative research within the module was very difficult due to having to wait for others to respond”. </a:t>
            </a:r>
          </a:p>
        </p:txBody>
      </p:sp>
      <p:sp>
        <p:nvSpPr>
          <p:cNvPr id="35" name="Rectangle 34">
            <a:extLst>
              <a:ext uri="{FF2B5EF4-FFF2-40B4-BE49-F238E27FC236}">
                <a16:creationId xmlns:a16="http://schemas.microsoft.com/office/drawing/2014/main" id="{E7FC3F94-8BCC-0A20-776A-532469CCB210}"/>
              </a:ext>
            </a:extLst>
          </p:cNvPr>
          <p:cNvSpPr/>
          <p:nvPr/>
        </p:nvSpPr>
        <p:spPr>
          <a:xfrm>
            <a:off x="5231219" y="1584251"/>
            <a:ext cx="5741581"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FEFDDC4-67D2-3E52-FA05-36FCC82565B4}"/>
              </a:ext>
            </a:extLst>
          </p:cNvPr>
          <p:cNvSpPr/>
          <p:nvPr/>
        </p:nvSpPr>
        <p:spPr>
          <a:xfrm>
            <a:off x="6448648" y="2589913"/>
            <a:ext cx="5491715" cy="1282519"/>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887B1CD-DBAC-B1B4-FCF1-9C892E4964E0}"/>
              </a:ext>
            </a:extLst>
          </p:cNvPr>
          <p:cNvSpPr/>
          <p:nvPr/>
        </p:nvSpPr>
        <p:spPr>
          <a:xfrm>
            <a:off x="2694466" y="5349552"/>
            <a:ext cx="6202324"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1D555FE6-6456-473B-1F3F-C589C4004EB6}"/>
              </a:ext>
            </a:extLst>
          </p:cNvPr>
          <p:cNvSpPr/>
          <p:nvPr/>
        </p:nvSpPr>
        <p:spPr>
          <a:xfrm>
            <a:off x="4933507" y="6113693"/>
            <a:ext cx="6039293"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E9AC307-7DB5-72FE-1BC6-206524E839F7}"/>
              </a:ext>
            </a:extLst>
          </p:cNvPr>
          <p:cNvSpPr/>
          <p:nvPr/>
        </p:nvSpPr>
        <p:spPr>
          <a:xfrm>
            <a:off x="7493295" y="4575399"/>
            <a:ext cx="4344286"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637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77D20700-9C59-473D-E205-7F7A34552B74}"/>
              </a:ext>
            </a:extLst>
          </p:cNvPr>
          <p:cNvSpPr>
            <a:spLocks noGrp="1"/>
          </p:cNvSpPr>
          <p:nvPr>
            <p:ph type="body" sz="quarter" idx="12"/>
          </p:nvPr>
        </p:nvSpPr>
        <p:spPr>
          <a:xfrm>
            <a:off x="618334" y="1154696"/>
            <a:ext cx="3889872" cy="760325"/>
          </a:xfrm>
        </p:spPr>
        <p:txBody>
          <a:bodyPr/>
          <a:lstStyle/>
          <a:p>
            <a:r>
              <a:rPr lang="en-GB" dirty="0"/>
              <a:t>Staff focus group comments</a:t>
            </a:r>
          </a:p>
        </p:txBody>
      </p:sp>
      <p:sp>
        <p:nvSpPr>
          <p:cNvPr id="24" name="TextBox 23">
            <a:extLst>
              <a:ext uri="{FF2B5EF4-FFF2-40B4-BE49-F238E27FC236}">
                <a16:creationId xmlns:a16="http://schemas.microsoft.com/office/drawing/2014/main" id="{8F9365E7-3684-5514-23D9-0790007529AD}"/>
              </a:ext>
            </a:extLst>
          </p:cNvPr>
          <p:cNvSpPr txBox="1"/>
          <p:nvPr/>
        </p:nvSpPr>
        <p:spPr>
          <a:xfrm>
            <a:off x="618334" y="1745198"/>
            <a:ext cx="10482057" cy="3545586"/>
          </a:xfrm>
          <a:prstGeom prst="rect">
            <a:avLst/>
          </a:prstGeom>
          <a:noFill/>
        </p:spPr>
        <p:txBody>
          <a:bodyPr wrap="square">
            <a:spAutoFit/>
          </a:bodyPr>
          <a:lstStyle/>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Benefits for students</a:t>
            </a:r>
          </a:p>
          <a:p>
            <a:pPr>
              <a:lnSpc>
                <a:spcPct val="110000"/>
              </a:lnSpc>
              <a:spcBef>
                <a:spcPts val="1000"/>
              </a:spcBef>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Student exposure to research made them feel part of the OU community</a:t>
            </a: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Personal and university level motivations for embedding research</a:t>
            </a:r>
          </a:p>
          <a:p>
            <a:pPr marL="285750" indent="-285750">
              <a:lnSpc>
                <a:spcPct val="110000"/>
              </a:lnSpc>
              <a:spcBef>
                <a:spcPts val="1000"/>
              </a:spcBef>
              <a:buFont typeface="Arial" panose="020B0604020202020204" pitchFamily="34" charset="0"/>
              <a:buChar char="•"/>
            </a:pPr>
            <a:endParaRPr lang="en-GB" sz="1600" dirty="0">
              <a:solidFill>
                <a:srgbClr val="060645"/>
              </a:solidFill>
              <a:latin typeface="Poppins" panose="00000500000000000000" pitchFamily="2" charset="0"/>
              <a:cs typeface="Poppins" panose="00000500000000000000" pitchFamily="2" charset="0"/>
            </a:endParaRPr>
          </a:p>
          <a:p>
            <a:pPr marL="285750" indent="-285750">
              <a:lnSpc>
                <a:spcPct val="110000"/>
              </a:lnSpc>
              <a:spcBef>
                <a:spcPts val="1000"/>
              </a:spcBef>
              <a:buFont typeface="Arial" panose="020B0604020202020204" pitchFamily="34" charset="0"/>
              <a:buChar char="•"/>
            </a:pPr>
            <a:r>
              <a:rPr lang="en-GB" sz="1600" dirty="0">
                <a:solidFill>
                  <a:srgbClr val="060645"/>
                </a:solidFill>
                <a:latin typeface="Poppins" panose="00000500000000000000" pitchFamily="2" charset="0"/>
                <a:cs typeface="Poppins" panose="00000500000000000000" pitchFamily="2" charset="0"/>
              </a:rPr>
              <a:t>Meeting student expectations of research content from the OU (esp. BBC links)</a:t>
            </a:r>
          </a:p>
        </p:txBody>
      </p:sp>
      <p:sp>
        <p:nvSpPr>
          <p:cNvPr id="26" name="TextBox 25">
            <a:extLst>
              <a:ext uri="{FF2B5EF4-FFF2-40B4-BE49-F238E27FC236}">
                <a16:creationId xmlns:a16="http://schemas.microsoft.com/office/drawing/2014/main" id="{DE490E1C-C06E-E574-846F-05E934F616EF}"/>
              </a:ext>
            </a:extLst>
          </p:cNvPr>
          <p:cNvSpPr txBox="1"/>
          <p:nvPr/>
        </p:nvSpPr>
        <p:spPr>
          <a:xfrm>
            <a:off x="5820440" y="2916450"/>
            <a:ext cx="5589181" cy="923330"/>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Would like students to think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this is my university, they are doing research that actually matters and are contributing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(AL)</a:t>
            </a:r>
            <a:endParaRPr lang="en-GB" dirty="0"/>
          </a:p>
        </p:txBody>
      </p:sp>
      <p:sp>
        <p:nvSpPr>
          <p:cNvPr id="28" name="TextBox 27">
            <a:extLst>
              <a:ext uri="{FF2B5EF4-FFF2-40B4-BE49-F238E27FC236}">
                <a16:creationId xmlns:a16="http://schemas.microsoft.com/office/drawing/2014/main" id="{3FD3E1F3-CA02-9C25-CB2B-0597FDF1FA75}"/>
              </a:ext>
            </a:extLst>
          </p:cNvPr>
          <p:cNvSpPr txBox="1"/>
          <p:nvPr/>
        </p:nvSpPr>
        <p:spPr>
          <a:xfrm>
            <a:off x="8283649" y="4240698"/>
            <a:ext cx="3656714" cy="369332"/>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“feels like a way of giving back” (MT)</a:t>
            </a:r>
          </a:p>
        </p:txBody>
      </p:sp>
      <p:sp>
        <p:nvSpPr>
          <p:cNvPr id="30" name="TextBox 29">
            <a:extLst>
              <a:ext uri="{FF2B5EF4-FFF2-40B4-BE49-F238E27FC236}">
                <a16:creationId xmlns:a16="http://schemas.microsoft.com/office/drawing/2014/main" id="{CBA20E98-DDA8-6E25-362A-720A2B2DD216}"/>
              </a:ext>
            </a:extLst>
          </p:cNvPr>
          <p:cNvSpPr txBox="1"/>
          <p:nvPr/>
        </p:nvSpPr>
        <p:spPr>
          <a:xfrm>
            <a:off x="5208586" y="1054167"/>
            <a:ext cx="6365079" cy="1200329"/>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Times New Roman" panose="02020603050405020304" pitchFamily="18" charset="0"/>
              </a:rPr>
              <a:t>“[research content] makes it much more relevant and credible for [students]”  (AL)</a:t>
            </a:r>
          </a:p>
          <a:p>
            <a:r>
              <a:rPr lang="en-GB" i="1" dirty="0">
                <a:latin typeface="Calibri" panose="020F0502020204030204" pitchFamily="34" charset="0"/>
                <a:cs typeface="Times New Roman" panose="02020603050405020304" pitchFamily="18" charset="0"/>
              </a:rPr>
              <a:t>“developing skills in how to deal with all that variability and uncertainty in data which [they] don’t always expect to see” (MT)</a:t>
            </a:r>
          </a:p>
        </p:txBody>
      </p:sp>
      <p:sp>
        <p:nvSpPr>
          <p:cNvPr id="32" name="TextBox 31">
            <a:extLst>
              <a:ext uri="{FF2B5EF4-FFF2-40B4-BE49-F238E27FC236}">
                <a16:creationId xmlns:a16="http://schemas.microsoft.com/office/drawing/2014/main" id="{97711386-A23B-B406-7F9E-3B84867C0D67}"/>
              </a:ext>
            </a:extLst>
          </p:cNvPr>
          <p:cNvSpPr txBox="1"/>
          <p:nvPr/>
        </p:nvSpPr>
        <p:spPr>
          <a:xfrm>
            <a:off x="2910664" y="5364996"/>
            <a:ext cx="8269953" cy="1200329"/>
          </a:xfrm>
          <a:prstGeom prst="rect">
            <a:avLst/>
          </a:prstGeom>
          <a:noFill/>
        </p:spPr>
        <p:txBody>
          <a:bodyPr wrap="square">
            <a:spAutoFit/>
          </a:bodyPr>
          <a:lstStyle/>
          <a:p>
            <a:r>
              <a:rPr lang="en-GB" i="1" dirty="0">
                <a:latin typeface="Calibri" panose="020F0502020204030204" pitchFamily="34" charset="0"/>
                <a:cs typeface="Times New Roman" panose="02020603050405020304" pitchFamily="18" charset="0"/>
              </a:rPr>
              <a:t>“Every time you watch an interesting programme about science (or other disciplines), it says ‘if you are interested in this, follow the links to the Open University’. …</a:t>
            </a:r>
          </a:p>
          <a:p>
            <a:r>
              <a:rPr lang="en-GB" i="1" dirty="0">
                <a:latin typeface="Calibri" panose="020F0502020204030204" pitchFamily="34" charset="0"/>
                <a:cs typeface="Times New Roman" panose="02020603050405020304" pitchFamily="18" charset="0"/>
              </a:rPr>
              <a:t>If the university doesn’t capitalise on that and we as ALs don’t learn how to utilise it, then I think we are missing a trick” (AL)</a:t>
            </a:r>
          </a:p>
        </p:txBody>
      </p:sp>
      <p:sp>
        <p:nvSpPr>
          <p:cNvPr id="35" name="Rectangle 34">
            <a:extLst>
              <a:ext uri="{FF2B5EF4-FFF2-40B4-BE49-F238E27FC236}">
                <a16:creationId xmlns:a16="http://schemas.microsoft.com/office/drawing/2014/main" id="{E7FC3F94-8BCC-0A20-776A-532469CCB210}"/>
              </a:ext>
            </a:extLst>
          </p:cNvPr>
          <p:cNvSpPr/>
          <p:nvPr/>
        </p:nvSpPr>
        <p:spPr>
          <a:xfrm>
            <a:off x="5208587" y="1031067"/>
            <a:ext cx="6201034" cy="132106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FEFDDC4-67D2-3E52-FA05-36FCC82565B4}"/>
              </a:ext>
            </a:extLst>
          </p:cNvPr>
          <p:cNvSpPr/>
          <p:nvPr/>
        </p:nvSpPr>
        <p:spPr>
          <a:xfrm>
            <a:off x="5666269" y="2834261"/>
            <a:ext cx="5491715" cy="103195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887B1CD-DBAC-B1B4-FCF1-9C892E4964E0}"/>
              </a:ext>
            </a:extLst>
          </p:cNvPr>
          <p:cNvSpPr/>
          <p:nvPr/>
        </p:nvSpPr>
        <p:spPr>
          <a:xfrm>
            <a:off x="2694465" y="5349552"/>
            <a:ext cx="8486151" cy="121577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E9AC307-7DB5-72FE-1BC6-206524E839F7}"/>
              </a:ext>
            </a:extLst>
          </p:cNvPr>
          <p:cNvSpPr/>
          <p:nvPr/>
        </p:nvSpPr>
        <p:spPr>
          <a:xfrm>
            <a:off x="8283647" y="4127416"/>
            <a:ext cx="3553933" cy="657815"/>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228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Findings and next steps:</a:t>
            </a:r>
          </a:p>
        </p:txBody>
      </p:sp>
      <p:sp>
        <p:nvSpPr>
          <p:cNvPr id="6" name="Text Placeholder 5">
            <a:extLst>
              <a:ext uri="{FF2B5EF4-FFF2-40B4-BE49-F238E27FC236}">
                <a16:creationId xmlns:a16="http://schemas.microsoft.com/office/drawing/2014/main" id="{D0C8942E-0082-4D84-A8A8-87C484D4AFC6}"/>
              </a:ext>
            </a:extLst>
          </p:cNvPr>
          <p:cNvSpPr>
            <a:spLocks noGrp="1"/>
          </p:cNvSpPr>
          <p:nvPr>
            <p:ph type="body" sz="quarter" idx="15"/>
          </p:nvPr>
        </p:nvSpPr>
        <p:spPr>
          <a:xfrm>
            <a:off x="554534" y="4077780"/>
            <a:ext cx="10418266" cy="1557754"/>
          </a:xfrm>
        </p:spPr>
        <p:txBody>
          <a:bodyPr/>
          <a:lstStyle/>
          <a:p>
            <a:pPr marL="0" indent="0">
              <a:buNone/>
            </a:pPr>
            <a:r>
              <a:rPr lang="en-GB" sz="1800" b="1" dirty="0"/>
              <a:t>Measures that would benefit both students and the OU community</a:t>
            </a:r>
          </a:p>
          <a:p>
            <a:r>
              <a:rPr lang="en-GB" dirty="0"/>
              <a:t>improving the highlighting of OU research in materials</a:t>
            </a:r>
          </a:p>
          <a:p>
            <a:r>
              <a:rPr lang="en-GB" dirty="0"/>
              <a:t>linking ALs more closely to the research conducted in the schools</a:t>
            </a:r>
          </a:p>
          <a:p>
            <a:r>
              <a:rPr lang="en-GB" dirty="0"/>
              <a:t>development of guidance for module content creators and tutors on linking research and teaching </a:t>
            </a:r>
          </a:p>
        </p:txBody>
      </p:sp>
      <p:sp>
        <p:nvSpPr>
          <p:cNvPr id="7" name="Text Placeholder 2">
            <a:extLst>
              <a:ext uri="{FF2B5EF4-FFF2-40B4-BE49-F238E27FC236}">
                <a16:creationId xmlns:a16="http://schemas.microsoft.com/office/drawing/2014/main" id="{4AF8B015-DF80-CBE0-2134-016DA6817277}"/>
              </a:ext>
            </a:extLst>
          </p:cNvPr>
          <p:cNvSpPr>
            <a:spLocks noGrp="1"/>
          </p:cNvSpPr>
          <p:nvPr>
            <p:ph type="body" sz="quarter" idx="25"/>
          </p:nvPr>
        </p:nvSpPr>
        <p:spPr>
          <a:xfrm>
            <a:off x="413915" y="1048347"/>
            <a:ext cx="10766703" cy="289311"/>
          </a:xfrm>
        </p:spPr>
        <p:txBody>
          <a:bodyPr/>
          <a:lstStyle/>
          <a:p>
            <a:r>
              <a:rPr lang="en-GB" b="1" dirty="0"/>
              <a:t>Disconnects</a:t>
            </a:r>
          </a:p>
        </p:txBody>
      </p:sp>
      <p:sp>
        <p:nvSpPr>
          <p:cNvPr id="8" name="Text Placeholder 3">
            <a:extLst>
              <a:ext uri="{FF2B5EF4-FFF2-40B4-BE49-F238E27FC236}">
                <a16:creationId xmlns:a16="http://schemas.microsoft.com/office/drawing/2014/main" id="{76ADDEFE-F952-94A1-E5A4-729C37E93A93}"/>
              </a:ext>
            </a:extLst>
          </p:cNvPr>
          <p:cNvSpPr>
            <a:spLocks noGrp="1"/>
          </p:cNvSpPr>
          <p:nvPr>
            <p:ph type="body" sz="quarter" idx="12"/>
          </p:nvPr>
        </p:nvSpPr>
        <p:spPr>
          <a:xfrm>
            <a:off x="756553" y="1595366"/>
            <a:ext cx="9591229" cy="289311"/>
          </a:xfrm>
        </p:spPr>
        <p:txBody>
          <a:bodyPr/>
          <a:lstStyle/>
          <a:p>
            <a:r>
              <a:rPr lang="en-GB" sz="1600" b="0" dirty="0"/>
              <a:t>Research icon</a:t>
            </a:r>
          </a:p>
        </p:txBody>
      </p:sp>
      <p:sp>
        <p:nvSpPr>
          <p:cNvPr id="9" name="Text Placeholder 4">
            <a:extLst>
              <a:ext uri="{FF2B5EF4-FFF2-40B4-BE49-F238E27FC236}">
                <a16:creationId xmlns:a16="http://schemas.microsoft.com/office/drawing/2014/main" id="{9F331A5E-53D8-328C-494E-E3A295416BCD}"/>
              </a:ext>
            </a:extLst>
          </p:cNvPr>
          <p:cNvSpPr>
            <a:spLocks noGrp="1"/>
          </p:cNvSpPr>
          <p:nvPr>
            <p:ph type="body" sz="quarter" idx="14"/>
          </p:nvPr>
        </p:nvSpPr>
        <p:spPr>
          <a:xfrm>
            <a:off x="2447131" y="1616155"/>
            <a:ext cx="8043211" cy="496800"/>
          </a:xfrm>
        </p:spPr>
        <p:txBody>
          <a:bodyPr/>
          <a:lstStyle/>
          <a:p>
            <a:pPr marL="285750" indent="-285750">
              <a:spcAft>
                <a:spcPts val="600"/>
              </a:spcAft>
              <a:buBlip>
                <a:blip r:embed="rId3"/>
              </a:buBlip>
            </a:pPr>
            <a:r>
              <a:rPr lang="en-GB" dirty="0"/>
              <a:t>Students did not indicate high levels of awareness about the lightbulb research icon and ALs thought that they didn’t use or highlight it sufficiently. But module teams thought it worked well.</a:t>
            </a:r>
          </a:p>
          <a:p>
            <a:endParaRPr lang="en-GB" dirty="0"/>
          </a:p>
          <a:p>
            <a:endParaRPr lang="en-GB" dirty="0"/>
          </a:p>
          <a:p>
            <a:endParaRPr lang="en-GB" dirty="0"/>
          </a:p>
        </p:txBody>
      </p:sp>
      <p:sp>
        <p:nvSpPr>
          <p:cNvPr id="10" name="Text Placeholder 5">
            <a:extLst>
              <a:ext uri="{FF2B5EF4-FFF2-40B4-BE49-F238E27FC236}">
                <a16:creationId xmlns:a16="http://schemas.microsoft.com/office/drawing/2014/main" id="{7445C8CC-7842-2C4F-832C-77FC63AB39B3}"/>
              </a:ext>
            </a:extLst>
          </p:cNvPr>
          <p:cNvSpPr txBox="1">
            <a:spLocks/>
          </p:cNvSpPr>
          <p:nvPr/>
        </p:nvSpPr>
        <p:spPr>
          <a:xfrm>
            <a:off x="2564091" y="3048837"/>
            <a:ext cx="9036032" cy="76032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ALs have contact with students and deliver the majority of module materials, but themselves report feeling cut off from the research being conducted. There was support for addressing this - deserves further exploration</a:t>
            </a:r>
          </a:p>
        </p:txBody>
      </p:sp>
      <p:pic>
        <p:nvPicPr>
          <p:cNvPr id="11" name="Picture 10" descr="Icon&#10;&#10;Description automatically generated">
            <a:extLst>
              <a:ext uri="{FF2B5EF4-FFF2-40B4-BE49-F238E27FC236}">
                <a16:creationId xmlns:a16="http://schemas.microsoft.com/office/drawing/2014/main" id="{F17C5626-BED5-4033-5C2B-1EE171117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9072" y="26510"/>
            <a:ext cx="1231695" cy="1541463"/>
          </a:xfrm>
          <a:prstGeom prst="rect">
            <a:avLst/>
          </a:prstGeom>
        </p:spPr>
      </p:pic>
      <p:sp>
        <p:nvSpPr>
          <p:cNvPr id="12" name="Text Placeholder 3">
            <a:extLst>
              <a:ext uri="{FF2B5EF4-FFF2-40B4-BE49-F238E27FC236}">
                <a16:creationId xmlns:a16="http://schemas.microsoft.com/office/drawing/2014/main" id="{6268EC4B-3062-7806-865C-C6745C4BA937}"/>
              </a:ext>
            </a:extLst>
          </p:cNvPr>
          <p:cNvSpPr txBox="1">
            <a:spLocks/>
          </p:cNvSpPr>
          <p:nvPr/>
        </p:nvSpPr>
        <p:spPr>
          <a:xfrm>
            <a:off x="756554" y="2686613"/>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ALs and the research conducted in their schools</a:t>
            </a:r>
          </a:p>
        </p:txBody>
      </p:sp>
    </p:spTree>
    <p:extLst>
      <p:ext uri="{BB962C8B-B14F-4D97-AF65-F5344CB8AC3E}">
        <p14:creationId xmlns:p14="http://schemas.microsoft.com/office/powerpoint/2010/main" val="91192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FCA1193-35D5-9EC8-60D3-4D7385311CEB}"/>
              </a:ext>
            </a:extLst>
          </p:cNvPr>
          <p:cNvSpPr>
            <a:spLocks noGrp="1"/>
          </p:cNvSpPr>
          <p:nvPr>
            <p:ph type="body" sz="quarter" idx="14"/>
          </p:nvPr>
        </p:nvSpPr>
        <p:spPr>
          <a:xfrm>
            <a:off x="413915" y="1426323"/>
            <a:ext cx="4922617" cy="474148"/>
          </a:xfrm>
        </p:spPr>
        <p:txBody>
          <a:bodyPr/>
          <a:lstStyle/>
          <a:p>
            <a:endParaRPr lang="en-GB" dirty="0"/>
          </a:p>
          <a:p>
            <a:endParaRPr lang="en-GB" dirty="0"/>
          </a:p>
          <a:p>
            <a:endParaRPr lang="en-GB" dirty="0"/>
          </a:p>
        </p:txBody>
      </p:sp>
      <p:sp>
        <p:nvSpPr>
          <p:cNvPr id="19" name="Text Placeholder 18">
            <a:extLst>
              <a:ext uri="{FF2B5EF4-FFF2-40B4-BE49-F238E27FC236}">
                <a16:creationId xmlns:a16="http://schemas.microsoft.com/office/drawing/2014/main" id="{2806A323-15D1-7FC7-040F-628A2F8953A1}"/>
              </a:ext>
            </a:extLst>
          </p:cNvPr>
          <p:cNvSpPr>
            <a:spLocks noGrp="1"/>
          </p:cNvSpPr>
          <p:nvPr>
            <p:ph type="body" sz="quarter" idx="21"/>
          </p:nvPr>
        </p:nvSpPr>
        <p:spPr/>
        <p:txBody>
          <a:bodyPr/>
          <a:lstStyle/>
          <a:p>
            <a:r>
              <a:rPr lang="en-GB" dirty="0"/>
              <a:t>Project background</a:t>
            </a:r>
          </a:p>
          <a:p>
            <a:endParaRPr lang="en-GB" dirty="0"/>
          </a:p>
        </p:txBody>
      </p:sp>
      <p:pic>
        <p:nvPicPr>
          <p:cNvPr id="27" name="Picture 26">
            <a:extLst>
              <a:ext uri="{FF2B5EF4-FFF2-40B4-BE49-F238E27FC236}">
                <a16:creationId xmlns:a16="http://schemas.microsoft.com/office/drawing/2014/main" id="{4FC235B2-DBC2-C0AA-D732-871EC53FED66}"/>
              </a:ext>
            </a:extLst>
          </p:cNvPr>
          <p:cNvPicPr>
            <a:picLocks noChangeAspect="1"/>
          </p:cNvPicPr>
          <p:nvPr/>
        </p:nvPicPr>
        <p:blipFill>
          <a:blip r:embed="rId3"/>
          <a:stretch>
            <a:fillRect/>
          </a:stretch>
        </p:blipFill>
        <p:spPr>
          <a:xfrm>
            <a:off x="5274285" y="1388533"/>
            <a:ext cx="6937622" cy="4150061"/>
          </a:xfrm>
          <a:prstGeom prst="rect">
            <a:avLst/>
          </a:prstGeom>
        </p:spPr>
      </p:pic>
      <p:sp>
        <p:nvSpPr>
          <p:cNvPr id="29" name="TextBox 28">
            <a:extLst>
              <a:ext uri="{FF2B5EF4-FFF2-40B4-BE49-F238E27FC236}">
                <a16:creationId xmlns:a16="http://schemas.microsoft.com/office/drawing/2014/main" id="{82D19166-93AA-7A0B-BC3E-BE1EE6622B78}"/>
              </a:ext>
            </a:extLst>
          </p:cNvPr>
          <p:cNvSpPr txBox="1"/>
          <p:nvPr/>
        </p:nvSpPr>
        <p:spPr>
          <a:xfrm>
            <a:off x="6352699" y="5576173"/>
            <a:ext cx="5287619" cy="584775"/>
          </a:xfrm>
          <a:prstGeom prst="rect">
            <a:avLst/>
          </a:prstGeom>
          <a:noFill/>
        </p:spPr>
        <p:txBody>
          <a:bodyPr wrap="square">
            <a:spAutoFit/>
          </a:bodyPr>
          <a:lstStyle/>
          <a:p>
            <a:r>
              <a:rPr lang="en-GB" sz="1600" dirty="0"/>
              <a:t>A framework for engaging undergraduates with research and inquiry (Healey and Jenkins, 2009).</a:t>
            </a:r>
          </a:p>
        </p:txBody>
      </p:sp>
      <p:sp>
        <p:nvSpPr>
          <p:cNvPr id="30" name="Rectangle 29">
            <a:extLst>
              <a:ext uri="{FF2B5EF4-FFF2-40B4-BE49-F238E27FC236}">
                <a16:creationId xmlns:a16="http://schemas.microsoft.com/office/drawing/2014/main" id="{330B41EF-27D1-4AD6-58FD-D3C55D7B9995}"/>
              </a:ext>
            </a:extLst>
          </p:cNvPr>
          <p:cNvSpPr/>
          <p:nvPr/>
        </p:nvSpPr>
        <p:spPr>
          <a:xfrm>
            <a:off x="5418667" y="1201479"/>
            <a:ext cx="6604000" cy="49848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31">
            <a:extLst>
              <a:ext uri="{FF2B5EF4-FFF2-40B4-BE49-F238E27FC236}">
                <a16:creationId xmlns:a16="http://schemas.microsoft.com/office/drawing/2014/main" id="{E4B304DB-EAA7-AA46-966A-204A104B94AC}"/>
              </a:ext>
            </a:extLst>
          </p:cNvPr>
          <p:cNvSpPr>
            <a:spLocks noGrp="1"/>
          </p:cNvSpPr>
          <p:nvPr>
            <p:ph type="body" sz="quarter" idx="12"/>
          </p:nvPr>
        </p:nvSpPr>
        <p:spPr>
          <a:xfrm>
            <a:off x="413915" y="1063419"/>
            <a:ext cx="4128571" cy="276120"/>
          </a:xfrm>
        </p:spPr>
        <p:txBody>
          <a:bodyPr/>
          <a:lstStyle/>
          <a:p>
            <a:r>
              <a:rPr lang="en-GB" dirty="0"/>
              <a:t>Linking research and teaching</a:t>
            </a:r>
          </a:p>
        </p:txBody>
      </p:sp>
      <p:sp>
        <p:nvSpPr>
          <p:cNvPr id="35" name="Text Placeholder 16">
            <a:extLst>
              <a:ext uri="{FF2B5EF4-FFF2-40B4-BE49-F238E27FC236}">
                <a16:creationId xmlns:a16="http://schemas.microsoft.com/office/drawing/2014/main" id="{631CD666-A203-9A50-8E77-556FBC62D311}"/>
              </a:ext>
            </a:extLst>
          </p:cNvPr>
          <p:cNvSpPr txBox="1">
            <a:spLocks/>
          </p:cNvSpPr>
          <p:nvPr/>
        </p:nvSpPr>
        <p:spPr>
          <a:xfrm>
            <a:off x="279477" y="1742596"/>
            <a:ext cx="5139190" cy="4051985"/>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Benefits to academics and students</a:t>
            </a:r>
          </a:p>
          <a:p>
            <a:endParaRPr lang="en-GB" dirty="0"/>
          </a:p>
          <a:p>
            <a:r>
              <a:rPr lang="en-GB" dirty="0"/>
              <a:t>However, strength of links are contested</a:t>
            </a:r>
          </a:p>
          <a:p>
            <a:pPr marL="285750" indent="-285750">
              <a:buBlip>
                <a:blip r:embed="rId4"/>
              </a:buBlip>
            </a:pPr>
            <a:r>
              <a:rPr lang="en-GB" dirty="0"/>
              <a:t>Many struggle to find effective and efficient ways to integrate their teaching and research </a:t>
            </a:r>
          </a:p>
        </p:txBody>
      </p:sp>
      <p:sp>
        <p:nvSpPr>
          <p:cNvPr id="37" name="TextBox 36">
            <a:extLst>
              <a:ext uri="{FF2B5EF4-FFF2-40B4-BE49-F238E27FC236}">
                <a16:creationId xmlns:a16="http://schemas.microsoft.com/office/drawing/2014/main" id="{25BB0425-6A5A-4705-619B-A8B82FDDF500}"/>
              </a:ext>
            </a:extLst>
          </p:cNvPr>
          <p:cNvSpPr txBox="1"/>
          <p:nvPr/>
        </p:nvSpPr>
        <p:spPr>
          <a:xfrm>
            <a:off x="5418667" y="6240292"/>
            <a:ext cx="6106884" cy="600164"/>
          </a:xfrm>
          <a:prstGeom prst="rect">
            <a:avLst/>
          </a:prstGeom>
          <a:noFill/>
        </p:spPr>
        <p:txBody>
          <a:bodyPr wrap="square">
            <a:spAutoFit/>
          </a:bodyPr>
          <a:lstStyle/>
          <a:p>
            <a:r>
              <a:rPr lang="en-GB" sz="1100" dirty="0"/>
              <a:t>Healey, M. and Jenkins, A. (2009). Developing Undergraduate Research and Inquiry. Higher Education Academy. https://www.advance-he.ac.uk/knowledge-hub/developing-undergraduate-research-and-inquiry</a:t>
            </a:r>
          </a:p>
        </p:txBody>
      </p:sp>
    </p:spTree>
    <p:extLst>
      <p:ext uri="{BB962C8B-B14F-4D97-AF65-F5344CB8AC3E}">
        <p14:creationId xmlns:p14="http://schemas.microsoft.com/office/powerpoint/2010/main" val="84168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0C8942E-0082-4D84-A8A8-87C484D4AFC6}"/>
              </a:ext>
            </a:extLst>
          </p:cNvPr>
          <p:cNvSpPr>
            <a:spLocks noGrp="1"/>
          </p:cNvSpPr>
          <p:nvPr>
            <p:ph type="body" sz="quarter" idx="19"/>
          </p:nvPr>
        </p:nvSpPr>
        <p:spPr>
          <a:xfrm>
            <a:off x="635748" y="1402334"/>
            <a:ext cx="6658188" cy="3841629"/>
          </a:xfrm>
        </p:spPr>
        <p:txBody>
          <a:bodyPr/>
          <a:lstStyle/>
          <a:p>
            <a:r>
              <a:rPr lang="en-GB" sz="1600" dirty="0"/>
              <a:t>S397 ‘Terrestrial ecosystems’ </a:t>
            </a:r>
            <a:br>
              <a:rPr lang="en-GB" sz="1600" dirty="0"/>
            </a:br>
            <a:r>
              <a:rPr lang="en-GB" sz="1600" dirty="0"/>
              <a:t>SDT306 ‘Environment: responding to change’ </a:t>
            </a:r>
          </a:p>
          <a:p>
            <a:endParaRPr lang="en-GB" sz="1600" dirty="0"/>
          </a:p>
          <a:p>
            <a:r>
              <a:rPr lang="en-GB" sz="1600" b="0" i="1" dirty="0"/>
              <a:t>“Connections between OU research and teaching materials serve to enrich your learning experience”, </a:t>
            </a:r>
          </a:p>
          <a:p>
            <a:endParaRPr lang="en-GB" sz="1600" b="0" dirty="0"/>
          </a:p>
          <a:p>
            <a:r>
              <a:rPr lang="en-GB" sz="1600" b="0" i="1" dirty="0"/>
              <a:t>“you are now very close to research” ,</a:t>
            </a:r>
          </a:p>
          <a:p>
            <a:endParaRPr lang="en-GB" sz="1600" b="0" dirty="0"/>
          </a:p>
          <a:p>
            <a:r>
              <a:rPr lang="en-GB" sz="1600" b="0" i="1" dirty="0"/>
              <a:t>“inspiring for your own futures as scientists” </a:t>
            </a:r>
          </a:p>
          <a:p>
            <a:endParaRPr lang="en-GB" b="0" i="1" dirty="0"/>
          </a:p>
          <a:p>
            <a:r>
              <a:rPr lang="en-GB" sz="1400" b="0" dirty="0"/>
              <a:t>	(S397 and SDT306 module guides)</a:t>
            </a:r>
          </a:p>
        </p:txBody>
      </p:sp>
      <p:sp>
        <p:nvSpPr>
          <p:cNvPr id="19" name="Text Placeholder 18">
            <a:extLst>
              <a:ext uri="{FF2B5EF4-FFF2-40B4-BE49-F238E27FC236}">
                <a16:creationId xmlns:a16="http://schemas.microsoft.com/office/drawing/2014/main" id="{2806A323-15D1-7FC7-040F-628A2F8953A1}"/>
              </a:ext>
            </a:extLst>
          </p:cNvPr>
          <p:cNvSpPr>
            <a:spLocks noGrp="1"/>
          </p:cNvSpPr>
          <p:nvPr>
            <p:ph type="body" sz="quarter" idx="21"/>
          </p:nvPr>
        </p:nvSpPr>
        <p:spPr/>
        <p:txBody>
          <a:bodyPr/>
          <a:lstStyle/>
          <a:p>
            <a:r>
              <a:rPr lang="en-GB" dirty="0"/>
              <a:t>The lightbulb research icon</a:t>
            </a:r>
          </a:p>
          <a:p>
            <a:endParaRPr lang="en-GB" dirty="0"/>
          </a:p>
        </p:txBody>
      </p:sp>
      <p:pic>
        <p:nvPicPr>
          <p:cNvPr id="9" name="Picture 8" descr="Icon&#10;&#10;Description automatically generated">
            <a:extLst>
              <a:ext uri="{FF2B5EF4-FFF2-40B4-BE49-F238E27FC236}">
                <a16:creationId xmlns:a16="http://schemas.microsoft.com/office/drawing/2014/main" id="{866998F3-6619-1E34-0062-BF1BF5BFE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462" y="1013168"/>
            <a:ext cx="1590897" cy="1991003"/>
          </a:xfrm>
          <a:prstGeom prst="rect">
            <a:avLst/>
          </a:prstGeom>
        </p:spPr>
      </p:pic>
      <p:sp>
        <p:nvSpPr>
          <p:cNvPr id="2" name="TextBox 1">
            <a:extLst>
              <a:ext uri="{FF2B5EF4-FFF2-40B4-BE49-F238E27FC236}">
                <a16:creationId xmlns:a16="http://schemas.microsoft.com/office/drawing/2014/main" id="{A30D104F-3D20-D1C2-F174-06A99F3F16D2}"/>
              </a:ext>
            </a:extLst>
          </p:cNvPr>
          <p:cNvSpPr txBox="1"/>
          <p:nvPr/>
        </p:nvSpPr>
        <p:spPr>
          <a:xfrm>
            <a:off x="5654424" y="4994001"/>
            <a:ext cx="6097772" cy="923330"/>
          </a:xfrm>
          <a:prstGeom prst="rect">
            <a:avLst/>
          </a:prstGeom>
          <a:noFill/>
          <a:ln w="25400">
            <a:solidFill>
              <a:schemeClr val="tx1">
                <a:lumMod val="90000"/>
                <a:lumOff val="10000"/>
              </a:schemeClr>
            </a:solidFill>
          </a:ln>
        </p:spPr>
        <p:txBody>
          <a:bodyPr wrap="square">
            <a:spAutoFit/>
          </a:bodyPr>
          <a:lstStyle/>
          <a:p>
            <a:r>
              <a:rPr lang="en-GB" dirty="0"/>
              <a:t>However, students’ perceptions of these research-teaching links and the impact on their learning has not been investigated</a:t>
            </a:r>
          </a:p>
        </p:txBody>
      </p:sp>
    </p:spTree>
    <p:extLst>
      <p:ext uri="{BB962C8B-B14F-4D97-AF65-F5344CB8AC3E}">
        <p14:creationId xmlns:p14="http://schemas.microsoft.com/office/powerpoint/2010/main" val="132131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Embedding research into teaching</a:t>
            </a:r>
          </a:p>
        </p:txBody>
      </p:sp>
      <p:sp>
        <p:nvSpPr>
          <p:cNvPr id="4" name="Text Placeholder 3">
            <a:extLst>
              <a:ext uri="{FF2B5EF4-FFF2-40B4-BE49-F238E27FC236}">
                <a16:creationId xmlns:a16="http://schemas.microsoft.com/office/drawing/2014/main" id="{71AA91B5-A644-6298-6F4F-1E41B221B301}"/>
              </a:ext>
            </a:extLst>
          </p:cNvPr>
          <p:cNvSpPr>
            <a:spLocks noGrp="1"/>
          </p:cNvSpPr>
          <p:nvPr>
            <p:ph type="body" sz="quarter" idx="12"/>
          </p:nvPr>
        </p:nvSpPr>
        <p:spPr>
          <a:xfrm>
            <a:off x="522377" y="2921335"/>
            <a:ext cx="9591229" cy="289311"/>
          </a:xfrm>
        </p:spPr>
        <p:txBody>
          <a:bodyPr/>
          <a:lstStyle/>
          <a:p>
            <a:r>
              <a:rPr lang="en-GB" dirty="0"/>
              <a:t>Approach</a:t>
            </a:r>
          </a:p>
        </p:txBody>
      </p:sp>
      <p:sp>
        <p:nvSpPr>
          <p:cNvPr id="8" name="Text Placeholder 7">
            <a:extLst>
              <a:ext uri="{FF2B5EF4-FFF2-40B4-BE49-F238E27FC236}">
                <a16:creationId xmlns:a16="http://schemas.microsoft.com/office/drawing/2014/main" id="{1B5D65CF-0DA4-9108-2C76-90BE82950A49}"/>
              </a:ext>
            </a:extLst>
          </p:cNvPr>
          <p:cNvSpPr>
            <a:spLocks noGrp="1"/>
          </p:cNvSpPr>
          <p:nvPr>
            <p:ph type="body" sz="quarter" idx="14"/>
          </p:nvPr>
        </p:nvSpPr>
        <p:spPr>
          <a:xfrm>
            <a:off x="2078394" y="2921335"/>
            <a:ext cx="9591229" cy="1277643"/>
          </a:xfrm>
        </p:spPr>
        <p:txBody>
          <a:bodyPr/>
          <a:lstStyle/>
          <a:p>
            <a:pPr marL="285750" indent="-285750">
              <a:spcAft>
                <a:spcPts val="600"/>
              </a:spcAft>
              <a:buBlip>
                <a:blip r:embed="rId3"/>
              </a:buBlip>
            </a:pPr>
            <a:r>
              <a:rPr lang="en-GB" dirty="0"/>
              <a:t>Review core environmental science modules for research-teaching links</a:t>
            </a:r>
            <a:br>
              <a:rPr lang="en-GB" dirty="0"/>
            </a:br>
            <a:r>
              <a:rPr lang="en-GB" dirty="0"/>
              <a:t>(U116, S111, S112, S/XF206, S397, SDT306, SXE390) </a:t>
            </a:r>
          </a:p>
          <a:p>
            <a:pPr marL="285750" indent="-285750">
              <a:spcAft>
                <a:spcPts val="600"/>
              </a:spcAft>
              <a:buBlip>
                <a:blip r:embed="rId3"/>
              </a:buBlip>
            </a:pPr>
            <a:r>
              <a:rPr lang="en-GB" dirty="0"/>
              <a:t>Student survey </a:t>
            </a:r>
          </a:p>
          <a:p>
            <a:pPr marL="285750" indent="-285750">
              <a:spcAft>
                <a:spcPts val="600"/>
              </a:spcAft>
              <a:buBlip>
                <a:blip r:embed="rId3"/>
              </a:buBlip>
            </a:pPr>
            <a:r>
              <a:rPr lang="en-GB" dirty="0"/>
              <a:t>Focus groups with tutors (ALs) and with module content creators </a:t>
            </a:r>
          </a:p>
          <a:p>
            <a:endParaRPr lang="en-GB" sz="1400" dirty="0"/>
          </a:p>
          <a:p>
            <a:endParaRPr lang="en-GB" dirty="0"/>
          </a:p>
        </p:txBody>
      </p:sp>
      <p:sp>
        <p:nvSpPr>
          <p:cNvPr id="10" name="TextBox 9">
            <a:extLst>
              <a:ext uri="{FF2B5EF4-FFF2-40B4-BE49-F238E27FC236}">
                <a16:creationId xmlns:a16="http://schemas.microsoft.com/office/drawing/2014/main" id="{9A7F1211-64FF-0198-BE48-2BAE58987454}"/>
              </a:ext>
            </a:extLst>
          </p:cNvPr>
          <p:cNvSpPr txBox="1"/>
          <p:nvPr/>
        </p:nvSpPr>
        <p:spPr>
          <a:xfrm>
            <a:off x="2078394" y="4545433"/>
            <a:ext cx="9735879" cy="998350"/>
          </a:xfrm>
          <a:prstGeom prst="rect">
            <a:avLst/>
          </a:prstGeom>
          <a:noFill/>
        </p:spPr>
        <p:txBody>
          <a:bodyPr wrap="square">
            <a:spAutoFit/>
          </a:bodyPr>
          <a:lstStyle/>
          <a:p>
            <a:pPr marL="285750" indent="-285750">
              <a:lnSpc>
                <a:spcPct val="110000"/>
              </a:lnSpc>
              <a:spcAft>
                <a:spcPts val="600"/>
              </a:spcAft>
              <a:buBlip>
                <a:blip r:embed="rId3"/>
              </a:buBlip>
            </a:pPr>
            <a:r>
              <a:rPr lang="en-GB" sz="1500" dirty="0">
                <a:solidFill>
                  <a:srgbClr val="060645"/>
                </a:solidFill>
                <a:latin typeface="Poppins" panose="00000500000000000000" pitchFamily="2" charset="0"/>
                <a:cs typeface="Poppins" panose="00000500000000000000" pitchFamily="2" charset="0"/>
              </a:rPr>
              <a:t>Modelling</a:t>
            </a:r>
          </a:p>
          <a:p>
            <a:pPr marL="285750" indent="-285750">
              <a:lnSpc>
                <a:spcPct val="110000"/>
              </a:lnSpc>
              <a:spcAft>
                <a:spcPts val="600"/>
              </a:spcAft>
              <a:buBlip>
                <a:blip r:embed="rId3"/>
              </a:buBlip>
            </a:pPr>
            <a:r>
              <a:rPr lang="en-GB" sz="1500" dirty="0">
                <a:solidFill>
                  <a:srgbClr val="060645"/>
                </a:solidFill>
                <a:latin typeface="Poppins" panose="00000500000000000000" pitchFamily="2" charset="0"/>
                <a:cs typeface="Poppins" panose="00000500000000000000" pitchFamily="2" charset="0"/>
              </a:rPr>
              <a:t>Data</a:t>
            </a:r>
          </a:p>
          <a:p>
            <a:pPr marL="285750" indent="-285750">
              <a:lnSpc>
                <a:spcPct val="110000"/>
              </a:lnSpc>
              <a:spcAft>
                <a:spcPts val="600"/>
              </a:spcAft>
              <a:buBlip>
                <a:blip r:embed="rId3"/>
              </a:buBlip>
            </a:pPr>
            <a:r>
              <a:rPr lang="en-GB" sz="1500" dirty="0">
                <a:solidFill>
                  <a:srgbClr val="060645"/>
                </a:solidFill>
                <a:latin typeface="Poppins" panose="00000500000000000000" pitchFamily="2" charset="0"/>
                <a:cs typeface="Poppins" panose="00000500000000000000" pitchFamily="2" charset="0"/>
              </a:rPr>
              <a:t>Knowledge from research</a:t>
            </a:r>
          </a:p>
        </p:txBody>
      </p:sp>
      <p:sp>
        <p:nvSpPr>
          <p:cNvPr id="11" name="Text Placeholder 3">
            <a:extLst>
              <a:ext uri="{FF2B5EF4-FFF2-40B4-BE49-F238E27FC236}">
                <a16:creationId xmlns:a16="http://schemas.microsoft.com/office/drawing/2014/main" id="{CA5ECB29-DC52-E832-D9F4-D7780C15BA5F}"/>
              </a:ext>
            </a:extLst>
          </p:cNvPr>
          <p:cNvSpPr txBox="1">
            <a:spLocks/>
          </p:cNvSpPr>
          <p:nvPr/>
        </p:nvSpPr>
        <p:spPr>
          <a:xfrm>
            <a:off x="1034960" y="1228658"/>
            <a:ext cx="9591229"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Aims</a:t>
            </a:r>
          </a:p>
        </p:txBody>
      </p:sp>
      <p:sp>
        <p:nvSpPr>
          <p:cNvPr id="12" name="Text Placeholder 7">
            <a:extLst>
              <a:ext uri="{FF2B5EF4-FFF2-40B4-BE49-F238E27FC236}">
                <a16:creationId xmlns:a16="http://schemas.microsoft.com/office/drawing/2014/main" id="{FFC5B28A-DD6D-029E-511C-FDF8E400206A}"/>
              </a:ext>
            </a:extLst>
          </p:cNvPr>
          <p:cNvSpPr txBox="1">
            <a:spLocks/>
          </p:cNvSpPr>
          <p:nvPr/>
        </p:nvSpPr>
        <p:spPr>
          <a:xfrm>
            <a:off x="2023796" y="1228658"/>
            <a:ext cx="9591229" cy="127764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Blip>
                <a:blip r:embed="rId3"/>
              </a:buBlip>
            </a:pPr>
            <a:r>
              <a:rPr lang="en-GB" dirty="0"/>
              <a:t>To explore the practices of embedding OU research into environmental science teaching </a:t>
            </a:r>
          </a:p>
          <a:p>
            <a:pPr marL="285750" indent="-285750">
              <a:spcAft>
                <a:spcPts val="600"/>
              </a:spcAft>
              <a:buFont typeface="Arial" panose="020B0604020202020204" pitchFamily="34" charset="0"/>
              <a:buBlip>
                <a:blip r:embed="rId3"/>
              </a:buBlip>
            </a:pPr>
            <a:r>
              <a:rPr lang="en-GB" dirty="0"/>
              <a:t>To investigate the experiences of students and academics</a:t>
            </a:r>
          </a:p>
          <a:p>
            <a:pPr marL="285750" indent="-285750">
              <a:spcAft>
                <a:spcPts val="600"/>
              </a:spcAft>
              <a:buFont typeface="Arial" panose="020B0604020202020204" pitchFamily="34" charset="0"/>
              <a:buBlip>
                <a:blip r:embed="rId3"/>
              </a:buBlip>
            </a:pPr>
            <a:r>
              <a:rPr lang="en-GB" dirty="0"/>
              <a:t>To develop recommendations and illustrative case studies as guidance for embedding research into teaching for future module material</a:t>
            </a:r>
          </a:p>
          <a:p>
            <a:endParaRPr lang="en-GB" sz="1400" dirty="0"/>
          </a:p>
          <a:p>
            <a:endParaRPr lang="en-GB" dirty="0"/>
          </a:p>
        </p:txBody>
      </p:sp>
      <p:sp>
        <p:nvSpPr>
          <p:cNvPr id="14" name="TextBox 13">
            <a:extLst>
              <a:ext uri="{FF2B5EF4-FFF2-40B4-BE49-F238E27FC236}">
                <a16:creationId xmlns:a16="http://schemas.microsoft.com/office/drawing/2014/main" id="{B02F5E96-0797-08BB-9531-3082AE140B73}"/>
              </a:ext>
            </a:extLst>
          </p:cNvPr>
          <p:cNvSpPr txBox="1"/>
          <p:nvPr/>
        </p:nvSpPr>
        <p:spPr>
          <a:xfrm>
            <a:off x="301026" y="4545433"/>
            <a:ext cx="8170069" cy="369332"/>
          </a:xfrm>
          <a:prstGeom prst="rect">
            <a:avLst/>
          </a:prstGeom>
          <a:noFill/>
        </p:spPr>
        <p:txBody>
          <a:bodyPr wrap="square">
            <a:spAutoFit/>
          </a:bodyPr>
          <a:lstStyle/>
          <a:p>
            <a:r>
              <a:rPr lang="en-GB" b="1" dirty="0"/>
              <a:t>Case studies</a:t>
            </a:r>
            <a:endParaRPr lang="en-GB" dirty="0"/>
          </a:p>
        </p:txBody>
      </p:sp>
    </p:spTree>
    <p:extLst>
      <p:ext uri="{BB962C8B-B14F-4D97-AF65-F5344CB8AC3E}">
        <p14:creationId xmlns:p14="http://schemas.microsoft.com/office/powerpoint/2010/main" val="1747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33F926-0AF2-B0B0-6637-E7CECA290B2E}"/>
              </a:ext>
            </a:extLst>
          </p:cNvPr>
          <p:cNvSpPr>
            <a:spLocks noGrp="1"/>
          </p:cNvSpPr>
          <p:nvPr>
            <p:ph type="body" sz="quarter" idx="24"/>
          </p:nvPr>
        </p:nvSpPr>
        <p:spPr/>
        <p:txBody>
          <a:bodyPr/>
          <a:lstStyle/>
          <a:p>
            <a:r>
              <a:rPr lang="en-GB" dirty="0"/>
              <a:t>GENIE: Research-grade software</a:t>
            </a:r>
          </a:p>
        </p:txBody>
      </p:sp>
      <p:sp>
        <p:nvSpPr>
          <p:cNvPr id="6" name="Text Placeholder 5">
            <a:extLst>
              <a:ext uri="{FF2B5EF4-FFF2-40B4-BE49-F238E27FC236}">
                <a16:creationId xmlns:a16="http://schemas.microsoft.com/office/drawing/2014/main" id="{F66DB5F3-4ED1-AEA3-5FDC-975CDE08EA0A}"/>
              </a:ext>
            </a:extLst>
          </p:cNvPr>
          <p:cNvSpPr>
            <a:spLocks noGrp="1"/>
          </p:cNvSpPr>
          <p:nvPr>
            <p:ph type="body" sz="quarter" idx="15"/>
          </p:nvPr>
        </p:nvSpPr>
        <p:spPr>
          <a:xfrm>
            <a:off x="461403" y="2201266"/>
            <a:ext cx="4291219" cy="3486612"/>
          </a:xfrm>
        </p:spPr>
        <p:txBody>
          <a:bodyPr/>
          <a:lstStyle/>
          <a:p>
            <a:pPr marL="0" indent="0">
              <a:buNone/>
            </a:pPr>
            <a:r>
              <a:rPr lang="en-GB" sz="1600" dirty="0"/>
              <a:t>Students:</a:t>
            </a:r>
          </a:p>
          <a:p>
            <a:r>
              <a:rPr lang="en-GB" sz="1600" dirty="0"/>
              <a:t>Apply historical CO</a:t>
            </a:r>
            <a:r>
              <a:rPr lang="en-GB" sz="1600" baseline="-25000" dirty="0"/>
              <a:t>2</a:t>
            </a:r>
            <a:r>
              <a:rPr lang="en-GB" sz="1600" dirty="0"/>
              <a:t> emissions to explore the effects of human emission to date on the Earth system</a:t>
            </a:r>
          </a:p>
          <a:p>
            <a:r>
              <a:rPr lang="en-GB" sz="1600" dirty="0"/>
              <a:t>Investigate how uncertainties in vegetation model parameters drive uncertainties in the climate and carbon cycle</a:t>
            </a:r>
          </a:p>
          <a:p>
            <a:r>
              <a:rPr lang="en-GB" sz="1600" dirty="0"/>
              <a:t>Tune the model and make projections of climate change over the next century</a:t>
            </a:r>
          </a:p>
          <a:p>
            <a:endParaRPr lang="en-GB" sz="1400" dirty="0"/>
          </a:p>
          <a:p>
            <a:endParaRPr lang="en-GB" sz="1400" dirty="0"/>
          </a:p>
          <a:p>
            <a:endParaRPr lang="en-GB" dirty="0"/>
          </a:p>
          <a:p>
            <a:endParaRPr lang="en-GB" dirty="0"/>
          </a:p>
        </p:txBody>
      </p:sp>
      <p:pic>
        <p:nvPicPr>
          <p:cNvPr id="5" name="Picture 4">
            <a:extLst>
              <a:ext uri="{FF2B5EF4-FFF2-40B4-BE49-F238E27FC236}">
                <a16:creationId xmlns:a16="http://schemas.microsoft.com/office/drawing/2014/main" id="{8815356D-8B63-4DDE-AFCA-EE3594EB5723}"/>
              </a:ext>
            </a:extLst>
          </p:cNvPr>
          <p:cNvPicPr>
            <a:picLocks noChangeAspect="1"/>
          </p:cNvPicPr>
          <p:nvPr/>
        </p:nvPicPr>
        <p:blipFill>
          <a:blip r:embed="rId3"/>
          <a:stretch>
            <a:fillRect/>
          </a:stretch>
        </p:blipFill>
        <p:spPr>
          <a:xfrm>
            <a:off x="4752622" y="1564971"/>
            <a:ext cx="6977975" cy="4611992"/>
          </a:xfrm>
          <a:prstGeom prst="rect">
            <a:avLst/>
          </a:prstGeom>
        </p:spPr>
      </p:pic>
      <p:sp>
        <p:nvSpPr>
          <p:cNvPr id="12" name="TextBox 11">
            <a:extLst>
              <a:ext uri="{FF2B5EF4-FFF2-40B4-BE49-F238E27FC236}">
                <a16:creationId xmlns:a16="http://schemas.microsoft.com/office/drawing/2014/main" id="{3F1A90B4-4704-F5CA-4909-B51DDF12D9A4}"/>
              </a:ext>
            </a:extLst>
          </p:cNvPr>
          <p:cNvSpPr txBox="1"/>
          <p:nvPr/>
        </p:nvSpPr>
        <p:spPr>
          <a:xfrm>
            <a:off x="413915" y="1093566"/>
            <a:ext cx="3306618" cy="584775"/>
          </a:xfrm>
          <a:prstGeom prst="rect">
            <a:avLst/>
          </a:prstGeom>
          <a:noFill/>
        </p:spPr>
        <p:txBody>
          <a:bodyPr wrap="square">
            <a:spAutoFit/>
          </a:bodyPr>
          <a:lstStyle/>
          <a:p>
            <a:r>
              <a:rPr lang="en-GB" sz="1600" b="1" dirty="0"/>
              <a:t>An Earth System Model of Intermediate Complexity</a:t>
            </a:r>
          </a:p>
        </p:txBody>
      </p:sp>
    </p:spTree>
    <p:extLst>
      <p:ext uri="{BB962C8B-B14F-4D97-AF65-F5344CB8AC3E}">
        <p14:creationId xmlns:p14="http://schemas.microsoft.com/office/powerpoint/2010/main" val="233020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E31E9-AE5D-7EA6-69D3-DC20D217D44B}"/>
              </a:ext>
            </a:extLst>
          </p:cNvPr>
          <p:cNvSpPr>
            <a:spLocks noGrp="1"/>
          </p:cNvSpPr>
          <p:nvPr>
            <p:ph type="body" sz="quarter" idx="24"/>
          </p:nvPr>
        </p:nvSpPr>
        <p:spPr/>
        <p:txBody>
          <a:bodyPr/>
          <a:lstStyle/>
          <a:p>
            <a:r>
              <a:rPr lang="en-GB" dirty="0"/>
              <a:t>Data: real-time remote data collection </a:t>
            </a:r>
          </a:p>
        </p:txBody>
      </p:sp>
      <p:sp>
        <p:nvSpPr>
          <p:cNvPr id="3" name="Text Placeholder 2">
            <a:extLst>
              <a:ext uri="{FF2B5EF4-FFF2-40B4-BE49-F238E27FC236}">
                <a16:creationId xmlns:a16="http://schemas.microsoft.com/office/drawing/2014/main" id="{7D3E81CC-ECB7-EE5D-B1D1-FB7006D52609}"/>
              </a:ext>
            </a:extLst>
          </p:cNvPr>
          <p:cNvSpPr>
            <a:spLocks noGrp="1"/>
          </p:cNvSpPr>
          <p:nvPr>
            <p:ph type="body" sz="quarter" idx="25"/>
          </p:nvPr>
        </p:nvSpPr>
        <p:spPr/>
        <p:txBody>
          <a:bodyPr/>
          <a:lstStyle/>
          <a:p>
            <a:r>
              <a:rPr lang="en-GB" sz="1500" dirty="0"/>
              <a:t>Cutting-edge analytical methods, web-based interface</a:t>
            </a:r>
          </a:p>
          <a:p>
            <a:endParaRPr lang="en-GB" dirty="0"/>
          </a:p>
        </p:txBody>
      </p:sp>
      <p:pic>
        <p:nvPicPr>
          <p:cNvPr id="7" name="Picture 6">
            <a:extLst>
              <a:ext uri="{FF2B5EF4-FFF2-40B4-BE49-F238E27FC236}">
                <a16:creationId xmlns:a16="http://schemas.microsoft.com/office/drawing/2014/main" id="{4FD0B1BC-454D-A94A-50BC-240424979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95" y="1574268"/>
            <a:ext cx="3030801" cy="4041067"/>
          </a:xfrm>
          <a:prstGeom prst="rect">
            <a:avLst/>
          </a:prstGeom>
          <a:ln>
            <a:solidFill>
              <a:schemeClr val="tx1"/>
            </a:solidFill>
          </a:ln>
        </p:spPr>
      </p:pic>
      <p:pic>
        <p:nvPicPr>
          <p:cNvPr id="9" name="Picture 8">
            <a:extLst>
              <a:ext uri="{FF2B5EF4-FFF2-40B4-BE49-F238E27FC236}">
                <a16:creationId xmlns:a16="http://schemas.microsoft.com/office/drawing/2014/main" id="{DA7D323D-537B-F532-53E2-3DB45449494D}"/>
              </a:ext>
            </a:extLst>
          </p:cNvPr>
          <p:cNvPicPr/>
          <p:nvPr/>
        </p:nvPicPr>
        <p:blipFill rotWithShape="1">
          <a:blip r:embed="rId3" cstate="print">
            <a:extLst>
              <a:ext uri="{28A0092B-C50C-407E-A947-70E740481C1C}">
                <a14:useLocalDpi xmlns:a14="http://schemas.microsoft.com/office/drawing/2010/main" val="0"/>
              </a:ext>
            </a:extLst>
          </a:blip>
          <a:srcRect l="16422" t="8560" r="15363" b="3114"/>
          <a:stretch/>
        </p:blipFill>
        <p:spPr bwMode="auto">
          <a:xfrm>
            <a:off x="5486923" y="1574268"/>
            <a:ext cx="5405575" cy="415739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99061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0DDF1-B08A-5657-FD3A-CDF91D8D5658}"/>
              </a:ext>
            </a:extLst>
          </p:cNvPr>
          <p:cNvSpPr>
            <a:spLocks noGrp="1"/>
          </p:cNvSpPr>
          <p:nvPr>
            <p:ph type="body" sz="quarter" idx="24"/>
          </p:nvPr>
        </p:nvSpPr>
        <p:spPr/>
        <p:txBody>
          <a:bodyPr/>
          <a:lstStyle/>
          <a:p>
            <a:r>
              <a:rPr lang="en-GB" sz="2800" dirty="0"/>
              <a:t>Knowledge from research: module-team authored papers</a:t>
            </a:r>
          </a:p>
        </p:txBody>
      </p:sp>
      <p:sp>
        <p:nvSpPr>
          <p:cNvPr id="4" name="Text Placeholder 3">
            <a:extLst>
              <a:ext uri="{FF2B5EF4-FFF2-40B4-BE49-F238E27FC236}">
                <a16:creationId xmlns:a16="http://schemas.microsoft.com/office/drawing/2014/main" id="{BBF7CD43-D97C-71D1-5A5A-F58C8E53E502}"/>
              </a:ext>
            </a:extLst>
          </p:cNvPr>
          <p:cNvSpPr>
            <a:spLocks noGrp="1"/>
          </p:cNvSpPr>
          <p:nvPr>
            <p:ph type="body" sz="quarter" idx="12"/>
          </p:nvPr>
        </p:nvSpPr>
        <p:spPr>
          <a:xfrm>
            <a:off x="533271" y="1210681"/>
            <a:ext cx="9591229" cy="456337"/>
          </a:xfrm>
        </p:spPr>
        <p:txBody>
          <a:bodyPr/>
          <a:lstStyle/>
          <a:p>
            <a:r>
              <a:rPr lang="en-GB" dirty="0"/>
              <a:t>SDT306 ‘Environment: responding to change’ </a:t>
            </a:r>
          </a:p>
        </p:txBody>
      </p:sp>
      <p:sp>
        <p:nvSpPr>
          <p:cNvPr id="6" name="Text Placeholder 5">
            <a:extLst>
              <a:ext uri="{FF2B5EF4-FFF2-40B4-BE49-F238E27FC236}">
                <a16:creationId xmlns:a16="http://schemas.microsoft.com/office/drawing/2014/main" id="{BE4DAC1C-8D27-CDAE-C779-C0CEEC8A9154}"/>
              </a:ext>
            </a:extLst>
          </p:cNvPr>
          <p:cNvSpPr>
            <a:spLocks noGrp="1"/>
          </p:cNvSpPr>
          <p:nvPr>
            <p:ph type="body" sz="quarter" idx="15"/>
          </p:nvPr>
        </p:nvSpPr>
        <p:spPr>
          <a:xfrm>
            <a:off x="533272" y="1790913"/>
            <a:ext cx="5856895" cy="2977214"/>
          </a:xfrm>
        </p:spPr>
        <p:txBody>
          <a:bodyPr/>
          <a:lstStyle/>
          <a:p>
            <a:r>
              <a:rPr lang="en-GB" dirty="0"/>
              <a:t>Shonil Bhagwat et al (2008) “Agroforestry: a refuge for tropical biodiversity?” </a:t>
            </a:r>
            <a:r>
              <a:rPr lang="en-GB" i="1" dirty="0"/>
              <a:t>Trends in Ecology &amp; Evolution </a:t>
            </a:r>
          </a:p>
          <a:p>
            <a:pPr lvl="1"/>
            <a:r>
              <a:rPr lang="en-GB" sz="1500" dirty="0">
                <a:solidFill>
                  <a:srgbClr val="060645"/>
                </a:solidFill>
                <a:latin typeface="Poppins" panose="00000500000000000000" pitchFamily="2" charset="0"/>
                <a:cs typeface="Poppins" panose="00000500000000000000" pitchFamily="2" charset="0"/>
              </a:rPr>
              <a:t>food security and biodiversity can be synergistic</a:t>
            </a:r>
          </a:p>
          <a:p>
            <a:pPr lvl="1"/>
            <a:endParaRPr lang="en-GB" sz="1500" dirty="0">
              <a:solidFill>
                <a:srgbClr val="060645"/>
              </a:solidFill>
              <a:latin typeface="Poppins" panose="00000500000000000000" pitchFamily="2" charset="0"/>
              <a:cs typeface="Poppins" panose="00000500000000000000" pitchFamily="2" charset="0"/>
            </a:endParaRPr>
          </a:p>
          <a:p>
            <a:r>
              <a:rPr lang="en-GB" dirty="0"/>
              <a:t>Araya, Yoseph N.; Silvertown, Jonathan; Gowing, David J.; McConway, Kevin J.; Linder, H. Peter and Midgley, Guy (2011). A fundamental, eco-hydrological basis for niche segregation in plant communities. </a:t>
            </a:r>
            <a:r>
              <a:rPr lang="en-GB" i="1" dirty="0"/>
              <a:t>New Phytologist</a:t>
            </a:r>
            <a:r>
              <a:rPr lang="en-GB" dirty="0"/>
              <a:t>, 189(1) pp. 253–258.</a:t>
            </a:r>
          </a:p>
          <a:p>
            <a:pPr lvl="1"/>
            <a:r>
              <a:rPr lang="en-GB" sz="1500" dirty="0">
                <a:solidFill>
                  <a:srgbClr val="060645"/>
                </a:solidFill>
                <a:latin typeface="Poppins" panose="00000500000000000000" pitchFamily="2" charset="0"/>
                <a:cs typeface="Poppins" panose="00000500000000000000" pitchFamily="2" charset="0"/>
              </a:rPr>
              <a:t>niche segregation in plant communities</a:t>
            </a:r>
          </a:p>
        </p:txBody>
      </p:sp>
      <p:pic>
        <p:nvPicPr>
          <p:cNvPr id="9" name="Picture 8">
            <a:extLst>
              <a:ext uri="{FF2B5EF4-FFF2-40B4-BE49-F238E27FC236}">
                <a16:creationId xmlns:a16="http://schemas.microsoft.com/office/drawing/2014/main" id="{5BA1E426-2877-F26B-E571-BC271EE98555}"/>
              </a:ext>
            </a:extLst>
          </p:cNvPr>
          <p:cNvPicPr>
            <a:picLocks noChangeAspect="1"/>
          </p:cNvPicPr>
          <p:nvPr/>
        </p:nvPicPr>
        <p:blipFill>
          <a:blip r:embed="rId2"/>
          <a:stretch>
            <a:fillRect/>
          </a:stretch>
        </p:blipFill>
        <p:spPr>
          <a:xfrm>
            <a:off x="7591291" y="1025720"/>
            <a:ext cx="4067437" cy="3208289"/>
          </a:xfrm>
          <a:prstGeom prst="rect">
            <a:avLst/>
          </a:prstGeom>
          <a:ln w="25400">
            <a:solidFill>
              <a:schemeClr val="accent1">
                <a:shade val="50000"/>
              </a:schemeClr>
            </a:solidFill>
          </a:ln>
        </p:spPr>
      </p:pic>
      <p:pic>
        <p:nvPicPr>
          <p:cNvPr id="11" name="Picture 10">
            <a:extLst>
              <a:ext uri="{FF2B5EF4-FFF2-40B4-BE49-F238E27FC236}">
                <a16:creationId xmlns:a16="http://schemas.microsoft.com/office/drawing/2014/main" id="{13B83EAD-E65D-4FC6-F50A-024DD6888144}"/>
              </a:ext>
            </a:extLst>
          </p:cNvPr>
          <p:cNvPicPr>
            <a:picLocks noChangeAspect="1"/>
          </p:cNvPicPr>
          <p:nvPr/>
        </p:nvPicPr>
        <p:blipFill>
          <a:blip r:embed="rId3"/>
          <a:stretch>
            <a:fillRect/>
          </a:stretch>
        </p:blipFill>
        <p:spPr>
          <a:xfrm>
            <a:off x="6043254" y="4019106"/>
            <a:ext cx="4081246" cy="2591989"/>
          </a:xfrm>
          <a:prstGeom prst="rect">
            <a:avLst/>
          </a:prstGeom>
          <a:ln w="25400">
            <a:solidFill>
              <a:schemeClr val="accent1">
                <a:shade val="50000"/>
              </a:schemeClr>
            </a:solidFill>
          </a:ln>
        </p:spPr>
      </p:pic>
    </p:spTree>
    <p:extLst>
      <p:ext uri="{BB962C8B-B14F-4D97-AF65-F5344CB8AC3E}">
        <p14:creationId xmlns:p14="http://schemas.microsoft.com/office/powerpoint/2010/main" val="392856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3" name="Text Placeholder 12">
            <a:extLst>
              <a:ext uri="{FF2B5EF4-FFF2-40B4-BE49-F238E27FC236}">
                <a16:creationId xmlns:a16="http://schemas.microsoft.com/office/drawing/2014/main" id="{3AC6D7EA-7B0B-60C2-1E3E-6983D3C1BDDE}"/>
              </a:ext>
            </a:extLst>
          </p:cNvPr>
          <p:cNvSpPr>
            <a:spLocks noGrp="1"/>
          </p:cNvSpPr>
          <p:nvPr>
            <p:ph type="body" sz="quarter" idx="25"/>
          </p:nvPr>
        </p:nvSpPr>
        <p:spPr/>
        <p:txBody>
          <a:bodyPr/>
          <a:lstStyle/>
          <a:p>
            <a:r>
              <a:rPr lang="en-GB" dirty="0"/>
              <a:t>Student survey</a:t>
            </a:r>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413915" y="2033383"/>
            <a:ext cx="9591229" cy="289311"/>
          </a:xfrm>
        </p:spPr>
        <p:txBody>
          <a:bodyPr/>
          <a:lstStyle/>
          <a:p>
            <a:r>
              <a:rPr lang="en-GB" dirty="0"/>
              <a:t>How have you engaged with research? </a:t>
            </a:r>
          </a:p>
        </p:txBody>
      </p:sp>
      <p:pic>
        <p:nvPicPr>
          <p:cNvPr id="20" name="Picture 19" descr="Chart&#10;&#10;Description automatically generated">
            <a:extLst>
              <a:ext uri="{FF2B5EF4-FFF2-40B4-BE49-F238E27FC236}">
                <a16:creationId xmlns:a16="http://schemas.microsoft.com/office/drawing/2014/main" id="{BBACC877-9ADA-44A7-27B7-1DC185A87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0639" y="213003"/>
            <a:ext cx="6181361" cy="6644997"/>
          </a:xfrm>
          <a:prstGeom prst="rect">
            <a:avLst/>
          </a:prstGeom>
          <a:noFill/>
          <a:ln>
            <a:noFill/>
          </a:ln>
        </p:spPr>
      </p:pic>
    </p:spTree>
    <p:extLst>
      <p:ext uri="{BB962C8B-B14F-4D97-AF65-F5344CB8AC3E}">
        <p14:creationId xmlns:p14="http://schemas.microsoft.com/office/powerpoint/2010/main" val="77622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0DA44C-5886-3BE1-5CB2-2D7871B002E5}"/>
              </a:ext>
            </a:extLst>
          </p:cNvPr>
          <p:cNvPicPr>
            <a:picLocks noChangeAspect="1"/>
          </p:cNvPicPr>
          <p:nvPr/>
        </p:nvPicPr>
        <p:blipFill>
          <a:blip r:embed="rId3"/>
          <a:stretch>
            <a:fillRect/>
          </a:stretch>
        </p:blipFill>
        <p:spPr>
          <a:xfrm>
            <a:off x="4348716" y="160479"/>
            <a:ext cx="6982777" cy="6515775"/>
          </a:xfrm>
          <a:prstGeom prst="rect">
            <a:avLst/>
          </a:prstGeom>
        </p:spPr>
      </p:pic>
      <p:sp>
        <p:nvSpPr>
          <p:cNvPr id="2" name="Text Placeholder 1">
            <a:extLst>
              <a:ext uri="{FF2B5EF4-FFF2-40B4-BE49-F238E27FC236}">
                <a16:creationId xmlns:a16="http://schemas.microsoft.com/office/drawing/2014/main" id="{CFEAC5EF-04B3-A86C-57C0-F6AAA019D495}"/>
              </a:ext>
            </a:extLst>
          </p:cNvPr>
          <p:cNvSpPr>
            <a:spLocks noGrp="1"/>
          </p:cNvSpPr>
          <p:nvPr>
            <p:ph type="body" sz="quarter" idx="24"/>
          </p:nvPr>
        </p:nvSpPr>
        <p:spPr/>
        <p:txBody>
          <a:bodyPr/>
          <a:lstStyle/>
          <a:p>
            <a:r>
              <a:rPr lang="en-GB" dirty="0"/>
              <a:t>Results </a:t>
            </a:r>
          </a:p>
        </p:txBody>
      </p:sp>
      <p:sp>
        <p:nvSpPr>
          <p:cNvPr id="15" name="Text Placeholder 14">
            <a:extLst>
              <a:ext uri="{FF2B5EF4-FFF2-40B4-BE49-F238E27FC236}">
                <a16:creationId xmlns:a16="http://schemas.microsoft.com/office/drawing/2014/main" id="{04824264-B165-8F6C-3DA7-7AE8D7FCBF3E}"/>
              </a:ext>
            </a:extLst>
          </p:cNvPr>
          <p:cNvSpPr>
            <a:spLocks noGrp="1"/>
          </p:cNvSpPr>
          <p:nvPr>
            <p:ph type="body" sz="quarter" idx="12"/>
          </p:nvPr>
        </p:nvSpPr>
        <p:spPr>
          <a:xfrm>
            <a:off x="413915" y="1104704"/>
            <a:ext cx="4445164" cy="289311"/>
          </a:xfrm>
        </p:spPr>
        <p:txBody>
          <a:bodyPr/>
          <a:lstStyle/>
          <a:p>
            <a:r>
              <a:rPr lang="en-GB" dirty="0"/>
              <a:t>Student experiences of </a:t>
            </a:r>
            <a:br>
              <a:rPr lang="en-GB" dirty="0"/>
            </a:br>
            <a:r>
              <a:rPr lang="en-GB" dirty="0"/>
              <a:t>research (across modules)</a:t>
            </a:r>
          </a:p>
        </p:txBody>
      </p:sp>
      <p:sp>
        <p:nvSpPr>
          <p:cNvPr id="5" name="TextBox 4">
            <a:extLst>
              <a:ext uri="{FF2B5EF4-FFF2-40B4-BE49-F238E27FC236}">
                <a16:creationId xmlns:a16="http://schemas.microsoft.com/office/drawing/2014/main" id="{F620FA11-5982-9074-71A4-5AF2906FC0C4}"/>
              </a:ext>
            </a:extLst>
          </p:cNvPr>
          <p:cNvSpPr txBox="1"/>
          <p:nvPr/>
        </p:nvSpPr>
        <p:spPr>
          <a:xfrm>
            <a:off x="212651" y="2090755"/>
            <a:ext cx="3427227" cy="3108543"/>
          </a:xfrm>
          <a:prstGeom prst="rect">
            <a:avLst/>
          </a:prstGeom>
          <a:noFill/>
        </p:spPr>
        <p:txBody>
          <a:bodyPr wrap="square">
            <a:spAutoFit/>
          </a:bodyPr>
          <a:lstStyle/>
          <a:p>
            <a:r>
              <a:rPr lang="en-GB" sz="1400" b="1" dirty="0">
                <a:effectLst/>
                <a:latin typeface="Calibri" panose="020F0502020204030204" pitchFamily="34" charset="0"/>
                <a:ea typeface="Calibri" panose="020F0502020204030204" pitchFamily="34" charset="0"/>
                <a:cs typeface="Times New Roman" panose="02020603050405020304" pitchFamily="18" charset="0"/>
              </a:rPr>
              <a:t>Number of responses to statements about experiences of research in teaching</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shown in each category of the Likert scale, centred on the midpoint of the ‘neither agree nor disagree’ responses. </a:t>
            </a:r>
          </a:p>
          <a:p>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Calibri" panose="020F0502020204030204" pitchFamily="34" charset="0"/>
                <a:ea typeface="Calibri" panose="020F0502020204030204" pitchFamily="34" charset="0"/>
                <a:cs typeface="Times New Roman" panose="02020603050405020304" pitchFamily="18" charset="0"/>
              </a:rPr>
              <a:t>1=strongly disagree, 2= disagree,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3= neither agree nor disagree,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4=agree and 5=strongly agree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Calibri" panose="020F0502020204030204" pitchFamily="34" charset="0"/>
                <a:ea typeface="Calibri" panose="020F0502020204030204" pitchFamily="34" charset="0"/>
                <a:cs typeface="Times New Roman" panose="02020603050405020304" pitchFamily="18" charset="0"/>
              </a:rPr>
              <a:t>The mean (</a:t>
            </a:r>
            <a:r>
              <a:rPr lang="en-GB" sz="1400" dirty="0">
                <a:latin typeface="Calibri" panose="020F0502020204030204" pitchFamily="34" charset="0"/>
                <a:ea typeface="Calibri" panose="020F0502020204030204" pitchFamily="34" charset="0"/>
                <a:cs typeface="Calibri" panose="020F0502020204030204" pitchFamily="34" charset="0"/>
              </a:rPr>
              <a:t>±</a:t>
            </a:r>
            <a:r>
              <a:rPr lang="en-GB" sz="1400" dirty="0">
                <a:latin typeface="Calibri" panose="020F0502020204030204" pitchFamily="34" charset="0"/>
                <a:ea typeface="Calibri" panose="020F0502020204030204" pitchFamily="34" charset="0"/>
                <a:cs typeface="Times New Roman" panose="02020603050405020304" pitchFamily="18" charset="0"/>
              </a:rPr>
              <a:t>SD) score and the number of respondents who selected ‘not applicable’ is shown after each statement. </a:t>
            </a:r>
          </a:p>
          <a:p>
            <a:endParaRPr lang="en-GB" sz="1400" dirty="0">
              <a:latin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9DAE57D-5310-4775-138F-9239ABD56199}"/>
              </a:ext>
            </a:extLst>
          </p:cNvPr>
          <p:cNvSpPr/>
          <p:nvPr/>
        </p:nvSpPr>
        <p:spPr>
          <a:xfrm>
            <a:off x="3721395" y="127592"/>
            <a:ext cx="7910624" cy="177563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C4F7D04-D333-7964-DE4F-869310413C22}"/>
              </a:ext>
            </a:extLst>
          </p:cNvPr>
          <p:cNvSpPr/>
          <p:nvPr/>
        </p:nvSpPr>
        <p:spPr>
          <a:xfrm>
            <a:off x="3721395" y="5124893"/>
            <a:ext cx="7910624" cy="87187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8D05F6C-574B-9F82-1F8E-E189CBD98D65}"/>
              </a:ext>
            </a:extLst>
          </p:cNvPr>
          <p:cNvSpPr/>
          <p:nvPr/>
        </p:nvSpPr>
        <p:spPr>
          <a:xfrm>
            <a:off x="3639878" y="3551274"/>
            <a:ext cx="7910624" cy="79208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955218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715</TotalTime>
  <Words>1743</Words>
  <Application>Microsoft Office PowerPoint</Application>
  <PresentationFormat>Widescreen</PresentationFormat>
  <Paragraphs>161</Paragraphs>
  <Slides>14</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Rachel.Redford</cp:lastModifiedBy>
  <cp:revision>7</cp:revision>
  <dcterms:created xsi:type="dcterms:W3CDTF">2022-10-21T14:33:01Z</dcterms:created>
  <dcterms:modified xsi:type="dcterms:W3CDTF">2023-04-18T20:37:02Z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