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20"/>
  </p:notesMasterIdLst>
  <p:sldIdLst>
    <p:sldId id="256" r:id="rId6"/>
    <p:sldId id="433" r:id="rId7"/>
    <p:sldId id="419" r:id="rId8"/>
    <p:sldId id="424" r:id="rId9"/>
    <p:sldId id="430" r:id="rId10"/>
    <p:sldId id="425" r:id="rId11"/>
    <p:sldId id="431" r:id="rId12"/>
    <p:sldId id="432" r:id="rId13"/>
    <p:sldId id="426" r:id="rId14"/>
    <p:sldId id="427" r:id="rId15"/>
    <p:sldId id="428" r:id="rId16"/>
    <p:sldId id="429" r:id="rId17"/>
    <p:sldId id="434" r:id="rId18"/>
    <p:sldId id="43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AC3AD3-55B9-4F63-9CB1-2A364B2517B7}" v="6" dt="2024-04-05T16:00:33.9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openuniv.sharepoint.com/sites/CathandSuescholarshipprojects/Shared%20Documents/General/MST224/224%20analysis%20for%20projec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openuniv.sharepoint.com/sites/CathandSuescholarshipprojects/Shared%20Documents/General/MST224/224%20analysis%20for%20projec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b33392\Work%20Folders\Documents\mock%20profil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openuniv.sharepoint.com/sites/CathandSuescholarshipprojects/Shared%20Documents/General/MST224/results-for-mst224-mock-e-2023-08-30-084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openuniv.sharepoint.com/sites/CathandSuescholarshipprojects/Shared%20Documents/General/MST224/results-for-mst224-mock-e-2023-08-30-0844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openuniv.sharepoint.com/sites/CathandSuescholarshipprojects/Shared%20Documents/General/MST224/results-for-mst224-mock-e-2023-08-30-0844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Regression line of exam</a:t>
            </a:r>
            <a:r>
              <a:rPr lang="en-GB" baseline="0"/>
              <a:t> score on continuous assessment mean</a:t>
            </a:r>
            <a:endParaRPr lang="en-GB"/>
          </a:p>
        </c:rich>
      </c:tx>
      <c:layout>
        <c:manualLayout>
          <c:xMode val="edge"/>
          <c:yMode val="edge"/>
          <c:x val="0.16995122484689415"/>
          <c:y val="5.09259259259259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Regression!$R$1</c:f>
              <c:strCache>
                <c:ptCount val="1"/>
                <c:pt idx="0">
                  <c:v>Mock regression </c:v>
                </c:pt>
              </c:strCache>
            </c:strRef>
          </c:tx>
          <c:spPr>
            <a:ln w="19050" cap="rnd">
              <a:solidFill>
                <a:srgbClr val="C65911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Regression!$Q$2:$Q$9</c:f>
              <c:numCache>
                <c:formatCode>General</c:formatCode>
                <c:ptCount val="8"/>
                <c:pt idx="0">
                  <c:v>30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  <c:pt idx="6">
                  <c:v>90</c:v>
                </c:pt>
                <c:pt idx="7">
                  <c:v>100</c:v>
                </c:pt>
              </c:numCache>
            </c:numRef>
          </c:xVal>
          <c:yVal>
            <c:numRef>
              <c:f>Regression!$R$2:$R$9</c:f>
              <c:numCache>
                <c:formatCode>General</c:formatCode>
                <c:ptCount val="8"/>
                <c:pt idx="0">
                  <c:v>20.623192316566328</c:v>
                </c:pt>
                <c:pt idx="1">
                  <c:v>31.131044049607581</c:v>
                </c:pt>
                <c:pt idx="2">
                  <c:v>41.638895782648838</c:v>
                </c:pt>
                <c:pt idx="3">
                  <c:v>52.146747515690087</c:v>
                </c:pt>
                <c:pt idx="4">
                  <c:v>62.654599248731344</c:v>
                </c:pt>
                <c:pt idx="5">
                  <c:v>73.162450981772594</c:v>
                </c:pt>
                <c:pt idx="6">
                  <c:v>83.670302714813857</c:v>
                </c:pt>
                <c:pt idx="7">
                  <c:v>94.178154447855107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DE4-4F03-A5EC-44BCBCD5886D}"/>
            </c:ext>
          </c:extLst>
        </c:ser>
        <c:ser>
          <c:idx val="1"/>
          <c:order val="1"/>
          <c:tx>
            <c:strRef>
              <c:f>Regression!$S$1</c:f>
              <c:strCache>
                <c:ptCount val="1"/>
                <c:pt idx="0">
                  <c:v>No mock regression</c:v>
                </c:pt>
              </c:strCache>
            </c:strRef>
          </c:tx>
          <c:spPr>
            <a:ln w="19050" cap="rnd">
              <a:solidFill>
                <a:srgbClr val="0070C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Regression!$Q$2:$Q$9</c:f>
              <c:numCache>
                <c:formatCode>General</c:formatCode>
                <c:ptCount val="8"/>
                <c:pt idx="0">
                  <c:v>30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  <c:pt idx="6">
                  <c:v>90</c:v>
                </c:pt>
                <c:pt idx="7">
                  <c:v>100</c:v>
                </c:pt>
              </c:numCache>
            </c:numRef>
          </c:xVal>
          <c:yVal>
            <c:numRef>
              <c:f>Regression!$S$2:$S$9</c:f>
              <c:numCache>
                <c:formatCode>General</c:formatCode>
                <c:ptCount val="8"/>
                <c:pt idx="0">
                  <c:v>14.444213646456106</c:v>
                </c:pt>
                <c:pt idx="1">
                  <c:v>24.539117540064744</c:v>
                </c:pt>
                <c:pt idx="2">
                  <c:v>34.634021433673382</c:v>
                </c:pt>
                <c:pt idx="3">
                  <c:v>44.72892532728202</c:v>
                </c:pt>
                <c:pt idx="4">
                  <c:v>54.823829220890651</c:v>
                </c:pt>
                <c:pt idx="5">
                  <c:v>64.918733114499304</c:v>
                </c:pt>
                <c:pt idx="6">
                  <c:v>75.013637008107935</c:v>
                </c:pt>
                <c:pt idx="7">
                  <c:v>85.108540901716566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DE4-4F03-A5EC-44BCBCD58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1778408"/>
        <c:axId val="561785624"/>
      </c:scatterChart>
      <c:valAx>
        <c:axId val="561778408"/>
        <c:scaling>
          <c:orientation val="minMax"/>
          <c:max val="100"/>
          <c:min val="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OCAS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785624"/>
        <c:crosses val="autoZero"/>
        <c:crossBetween val="midCat"/>
      </c:valAx>
      <c:valAx>
        <c:axId val="561785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OES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7784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Exam vs mock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Sheet9!$B$1</c:f>
              <c:strCache>
                <c:ptCount val="1"/>
                <c:pt idx="0">
                  <c:v>Exam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25400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Sheet9!$A$2:$A$606</c:f>
              <c:numCache>
                <c:formatCode>General</c:formatCode>
                <c:ptCount val="605"/>
                <c:pt idx="0">
                  <c:v>8</c:v>
                </c:pt>
                <c:pt idx="1">
                  <c:v>10</c:v>
                </c:pt>
                <c:pt idx="2">
                  <c:v>14</c:v>
                </c:pt>
                <c:pt idx="3">
                  <c:v>18</c:v>
                </c:pt>
                <c:pt idx="4">
                  <c:v>20</c:v>
                </c:pt>
                <c:pt idx="5">
                  <c:v>23</c:v>
                </c:pt>
                <c:pt idx="6">
                  <c:v>25</c:v>
                </c:pt>
                <c:pt idx="7">
                  <c:v>27</c:v>
                </c:pt>
                <c:pt idx="8">
                  <c:v>29</c:v>
                </c:pt>
                <c:pt idx="9">
                  <c:v>32</c:v>
                </c:pt>
                <c:pt idx="10">
                  <c:v>32</c:v>
                </c:pt>
                <c:pt idx="11">
                  <c:v>32</c:v>
                </c:pt>
                <c:pt idx="12">
                  <c:v>32</c:v>
                </c:pt>
                <c:pt idx="13">
                  <c:v>34</c:v>
                </c:pt>
                <c:pt idx="14">
                  <c:v>34</c:v>
                </c:pt>
                <c:pt idx="15">
                  <c:v>34</c:v>
                </c:pt>
                <c:pt idx="16">
                  <c:v>35</c:v>
                </c:pt>
                <c:pt idx="17">
                  <c:v>36</c:v>
                </c:pt>
                <c:pt idx="18">
                  <c:v>36</c:v>
                </c:pt>
                <c:pt idx="19">
                  <c:v>36</c:v>
                </c:pt>
                <c:pt idx="20">
                  <c:v>38</c:v>
                </c:pt>
                <c:pt idx="21">
                  <c:v>38</c:v>
                </c:pt>
                <c:pt idx="22">
                  <c:v>38</c:v>
                </c:pt>
                <c:pt idx="23">
                  <c:v>39</c:v>
                </c:pt>
                <c:pt idx="24">
                  <c:v>40</c:v>
                </c:pt>
                <c:pt idx="25">
                  <c:v>41</c:v>
                </c:pt>
                <c:pt idx="26">
                  <c:v>42</c:v>
                </c:pt>
                <c:pt idx="27">
                  <c:v>43</c:v>
                </c:pt>
                <c:pt idx="28">
                  <c:v>44</c:v>
                </c:pt>
                <c:pt idx="29">
                  <c:v>45</c:v>
                </c:pt>
                <c:pt idx="30">
                  <c:v>47</c:v>
                </c:pt>
                <c:pt idx="31">
                  <c:v>48</c:v>
                </c:pt>
                <c:pt idx="32">
                  <c:v>49</c:v>
                </c:pt>
                <c:pt idx="33">
                  <c:v>49</c:v>
                </c:pt>
                <c:pt idx="34">
                  <c:v>50</c:v>
                </c:pt>
                <c:pt idx="35">
                  <c:v>50</c:v>
                </c:pt>
                <c:pt idx="36">
                  <c:v>51</c:v>
                </c:pt>
                <c:pt idx="37">
                  <c:v>52</c:v>
                </c:pt>
                <c:pt idx="38">
                  <c:v>53</c:v>
                </c:pt>
                <c:pt idx="39">
                  <c:v>53</c:v>
                </c:pt>
                <c:pt idx="40">
                  <c:v>54</c:v>
                </c:pt>
                <c:pt idx="41">
                  <c:v>54</c:v>
                </c:pt>
                <c:pt idx="42">
                  <c:v>54</c:v>
                </c:pt>
                <c:pt idx="43">
                  <c:v>56</c:v>
                </c:pt>
                <c:pt idx="44">
                  <c:v>56</c:v>
                </c:pt>
                <c:pt idx="45">
                  <c:v>57</c:v>
                </c:pt>
                <c:pt idx="46">
                  <c:v>60</c:v>
                </c:pt>
                <c:pt idx="47">
                  <c:v>60</c:v>
                </c:pt>
                <c:pt idx="48">
                  <c:v>60</c:v>
                </c:pt>
                <c:pt idx="49">
                  <c:v>60</c:v>
                </c:pt>
                <c:pt idx="50">
                  <c:v>61</c:v>
                </c:pt>
                <c:pt idx="51">
                  <c:v>61</c:v>
                </c:pt>
                <c:pt idx="52">
                  <c:v>61</c:v>
                </c:pt>
                <c:pt idx="53">
                  <c:v>63</c:v>
                </c:pt>
                <c:pt idx="54">
                  <c:v>64</c:v>
                </c:pt>
                <c:pt idx="55">
                  <c:v>64</c:v>
                </c:pt>
                <c:pt idx="56">
                  <c:v>64</c:v>
                </c:pt>
                <c:pt idx="57">
                  <c:v>65</c:v>
                </c:pt>
                <c:pt idx="58">
                  <c:v>65</c:v>
                </c:pt>
                <c:pt idx="59">
                  <c:v>65</c:v>
                </c:pt>
                <c:pt idx="60">
                  <c:v>67</c:v>
                </c:pt>
                <c:pt idx="61">
                  <c:v>67</c:v>
                </c:pt>
                <c:pt idx="62">
                  <c:v>67</c:v>
                </c:pt>
                <c:pt idx="63">
                  <c:v>68</c:v>
                </c:pt>
                <c:pt idx="64">
                  <c:v>70</c:v>
                </c:pt>
                <c:pt idx="65">
                  <c:v>72</c:v>
                </c:pt>
                <c:pt idx="66">
                  <c:v>72</c:v>
                </c:pt>
                <c:pt idx="67">
                  <c:v>73</c:v>
                </c:pt>
                <c:pt idx="68">
                  <c:v>74</c:v>
                </c:pt>
                <c:pt idx="69">
                  <c:v>74</c:v>
                </c:pt>
                <c:pt idx="70">
                  <c:v>74</c:v>
                </c:pt>
                <c:pt idx="71">
                  <c:v>74</c:v>
                </c:pt>
                <c:pt idx="72">
                  <c:v>74</c:v>
                </c:pt>
                <c:pt idx="73">
                  <c:v>75</c:v>
                </c:pt>
                <c:pt idx="74">
                  <c:v>76</c:v>
                </c:pt>
                <c:pt idx="75">
                  <c:v>76</c:v>
                </c:pt>
                <c:pt idx="76">
                  <c:v>76</c:v>
                </c:pt>
                <c:pt idx="77">
                  <c:v>76</c:v>
                </c:pt>
                <c:pt idx="78">
                  <c:v>76</c:v>
                </c:pt>
                <c:pt idx="79">
                  <c:v>77</c:v>
                </c:pt>
                <c:pt idx="80">
                  <c:v>80</c:v>
                </c:pt>
                <c:pt idx="81">
                  <c:v>80</c:v>
                </c:pt>
                <c:pt idx="82">
                  <c:v>80</c:v>
                </c:pt>
                <c:pt idx="83">
                  <c:v>81</c:v>
                </c:pt>
                <c:pt idx="84">
                  <c:v>87</c:v>
                </c:pt>
                <c:pt idx="85">
                  <c:v>87</c:v>
                </c:pt>
                <c:pt idx="86">
                  <c:v>89</c:v>
                </c:pt>
                <c:pt idx="87">
                  <c:v>91</c:v>
                </c:pt>
                <c:pt idx="88">
                  <c:v>92</c:v>
                </c:pt>
                <c:pt idx="89">
                  <c:v>92</c:v>
                </c:pt>
                <c:pt idx="90">
                  <c:v>96</c:v>
                </c:pt>
                <c:pt idx="91">
                  <c:v>99</c:v>
                </c:pt>
              </c:numCache>
            </c:numRef>
          </c:xVal>
          <c:yVal>
            <c:numRef>
              <c:f>Sheet9!$B$2:$B$606</c:f>
              <c:numCache>
                <c:formatCode>General</c:formatCode>
                <c:ptCount val="605"/>
                <c:pt idx="0">
                  <c:v>53</c:v>
                </c:pt>
                <c:pt idx="1">
                  <c:v>44</c:v>
                </c:pt>
                <c:pt idx="2">
                  <c:v>26</c:v>
                </c:pt>
                <c:pt idx="3">
                  <c:v>53</c:v>
                </c:pt>
                <c:pt idx="4">
                  <c:v>35</c:v>
                </c:pt>
                <c:pt idx="5">
                  <c:v>63</c:v>
                </c:pt>
                <c:pt idx="6">
                  <c:v>70</c:v>
                </c:pt>
                <c:pt idx="7">
                  <c:v>42</c:v>
                </c:pt>
                <c:pt idx="8">
                  <c:v>67</c:v>
                </c:pt>
                <c:pt idx="9">
                  <c:v>39</c:v>
                </c:pt>
                <c:pt idx="10">
                  <c:v>62</c:v>
                </c:pt>
                <c:pt idx="11">
                  <c:v>73</c:v>
                </c:pt>
                <c:pt idx="12">
                  <c:v>72</c:v>
                </c:pt>
                <c:pt idx="13">
                  <c:v>71</c:v>
                </c:pt>
                <c:pt idx="14">
                  <c:v>66</c:v>
                </c:pt>
                <c:pt idx="15">
                  <c:v>83</c:v>
                </c:pt>
                <c:pt idx="16">
                  <c:v>53</c:v>
                </c:pt>
                <c:pt idx="17">
                  <c:v>71</c:v>
                </c:pt>
                <c:pt idx="18">
                  <c:v>77</c:v>
                </c:pt>
                <c:pt idx="19">
                  <c:v>87</c:v>
                </c:pt>
                <c:pt idx="20">
                  <c:v>62</c:v>
                </c:pt>
                <c:pt idx="21">
                  <c:v>82</c:v>
                </c:pt>
                <c:pt idx="22">
                  <c:v>98</c:v>
                </c:pt>
                <c:pt idx="23">
                  <c:v>61</c:v>
                </c:pt>
                <c:pt idx="24">
                  <c:v>73</c:v>
                </c:pt>
                <c:pt idx="25">
                  <c:v>80</c:v>
                </c:pt>
                <c:pt idx="26">
                  <c:v>30</c:v>
                </c:pt>
                <c:pt idx="27">
                  <c:v>70</c:v>
                </c:pt>
                <c:pt idx="28">
                  <c:v>66</c:v>
                </c:pt>
                <c:pt idx="29">
                  <c:v>66</c:v>
                </c:pt>
                <c:pt idx="30">
                  <c:v>77</c:v>
                </c:pt>
                <c:pt idx="31">
                  <c:v>55</c:v>
                </c:pt>
                <c:pt idx="32">
                  <c:v>78</c:v>
                </c:pt>
                <c:pt idx="33">
                  <c:v>75</c:v>
                </c:pt>
                <c:pt idx="34">
                  <c:v>92</c:v>
                </c:pt>
                <c:pt idx="35">
                  <c:v>79</c:v>
                </c:pt>
                <c:pt idx="36">
                  <c:v>84</c:v>
                </c:pt>
                <c:pt idx="37">
                  <c:v>86</c:v>
                </c:pt>
                <c:pt idx="38">
                  <c:v>89</c:v>
                </c:pt>
                <c:pt idx="39">
                  <c:v>87</c:v>
                </c:pt>
                <c:pt idx="40">
                  <c:v>82</c:v>
                </c:pt>
                <c:pt idx="41">
                  <c:v>77</c:v>
                </c:pt>
                <c:pt idx="42">
                  <c:v>76</c:v>
                </c:pt>
                <c:pt idx="43">
                  <c:v>82</c:v>
                </c:pt>
                <c:pt idx="44">
                  <c:v>91</c:v>
                </c:pt>
                <c:pt idx="45">
                  <c:v>87</c:v>
                </c:pt>
                <c:pt idx="46">
                  <c:v>96</c:v>
                </c:pt>
                <c:pt idx="47">
                  <c:v>87</c:v>
                </c:pt>
                <c:pt idx="48">
                  <c:v>88</c:v>
                </c:pt>
                <c:pt idx="49">
                  <c:v>82</c:v>
                </c:pt>
                <c:pt idx="50">
                  <c:v>96</c:v>
                </c:pt>
                <c:pt idx="51">
                  <c:v>83</c:v>
                </c:pt>
                <c:pt idx="52">
                  <c:v>99</c:v>
                </c:pt>
                <c:pt idx="53">
                  <c:v>79</c:v>
                </c:pt>
                <c:pt idx="54">
                  <c:v>91</c:v>
                </c:pt>
                <c:pt idx="55">
                  <c:v>99</c:v>
                </c:pt>
                <c:pt idx="56">
                  <c:v>87</c:v>
                </c:pt>
                <c:pt idx="57">
                  <c:v>91</c:v>
                </c:pt>
                <c:pt idx="58">
                  <c:v>88</c:v>
                </c:pt>
                <c:pt idx="59">
                  <c:v>90</c:v>
                </c:pt>
                <c:pt idx="60">
                  <c:v>98</c:v>
                </c:pt>
                <c:pt idx="61">
                  <c:v>95</c:v>
                </c:pt>
                <c:pt idx="62">
                  <c:v>91</c:v>
                </c:pt>
                <c:pt idx="63">
                  <c:v>79</c:v>
                </c:pt>
                <c:pt idx="64">
                  <c:v>95</c:v>
                </c:pt>
                <c:pt idx="65">
                  <c:v>92</c:v>
                </c:pt>
                <c:pt idx="66">
                  <c:v>88</c:v>
                </c:pt>
                <c:pt idx="67">
                  <c:v>97</c:v>
                </c:pt>
                <c:pt idx="68">
                  <c:v>94</c:v>
                </c:pt>
                <c:pt idx="69">
                  <c:v>98</c:v>
                </c:pt>
                <c:pt idx="70">
                  <c:v>94</c:v>
                </c:pt>
                <c:pt idx="71">
                  <c:v>95</c:v>
                </c:pt>
                <c:pt idx="72">
                  <c:v>91</c:v>
                </c:pt>
                <c:pt idx="73">
                  <c:v>84</c:v>
                </c:pt>
                <c:pt idx="74">
                  <c:v>93</c:v>
                </c:pt>
                <c:pt idx="75">
                  <c:v>92</c:v>
                </c:pt>
                <c:pt idx="76">
                  <c:v>92</c:v>
                </c:pt>
                <c:pt idx="77">
                  <c:v>97</c:v>
                </c:pt>
                <c:pt idx="78">
                  <c:v>95</c:v>
                </c:pt>
                <c:pt idx="79">
                  <c:v>92</c:v>
                </c:pt>
                <c:pt idx="80">
                  <c:v>96</c:v>
                </c:pt>
                <c:pt idx="81">
                  <c:v>97</c:v>
                </c:pt>
                <c:pt idx="82">
                  <c:v>82</c:v>
                </c:pt>
                <c:pt idx="83">
                  <c:v>97</c:v>
                </c:pt>
                <c:pt idx="84">
                  <c:v>100</c:v>
                </c:pt>
                <c:pt idx="85">
                  <c:v>97</c:v>
                </c:pt>
                <c:pt idx="86">
                  <c:v>96</c:v>
                </c:pt>
                <c:pt idx="87">
                  <c:v>98</c:v>
                </c:pt>
                <c:pt idx="88">
                  <c:v>100</c:v>
                </c:pt>
                <c:pt idx="89">
                  <c:v>100</c:v>
                </c:pt>
                <c:pt idx="90">
                  <c:v>100</c:v>
                </c:pt>
                <c:pt idx="91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023-4B3A-9274-172AC962C9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4830376"/>
        <c:axId val="934837264"/>
      </c:scatterChart>
      <c:valAx>
        <c:axId val="934830376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Mock 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4837264"/>
        <c:crosses val="autoZero"/>
        <c:crossBetween val="midCat"/>
        <c:majorUnit val="10"/>
      </c:valAx>
      <c:valAx>
        <c:axId val="93483726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Exam 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48303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 Mock</a:t>
            </a:r>
            <a:r>
              <a:rPr lang="en-US" baseline="0"/>
              <a:t> mark profile (93 students)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Sheet1!$A$1:$A$31</c:f>
              <c:numCache>
                <c:formatCode>General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  <c:pt idx="8">
                  <c:v>30</c:v>
                </c:pt>
                <c:pt idx="9">
                  <c:v>30</c:v>
                </c:pt>
                <c:pt idx="10">
                  <c:v>30</c:v>
                </c:pt>
                <c:pt idx="11">
                  <c:v>40</c:v>
                </c:pt>
                <c:pt idx="12">
                  <c:v>40</c:v>
                </c:pt>
                <c:pt idx="13">
                  <c:v>40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60</c:v>
                </c:pt>
                <c:pt idx="18">
                  <c:v>60</c:v>
                </c:pt>
                <c:pt idx="19">
                  <c:v>60</c:v>
                </c:pt>
                <c:pt idx="20">
                  <c:v>70</c:v>
                </c:pt>
                <c:pt idx="21">
                  <c:v>70</c:v>
                </c:pt>
                <c:pt idx="22">
                  <c:v>70</c:v>
                </c:pt>
                <c:pt idx="23">
                  <c:v>80</c:v>
                </c:pt>
                <c:pt idx="24">
                  <c:v>80</c:v>
                </c:pt>
                <c:pt idx="25">
                  <c:v>80</c:v>
                </c:pt>
                <c:pt idx="26">
                  <c:v>90</c:v>
                </c:pt>
                <c:pt idx="27">
                  <c:v>90</c:v>
                </c:pt>
                <c:pt idx="28">
                  <c:v>90</c:v>
                </c:pt>
                <c:pt idx="29">
                  <c:v>100</c:v>
                </c:pt>
                <c:pt idx="30">
                  <c:v>100</c:v>
                </c:pt>
              </c:numCache>
            </c:numRef>
          </c:xVal>
          <c:yVal>
            <c:numRef>
              <c:f>Sheet1!$B$1:$B$31</c:f>
              <c:numCache>
                <c:formatCode>General</c:formatCode>
                <c:ptCount val="31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0</c:v>
                </c:pt>
                <c:pt idx="4">
                  <c:v>4</c:v>
                </c:pt>
                <c:pt idx="5">
                  <c:v>4</c:v>
                </c:pt>
                <c:pt idx="6">
                  <c:v>0</c:v>
                </c:pt>
                <c:pt idx="7">
                  <c:v>4</c:v>
                </c:pt>
                <c:pt idx="8">
                  <c:v>4</c:v>
                </c:pt>
                <c:pt idx="9">
                  <c:v>0</c:v>
                </c:pt>
                <c:pt idx="10">
                  <c:v>17</c:v>
                </c:pt>
                <c:pt idx="11">
                  <c:v>17</c:v>
                </c:pt>
                <c:pt idx="12">
                  <c:v>0</c:v>
                </c:pt>
                <c:pt idx="13">
                  <c:v>11</c:v>
                </c:pt>
                <c:pt idx="14">
                  <c:v>11</c:v>
                </c:pt>
                <c:pt idx="15">
                  <c:v>0</c:v>
                </c:pt>
                <c:pt idx="16">
                  <c:v>14</c:v>
                </c:pt>
                <c:pt idx="17">
                  <c:v>14</c:v>
                </c:pt>
                <c:pt idx="18">
                  <c:v>0</c:v>
                </c:pt>
                <c:pt idx="19">
                  <c:v>15</c:v>
                </c:pt>
                <c:pt idx="20">
                  <c:v>15</c:v>
                </c:pt>
                <c:pt idx="21">
                  <c:v>0</c:v>
                </c:pt>
                <c:pt idx="22">
                  <c:v>16</c:v>
                </c:pt>
                <c:pt idx="23">
                  <c:v>16</c:v>
                </c:pt>
                <c:pt idx="24">
                  <c:v>0</c:v>
                </c:pt>
                <c:pt idx="25">
                  <c:v>4</c:v>
                </c:pt>
                <c:pt idx="26">
                  <c:v>4</c:v>
                </c:pt>
                <c:pt idx="27">
                  <c:v>0</c:v>
                </c:pt>
                <c:pt idx="28">
                  <c:v>6</c:v>
                </c:pt>
                <c:pt idx="29">
                  <c:v>6</c:v>
                </c:pt>
                <c:pt idx="3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C2E-4994-AEA7-B750A2877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0985264"/>
        <c:axId val="420981664"/>
      </c:scatterChart>
      <c:valAx>
        <c:axId val="420985264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Mark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981664"/>
        <c:crosses val="autoZero"/>
        <c:crossBetween val="midCat"/>
      </c:valAx>
      <c:valAx>
        <c:axId val="420981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No of</a:t>
                </a:r>
                <a:r>
                  <a:rPr lang="en-GB" baseline="0"/>
                  <a:t> students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9852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Why did you decide to take the mock exam?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41-406D-B79C-FE1902792FE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541-406D-B79C-FE1902792FE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541-406D-B79C-FE1902792FE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541-406D-B79C-FE1902792FE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541-406D-B79C-FE1902792FE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541-406D-B79C-FE1902792FE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541-406D-B79C-FE1902792FE5}"/>
              </c:ext>
            </c:extLst>
          </c:dPt>
          <c:cat>
            <c:strRef>
              <c:f>Sheet1!$A$2:$A$8</c:f>
              <c:strCache>
                <c:ptCount val="7"/>
                <c:pt idx="0">
                  <c:v>To obtain more practice questions</c:v>
                </c:pt>
                <c:pt idx="1">
                  <c:v>To practice my timing for the real exam</c:v>
                </c:pt>
                <c:pt idx="2">
                  <c:v>To tell me what I needed to focus on</c:v>
                </c:pt>
                <c:pt idx="3">
                  <c:v>To see how my revision was going</c:v>
                </c:pt>
                <c:pt idx="4">
                  <c:v>To help deal with exam nerves</c:v>
                </c:pt>
                <c:pt idx="5">
                  <c:v>To get an idea what grade I might get</c:v>
                </c:pt>
                <c:pt idx="6">
                  <c:v>Other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33</c:v>
                </c:pt>
                <c:pt idx="1">
                  <c:v>32</c:v>
                </c:pt>
                <c:pt idx="2">
                  <c:v>26</c:v>
                </c:pt>
                <c:pt idx="3">
                  <c:v>22</c:v>
                </c:pt>
                <c:pt idx="4">
                  <c:v>12</c:v>
                </c:pt>
                <c:pt idx="5">
                  <c:v>11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541-406D-B79C-FE1902792F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Did the mock change the way you revised and prepared for the real exam?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77-4BE4-9AFA-E102511F64A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77-4BE4-9AFA-E102511F64A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77-4BE4-9AFA-E102511F64A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A77-4BE4-9AFA-E102511F64A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A77-4BE4-9AFA-E102511F64A0}"/>
              </c:ext>
            </c:extLst>
          </c:dPt>
          <c:cat>
            <c:strRef>
              <c:f>Sheet1!$E$2:$E$6</c:f>
              <c:strCache>
                <c:ptCount val="5"/>
                <c:pt idx="0">
                  <c:v>I focused on improving my timing</c:v>
                </c:pt>
                <c:pt idx="1">
                  <c:v>I focused on specific topics I'd found hard in the mock</c:v>
                </c:pt>
                <c:pt idx="2">
                  <c:v>The mock reassured me I was doing the right things - no changes</c:v>
                </c:pt>
                <c:pt idx="3">
                  <c:v>I asked my tutor or someone else for help</c:v>
                </c:pt>
                <c:pt idx="4">
                  <c:v>Other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26</c:v>
                </c:pt>
                <c:pt idx="1">
                  <c:v>25</c:v>
                </c:pt>
                <c:pt idx="2">
                  <c:v>5</c:v>
                </c:pt>
                <c:pt idx="3">
                  <c:v>1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A77-4BE4-9AFA-E102511F64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000"/>
              <a:t>How much did the mock exam help</a:t>
            </a:r>
            <a:r>
              <a:rPr lang="en-GB" sz="2000" baseline="0"/>
              <a:t> with the real exam</a:t>
            </a:r>
            <a:endParaRPr lang="en-GB" sz="2000"/>
          </a:p>
        </c:rich>
      </c:tx>
      <c:layout>
        <c:manualLayout>
          <c:xMode val="edge"/>
          <c:yMode val="edge"/>
          <c:x val="0.20289115544089162"/>
          <c:y val="3.68899526794943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Sheet1!$Q$2:$Q$7</c:f>
              <c:strCache>
                <c:ptCount val="6"/>
                <c:pt idx="0">
                  <c:v>Very helpful</c:v>
                </c:pt>
                <c:pt idx="1">
                  <c:v>Helpful</c:v>
                </c:pt>
                <c:pt idx="2">
                  <c:v>Made no difference either way</c:v>
                </c:pt>
                <c:pt idx="3">
                  <c:v>Unhelpful</c:v>
                </c:pt>
                <c:pt idx="4">
                  <c:v>Very unhelpful</c:v>
                </c:pt>
                <c:pt idx="5">
                  <c:v>Not sure</c:v>
                </c:pt>
              </c:strCache>
            </c:strRef>
          </c:cat>
          <c:val>
            <c:numRef>
              <c:f>Sheet1!$R$2:$R$7</c:f>
              <c:numCache>
                <c:formatCode>General</c:formatCode>
                <c:ptCount val="6"/>
                <c:pt idx="0">
                  <c:v>29</c:v>
                </c:pt>
                <c:pt idx="1">
                  <c:v>5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41-4D3A-9E9E-8177575F64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4405432"/>
        <c:axId val="814405072"/>
      </c:barChart>
      <c:catAx>
        <c:axId val="814405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4405072"/>
        <c:crosses val="autoZero"/>
        <c:auto val="1"/>
        <c:lblAlgn val="ctr"/>
        <c:lblOffset val="100"/>
        <c:noMultiLvlLbl val="0"/>
      </c:catAx>
      <c:valAx>
        <c:axId val="814405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4405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E96F6-789C-488F-9A55-B2724470F5C7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1DE4E-92B8-4798-84A5-9BD15B12F0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237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D80B4-3417-B74B-BDCD-C7836226A2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887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463" y="712788"/>
            <a:ext cx="6315075" cy="3552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Cath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08818F-E695-4520-BB21-BE6556C16456}" type="slidenum">
              <a:rPr lang="en-GB" altLang="en-US" smtClean="0">
                <a:solidFill>
                  <a:srgbClr val="E3284A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GB" altLang="en-US">
              <a:solidFill>
                <a:srgbClr val="E3284A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015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463" y="712788"/>
            <a:ext cx="6315075" cy="3552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Cath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08818F-E695-4520-BB21-BE6556C16456}" type="slidenum">
              <a:rPr lang="en-GB" altLang="en-US" smtClean="0">
                <a:solidFill>
                  <a:srgbClr val="E3284A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>
              <a:solidFill>
                <a:srgbClr val="E3284A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301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463" y="712788"/>
            <a:ext cx="6315075" cy="3552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Cath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08818F-E695-4520-BB21-BE6556C16456}" type="slidenum">
              <a:rPr lang="en-GB" altLang="en-US" smtClean="0">
                <a:solidFill>
                  <a:srgbClr val="E3284A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>
              <a:solidFill>
                <a:srgbClr val="E3284A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784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463" y="712788"/>
            <a:ext cx="6315075" cy="3552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Cath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08818F-E695-4520-BB21-BE6556C16456}" type="slidenum">
              <a:rPr lang="en-GB" altLang="en-US" smtClean="0">
                <a:solidFill>
                  <a:srgbClr val="E3284A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>
              <a:solidFill>
                <a:srgbClr val="E3284A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142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463" y="712788"/>
            <a:ext cx="6315075" cy="3552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Cath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08818F-E695-4520-BB21-BE6556C16456}" type="slidenum">
              <a:rPr lang="en-GB" altLang="en-US" smtClean="0">
                <a:solidFill>
                  <a:srgbClr val="E3284A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>
              <a:solidFill>
                <a:srgbClr val="E3284A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349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463" y="712788"/>
            <a:ext cx="6315075" cy="3552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Sue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08818F-E695-4520-BB21-BE6556C16456}" type="slidenum">
              <a:rPr lang="en-GB" altLang="en-US" smtClean="0">
                <a:solidFill>
                  <a:srgbClr val="E3284A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>
              <a:solidFill>
                <a:srgbClr val="E3284A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790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463" y="712788"/>
            <a:ext cx="6315075" cy="3552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Sue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08818F-E695-4520-BB21-BE6556C16456}" type="slidenum">
              <a:rPr lang="en-GB" altLang="en-US" smtClean="0">
                <a:solidFill>
                  <a:srgbClr val="E3284A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en-US">
              <a:solidFill>
                <a:srgbClr val="E3284A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087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463" y="712788"/>
            <a:ext cx="6315075" cy="3552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Sue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08818F-E695-4520-BB21-BE6556C16456}" type="slidenum">
              <a:rPr lang="en-GB" altLang="en-US" smtClean="0">
                <a:solidFill>
                  <a:srgbClr val="E3284A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>
              <a:solidFill>
                <a:srgbClr val="E3284A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76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463" y="712788"/>
            <a:ext cx="6315075" cy="3552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Cath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08818F-E695-4520-BB21-BE6556C16456}" type="slidenum">
              <a:rPr lang="en-GB" altLang="en-US" smtClean="0">
                <a:solidFill>
                  <a:srgbClr val="E3284A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GB" altLang="en-US">
              <a:solidFill>
                <a:srgbClr val="E3284A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991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463" y="712788"/>
            <a:ext cx="6315075" cy="3552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Cath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08818F-E695-4520-BB21-BE6556C16456}" type="slidenum">
              <a:rPr lang="en-GB" altLang="en-US" smtClean="0">
                <a:solidFill>
                  <a:srgbClr val="E3284A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>
              <a:solidFill>
                <a:srgbClr val="E3284A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076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463" y="712788"/>
            <a:ext cx="6315075" cy="3552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Cath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08818F-E695-4520-BB21-BE6556C16456}" type="slidenum">
              <a:rPr lang="en-GB" altLang="en-US" smtClean="0">
                <a:solidFill>
                  <a:srgbClr val="E3284A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>
              <a:solidFill>
                <a:srgbClr val="E3284A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488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463" y="712788"/>
            <a:ext cx="6315075" cy="3552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Cath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08818F-E695-4520-BB21-BE6556C16456}" type="slidenum">
              <a:rPr lang="en-GB" altLang="en-US" smtClean="0">
                <a:solidFill>
                  <a:srgbClr val="E3284A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>
              <a:solidFill>
                <a:srgbClr val="E3284A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811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463" y="712788"/>
            <a:ext cx="6315075" cy="3552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Cath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08818F-E695-4520-BB21-BE6556C16456}" type="slidenum">
              <a:rPr lang="en-GB" altLang="en-US" smtClean="0">
                <a:solidFill>
                  <a:srgbClr val="E3284A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>
              <a:solidFill>
                <a:srgbClr val="E3284A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431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537BD-B76B-9219-06F5-DA28C54BC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41CD38-1B5A-191A-3E2F-42CE17F340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00558-CB3B-573B-61FA-FF434E0A7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8F23-25B1-4EBD-A93C-4B324FE487EE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7EA34-8998-8CB2-7CD3-4939A30CC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C26C7-BD57-2ED7-0806-38E93AD8D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297E-F5E8-431A-9596-CF54EA195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990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B379-D12D-0DB3-3362-60393BA49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C54458-147D-9301-6FF6-B064AF6B2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C9624-FEF6-F131-0EEE-42E33332C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8F23-25B1-4EBD-A93C-4B324FE487EE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831A9-DE66-630F-F5CA-7D8802715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18E01-7484-77A1-80EA-83635B079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297E-F5E8-431A-9596-CF54EA195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160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04AFBB-5C7D-B59F-41F9-FB0A751BF3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5B2C2C-83CA-1C9E-D7DA-2229FEC3FB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93054-84A6-148C-0C00-F1A7A43C9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8F23-25B1-4EBD-A93C-4B324FE487EE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E74C1-0A05-9F9E-8D30-C80361B6E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B3636-BA36-631F-A3BC-A18152AB4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297E-F5E8-431A-9596-CF54EA195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762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 - Blue">
    <p:bg>
      <p:bgPr>
        <a:blipFill dpi="0" rotWithShape="1">
          <a:blip r:embed="rId2" cstate="hqprint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322950F0-F837-3643-8F3C-58187D933A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6" y="6493625"/>
            <a:ext cx="632251" cy="271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167" smtClean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167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6" y="1676669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4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6" y="2093472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167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6" y="404665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2335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6" y="912169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556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72494EA-133C-010F-7F32-98A8422E06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6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22347" indent="-222347">
              <a:lnSpc>
                <a:spcPct val="110000"/>
              </a:lnSpc>
              <a:spcBef>
                <a:spcPts val="0"/>
              </a:spcBef>
              <a:spcAft>
                <a:spcPts val="467"/>
              </a:spcAft>
              <a:buFontTx/>
              <a:buBlip>
                <a:blip r:embed="rId4"/>
              </a:buBlip>
              <a:defRPr sz="1167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176635-0D9A-318C-7E7A-70539D9E69F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6" y="5829302"/>
            <a:ext cx="1709991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1396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8" y="0"/>
            <a:ext cx="6098726" cy="3810000"/>
          </a:xfrm>
          <a:custGeom>
            <a:avLst/>
            <a:gdLst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1626032 h 3810000"/>
              <a:gd name="connsiteX3" fmla="*/ 7810500 w 7810500"/>
              <a:gd name="connsiteY3" fmla="*/ 3625329 h 3810000"/>
              <a:gd name="connsiteX4" fmla="*/ 7625829 w 7810500"/>
              <a:gd name="connsiteY4" fmla="*/ 3810000 h 3810000"/>
              <a:gd name="connsiteX5" fmla="*/ 184671 w 7810500"/>
              <a:gd name="connsiteY5" fmla="*/ 3810000 h 3810000"/>
              <a:gd name="connsiteX6" fmla="*/ 0 w 7810500"/>
              <a:gd name="connsiteY6" fmla="*/ 3625329 h 3810000"/>
              <a:gd name="connsiteX7" fmla="*/ 0 w 7810500"/>
              <a:gd name="connsiteY7" fmla="*/ 1626032 h 3810000"/>
              <a:gd name="connsiteX8" fmla="*/ 1626032 w 7810500"/>
              <a:gd name="connsiteY8" fmla="*/ 0 h 3810000"/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3625329 h 3810000"/>
              <a:gd name="connsiteX3" fmla="*/ 7625829 w 7810500"/>
              <a:gd name="connsiteY3" fmla="*/ 3810000 h 3810000"/>
              <a:gd name="connsiteX4" fmla="*/ 184671 w 7810500"/>
              <a:gd name="connsiteY4" fmla="*/ 3810000 h 3810000"/>
              <a:gd name="connsiteX5" fmla="*/ 0 w 7810500"/>
              <a:gd name="connsiteY5" fmla="*/ 3625329 h 3810000"/>
              <a:gd name="connsiteX6" fmla="*/ 0 w 7810500"/>
              <a:gd name="connsiteY6" fmla="*/ 1626032 h 3810000"/>
              <a:gd name="connsiteX7" fmla="*/ 1626032 w 7810500"/>
              <a:gd name="connsiteY7" fmla="*/ 0 h 3810000"/>
              <a:gd name="connsiteX0" fmla="*/ 1626032 w 7963808"/>
              <a:gd name="connsiteY0" fmla="*/ 0 h 3810000"/>
              <a:gd name="connsiteX1" fmla="*/ 6184468 w 7963808"/>
              <a:gd name="connsiteY1" fmla="*/ 0 h 3810000"/>
              <a:gd name="connsiteX2" fmla="*/ 7625829 w 7963808"/>
              <a:gd name="connsiteY2" fmla="*/ 3810000 h 3810000"/>
              <a:gd name="connsiteX3" fmla="*/ 184671 w 7963808"/>
              <a:gd name="connsiteY3" fmla="*/ 3810000 h 3810000"/>
              <a:gd name="connsiteX4" fmla="*/ 0 w 7963808"/>
              <a:gd name="connsiteY4" fmla="*/ 3625329 h 3810000"/>
              <a:gd name="connsiteX5" fmla="*/ 0 w 7963808"/>
              <a:gd name="connsiteY5" fmla="*/ 1626032 h 3810000"/>
              <a:gd name="connsiteX6" fmla="*/ 1626032 w 7963808"/>
              <a:gd name="connsiteY6" fmla="*/ 0 h 3810000"/>
              <a:gd name="connsiteX0" fmla="*/ 1626032 w 6876799"/>
              <a:gd name="connsiteY0" fmla="*/ 0 h 3810000"/>
              <a:gd name="connsiteX1" fmla="*/ 6184468 w 6876799"/>
              <a:gd name="connsiteY1" fmla="*/ 0 h 3810000"/>
              <a:gd name="connsiteX2" fmla="*/ 6063729 w 6876799"/>
              <a:gd name="connsiteY2" fmla="*/ 3797300 h 3810000"/>
              <a:gd name="connsiteX3" fmla="*/ 184671 w 6876799"/>
              <a:gd name="connsiteY3" fmla="*/ 3810000 h 3810000"/>
              <a:gd name="connsiteX4" fmla="*/ 0 w 6876799"/>
              <a:gd name="connsiteY4" fmla="*/ 3625329 h 3810000"/>
              <a:gd name="connsiteX5" fmla="*/ 0 w 6876799"/>
              <a:gd name="connsiteY5" fmla="*/ 1626032 h 3810000"/>
              <a:gd name="connsiteX6" fmla="*/ 1626032 w 6876799"/>
              <a:gd name="connsiteY6" fmla="*/ 0 h 3810000"/>
              <a:gd name="connsiteX0" fmla="*/ 1626032 w 6601473"/>
              <a:gd name="connsiteY0" fmla="*/ 0 h 3810000"/>
              <a:gd name="connsiteX1" fmla="*/ 6184468 w 6601473"/>
              <a:gd name="connsiteY1" fmla="*/ 0 h 3810000"/>
              <a:gd name="connsiteX2" fmla="*/ 6063729 w 6601473"/>
              <a:gd name="connsiteY2" fmla="*/ 3797300 h 3810000"/>
              <a:gd name="connsiteX3" fmla="*/ 184671 w 6601473"/>
              <a:gd name="connsiteY3" fmla="*/ 3810000 h 3810000"/>
              <a:gd name="connsiteX4" fmla="*/ 0 w 6601473"/>
              <a:gd name="connsiteY4" fmla="*/ 3625329 h 3810000"/>
              <a:gd name="connsiteX5" fmla="*/ 0 w 6601473"/>
              <a:gd name="connsiteY5" fmla="*/ 1626032 h 3810000"/>
              <a:gd name="connsiteX6" fmla="*/ 1626032 w 6601473"/>
              <a:gd name="connsiteY6" fmla="*/ 0 h 3810000"/>
              <a:gd name="connsiteX0" fmla="*/ 1626032 w 6605873"/>
              <a:gd name="connsiteY0" fmla="*/ 0 h 3810000"/>
              <a:gd name="connsiteX1" fmla="*/ 6184468 w 6605873"/>
              <a:gd name="connsiteY1" fmla="*/ 0 h 3810000"/>
              <a:gd name="connsiteX2" fmla="*/ 6082779 w 6605873"/>
              <a:gd name="connsiteY2" fmla="*/ 3802063 h 3810000"/>
              <a:gd name="connsiteX3" fmla="*/ 184671 w 6605873"/>
              <a:gd name="connsiteY3" fmla="*/ 3810000 h 3810000"/>
              <a:gd name="connsiteX4" fmla="*/ 0 w 6605873"/>
              <a:gd name="connsiteY4" fmla="*/ 3625329 h 3810000"/>
              <a:gd name="connsiteX5" fmla="*/ 0 w 6605873"/>
              <a:gd name="connsiteY5" fmla="*/ 1626032 h 3810000"/>
              <a:gd name="connsiteX6" fmla="*/ 1626032 w 6605873"/>
              <a:gd name="connsiteY6" fmla="*/ 0 h 3810000"/>
              <a:gd name="connsiteX0" fmla="*/ 1626032 w 6524678"/>
              <a:gd name="connsiteY0" fmla="*/ 6350 h 3816350"/>
              <a:gd name="connsiteX1" fmla="*/ 6076518 w 6524678"/>
              <a:gd name="connsiteY1" fmla="*/ 0 h 3816350"/>
              <a:gd name="connsiteX2" fmla="*/ 6082779 w 6524678"/>
              <a:gd name="connsiteY2" fmla="*/ 3808413 h 3816350"/>
              <a:gd name="connsiteX3" fmla="*/ 184671 w 6524678"/>
              <a:gd name="connsiteY3" fmla="*/ 3816350 h 3816350"/>
              <a:gd name="connsiteX4" fmla="*/ 0 w 6524678"/>
              <a:gd name="connsiteY4" fmla="*/ 3631679 h 3816350"/>
              <a:gd name="connsiteX5" fmla="*/ 0 w 6524678"/>
              <a:gd name="connsiteY5" fmla="*/ 1632382 h 3816350"/>
              <a:gd name="connsiteX6" fmla="*/ 1626032 w 6524678"/>
              <a:gd name="connsiteY6" fmla="*/ 6350 h 3816350"/>
              <a:gd name="connsiteX0" fmla="*/ 1626032 w 6087407"/>
              <a:gd name="connsiteY0" fmla="*/ 6350 h 3816350"/>
              <a:gd name="connsiteX1" fmla="*/ 6076518 w 6087407"/>
              <a:gd name="connsiteY1" fmla="*/ 0 h 3816350"/>
              <a:gd name="connsiteX2" fmla="*/ 6082779 w 6087407"/>
              <a:gd name="connsiteY2" fmla="*/ 3808413 h 3816350"/>
              <a:gd name="connsiteX3" fmla="*/ 184671 w 6087407"/>
              <a:gd name="connsiteY3" fmla="*/ 3816350 h 3816350"/>
              <a:gd name="connsiteX4" fmla="*/ 0 w 6087407"/>
              <a:gd name="connsiteY4" fmla="*/ 3631679 h 3816350"/>
              <a:gd name="connsiteX5" fmla="*/ 0 w 6087407"/>
              <a:gd name="connsiteY5" fmla="*/ 1632382 h 3816350"/>
              <a:gd name="connsiteX6" fmla="*/ 1626032 w 6087407"/>
              <a:gd name="connsiteY6" fmla="*/ 6350 h 3816350"/>
              <a:gd name="connsiteX0" fmla="*/ 1626032 w 6100891"/>
              <a:gd name="connsiteY0" fmla="*/ 0 h 3810000"/>
              <a:gd name="connsiteX1" fmla="*/ 6097949 w 6100891"/>
              <a:gd name="connsiteY1" fmla="*/ 794 h 3810000"/>
              <a:gd name="connsiteX2" fmla="*/ 6082779 w 6100891"/>
              <a:gd name="connsiteY2" fmla="*/ 3802063 h 3810000"/>
              <a:gd name="connsiteX3" fmla="*/ 184671 w 6100891"/>
              <a:gd name="connsiteY3" fmla="*/ 3810000 h 3810000"/>
              <a:gd name="connsiteX4" fmla="*/ 0 w 6100891"/>
              <a:gd name="connsiteY4" fmla="*/ 3625329 h 3810000"/>
              <a:gd name="connsiteX5" fmla="*/ 0 w 6100891"/>
              <a:gd name="connsiteY5" fmla="*/ 1626032 h 3810000"/>
              <a:gd name="connsiteX6" fmla="*/ 1626032 w 6100891"/>
              <a:gd name="connsiteY6" fmla="*/ 0 h 3810000"/>
              <a:gd name="connsiteX0" fmla="*/ 1626032 w 6098322"/>
              <a:gd name="connsiteY0" fmla="*/ 0 h 3810000"/>
              <a:gd name="connsiteX1" fmla="*/ 6097949 w 6098322"/>
              <a:gd name="connsiteY1" fmla="*/ 794 h 3810000"/>
              <a:gd name="connsiteX2" fmla="*/ 6082779 w 6098322"/>
              <a:gd name="connsiteY2" fmla="*/ 3802063 h 3810000"/>
              <a:gd name="connsiteX3" fmla="*/ 184671 w 6098322"/>
              <a:gd name="connsiteY3" fmla="*/ 3810000 h 3810000"/>
              <a:gd name="connsiteX4" fmla="*/ 0 w 6098322"/>
              <a:gd name="connsiteY4" fmla="*/ 3625329 h 3810000"/>
              <a:gd name="connsiteX5" fmla="*/ 0 w 6098322"/>
              <a:gd name="connsiteY5" fmla="*/ 1626032 h 3810000"/>
              <a:gd name="connsiteX6" fmla="*/ 1626032 w 6098322"/>
              <a:gd name="connsiteY6" fmla="*/ 0 h 3810000"/>
              <a:gd name="connsiteX0" fmla="*/ 1626032 w 6102062"/>
              <a:gd name="connsiteY0" fmla="*/ 0 h 3810000"/>
              <a:gd name="connsiteX1" fmla="*/ 6097949 w 6102062"/>
              <a:gd name="connsiteY1" fmla="*/ 794 h 3810000"/>
              <a:gd name="connsiteX2" fmla="*/ 6097066 w 6102062"/>
              <a:gd name="connsiteY2" fmla="*/ 3806825 h 3810000"/>
              <a:gd name="connsiteX3" fmla="*/ 184671 w 6102062"/>
              <a:gd name="connsiteY3" fmla="*/ 3810000 h 3810000"/>
              <a:gd name="connsiteX4" fmla="*/ 0 w 6102062"/>
              <a:gd name="connsiteY4" fmla="*/ 3625329 h 3810000"/>
              <a:gd name="connsiteX5" fmla="*/ 0 w 6102062"/>
              <a:gd name="connsiteY5" fmla="*/ 1626032 h 3810000"/>
              <a:gd name="connsiteX6" fmla="*/ 1626032 w 6102062"/>
              <a:gd name="connsiteY6" fmla="*/ 0 h 3810000"/>
              <a:gd name="connsiteX0" fmla="*/ 1626032 w 6098726"/>
              <a:gd name="connsiteY0" fmla="*/ 0 h 3810000"/>
              <a:gd name="connsiteX1" fmla="*/ 6097949 w 6098726"/>
              <a:gd name="connsiteY1" fmla="*/ 794 h 3810000"/>
              <a:gd name="connsiteX2" fmla="*/ 6097066 w 6098726"/>
              <a:gd name="connsiteY2" fmla="*/ 3806825 h 3810000"/>
              <a:gd name="connsiteX3" fmla="*/ 184671 w 6098726"/>
              <a:gd name="connsiteY3" fmla="*/ 3810000 h 3810000"/>
              <a:gd name="connsiteX4" fmla="*/ 0 w 6098726"/>
              <a:gd name="connsiteY4" fmla="*/ 3625329 h 3810000"/>
              <a:gd name="connsiteX5" fmla="*/ 0 w 6098726"/>
              <a:gd name="connsiteY5" fmla="*/ 1626032 h 3810000"/>
              <a:gd name="connsiteX6" fmla="*/ 1626032 w 6098726"/>
              <a:gd name="connsiteY6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8726" h="3810000">
                <a:moveTo>
                  <a:pt x="1626032" y="0"/>
                </a:moveTo>
                <a:lnTo>
                  <a:pt x="6097949" y="794"/>
                </a:lnTo>
                <a:cubicBezTo>
                  <a:pt x="6100171" y="1699419"/>
                  <a:pt x="6096907" y="2640806"/>
                  <a:pt x="6097066" y="3806825"/>
                </a:cubicBezTo>
                <a:lnTo>
                  <a:pt x="184671" y="3810000"/>
                </a:lnTo>
                <a:cubicBezTo>
                  <a:pt x="82680" y="3810000"/>
                  <a:pt x="0" y="3727320"/>
                  <a:pt x="0" y="3625329"/>
                </a:cubicBezTo>
                <a:lnTo>
                  <a:pt x="0" y="1626032"/>
                </a:lnTo>
                <a:cubicBezTo>
                  <a:pt x="0" y="727999"/>
                  <a:pt x="727999" y="0"/>
                  <a:pt x="1626032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28ED38-053B-074D-A6A5-1C9374EA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10000"/>
            <a:ext cx="6096000" cy="304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F86F0A-6A1A-3248-8370-3930F88101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1B5291B-A0B5-0A34-5C7E-79E2E3F68A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D5457D4-902F-B0A0-0CA3-AB0C3D54F7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14F31047-4864-D68A-2944-4FD900DC04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D3CA51-9B82-D8B8-96F1-42FE5F9B17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4" name="Picture 13" descr="The Open University Logo">
            <a:extLst>
              <a:ext uri="{FF2B5EF4-FFF2-40B4-BE49-F238E27FC236}">
                <a16:creationId xmlns:a16="http://schemas.microsoft.com/office/drawing/2014/main" id="{41C1F544-4F91-82A6-00C9-2CD07BD90F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42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334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31C04-0A53-3A47-8287-081AE26B8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334000"/>
            <a:ext cx="6096000" cy="152400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9E9177B3-5DDF-C49A-F04A-F97D821D76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3418B85-C84C-B824-D28F-BA79F5E04C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E5F6774-8098-996B-DB40-EA611D348D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2518C58-E2DB-02D3-8708-B87996A9E5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5" name="Picture 14" descr="The Open University Logo">
            <a:extLst>
              <a:ext uri="{FF2B5EF4-FFF2-40B4-BE49-F238E27FC236}">
                <a16:creationId xmlns:a16="http://schemas.microsoft.com/office/drawing/2014/main" id="{95ADE654-C78D-7069-71BF-CB8E04298D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06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40439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CA2EAA2-94E2-6FA0-C059-2C890F8692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96034E2F-27F1-1CF2-367B-4204B15ECE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76E79C-EF9C-9014-0C08-C31EE127DC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8D122DE-5974-E6F7-5A07-1674D74454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8208" y="2431330"/>
            <a:ext cx="10740438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pic>
        <p:nvPicPr>
          <p:cNvPr id="6" name="Picture 5" descr="The Open University Logo">
            <a:extLst>
              <a:ext uri="{FF2B5EF4-FFF2-40B4-BE49-F238E27FC236}">
                <a16:creationId xmlns:a16="http://schemas.microsoft.com/office/drawing/2014/main" id="{21830BFA-19EA-B404-F805-72BD114E6B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87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DA784-6896-6C66-336D-FD46F7CA2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F4E7B-9B99-8EBE-5C7C-10D042100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6A776-5B49-A031-EC1C-37F89E312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8F23-25B1-4EBD-A93C-4B324FE487EE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8F954-F211-130B-301F-BE977AC14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F8303-FCE3-46F6-B88A-1DDDE1DFB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297E-F5E8-431A-9596-CF54EA195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21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E2CC5-C630-B48A-CA95-9D5E8F5BB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6912A2-B445-ECE0-D704-2DBBDCB97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E2266-D97A-D8A9-A9F7-4C0510730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8F23-25B1-4EBD-A93C-4B324FE487EE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44E47-C271-F291-02F2-D14D68589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7DEBB-B49D-44BC-3CA3-0DD1AC09C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297E-F5E8-431A-9596-CF54EA195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863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F7144-E274-9C7B-8BF2-B45565E3E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B6B27-E845-D82E-40B3-079BDD4A5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B065F-2F98-A744-930C-9919EDFDB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B3F3E3-8739-3751-A193-78B16E095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8F23-25B1-4EBD-A93C-4B324FE487EE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8F554-8249-BAF8-91AB-FCCADA427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85D245-0DB9-7B11-0945-F22ED2781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297E-F5E8-431A-9596-CF54EA195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693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16CA7-E20E-B4E2-81BE-3583B7C87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21F08-EC40-636F-E4DC-CA273C3EC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95CF32-C5B9-CEED-4C3F-C4D824A94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F90025-3E5C-01F7-D0F4-FD48C6D569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B3E9EC-1299-1AF8-D64E-D922276C93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8670DD-0F25-D16E-7AB8-DD38DFC58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8F23-25B1-4EBD-A93C-4B324FE487EE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7BDC4E-E308-9E3F-DE27-D88F4C380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86D736-F41C-941D-2F2B-1F9982E86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297E-F5E8-431A-9596-CF54EA195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943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CC174-2334-0B5A-D484-BE973721D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01F34B-9CDF-8026-2067-97CD15A3A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8F23-25B1-4EBD-A93C-4B324FE487EE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E79036-CAB4-67E2-63B4-F5EDC6DA3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3CDD24-B80D-4E15-4916-42EF8067D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297E-F5E8-431A-9596-CF54EA195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823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77CED4-2738-BD39-AD1A-A68008280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8F23-25B1-4EBD-A93C-4B324FE487EE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852244-35C7-7040-BBF9-70C8482BC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BD0A5-8E4D-278E-E373-10C6A2D7D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297E-F5E8-431A-9596-CF54EA195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330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95245-6BA0-0411-36A3-7FB61473C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67C24-26E9-D24C-C4B0-1085AF47B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382E1-53C9-07A9-CF34-16A9ADE175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B20F78-40F3-073A-E68E-D359580E0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8F23-25B1-4EBD-A93C-4B324FE487EE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E812D4-66D3-B5D5-D710-DDDB839ED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56190-2023-8F71-9840-8C5BE4659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297E-F5E8-431A-9596-CF54EA195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251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263B5-E960-1AE1-BEA6-6A3D1BD73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3CCF1B-CF64-CF71-65F4-5D1C7D02D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AB9E2-72AD-8235-54E0-2752DADD4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6B03DC-2B5A-7C0D-1043-713156539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8F23-25B1-4EBD-A93C-4B324FE487EE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3262EB-9990-1BDA-4310-2C551598C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420F-0760-39BD-BCA6-8C58C1815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297E-F5E8-431A-9596-CF54EA195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571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03C38-5B99-2EFA-48E0-4E343C729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389D6-300D-82FB-94A0-7D2E1F5FB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E5B21-B359-A21F-0257-19CB000581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A8F23-25B1-4EBD-A93C-4B324FE487EE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46FB0-137E-9ECE-94D7-1C2920EE3B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A2D5B-2F39-14B1-7DD2-EFF6A43224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0297E-F5E8-431A-9596-CF54EA195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958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BB4780-4959-E441-87C3-B265F63A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B00EC-F294-CD4B-BCBA-AF4A8BC26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ED8D8-BEBD-1B42-B387-F27F84E37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0AAA8F9F-42A8-344E-BFDB-6B187AAC9728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480C4-4982-D141-B7F4-847D6255A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1986B-A33C-FB46-96C5-A7D0198BB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60BAE0D0-DB37-5740-9BD9-F5C7BF39F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2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ath.Brown@open.ac.uk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Susan.Pawley@open.ac.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CD67DD9-3DAA-313B-8305-6C266ED950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8207" y="1108242"/>
            <a:ext cx="5557585" cy="18002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3600" b="0">
                <a:latin typeface="Poppins SemiBold"/>
                <a:cs typeface="Poppins SemiBold"/>
              </a:rPr>
              <a:t>A timed, marked mock exam to enhance student success</a:t>
            </a:r>
            <a:endParaRPr lang="en-US" b="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1E9862C-F9C6-300D-C161-CC5F2057C1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8207" y="3081961"/>
            <a:ext cx="5557584" cy="347039"/>
          </a:xfrm>
        </p:spPr>
        <p:txBody>
          <a:bodyPr/>
          <a:lstStyle/>
          <a:p>
            <a:r>
              <a:rPr lang="en-GB" dirty="0"/>
              <a:t>Cath Brown  and Sue Pawley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CCCC83C-A3BB-829E-51E0-D71CBA10B1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8207" y="3433653"/>
            <a:ext cx="5557584" cy="347039"/>
          </a:xfrm>
        </p:spPr>
        <p:txBody>
          <a:bodyPr/>
          <a:lstStyle/>
          <a:p>
            <a:r>
              <a:rPr lang="en-GB"/>
              <a:t>School </a:t>
            </a:r>
            <a:r>
              <a:rPr lang="en-GB" dirty="0"/>
              <a:t>of Mathematics and Statistics	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C582E8A-5AC5-EBB0-D16B-4437F42A33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8207" y="4066493"/>
            <a:ext cx="5557584" cy="34703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>
                <a:latin typeface="Poppins"/>
                <a:cs typeface="Poppins"/>
              </a:rPr>
              <a:t>April 2024</a:t>
            </a:r>
            <a:endParaRPr lang="en-GB" dirty="0">
              <a:latin typeface="Poppins"/>
              <a:cs typeface="Poppins"/>
            </a:endParaRPr>
          </a:p>
        </p:txBody>
      </p:sp>
      <p:pic>
        <p:nvPicPr>
          <p:cNvPr id="24" name="Picture Placeholder 23" descr="A picture containing text, person, indoor, book&#10;&#10;Description automatically generated">
            <a:extLst>
              <a:ext uri="{FF2B5EF4-FFF2-40B4-BE49-F238E27FC236}">
                <a16:creationId xmlns:a16="http://schemas.microsoft.com/office/drawing/2014/main" id="{5F333F9F-5C59-A1FB-3E6A-E20B401B36F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1" b="3171"/>
          <a:stretch>
            <a:fillRect/>
          </a:stretch>
        </p:blipFill>
        <p:spPr/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595C7B4-D4DD-D9EF-809E-737DB7EBF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10" y="5749758"/>
            <a:ext cx="23907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289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96BC4116-4DB4-49C8-72B3-4847977F201B}"/>
              </a:ext>
            </a:extLst>
          </p:cNvPr>
          <p:cNvSpPr>
            <a:spLocks noGrp="1" noChangeArrowheads="1"/>
          </p:cNvSpPr>
          <p:nvPr>
            <p:ph type="body" sz="quarter" idx="24"/>
          </p:nvPr>
        </p:nvSpPr>
        <p:spPr>
          <a:xfrm>
            <a:off x="1675021" y="431780"/>
            <a:ext cx="8377041" cy="496747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altLang="en-US" sz="3628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Results of student questionnaire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83FD00D-D459-BF34-6C75-4CC0094C370F}"/>
              </a:ext>
              <a:ext uri="{147F2762-F138-4A5C-976F-8EAC2B608ADB}">
                <a16:predDERef xmlns:a16="http://schemas.microsoft.com/office/drawing/2014/main" pred="{44491764-56CB-1637-1CB3-3E140DEA98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991808"/>
              </p:ext>
            </p:extLst>
          </p:nvPr>
        </p:nvGraphicFramePr>
        <p:xfrm>
          <a:off x="1553497" y="1189703"/>
          <a:ext cx="9222657" cy="4100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64138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96BC4116-4DB4-49C8-72B3-4847977F201B}"/>
              </a:ext>
            </a:extLst>
          </p:cNvPr>
          <p:cNvSpPr>
            <a:spLocks noGrp="1" noChangeArrowheads="1"/>
          </p:cNvSpPr>
          <p:nvPr>
            <p:ph type="body" sz="quarter" idx="24"/>
          </p:nvPr>
        </p:nvSpPr>
        <p:spPr>
          <a:xfrm>
            <a:off x="1675021" y="431780"/>
            <a:ext cx="8377041" cy="496747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altLang="en-US" sz="3628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did the mock change feelings about exam</a:t>
            </a:r>
          </a:p>
        </p:txBody>
      </p:sp>
      <p:pic>
        <p:nvPicPr>
          <p:cNvPr id="2" name="Picture 1" descr="A graph with blue bars&#10;&#10;Description automatically generated">
            <a:extLst>
              <a:ext uri="{FF2B5EF4-FFF2-40B4-BE49-F238E27FC236}">
                <a16:creationId xmlns:a16="http://schemas.microsoft.com/office/drawing/2014/main" id="{DC5FB4EC-4BE3-1AD2-603E-94DBE087A3C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5511" y="1716743"/>
            <a:ext cx="7945496" cy="481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14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96BC4116-4DB4-49C8-72B3-4847977F201B}"/>
              </a:ext>
            </a:extLst>
          </p:cNvPr>
          <p:cNvSpPr>
            <a:spLocks noGrp="1" noChangeArrowheads="1"/>
          </p:cNvSpPr>
          <p:nvPr>
            <p:ph type="body" sz="quarter" idx="24"/>
          </p:nvPr>
        </p:nvSpPr>
        <p:spPr>
          <a:xfrm>
            <a:off x="1675021" y="431780"/>
            <a:ext cx="8377041" cy="496747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altLang="en-US" sz="3628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much did the mock help?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C22615D-FB2B-79D3-E5AA-F0F0D7725E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3947026"/>
              </p:ext>
            </p:extLst>
          </p:nvPr>
        </p:nvGraphicFramePr>
        <p:xfrm>
          <a:off x="2339328" y="1474091"/>
          <a:ext cx="8156393" cy="4181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81327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F359AD2-44ED-44A4-957E-E620074693C0}"/>
              </a:ext>
            </a:extLst>
          </p:cNvPr>
          <p:cNvSpPr txBox="1"/>
          <p:nvPr/>
        </p:nvSpPr>
        <p:spPr>
          <a:xfrm>
            <a:off x="745002" y="1319703"/>
            <a:ext cx="11142198" cy="307007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14655" indent="-414655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150">
                <a:latin typeface="Poppins"/>
                <a:cs typeface="Poppins"/>
              </a:rPr>
              <a:t>Using the iCMA system so the technology is similar to the real thing</a:t>
            </a:r>
            <a:endParaRPr lang="en-GB" sz="2150" dirty="0">
              <a:latin typeface="Poppins"/>
              <a:cs typeface="Poppins"/>
            </a:endParaRPr>
          </a:p>
          <a:p>
            <a:pPr marL="414655" indent="-414655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GB" sz="2150" dirty="0">
              <a:latin typeface="Poppins"/>
              <a:cs typeface="Poppins"/>
            </a:endParaRPr>
          </a:p>
          <a:p>
            <a:pPr marL="414655" indent="-414655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150">
                <a:latin typeface="Poppins"/>
                <a:cs typeface="Poppins"/>
              </a:rPr>
              <a:t>Moving the slot for the mock slightly later to enable students to do more revision in advance</a:t>
            </a:r>
            <a:endParaRPr lang="en-GB" sz="2150" dirty="0">
              <a:latin typeface="Poppins"/>
              <a:cs typeface="Poppins"/>
            </a:endParaRPr>
          </a:p>
          <a:p>
            <a:pPr marL="414655" indent="-414655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GB" sz="2150" dirty="0">
              <a:latin typeface="Poppins"/>
              <a:cs typeface="Poppins"/>
            </a:endParaRPr>
          </a:p>
          <a:p>
            <a:pPr marL="414655" indent="-414655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150">
                <a:latin typeface="Poppins"/>
                <a:cs typeface="Poppins"/>
              </a:rPr>
              <a:t>Additional resource produced: hand-written version of the solutions showing what a good exam script, as opposed to a TMA looks like</a:t>
            </a:r>
          </a:p>
          <a:p>
            <a:pPr marL="871855" lvl="1" indent="-414655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GB" sz="2150">
                <a:latin typeface="Poppins"/>
                <a:cs typeface="Poppins"/>
              </a:rPr>
              <a:t>This is in response to significant numbers of student scripts in the actual exam which were very “polished” but clearly ran out of time</a:t>
            </a:r>
            <a:endParaRPr lang="en-GB" sz="2150" dirty="0">
              <a:latin typeface="Poppins"/>
              <a:cs typeface="Poppin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96BC4116-4DB4-49C8-72B3-4847977F201B}"/>
              </a:ext>
            </a:extLst>
          </p:cNvPr>
          <p:cNvSpPr>
            <a:spLocks noGrp="1" noChangeArrowheads="1"/>
          </p:cNvSpPr>
          <p:nvPr>
            <p:ph type="body" sz="quarter" idx="24"/>
          </p:nvPr>
        </p:nvSpPr>
        <p:spPr>
          <a:xfrm>
            <a:off x="544311" y="520270"/>
            <a:ext cx="10321746" cy="496747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altLang="en-US" sz="3628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are we doing differently in 2024?</a:t>
            </a:r>
          </a:p>
        </p:txBody>
      </p:sp>
    </p:spTree>
    <p:extLst>
      <p:ext uri="{BB962C8B-B14F-4D97-AF65-F5344CB8AC3E}">
        <p14:creationId xmlns:p14="http://schemas.microsoft.com/office/powerpoint/2010/main" val="162009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F359AD2-44ED-44A4-957E-E620074693C0}"/>
              </a:ext>
            </a:extLst>
          </p:cNvPr>
          <p:cNvSpPr txBox="1"/>
          <p:nvPr/>
        </p:nvSpPr>
        <p:spPr>
          <a:xfrm>
            <a:off x="1241959" y="3005807"/>
            <a:ext cx="9442606" cy="42319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Clr>
                <a:srgbClr val="0070C0"/>
              </a:buClr>
            </a:pPr>
            <a:r>
              <a:rPr lang="en-GB" sz="2150">
                <a:latin typeface="Poppins"/>
                <a:cs typeface="Poppins"/>
                <a:hlinkClick r:id="rId3"/>
              </a:rPr>
              <a:t>Cath.Brown@open.ac.uk</a:t>
            </a:r>
            <a:r>
              <a:rPr lang="en-GB" sz="2150">
                <a:latin typeface="Poppins"/>
                <a:cs typeface="Poppins"/>
              </a:rPr>
              <a:t>			</a:t>
            </a:r>
            <a:r>
              <a:rPr lang="en-GB" sz="2150">
                <a:latin typeface="Poppins"/>
                <a:cs typeface="Poppins"/>
                <a:hlinkClick r:id="rId4"/>
              </a:rPr>
              <a:t>Susan.Pawley@open.ac.uk</a:t>
            </a:r>
            <a:r>
              <a:rPr lang="en-GB" sz="2150">
                <a:latin typeface="Poppins"/>
                <a:cs typeface="Poppins"/>
              </a:rPr>
              <a:t> </a:t>
            </a:r>
            <a:endParaRPr lang="en-GB" sz="2150" dirty="0">
              <a:latin typeface="Poppins"/>
              <a:cs typeface="Poppin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96BC4116-4DB4-49C8-72B3-4847977F201B}"/>
              </a:ext>
            </a:extLst>
          </p:cNvPr>
          <p:cNvSpPr>
            <a:spLocks noGrp="1" noChangeArrowheads="1"/>
          </p:cNvSpPr>
          <p:nvPr>
            <p:ph type="body" sz="quarter" idx="24"/>
          </p:nvPr>
        </p:nvSpPr>
        <p:spPr>
          <a:xfrm>
            <a:off x="705246" y="1434670"/>
            <a:ext cx="10321746" cy="496747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altLang="en-US" sz="600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83640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F359AD2-44ED-44A4-957E-E620074693C0}"/>
              </a:ext>
            </a:extLst>
          </p:cNvPr>
          <p:cNvSpPr txBox="1"/>
          <p:nvPr/>
        </p:nvSpPr>
        <p:spPr>
          <a:xfrm>
            <a:off x="745002" y="1038349"/>
            <a:ext cx="10321746" cy="40164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14655" indent="-414655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150">
                <a:latin typeface="Poppins"/>
                <a:cs typeface="Poppins"/>
              </a:rPr>
              <a:t>Students </a:t>
            </a:r>
            <a:r>
              <a:rPr lang="en-GB" sz="2150" dirty="0">
                <a:latin typeface="Poppins"/>
                <a:cs typeface="Poppins"/>
              </a:rPr>
              <a:t>can struggle to prepare adequately for remote exams, and in particular timing can prove an issue.</a:t>
            </a:r>
          </a:p>
          <a:p>
            <a:pPr marL="414655" indent="-414655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150" dirty="0">
                <a:latin typeface="Poppins"/>
                <a:cs typeface="Poppins"/>
              </a:rPr>
              <a:t>Whilst students have access to the SEP (and solution)  and past papers, many do not prioritise practising timing or test conditions, and may be generous in their marking of </a:t>
            </a:r>
            <a:r>
              <a:rPr lang="en-GB" sz="2150">
                <a:latin typeface="Poppins"/>
                <a:cs typeface="Poppins"/>
              </a:rPr>
              <a:t>their work.</a:t>
            </a:r>
            <a:endParaRPr lang="en-GB" sz="2150" dirty="0">
              <a:latin typeface="Poppins"/>
              <a:cs typeface="Poppins"/>
            </a:endParaRPr>
          </a:p>
          <a:p>
            <a:pPr marL="414655" indent="-414655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150" dirty="0">
                <a:latin typeface="Poppins"/>
                <a:cs typeface="Poppins"/>
              </a:rPr>
              <a:t>A timed, marked mock exam was intended to address this by</a:t>
            </a:r>
          </a:p>
          <a:p>
            <a:pPr marL="871855" lvl="1" indent="-414655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GB" sz="2150" dirty="0">
                <a:latin typeface="Poppins"/>
                <a:cs typeface="Poppins"/>
              </a:rPr>
              <a:t>Making those taking it aware of time constraints</a:t>
            </a:r>
          </a:p>
          <a:p>
            <a:pPr marL="871855" lvl="1" indent="-414655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GB" sz="2150" dirty="0">
                <a:latin typeface="Poppins"/>
                <a:cs typeface="Poppins"/>
              </a:rPr>
              <a:t>Encouraging earlier revision</a:t>
            </a:r>
          </a:p>
          <a:p>
            <a:pPr marL="871855" lvl="1" indent="-414655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GB" sz="2150" dirty="0">
                <a:latin typeface="Poppins"/>
                <a:cs typeface="Poppins"/>
              </a:rPr>
              <a:t>Giving a realistic picture of their current position to help them focus their efforts appropriately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96BC4116-4DB4-49C8-72B3-4847977F201B}"/>
              </a:ext>
            </a:extLst>
          </p:cNvPr>
          <p:cNvSpPr>
            <a:spLocks noGrp="1" noChangeArrowheads="1"/>
          </p:cNvSpPr>
          <p:nvPr>
            <p:ph type="body" sz="quarter" idx="24"/>
          </p:nvPr>
        </p:nvSpPr>
        <p:spPr>
          <a:xfrm>
            <a:off x="1675021" y="431780"/>
            <a:ext cx="8377041" cy="496747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altLang="en-US" sz="3628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Why are we doing this?</a:t>
            </a:r>
          </a:p>
        </p:txBody>
      </p:sp>
    </p:spTree>
    <p:extLst>
      <p:ext uri="{BB962C8B-B14F-4D97-AF65-F5344CB8AC3E}">
        <p14:creationId xmlns:p14="http://schemas.microsoft.com/office/powerpoint/2010/main" val="63525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2418" y="375801"/>
            <a:ext cx="9576569" cy="575940"/>
          </a:xfrm>
        </p:spPr>
        <p:txBody>
          <a:bodyPr>
            <a:noAutofit/>
          </a:bodyPr>
          <a:lstStyle/>
          <a:p>
            <a:pPr algn="ctr"/>
            <a:r>
              <a:rPr lang="en-GB" altLang="en-US" sz="3600" b="1">
                <a:solidFill>
                  <a:srgbClr val="0070C0"/>
                </a:solidFill>
                <a:latin typeface="Poppins"/>
                <a:cs typeface="Poppins"/>
              </a:rPr>
              <a:t>How it worked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359AD2-44ED-44A4-957E-E620074693C0}"/>
              </a:ext>
            </a:extLst>
          </p:cNvPr>
          <p:cNvSpPr txBox="1"/>
          <p:nvPr/>
        </p:nvSpPr>
        <p:spPr>
          <a:xfrm>
            <a:off x="316351" y="950530"/>
            <a:ext cx="10558400" cy="481574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757555" lvl="1" indent="-342900">
              <a:spcBef>
                <a:spcPts val="1088"/>
              </a:spcBef>
              <a:spcAft>
                <a:spcPts val="1088"/>
              </a:spcAft>
              <a:buClr>
                <a:srgbClr val="0070C0"/>
              </a:buClr>
              <a:buFont typeface="Arial"/>
              <a:buChar char="•"/>
            </a:pPr>
            <a:r>
              <a:rPr lang="en-GB" sz="2150">
                <a:latin typeface="Poppins"/>
                <a:cs typeface="Poppins"/>
              </a:rPr>
              <a:t>Available early May – time-limited </a:t>
            </a:r>
            <a:r>
              <a:rPr lang="en-GB" sz="2150" dirty="0">
                <a:latin typeface="Poppins"/>
                <a:cs typeface="Poppins"/>
              </a:rPr>
              <a:t>once opened </a:t>
            </a:r>
            <a:r>
              <a:rPr lang="en-GB" sz="2150">
                <a:latin typeface="Poppins"/>
                <a:cs typeface="Poppins"/>
              </a:rPr>
              <a:t>but </a:t>
            </a:r>
            <a:r>
              <a:rPr lang="en-GB" sz="2150" dirty="0">
                <a:latin typeface="Poppins"/>
                <a:cs typeface="Poppins"/>
              </a:rPr>
              <a:t>a </a:t>
            </a:r>
            <a:r>
              <a:rPr lang="en-GB" sz="2150">
                <a:latin typeface="Poppins"/>
                <a:cs typeface="Poppins"/>
              </a:rPr>
              <a:t>period of a week within which to do it</a:t>
            </a:r>
            <a:r>
              <a:rPr lang="en-GB" sz="2150" dirty="0">
                <a:latin typeface="Poppins"/>
                <a:cs typeface="Poppins"/>
              </a:rPr>
              <a:t>, we factored in any additional time allowances required.</a:t>
            </a:r>
            <a:endParaRPr lang="en-US" sz="2150">
              <a:latin typeface="Poppins"/>
              <a:cs typeface="Poppins"/>
            </a:endParaRPr>
          </a:p>
          <a:p>
            <a:pPr marL="757555" lvl="1" indent="-342900">
              <a:spcBef>
                <a:spcPts val="1088"/>
              </a:spcBef>
              <a:spcAft>
                <a:spcPts val="1088"/>
              </a:spcAft>
              <a:buClr>
                <a:srgbClr val="0070C0"/>
              </a:buClr>
              <a:buFont typeface="Arial"/>
              <a:buChar char="•"/>
            </a:pPr>
            <a:r>
              <a:rPr lang="en-GB" sz="2150" dirty="0">
                <a:latin typeface="Poppins"/>
                <a:cs typeface="Poppins"/>
              </a:rPr>
              <a:t>Results back within 10 days of cut-off</a:t>
            </a:r>
          </a:p>
          <a:p>
            <a:pPr marL="757555" lvl="1" indent="-342900">
              <a:spcBef>
                <a:spcPts val="1088"/>
              </a:spcBef>
              <a:spcAft>
                <a:spcPts val="1088"/>
              </a:spcAft>
              <a:buClr>
                <a:srgbClr val="0070C0"/>
              </a:buClr>
              <a:buFont typeface="Arial"/>
              <a:buChar char="•"/>
            </a:pPr>
            <a:r>
              <a:rPr lang="en-GB" sz="2150" dirty="0">
                <a:latin typeface="Poppins"/>
                <a:cs typeface="Poppins"/>
              </a:rPr>
              <a:t>Worked solutions and recordings going through questions available</a:t>
            </a:r>
          </a:p>
          <a:p>
            <a:pPr marL="757555" lvl="1" indent="-342900">
              <a:spcBef>
                <a:spcPts val="1088"/>
              </a:spcBef>
              <a:spcAft>
                <a:spcPts val="1088"/>
              </a:spcAft>
              <a:buClr>
                <a:srgbClr val="0070C0"/>
              </a:buClr>
              <a:buFont typeface="Arial"/>
              <a:buChar char="•"/>
            </a:pPr>
            <a:r>
              <a:rPr lang="en-GB" sz="2150" dirty="0">
                <a:latin typeface="Poppins"/>
                <a:cs typeface="Poppins"/>
              </a:rPr>
              <a:t>Drop ins for students to ask questions about it</a:t>
            </a:r>
          </a:p>
          <a:p>
            <a:pPr marL="757555" lvl="1" indent="-342900">
              <a:spcBef>
                <a:spcPts val="1088"/>
              </a:spcBef>
              <a:spcAft>
                <a:spcPts val="1088"/>
              </a:spcAft>
              <a:buClr>
                <a:srgbClr val="0070C0"/>
              </a:buClr>
              <a:buFont typeface="Arial"/>
              <a:buChar char="•"/>
            </a:pPr>
            <a:r>
              <a:rPr lang="en-GB" sz="2150" dirty="0">
                <a:latin typeface="Poppins"/>
                <a:cs typeface="Poppins"/>
              </a:rPr>
              <a:t>The time-limited nature was achieved by students receiving a code to unlock the paper and this creating a time-stamp, with which their submission time could be compared. </a:t>
            </a:r>
            <a:endParaRPr lang="en-GB" sz="215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spcBef>
                <a:spcPts val="1088"/>
              </a:spcBef>
              <a:spcAft>
                <a:spcPts val="1088"/>
              </a:spcAft>
              <a:buClr>
                <a:srgbClr val="0070C0"/>
              </a:buClr>
              <a:buFont typeface="Arial"/>
              <a:buChar char="•"/>
            </a:pPr>
            <a:endParaRPr lang="en-GB" sz="2177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01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F359AD2-44ED-44A4-957E-E620074693C0}"/>
              </a:ext>
            </a:extLst>
          </p:cNvPr>
          <p:cNvSpPr txBox="1"/>
          <p:nvPr/>
        </p:nvSpPr>
        <p:spPr>
          <a:xfrm>
            <a:off x="745002" y="1319703"/>
            <a:ext cx="10321746" cy="20774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14655" indent="-414655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150" dirty="0">
                <a:latin typeface="Poppins"/>
                <a:cs typeface="Poppins"/>
              </a:rPr>
              <a:t>Used TRA for a very experienced AL to set a new paper and write the mark scheme</a:t>
            </a:r>
          </a:p>
          <a:p>
            <a:pPr marL="414655" indent="-414655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GB" sz="2150" dirty="0">
              <a:latin typeface="Poppins"/>
              <a:cs typeface="Poppins"/>
            </a:endParaRPr>
          </a:p>
          <a:p>
            <a:pPr marL="414655" indent="-414655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150" dirty="0">
                <a:latin typeface="Poppins"/>
                <a:cs typeface="Poppins"/>
              </a:rPr>
              <a:t>Used some tutorial hours for ALs to mark scripts</a:t>
            </a:r>
          </a:p>
          <a:p>
            <a:pPr marL="414655" indent="-414655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GB" sz="2150" dirty="0">
              <a:latin typeface="Poppins"/>
              <a:cs typeface="Poppins"/>
            </a:endParaRPr>
          </a:p>
          <a:p>
            <a:pPr marL="414655" indent="-414655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150" dirty="0">
                <a:latin typeface="Poppins"/>
                <a:cs typeface="Poppins"/>
              </a:rPr>
              <a:t>Videos produced and drop-ins staffed by </a:t>
            </a:r>
            <a:r>
              <a:rPr lang="en-GB" sz="2150">
                <a:latin typeface="Poppins"/>
                <a:cs typeface="Poppins"/>
              </a:rPr>
              <a:t>project co-lead.</a:t>
            </a:r>
            <a:endParaRPr lang="en-GB" sz="2150" dirty="0">
              <a:latin typeface="Poppins"/>
              <a:cs typeface="Poppin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96BC4116-4DB4-49C8-72B3-4847977F201B}"/>
              </a:ext>
            </a:extLst>
          </p:cNvPr>
          <p:cNvSpPr>
            <a:spLocks noGrp="1" noChangeArrowheads="1"/>
          </p:cNvSpPr>
          <p:nvPr>
            <p:ph type="body" sz="quarter" idx="24"/>
          </p:nvPr>
        </p:nvSpPr>
        <p:spPr>
          <a:xfrm>
            <a:off x="1675021" y="431780"/>
            <a:ext cx="8377041" cy="496747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altLang="en-US" sz="3628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it worked - staffing</a:t>
            </a:r>
          </a:p>
        </p:txBody>
      </p:sp>
    </p:spTree>
    <p:extLst>
      <p:ext uri="{BB962C8B-B14F-4D97-AF65-F5344CB8AC3E}">
        <p14:creationId xmlns:p14="http://schemas.microsoft.com/office/powerpoint/2010/main" val="69793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with blue and orange dots&#10;&#10;Description automatically generated">
            <a:extLst>
              <a:ext uri="{FF2B5EF4-FFF2-40B4-BE49-F238E27FC236}">
                <a16:creationId xmlns:a16="http://schemas.microsoft.com/office/drawing/2014/main" id="{A5032898-2D8D-EEDA-E703-FDFCC2166EC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3659" y="3069299"/>
            <a:ext cx="6769570" cy="36827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359AD2-44ED-44A4-957E-E620074693C0}"/>
              </a:ext>
            </a:extLst>
          </p:cNvPr>
          <p:cNvSpPr txBox="1"/>
          <p:nvPr/>
        </p:nvSpPr>
        <p:spPr>
          <a:xfrm>
            <a:off x="745002" y="1322667"/>
            <a:ext cx="10321746" cy="17466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14655" indent="-414655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150" dirty="0">
                <a:latin typeface="Poppins"/>
                <a:cs typeface="Poppins"/>
              </a:rPr>
              <a:t>Of students who took the mock, 75% obtained a grade as good or better in the exam as their OCAS mean</a:t>
            </a:r>
          </a:p>
          <a:p>
            <a:pPr marL="414655" indent="-414655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GB" sz="2150">
              <a:latin typeface="Poppins"/>
              <a:cs typeface="Poppins"/>
            </a:endParaRPr>
          </a:p>
          <a:p>
            <a:pPr marL="414655" indent="-414655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150" dirty="0">
                <a:latin typeface="Poppins"/>
                <a:cs typeface="Poppins"/>
              </a:rPr>
              <a:t>Of students who did not take the mock, 45% </a:t>
            </a:r>
            <a:r>
              <a:rPr lang="en-GB" sz="2200" dirty="0">
                <a:latin typeface="Poppins"/>
                <a:cs typeface="Poppins"/>
              </a:rPr>
              <a:t>obtained a grade as good or better in the exam </a:t>
            </a:r>
            <a:r>
              <a:rPr lang="en-GB" sz="2150" dirty="0">
                <a:latin typeface="Poppins"/>
                <a:cs typeface="Poppins"/>
              </a:rPr>
              <a:t> as their OCAS mean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96BC4116-4DB4-49C8-72B3-4847977F201B}"/>
              </a:ext>
            </a:extLst>
          </p:cNvPr>
          <p:cNvSpPr>
            <a:spLocks noGrp="1" noChangeArrowheads="1"/>
          </p:cNvSpPr>
          <p:nvPr>
            <p:ph type="body" sz="quarter" idx="24"/>
          </p:nvPr>
        </p:nvSpPr>
        <p:spPr>
          <a:xfrm>
            <a:off x="1013853" y="183406"/>
            <a:ext cx="10164294" cy="496747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altLang="en-US" sz="3628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Comparing exam and OCAS performance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9E52DBC-63D9-F538-C7DC-CB2EC6B1FAE4}"/>
              </a:ext>
            </a:extLst>
          </p:cNvPr>
          <p:cNvCxnSpPr>
            <a:cxnSpLocks/>
          </p:cNvCxnSpPr>
          <p:nvPr/>
        </p:nvCxnSpPr>
        <p:spPr>
          <a:xfrm flipV="1">
            <a:off x="3205316" y="3618271"/>
            <a:ext cx="5840361" cy="2172929"/>
          </a:xfrm>
          <a:prstGeom prst="line">
            <a:avLst/>
          </a:prstGeom>
          <a:ln w="57150">
            <a:solidFill>
              <a:srgbClr val="FF00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32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96BC4116-4DB4-49C8-72B3-4847977F201B}"/>
              </a:ext>
            </a:extLst>
          </p:cNvPr>
          <p:cNvSpPr>
            <a:spLocks noGrp="1" noChangeArrowheads="1"/>
          </p:cNvSpPr>
          <p:nvPr>
            <p:ph type="body" sz="quarter" idx="24"/>
          </p:nvPr>
        </p:nvSpPr>
        <p:spPr>
          <a:xfrm>
            <a:off x="1675021" y="431780"/>
            <a:ext cx="8377041" cy="49674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GB" altLang="en-US" sz="3600" dirty="0">
                <a:solidFill>
                  <a:srgbClr val="0070C0"/>
                </a:solidFill>
                <a:latin typeface="Poppins"/>
                <a:cs typeface="Poppins"/>
              </a:rPr>
              <a:t>OES vs OCAS regression lines</a:t>
            </a:r>
            <a:endParaRPr lang="en-GB" altLang="en-US" sz="3628" dirty="0">
              <a:solidFill>
                <a:srgbClr val="0070C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098FB03-7175-B7F5-D60C-1D9AD68AA9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086867"/>
              </p:ext>
            </p:extLst>
          </p:nvPr>
        </p:nvGraphicFramePr>
        <p:xfrm>
          <a:off x="2812027" y="2153264"/>
          <a:ext cx="6292644" cy="3569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B6137D9-F352-F0E6-3CC4-0B46F468601C}"/>
              </a:ext>
            </a:extLst>
          </p:cNvPr>
          <p:cNvSpPr txBox="1"/>
          <p:nvPr/>
        </p:nvSpPr>
        <p:spPr>
          <a:xfrm>
            <a:off x="745002" y="1322667"/>
            <a:ext cx="10321746" cy="42319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14655" indent="-414655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150">
                <a:latin typeface="Poppins"/>
                <a:cs typeface="Poppins"/>
              </a:rPr>
              <a:t>Almost constant uplift across the range</a:t>
            </a:r>
          </a:p>
        </p:txBody>
      </p:sp>
    </p:spTree>
    <p:extLst>
      <p:ext uri="{BB962C8B-B14F-4D97-AF65-F5344CB8AC3E}">
        <p14:creationId xmlns:p14="http://schemas.microsoft.com/office/powerpoint/2010/main" val="331749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58E08EA-F6F1-A1A0-7C66-549273AF43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1013469"/>
              </p:ext>
            </p:extLst>
          </p:nvPr>
        </p:nvGraphicFramePr>
        <p:xfrm>
          <a:off x="2212258" y="1508632"/>
          <a:ext cx="6710515" cy="4646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96BC4116-4DB4-49C8-72B3-4847977F201B}"/>
              </a:ext>
            </a:extLst>
          </p:cNvPr>
          <p:cNvSpPr>
            <a:spLocks noGrp="1" noChangeArrowheads="1"/>
          </p:cNvSpPr>
          <p:nvPr>
            <p:ph type="body" sz="quarter" idx="24"/>
          </p:nvPr>
        </p:nvSpPr>
        <p:spPr>
          <a:xfrm>
            <a:off x="1675021" y="431780"/>
            <a:ext cx="8377041" cy="496747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altLang="en-US" sz="3628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Exam scores vs Mock scores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471889-9F05-C735-EA7D-46C1EA0723D5}"/>
              </a:ext>
            </a:extLst>
          </p:cNvPr>
          <p:cNvCxnSpPr>
            <a:cxnSpLocks/>
          </p:cNvCxnSpPr>
          <p:nvPr/>
        </p:nvCxnSpPr>
        <p:spPr>
          <a:xfrm flipV="1">
            <a:off x="2802193" y="2005781"/>
            <a:ext cx="5928852" cy="3618271"/>
          </a:xfrm>
          <a:prstGeom prst="line">
            <a:avLst/>
          </a:prstGeom>
          <a:ln w="38100">
            <a:solidFill>
              <a:srgbClr val="FF00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894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96BC4116-4DB4-49C8-72B3-4847977F201B}"/>
              </a:ext>
            </a:extLst>
          </p:cNvPr>
          <p:cNvSpPr>
            <a:spLocks noGrp="1" noChangeArrowheads="1"/>
          </p:cNvSpPr>
          <p:nvPr>
            <p:ph type="body" sz="quarter" idx="24"/>
          </p:nvPr>
        </p:nvSpPr>
        <p:spPr>
          <a:xfrm>
            <a:off x="1675021" y="431780"/>
            <a:ext cx="8377041" cy="496747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altLang="en-US" sz="3628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Mock scores profile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5903CE7-CC18-6842-413F-AAA5557611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3143329"/>
              </p:ext>
            </p:extLst>
          </p:nvPr>
        </p:nvGraphicFramePr>
        <p:xfrm>
          <a:off x="2531807" y="1481995"/>
          <a:ext cx="7128386" cy="4358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07360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96BC4116-4DB4-49C8-72B3-4847977F201B}"/>
              </a:ext>
            </a:extLst>
          </p:cNvPr>
          <p:cNvSpPr>
            <a:spLocks noGrp="1" noChangeArrowheads="1"/>
          </p:cNvSpPr>
          <p:nvPr>
            <p:ph type="body" sz="quarter" idx="24"/>
          </p:nvPr>
        </p:nvSpPr>
        <p:spPr>
          <a:xfrm>
            <a:off x="1675021" y="431780"/>
            <a:ext cx="8377041" cy="496747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altLang="en-US" sz="3628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Results of student questionnaire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4491764-56CB-1637-1CB3-3E140DEA98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9456065"/>
              </p:ext>
            </p:extLst>
          </p:nvPr>
        </p:nvGraphicFramePr>
        <p:xfrm>
          <a:off x="2015614" y="1494503"/>
          <a:ext cx="8200102" cy="4070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28396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v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Custom 7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-Powerpoint-Template-Master" id="{C62F22CB-6147-F642-90D0-FAAC7572420C}" vid="{AB24DCB6-B19B-4A4B-82AA-A443AC496DA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01e37ec-6ae0-4e49-8a36-75cd16cd11d1" xsi:nil="true"/>
    <lcf76f155ced4ddcb4097134ff3c332f xmlns="9c8aa9c2-8b55-4a12-8bea-c2d0d039e22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3280A7942326409223F5B40CACD3D4" ma:contentTypeVersion="12" ma:contentTypeDescription="Create a new document." ma:contentTypeScope="" ma:versionID="a07150da41c47069c19519f2ecea7196">
  <xsd:schema xmlns:xsd="http://www.w3.org/2001/XMLSchema" xmlns:xs="http://www.w3.org/2001/XMLSchema" xmlns:p="http://schemas.microsoft.com/office/2006/metadata/properties" xmlns:ns2="9c8aa9c2-8b55-4a12-8bea-c2d0d039e224" xmlns:ns3="501e37ec-6ae0-4e49-8a36-75cd16cd11d1" targetNamespace="http://schemas.microsoft.com/office/2006/metadata/properties" ma:root="true" ma:fieldsID="ddb95b8e46fb09cee3aefb46b62f9709" ns2:_="" ns3:_="">
    <xsd:import namespace="9c8aa9c2-8b55-4a12-8bea-c2d0d039e224"/>
    <xsd:import namespace="501e37ec-6ae0-4e49-8a36-75cd16cd11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8aa9c2-8b55-4a12-8bea-c2d0d039e2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fb35f09-1364-44fa-bda6-079b81d03a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1e37ec-6ae0-4e49-8a36-75cd16cd11d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49a04253-b598-4709-9779-ef2a12ce3ba8}" ma:internalName="TaxCatchAll" ma:showField="CatchAllData" ma:web="501e37ec-6ae0-4e49-8a36-75cd16cd11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4AD922-D1BC-4B77-B5A3-7CDD7CA42F0C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501e37ec-6ae0-4e49-8a36-75cd16cd11d1"/>
    <ds:schemaRef ds:uri="9c8aa9c2-8b55-4a12-8bea-c2d0d039e22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96FFE94-69CE-4D47-84B8-B5E4EF0B3B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8aa9c2-8b55-4a12-8bea-c2d0d039e224"/>
    <ds:schemaRef ds:uri="501e37ec-6ae0-4e49-8a36-75cd16cd11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159B2F0-4F95-4D90-A38F-45689E7E69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544</Words>
  <Application>Microsoft Office PowerPoint</Application>
  <PresentationFormat>Widescreen</PresentationFormat>
  <Paragraphs>83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Poppins</vt:lpstr>
      <vt:lpstr>Poppins SemiBold</vt:lpstr>
      <vt:lpstr>Wingdings</vt:lpstr>
      <vt:lpstr>Office Theme</vt:lpstr>
      <vt:lpstr>Covers</vt:lpstr>
      <vt:lpstr>PowerPoint Presentation</vt:lpstr>
      <vt:lpstr>PowerPoint Presentation</vt:lpstr>
      <vt:lpstr>How it worked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Susan.Pawley [She/Her]</dc:creator>
  <cp:lastModifiedBy>Diane.Ford</cp:lastModifiedBy>
  <cp:revision>3</cp:revision>
  <dcterms:created xsi:type="dcterms:W3CDTF">2023-11-06T15:30:26Z</dcterms:created>
  <dcterms:modified xsi:type="dcterms:W3CDTF">2024-04-05T17:05:24Z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0x010100D73280A7942326409223F5B40CACD3D4</vt:lpwstr>
  </property>
  <property fmtid="{D5CDD505-2E9C-101B-9397-08002B2CF9AE}" pid="3" name="MediaServiceImageTags">
    <vt:lpwstr/>
  </property>
</Properties>
</file>