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84" r:id="rId3"/>
  </p:sldMasterIdLst>
  <p:notesMasterIdLst>
    <p:notesMasterId r:id="rId13"/>
  </p:notesMasterIdLst>
  <p:sldIdLst>
    <p:sldId id="316" r:id="rId4"/>
    <p:sldId id="263" r:id="rId5"/>
    <p:sldId id="320" r:id="rId6"/>
    <p:sldId id="321" r:id="rId7"/>
    <p:sldId id="322" r:id="rId8"/>
    <p:sldId id="323" r:id="rId9"/>
    <p:sldId id="324" r:id="rId10"/>
    <p:sldId id="304" r:id="rId11"/>
    <p:sldId id="31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024" autoAdjust="0"/>
  </p:normalViewPr>
  <p:slideViewPr>
    <p:cSldViewPr snapToGrid="0">
      <p:cViewPr varScale="1">
        <p:scale>
          <a:sx n="68" d="100"/>
          <a:sy n="68" d="100"/>
        </p:scale>
        <p:origin x="1219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Student Registrations at start</a:t>
            </a:r>
            <a:r>
              <a:rPr lang="en-US" baseline="0" dirty="0"/>
              <a:t> of module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Student Numbers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19J</c:v>
                </c:pt>
                <c:pt idx="1">
                  <c:v>20J</c:v>
                </c:pt>
                <c:pt idx="2">
                  <c:v>21J</c:v>
                </c:pt>
                <c:pt idx="3">
                  <c:v>22J</c:v>
                </c:pt>
                <c:pt idx="4">
                  <c:v>23J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735</c:v>
                </c:pt>
                <c:pt idx="1">
                  <c:v>897</c:v>
                </c:pt>
                <c:pt idx="2">
                  <c:v>936</c:v>
                </c:pt>
                <c:pt idx="3">
                  <c:v>1025</c:v>
                </c:pt>
                <c:pt idx="4">
                  <c:v>1190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DA-4E4C-AC89-ED94E41446C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34150016"/>
        <c:axId val="834152536"/>
      </c:lineChart>
      <c:catAx>
        <c:axId val="8341500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Presentation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152536"/>
        <c:crosses val="autoZero"/>
        <c:auto val="1"/>
        <c:lblAlgn val="ctr"/>
        <c:lblOffset val="100"/>
        <c:noMultiLvlLbl val="0"/>
      </c:catAx>
      <c:valAx>
        <c:axId val="834152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Student Registrations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150016"/>
        <c:crosses val="autoZero"/>
        <c:crossBetween val="between"/>
      </c:valAx>
      <c:spPr>
        <a:noFill/>
        <a:ln>
          <a:solidFill>
            <a:srgbClr val="060645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C0280-A008-448E-B40D-35268808859A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6122C-DE17-46C4-870F-8D511DF863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46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was not entirely convinced that this topic fits the brief since it related to tutors, but it will hopefully have a positive impact on student experience in an indirect manner.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D80B4-3417-B74B-BDCD-C7836226A2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50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I’ll just give some background information on M269..</a:t>
            </a:r>
          </a:p>
          <a:p>
            <a:r>
              <a:rPr lang="en-US" dirty="0"/>
              <a:t>Perception among Tutors, Staff Tutors &amp; Students that M269 is difficult. “If you can tutor M269, you can tutor anything!”</a:t>
            </a:r>
          </a:p>
          <a:p>
            <a:r>
              <a:rPr lang="en-US" dirty="0"/>
              <a:t>It requires significant amount programming skills, mathematical understanding (Big-O notation) and knowledge of computational theory (P vs NP) – tractable and intractable problems.</a:t>
            </a:r>
          </a:p>
          <a:p>
            <a:endParaRPr lang="en-GB" dirty="0"/>
          </a:p>
          <a:p>
            <a:r>
              <a:rPr lang="en-GB" dirty="0"/>
              <a:t>The first presentation of M269 was in 2013</a:t>
            </a:r>
          </a:p>
          <a:p>
            <a:r>
              <a:rPr lang="en-GB" dirty="0"/>
              <a:t>Between 2015 – 2018 (inclusive) the average number of student registrations was 746</a:t>
            </a:r>
          </a:p>
          <a:p>
            <a:endParaRPr lang="en-GB" dirty="0"/>
          </a:p>
          <a:p>
            <a:r>
              <a:rPr lang="en-GB" dirty="0"/>
              <a:t>Recently, there has been a steady increase in student numbers (more than the Covid bubble?)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D80B4-3417-B74B-BDCD-C7836226A2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663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Historically, tutor numbers </a:t>
            </a:r>
            <a:r>
              <a:rPr lang="en-US" b="1" dirty="0"/>
              <a:t>appeared</a:t>
            </a:r>
            <a:r>
              <a:rPr lang="en-US" b="0" dirty="0"/>
              <a:t> to be</a:t>
            </a:r>
            <a:r>
              <a:rPr lang="en-US" dirty="0"/>
              <a:t> quite stable – there didn’t seem to be an obvious issue although I do not have the figures prior to 2020.</a:t>
            </a:r>
          </a:p>
          <a:p>
            <a:r>
              <a:rPr lang="en-US" dirty="0"/>
              <a:t>There were a number of changes on the horizon…</a:t>
            </a:r>
          </a:p>
          <a:p>
            <a:r>
              <a:rPr lang="en-US" dirty="0"/>
              <a:t>AL Contract</a:t>
            </a:r>
          </a:p>
          <a:p>
            <a:r>
              <a:rPr lang="en-US" dirty="0"/>
              <a:t>Module re-write over a 2 year period, so the materials and approach to tutoring was in flux.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D80B4-3417-B74B-BDCD-C7836226A2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843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previously mentioned, the number of students increased, however we also had a number of workload reductions, resignations and retirements.</a:t>
            </a:r>
          </a:p>
          <a:p>
            <a:endParaRPr lang="en-US" dirty="0"/>
          </a:p>
          <a:p>
            <a:r>
              <a:rPr lang="en-US" dirty="0"/>
              <a:t>Some of these were tutors who had double or triple groups – we were told that we are not allowed triple groups under the new contract.</a:t>
            </a:r>
          </a:p>
          <a:p>
            <a:endParaRPr lang="en-US" dirty="0"/>
          </a:p>
          <a:p>
            <a:r>
              <a:rPr lang="en-US" dirty="0"/>
              <a:t>I proposed a project to address the retention (and recruitment) issue – develop a package of CPD to support M269 tutors.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D80B4-3417-B74B-BDCD-C7836226A2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657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A previous C&amp;C initiative provided </a:t>
            </a:r>
            <a:r>
              <a:rPr lang="en-GB" sz="1200" b="1" dirty="0"/>
              <a:t>vendor specific courseware </a:t>
            </a:r>
            <a:r>
              <a:rPr lang="en-GB" sz="1200" dirty="0"/>
              <a:t>to tutors prior to them applying to tutor on TM256 and TM359.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I was presented with an opportunity to develop the pool of potential M269 tutors as well as support existing tutors in a similar way, however there was no existing vendor specific materials other than the module itself.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The videos, created by 7 different M269 tutors, are 30-60 minute videos summarising each topic in enough detail to become reasonably familiar.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The </a:t>
            </a:r>
            <a:r>
              <a:rPr lang="en-GB" sz="1200" dirty="0" err="1"/>
              <a:t>iCMAs</a:t>
            </a:r>
            <a:r>
              <a:rPr lang="en-GB" sz="1200" dirty="0"/>
              <a:t> are practice questions to give real examples of the theory.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D80B4-3417-B74B-BDCD-C7836226A2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648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At the moment, only 8 newly appointed tutors have accessed the M269 CPD.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The student retention numbers are better this year – not necessarily anything to do just with this project. This is only one of multiple initiatives to improve retention on M269.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Tutor retention is good, up to now – only had 2 resignations so far, but I expect more before the start of 24J.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D80B4-3417-B74B-BDCD-C7836226A2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698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The teaching innovation is…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In the new world of the AL Contract where tutors can move between modules, this model (innovation) may offer a solution to making it better for tutors and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D80B4-3417-B74B-BDCD-C7836226A2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731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Going forward, the CPD will sit alongside other CPD offers for tutors including:</a:t>
            </a:r>
          </a:p>
          <a:p>
            <a:r>
              <a:rPr lang="en-US" dirty="0"/>
              <a:t>Cisco; Certified Ethical Hacker; other bespoke CPD.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D80B4-3417-B74B-BDCD-C7836226A2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707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D80B4-3417-B74B-BDCD-C7836226A2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485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06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04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2094153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756798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1798852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14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17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06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69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20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3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14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70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12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98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37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0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74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29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7036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71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12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77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12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3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00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15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EE0AFA1-F0AA-ED9B-0FE9-574F57F2EA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+mj-cs"/>
              </a:rPr>
              <a:t>Intro Slide Title 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A0E77-2B57-4FEC-0AF7-242A4B2D83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Tutor recruitment &amp; retention on M269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50BB79-51B7-2BAD-B6F6-0D09DD0C73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Teaching Innovation Talk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25D85C-5154-D2DD-1FEC-AA78356CE6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Phil Hackett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ABBB09-F912-DB24-0AE2-20F38FB071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Computing &amp; Communications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9185B6-E2A1-5D6F-6DE0-0DC0B666FC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10</a:t>
            </a:r>
            <a:r>
              <a:rPr lang="en-GB" baseline="30000" dirty="0"/>
              <a:t>th</a:t>
            </a:r>
            <a:r>
              <a:rPr lang="en-GB" dirty="0"/>
              <a:t> April 2024</a:t>
            </a:r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F566099-8199-3586-5D92-30B8D6463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12" y="5805755"/>
            <a:ext cx="4587249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9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539FFA2-9648-5462-DF13-83871A4522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8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F677AE-0A9C-8724-9645-F560AB092CD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55EED0-4344-8F2A-C125-C97C9AA7F56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44FA9-56D2-4232-5373-45DF1F3442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M269 – Algorithms, Data Structures &amp; Computability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AEF2E0-A913-2923-F8A0-BD165FEC13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2093471"/>
            <a:ext cx="9591229" cy="691150"/>
          </a:xfrm>
        </p:spPr>
        <p:txBody>
          <a:bodyPr/>
          <a:lstStyle/>
          <a:p>
            <a:r>
              <a:rPr lang="en-GB" dirty="0"/>
              <a:t>Perception that M269 is a difficult module – knowledge, skills and understanding</a:t>
            </a:r>
          </a:p>
          <a:p>
            <a:r>
              <a:rPr lang="en-GB" dirty="0"/>
              <a:t>M269 has seen student numbers increase steadily and significantly over the past few years…</a:t>
            </a:r>
          </a:p>
        </p:txBody>
      </p:sp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589CEF3-3000-E293-7435-8152074FF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0" y="5798015"/>
            <a:ext cx="4559817" cy="655321"/>
          </a:xfrm>
          <a:prstGeom prst="rect">
            <a:avLst/>
          </a:prstGeom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33691356-8A20-2B4C-989C-83A334AEDD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9476430"/>
              </p:ext>
            </p:extLst>
          </p:nvPr>
        </p:nvGraphicFramePr>
        <p:xfrm>
          <a:off x="2250938" y="2784621"/>
          <a:ext cx="6558116" cy="3637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5404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539FFA2-9648-5462-DF13-83871A4522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8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F677AE-0A9C-8724-9645-F560AB092CD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Problem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55EED0-4344-8F2A-C125-C97C9AA7F56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44FA9-56D2-4232-5373-45DF1F3442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Recruitment &amp; Tutor Retention Issues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AEF2E0-A913-2923-F8A0-BD165FEC13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2093470"/>
            <a:ext cx="9591229" cy="2272053"/>
          </a:xfrm>
        </p:spPr>
        <p:txBody>
          <a:bodyPr/>
          <a:lstStyle/>
          <a:p>
            <a:r>
              <a:rPr lang="en-GB" sz="1800" dirty="0"/>
              <a:t>Prior to 20J presentation of M269, </a:t>
            </a:r>
            <a:r>
              <a:rPr lang="en-GB" sz="1800" b="1" dirty="0"/>
              <a:t>tutor numbers </a:t>
            </a:r>
            <a:r>
              <a:rPr lang="en-GB" sz="1800" dirty="0"/>
              <a:t>were quite stable however…</a:t>
            </a:r>
          </a:p>
          <a:p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AL Contract - ALVS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21J – first presentation of module rewrite (2/3 of module completed). New approach to marking (Jupyter Notebooks)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Moved from 2 TMAs and an Exam to 3 TMAs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Further updates in 22J – last 1/3 of module re-write completed</a:t>
            </a:r>
          </a:p>
        </p:txBody>
      </p:sp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589CEF3-3000-E293-7435-8152074FF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0" y="5798015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7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539FFA2-9648-5462-DF13-83871A4522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8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F677AE-0A9C-8724-9645-F560AB092CD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Problem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55EED0-4344-8F2A-C125-C97C9AA7F56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44FA9-56D2-4232-5373-45DF1F3442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Recruitment &amp; Tutor Retention Issues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AEF2E0-A913-2923-F8A0-BD165FEC13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2093470"/>
            <a:ext cx="9591229" cy="2798552"/>
          </a:xfrm>
        </p:spPr>
        <p:txBody>
          <a:bodyPr/>
          <a:lstStyle/>
          <a:p>
            <a:r>
              <a:rPr lang="en-GB" sz="1800" dirty="0"/>
              <a:t>As well as recruiting additional tutors for the increase in student numbers, we also needed to replace tutors who had reduced workload, resigned or retired…</a:t>
            </a:r>
          </a:p>
          <a:p>
            <a:endParaRPr lang="en-GB" sz="1800" dirty="0"/>
          </a:p>
          <a:p>
            <a:r>
              <a:rPr lang="en-GB" sz="1800" dirty="0"/>
              <a:t>Prior to start of 21J we lost 9 tutor groups</a:t>
            </a:r>
          </a:p>
          <a:p>
            <a:r>
              <a:rPr lang="en-GB" sz="1800" dirty="0"/>
              <a:t>Prior to start of 22J we lost 16 tutor groups</a:t>
            </a:r>
          </a:p>
          <a:p>
            <a:r>
              <a:rPr lang="en-GB" sz="1800" dirty="0"/>
              <a:t>Prior to start of 23J we lost 13 tutor groups</a:t>
            </a:r>
          </a:p>
          <a:p>
            <a:endParaRPr lang="en-GB" sz="1800" dirty="0"/>
          </a:p>
          <a:p>
            <a:r>
              <a:rPr lang="en-GB" sz="1800" dirty="0"/>
              <a:t>In early 2023, an opportunity arose to address the tutor recruitment &amp; retention issue</a:t>
            </a:r>
          </a:p>
          <a:p>
            <a:endParaRPr lang="en-GB" sz="1800" dirty="0"/>
          </a:p>
        </p:txBody>
      </p:sp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589CEF3-3000-E293-7435-8152074FF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0" y="5798015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53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539FFA2-9648-5462-DF13-83871A4522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8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F677AE-0A9C-8724-9645-F560AB092CD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Opportunity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55EED0-4344-8F2A-C125-C97C9AA7F56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44FA9-56D2-4232-5373-45DF1F3442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Developing a Package of CPD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AEF2E0-A913-2923-F8A0-BD165FEC13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2093470"/>
            <a:ext cx="9591229" cy="3404891"/>
          </a:xfrm>
        </p:spPr>
        <p:txBody>
          <a:bodyPr/>
          <a:lstStyle/>
          <a:p>
            <a:r>
              <a:rPr lang="en-GB" sz="1800" dirty="0"/>
              <a:t>Other successful C&amp;C initiatives - recruiting tutors to specialist (</a:t>
            </a:r>
            <a:r>
              <a:rPr lang="en-GB" sz="1800" b="1" dirty="0"/>
              <a:t>cyber</a:t>
            </a:r>
            <a:r>
              <a:rPr lang="en-GB" sz="1800" dirty="0"/>
              <a:t>)</a:t>
            </a:r>
            <a:r>
              <a:rPr lang="en-GB" sz="1800" b="1" dirty="0"/>
              <a:t> </a:t>
            </a:r>
            <a:r>
              <a:rPr lang="en-GB" sz="1800" dirty="0"/>
              <a:t>modules</a:t>
            </a:r>
          </a:p>
          <a:p>
            <a:endParaRPr lang="en-GB" sz="1800" dirty="0"/>
          </a:p>
          <a:p>
            <a:r>
              <a:rPr lang="en-GB" sz="1800" dirty="0"/>
              <a:t>Opportunity to do something similar, however…there was no existing CPD material</a:t>
            </a:r>
          </a:p>
          <a:p>
            <a:endParaRPr lang="en-GB" sz="1800" dirty="0"/>
          </a:p>
          <a:p>
            <a:r>
              <a:rPr lang="en-GB" sz="1800" dirty="0"/>
              <a:t>This led to the production of a </a:t>
            </a:r>
            <a:r>
              <a:rPr lang="en-GB" sz="1800" b="1" dirty="0"/>
              <a:t>bespoke, tutor created package of CPD</a:t>
            </a:r>
            <a:r>
              <a:rPr lang="en-GB" sz="1800" dirty="0"/>
              <a:t> including…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11 hours of video covering each weekly topic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Bank of </a:t>
            </a:r>
            <a:r>
              <a:rPr lang="en-GB" sz="1800" dirty="0" err="1"/>
              <a:t>iCMA</a:t>
            </a:r>
            <a:r>
              <a:rPr lang="en-GB" sz="1800" dirty="0"/>
              <a:t> quiz questions</a:t>
            </a:r>
          </a:p>
          <a:p>
            <a:endParaRPr lang="en-GB" sz="1800" dirty="0"/>
          </a:p>
          <a:p>
            <a:r>
              <a:rPr lang="en-GB" sz="1800" dirty="0"/>
              <a:t>Production of materials involved 7 existing M269 tutors</a:t>
            </a:r>
          </a:p>
          <a:p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589CEF3-3000-E293-7435-8152074FF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0" y="5798015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7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539FFA2-9648-5462-DF13-83871A4522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8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F677AE-0A9C-8724-9645-F560AB092CD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Opportunity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55EED0-4344-8F2A-C125-C97C9AA7F56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44FA9-56D2-4232-5373-45DF1F3442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Developing a Package of CPD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AEF2E0-A913-2923-F8A0-BD165FEC13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2093470"/>
            <a:ext cx="9591229" cy="3404891"/>
          </a:xfrm>
        </p:spPr>
        <p:txBody>
          <a:bodyPr/>
          <a:lstStyle/>
          <a:p>
            <a:r>
              <a:rPr lang="en-GB" sz="1800" dirty="0"/>
              <a:t>Initially, the CPD has been offered to newly appointed M269 tutors to develop confidence and to ensure familiarisation with materials</a:t>
            </a:r>
          </a:p>
          <a:p>
            <a:endParaRPr lang="en-GB" sz="1800" dirty="0"/>
          </a:p>
          <a:p>
            <a:r>
              <a:rPr lang="en-GB" sz="1800" dirty="0"/>
              <a:t>The impact of this project will be assessed with a tutor survey and analysis of tutor (and student) retention at end of the module.</a:t>
            </a:r>
          </a:p>
          <a:p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589CEF3-3000-E293-7435-8152074FF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0" y="5798015"/>
            <a:ext cx="4559817" cy="6553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FA1567-4612-EA34-692C-2597F1C0A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314" y="3592692"/>
            <a:ext cx="7078686" cy="328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71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539FFA2-9648-5462-DF13-83871A4522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8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F677AE-0A9C-8724-9645-F560AB092CD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55EED0-4344-8F2A-C125-C97C9AA7F56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44FA9-56D2-4232-5373-45DF1F3442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Tutor CPD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AEF2E0-A913-2923-F8A0-BD165FEC13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2093470"/>
            <a:ext cx="9591229" cy="3404891"/>
          </a:xfrm>
        </p:spPr>
        <p:txBody>
          <a:bodyPr/>
          <a:lstStyle/>
          <a:p>
            <a:r>
              <a:rPr lang="en-GB" sz="1800" dirty="0"/>
              <a:t>The ‘teaching innovation’ is…</a:t>
            </a:r>
          </a:p>
          <a:p>
            <a:endParaRPr lang="en-GB" sz="1800" dirty="0"/>
          </a:p>
          <a:p>
            <a:r>
              <a:rPr lang="en-GB" sz="1800" dirty="0"/>
              <a:t>Tutor developed CPD materials to increase tutor confidence and familiarity with materials; increase the pool of potential tutors that could be recruited (prevent module caps).</a:t>
            </a:r>
          </a:p>
          <a:p>
            <a:endParaRPr lang="en-GB" sz="1800" dirty="0"/>
          </a:p>
          <a:p>
            <a:r>
              <a:rPr lang="en-GB" sz="1800" dirty="0"/>
              <a:t>The philosophy behind this…</a:t>
            </a:r>
          </a:p>
          <a:p>
            <a:endParaRPr lang="en-GB" sz="1800" dirty="0"/>
          </a:p>
          <a:p>
            <a:pPr algn="ctr"/>
            <a:r>
              <a:rPr lang="en-GB" sz="1800" dirty="0"/>
              <a:t>Happy Tutors == Happy Students</a:t>
            </a:r>
          </a:p>
        </p:txBody>
      </p:sp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589CEF3-3000-E293-7435-8152074FF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0" y="5798015"/>
            <a:ext cx="455981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98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86C0-E096-3423-EBBB-2AF0A64476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AF888-6AEC-BE02-D3D9-34B614D3D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DEBD596-91FF-2426-3811-4653AB4C6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12" y="5805755"/>
            <a:ext cx="4587249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48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6E5B-D0A2-FD17-12DB-3E8FFA263B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31</a:t>
            </a:r>
          </a:p>
        </p:txBody>
      </p:sp>
    </p:spTree>
    <p:extLst>
      <p:ext uri="{BB962C8B-B14F-4D97-AF65-F5344CB8AC3E}">
        <p14:creationId xmlns:p14="http://schemas.microsoft.com/office/powerpoint/2010/main" val="207372122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94E85A0E-8E0A-45F9-81BA-B6ED124559CC}"/>
    </a:ext>
  </a:extLst>
</a:theme>
</file>

<file path=ppt/theme/theme2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BF0D45D2-C1FF-4D88-9D45-1B3B67EB2D7C}"/>
    </a:ext>
  </a:extLst>
</a:theme>
</file>

<file path=ppt/theme/theme3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CB3D32D0-10AB-4988-B46F-32A3F4ABFA9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929</Words>
  <Application>Microsoft Office PowerPoint</Application>
  <PresentationFormat>Widescreen</PresentationFormat>
  <Paragraphs>103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Poppins</vt:lpstr>
      <vt:lpstr>Poppins SemiBold</vt:lpstr>
      <vt:lpstr>Covers</vt:lpstr>
      <vt:lpstr>Slide Options</vt:lpstr>
      <vt:lpstr>End Slides</vt:lpstr>
      <vt:lpstr>Intro Slide Title 3</vt:lpstr>
      <vt:lpstr>Slide Title 8</vt:lpstr>
      <vt:lpstr>Slide Title 8</vt:lpstr>
      <vt:lpstr>Slide Title 8</vt:lpstr>
      <vt:lpstr>Slide Title 8</vt:lpstr>
      <vt:lpstr>Slide Title 8</vt:lpstr>
      <vt:lpstr>Slide Title 8</vt:lpstr>
      <vt:lpstr>Slide Title 30</vt:lpstr>
      <vt:lpstr>Slide Title 31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Slide Title 1</dc:title>
  <dc:creator>Phil.Hackett</dc:creator>
  <cp:lastModifiedBy>Diane.Ford</cp:lastModifiedBy>
  <cp:revision>14</cp:revision>
  <dcterms:created xsi:type="dcterms:W3CDTF">2024-04-02T12:03:07Z</dcterms:created>
  <dcterms:modified xsi:type="dcterms:W3CDTF">2024-04-02T16:17:20Z</dcterms:modified>
</cp:coreProperties>
</file>