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0"/>
  </p:notesMasterIdLst>
  <p:handoutMasterIdLst>
    <p:handoutMasterId r:id="rId21"/>
  </p:handoutMasterIdLst>
  <p:sldIdLst>
    <p:sldId id="256" r:id="rId9"/>
    <p:sldId id="328" r:id="rId10"/>
    <p:sldId id="345" r:id="rId11"/>
    <p:sldId id="346" r:id="rId12"/>
    <p:sldId id="347" r:id="rId13"/>
    <p:sldId id="348" r:id="rId14"/>
    <p:sldId id="342" r:id="rId15"/>
    <p:sldId id="349" r:id="rId16"/>
    <p:sldId id="350" r:id="rId17"/>
    <p:sldId id="304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60645"/>
    <a:srgbClr val="FFD7FD"/>
    <a:srgbClr val="FF8A76"/>
    <a:srgbClr val="FFB4FF"/>
    <a:srgbClr val="D6FFF2"/>
    <a:srgbClr val="CAD2FF"/>
    <a:srgbClr val="FEE3E9"/>
    <a:srgbClr val="4F9AE9"/>
    <a:srgbClr val="8A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CB4A7-586D-4584-83D1-3BE961B492BD}" v="24" dt="2024-04-04T11:42:14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94"/>
  </p:normalViewPr>
  <p:slideViewPr>
    <p:cSldViewPr snapToGrid="0">
      <p:cViewPr varScale="1">
        <p:scale>
          <a:sx n="86" d="100"/>
          <a:sy n="86" d="100"/>
        </p:scale>
        <p:origin x="47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04/04/2024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8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1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8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136358"/>
            <a:ext cx="5557585" cy="3234629"/>
          </a:xfrm>
        </p:spPr>
        <p:txBody>
          <a:bodyPr/>
          <a:lstStyle/>
          <a:p>
            <a:r>
              <a:rPr lang="en-GB" altLang="en-US" sz="4800" b="1" dirty="0">
                <a:solidFill>
                  <a:srgbClr val="FF8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</a:t>
            </a:r>
            <a:r>
              <a:rPr lang="en-GB" altLang="en-US" sz="4800" dirty="0">
                <a:solidFill>
                  <a:srgbClr val="FF8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VR tutorials </a:t>
            </a:r>
            <a:r>
              <a:rPr lang="en-GB" altLang="en-US" sz="4800" b="1" dirty="0">
                <a:solidFill>
                  <a:srgbClr val="FF8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S296, Cell and molecular biology</a:t>
            </a:r>
            <a:endParaRPr lang="en-GB" sz="4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LHCS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April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7CDBF-F595-D97D-DEAA-A94E76BDF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3504506"/>
            <a:ext cx="5557584" cy="560559"/>
          </a:xfrm>
        </p:spPr>
        <p:txBody>
          <a:bodyPr/>
          <a:lstStyle/>
          <a:p>
            <a:r>
              <a:rPr lang="en-GB" dirty="0"/>
              <a:t>Sarah Daniell, Lorraine Waters, Katja Rietdorf, Heather Fraser, Patrizia Paci &amp; Seth </a:t>
            </a:r>
            <a:r>
              <a:rPr lang="en-GB" dirty="0" err="1"/>
              <a:t>Racey</a:t>
            </a:r>
            <a:r>
              <a:rPr lang="en-GB" dirty="0"/>
              <a:t>.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7F61D12-BF17-6B23-4739-C9B56EB2F5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601" r="4601"/>
          <a:stretch/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5947C-9683-7676-4DAA-7B41B5F97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7" y="5026181"/>
            <a:ext cx="4587249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167" y="3124517"/>
            <a:ext cx="7500938" cy="1923733"/>
          </a:xfrm>
        </p:spPr>
        <p:txBody>
          <a:bodyPr/>
          <a:lstStyle/>
          <a:p>
            <a:r>
              <a:rPr lang="en-GB" dirty="0"/>
              <a:t>With many thanks to </a:t>
            </a:r>
            <a:r>
              <a:rPr lang="en-GB" dirty="0" err="1"/>
              <a:t>eSTEeM</a:t>
            </a:r>
            <a:r>
              <a:rPr lang="en-GB" dirty="0"/>
              <a:t> for all their support!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A26DB-6EAE-BEB5-BDA9-08CA5E929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82" y="5807231"/>
            <a:ext cx="4587249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1214411"/>
          </a:xfrm>
        </p:spPr>
        <p:txBody>
          <a:bodyPr/>
          <a:lstStyle/>
          <a:p>
            <a:r>
              <a:rPr lang="en-GB" dirty="0">
                <a:latin typeface="+mj-lt"/>
              </a:rPr>
              <a:t>Would introducing </a:t>
            </a:r>
            <a:r>
              <a:rPr lang="en-GB" sz="3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VR tutorials alongside Adobe Connect benefit our scienc</a:t>
            </a:r>
            <a:r>
              <a:rPr lang="en-GB" sz="3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 students</a:t>
            </a:r>
            <a:r>
              <a:rPr lang="en-GB" sz="3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B9FF363-338D-6CF1-9107-70A8D1973AD4}"/>
              </a:ext>
            </a:extLst>
          </p:cNvPr>
          <p:cNvSpPr txBox="1">
            <a:spLocks/>
          </p:cNvSpPr>
          <p:nvPr/>
        </p:nvSpPr>
        <p:spPr>
          <a:xfrm>
            <a:off x="1300385" y="1930638"/>
            <a:ext cx="9591229" cy="340476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Student attendance at Adobe Connect tutorials is low.</a:t>
            </a:r>
          </a:p>
          <a:p>
            <a:r>
              <a:rPr lang="en-GB" sz="1800" dirty="0"/>
              <a:t>We’re doing a great job of providing excellent tutorials and recordings, but they don’t give a sense of community and neither do our forums. </a:t>
            </a:r>
          </a:p>
          <a:p>
            <a:r>
              <a:rPr lang="en-GB" sz="1800" dirty="0"/>
              <a:t>For some students that may influence their sense of belonging, motivation, engagement, learning outcomes, retention and continuation within a qualification.</a:t>
            </a:r>
          </a:p>
          <a:p>
            <a:r>
              <a:rPr lang="en-GB" sz="1800" dirty="0"/>
              <a:t>Research shows VR very popular with students – they interact!</a:t>
            </a:r>
          </a:p>
          <a:p>
            <a:r>
              <a:rPr lang="en-GB" sz="1800" dirty="0"/>
              <a:t>Popular with students who struggle in conventional environment.</a:t>
            </a:r>
          </a:p>
          <a:p>
            <a:r>
              <a:rPr lang="en-GB" sz="1800" dirty="0"/>
              <a:t>Visually interesting – helps with engagement.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virtual reality headse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AB03937-91C2-CA9E-A5CB-098AE0151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18" y="3918078"/>
            <a:ext cx="3720465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7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3C5BF5-7FD6-135B-C25A-DA928CB95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65" y="0"/>
            <a:ext cx="11212669" cy="6858000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32740BE-8CC2-F01C-0707-F577E8C0FA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0654" y="1182855"/>
            <a:ext cx="3629562" cy="496887"/>
          </a:xfrm>
        </p:spPr>
        <p:txBody>
          <a:bodyPr/>
          <a:lstStyle/>
          <a:p>
            <a:r>
              <a:rPr lang="en-GB" dirty="0"/>
              <a:t>What did we do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018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07D1B-72E1-3910-964B-D54203B069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Our tutorials: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A6BFB-0FA4-CFCA-69F5-819BBA6DE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276" y="1726620"/>
            <a:ext cx="5264250" cy="24435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328F8E-3F7A-0D85-5470-8F3CA82FE602}"/>
              </a:ext>
            </a:extLst>
          </p:cNvPr>
          <p:cNvSpPr txBox="1"/>
          <p:nvPr/>
        </p:nvSpPr>
        <p:spPr>
          <a:xfrm>
            <a:off x="10651392" y="6252459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7A907E0-0A2C-ADB0-67F5-2933D36EB115}"/>
              </a:ext>
            </a:extLst>
          </p:cNvPr>
          <p:cNvSpPr txBox="1">
            <a:spLocks/>
          </p:cNvSpPr>
          <p:nvPr/>
        </p:nvSpPr>
        <p:spPr>
          <a:xfrm>
            <a:off x="300794" y="1726620"/>
            <a:ext cx="6065482" cy="340476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Fun </a:t>
            </a:r>
            <a:r>
              <a:rPr lang="en-GB" sz="1800" b="1" dirty="0"/>
              <a:t>orientation</a:t>
            </a:r>
            <a:r>
              <a:rPr lang="en-GB" sz="1800" dirty="0"/>
              <a:t> sessions before Christmas</a:t>
            </a:r>
          </a:p>
          <a:p>
            <a:r>
              <a:rPr lang="en-GB" sz="1800" b="1" dirty="0"/>
              <a:t>Tutorial 1</a:t>
            </a:r>
            <a:r>
              <a:rPr lang="en-GB" sz="1800" dirty="0"/>
              <a:t>: Exploring the structure of amino acids</a:t>
            </a:r>
          </a:p>
          <a:p>
            <a:r>
              <a:rPr lang="en-GB" sz="1800" b="1" dirty="0"/>
              <a:t>Tutorial 2</a:t>
            </a:r>
            <a:r>
              <a:rPr lang="en-GB" sz="1800" dirty="0"/>
              <a:t>: A close look at protein structures</a:t>
            </a:r>
          </a:p>
          <a:p>
            <a:r>
              <a:rPr lang="en-GB" sz="1800" b="1" dirty="0"/>
              <a:t>Tutorial 3</a:t>
            </a:r>
            <a:r>
              <a:rPr lang="en-GB" sz="1800" dirty="0"/>
              <a:t>: Thinking about membranes</a:t>
            </a:r>
          </a:p>
          <a:p>
            <a:r>
              <a:rPr lang="en-GB" sz="1800" b="1" dirty="0"/>
              <a:t>Tutorial 4</a:t>
            </a:r>
            <a:r>
              <a:rPr lang="en-GB" sz="1800" dirty="0"/>
              <a:t>: Understanding ion channels</a:t>
            </a:r>
          </a:p>
          <a:p>
            <a:endParaRPr lang="en-GB" sz="1800" dirty="0"/>
          </a:p>
          <a:p>
            <a:r>
              <a:rPr lang="en-GB" sz="1800" dirty="0"/>
              <a:t>We also ran equivalent sessions in Adobe Connect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13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07D1B-72E1-3910-964B-D54203B069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What happened?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28F8E-3F7A-0D85-5470-8F3CA82FE602}"/>
              </a:ext>
            </a:extLst>
          </p:cNvPr>
          <p:cNvSpPr txBox="1"/>
          <p:nvPr/>
        </p:nvSpPr>
        <p:spPr>
          <a:xfrm>
            <a:off x="10651392" y="6252459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CBB742-4DF2-1783-BB14-8678E4AC375E}"/>
              </a:ext>
            </a:extLst>
          </p:cNvPr>
          <p:cNvGrpSpPr/>
          <p:nvPr/>
        </p:nvGrpSpPr>
        <p:grpSpPr>
          <a:xfrm>
            <a:off x="1059441" y="1078704"/>
            <a:ext cx="9475650" cy="4700592"/>
            <a:chOff x="991236" y="1003409"/>
            <a:chExt cx="9475650" cy="47005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E85700-64ED-E6CC-1A6B-21612EB51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236" y="1003409"/>
              <a:ext cx="9475650" cy="47005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406FAF-407F-C727-ACF7-9D0922821BEC}"/>
                </a:ext>
              </a:extLst>
            </p:cNvPr>
            <p:cNvSpPr/>
            <p:nvPr/>
          </p:nvSpPr>
          <p:spPr>
            <a:xfrm>
              <a:off x="7003488" y="2874445"/>
              <a:ext cx="874745" cy="258221"/>
            </a:xfrm>
            <a:prstGeom prst="rect">
              <a:avLst/>
            </a:prstGeom>
            <a:solidFill>
              <a:srgbClr val="4D4D4D"/>
            </a:solidFill>
            <a:ln>
              <a:solidFill>
                <a:srgbClr val="4D4D4D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806A65-8B03-CFD9-8E4F-452AA2E433BB}"/>
                </a:ext>
              </a:extLst>
            </p:cNvPr>
            <p:cNvSpPr/>
            <p:nvPr/>
          </p:nvSpPr>
          <p:spPr>
            <a:xfrm>
              <a:off x="2403835" y="2733773"/>
              <a:ext cx="708102" cy="226100"/>
            </a:xfrm>
            <a:prstGeom prst="rect">
              <a:avLst/>
            </a:prstGeom>
            <a:solidFill>
              <a:srgbClr val="4D4D4D"/>
            </a:solidFill>
            <a:ln>
              <a:solidFill>
                <a:srgbClr val="4D4D4D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D9588C-5FD6-6466-907C-8E24A3D86113}"/>
                </a:ext>
              </a:extLst>
            </p:cNvPr>
            <p:cNvCxnSpPr>
              <a:cxnSpLocks/>
            </p:cNvCxnSpPr>
            <p:nvPr/>
          </p:nvCxnSpPr>
          <p:spPr>
            <a:xfrm>
              <a:off x="3927693" y="3257151"/>
              <a:ext cx="304921" cy="0"/>
            </a:xfrm>
            <a:prstGeom prst="line">
              <a:avLst/>
            </a:prstGeom>
            <a:ln w="762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F7A17A-C923-699D-F320-E7CB98A07CC6}"/>
                </a:ext>
              </a:extLst>
            </p:cNvPr>
            <p:cNvCxnSpPr>
              <a:cxnSpLocks/>
            </p:cNvCxnSpPr>
            <p:nvPr/>
          </p:nvCxnSpPr>
          <p:spPr>
            <a:xfrm>
              <a:off x="3782858" y="3373722"/>
              <a:ext cx="246435" cy="0"/>
            </a:xfrm>
            <a:prstGeom prst="line">
              <a:avLst/>
            </a:prstGeom>
            <a:ln w="571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326B9A0-892F-8DC6-D7B1-CEB646AE07B3}"/>
                </a:ext>
              </a:extLst>
            </p:cNvPr>
            <p:cNvCxnSpPr>
              <a:cxnSpLocks/>
            </p:cNvCxnSpPr>
            <p:nvPr/>
          </p:nvCxnSpPr>
          <p:spPr>
            <a:xfrm>
              <a:off x="4588093" y="3269853"/>
              <a:ext cx="304921" cy="0"/>
            </a:xfrm>
            <a:prstGeom prst="line">
              <a:avLst/>
            </a:prstGeom>
            <a:ln w="762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905295-4A3E-D33A-D055-678CCAAE7DDD}"/>
                </a:ext>
              </a:extLst>
            </p:cNvPr>
            <p:cNvCxnSpPr>
              <a:cxnSpLocks/>
            </p:cNvCxnSpPr>
            <p:nvPr/>
          </p:nvCxnSpPr>
          <p:spPr>
            <a:xfrm>
              <a:off x="6666659" y="3257151"/>
              <a:ext cx="304921" cy="0"/>
            </a:xfrm>
            <a:prstGeom prst="line">
              <a:avLst/>
            </a:prstGeom>
            <a:ln w="762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352E90F-C38D-A0FE-55C8-71CD927FEF87}"/>
                </a:ext>
              </a:extLst>
            </p:cNvPr>
            <p:cNvCxnSpPr>
              <a:cxnSpLocks/>
            </p:cNvCxnSpPr>
            <p:nvPr/>
          </p:nvCxnSpPr>
          <p:spPr>
            <a:xfrm>
              <a:off x="7170426" y="3206351"/>
              <a:ext cx="304921" cy="0"/>
            </a:xfrm>
            <a:prstGeom prst="line">
              <a:avLst/>
            </a:prstGeom>
            <a:ln w="762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406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5970D0-F956-A2F0-5298-F5D166B8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4" y="0"/>
            <a:ext cx="11100391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07D1B-72E1-3910-964B-D54203B069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We explored cells…. </a:t>
            </a:r>
          </a:p>
        </p:txBody>
      </p:sp>
    </p:spTree>
    <p:extLst>
      <p:ext uri="{BB962C8B-B14F-4D97-AF65-F5344CB8AC3E}">
        <p14:creationId xmlns:p14="http://schemas.microsoft.com/office/powerpoint/2010/main" val="370224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1214411"/>
          </a:xfrm>
        </p:spPr>
        <p:txBody>
          <a:bodyPr/>
          <a:lstStyle/>
          <a:p>
            <a:r>
              <a:rPr lang="en-GB" dirty="0"/>
              <a:t>What did the students think? 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B9FF363-338D-6CF1-9107-70A8D1973AD4}"/>
              </a:ext>
            </a:extLst>
          </p:cNvPr>
          <p:cNvSpPr txBox="1">
            <a:spLocks/>
          </p:cNvSpPr>
          <p:nvPr/>
        </p:nvSpPr>
        <p:spPr>
          <a:xfrm>
            <a:off x="1300385" y="1447800"/>
            <a:ext cx="9591229" cy="39624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76662-F7C7-9903-83DF-B93C22E78969}"/>
              </a:ext>
            </a:extLst>
          </p:cNvPr>
          <p:cNvSpPr txBox="1"/>
          <p:nvPr/>
        </p:nvSpPr>
        <p:spPr>
          <a:xfrm>
            <a:off x="4200525" y="5051270"/>
            <a:ext cx="6119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2060"/>
                </a:solidFill>
                <a:effectLst/>
                <a:latin typeface="ui-sans-serif"/>
              </a:rPr>
              <a:t>I loved going into the cells and being able to manipulate the protein structures.</a:t>
            </a:r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D3FD3E-7657-8E5D-27A7-12E90B09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59986" y="1069337"/>
            <a:ext cx="1018939" cy="509531"/>
            <a:chOff x="3299703" y="548246"/>
            <a:chExt cx="2024952" cy="10125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6B12F3-8088-672C-C5FB-5F172B58A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379668-9C1D-346E-8A76-F4CC3088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A7F2D2-FB95-5828-B610-F2810801C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510343" y="3649451"/>
            <a:ext cx="1018939" cy="509531"/>
            <a:chOff x="3299703" y="548246"/>
            <a:chExt cx="2024952" cy="10125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716EEA-D38E-B81E-45FF-6DCD97F1B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F56001-547B-3AD0-2299-1938DFE04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6EB187-3F52-7D0D-68FC-281119D23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8861" y="4370464"/>
            <a:ext cx="1018939" cy="509531"/>
            <a:chOff x="3299703" y="548246"/>
            <a:chExt cx="2024952" cy="101259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CFBF2CE-B79B-FC74-93B5-19E7D7F25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87A6358-49D0-E8B2-A88E-788C5B94D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BA5969-3AF6-D86A-2B3A-506F87B9C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798391" y="5582723"/>
            <a:ext cx="1018939" cy="509531"/>
            <a:chOff x="3299703" y="548246"/>
            <a:chExt cx="2024952" cy="101259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4F359DC-9550-BE95-F303-E0ACCEE0B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B76964C-CAD7-C927-C183-3C9995EC3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258F222-93C5-0416-4F3C-8BED07468A7D}"/>
              </a:ext>
            </a:extLst>
          </p:cNvPr>
          <p:cNvSpPr txBox="1"/>
          <p:nvPr/>
        </p:nvSpPr>
        <p:spPr>
          <a:xfrm>
            <a:off x="2759986" y="1806730"/>
            <a:ext cx="61198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2060"/>
                </a:solidFill>
                <a:effectLst/>
                <a:latin typeface="ui-sans-serif"/>
              </a:rPr>
              <a:t>I really enjoyed all of the </a:t>
            </a:r>
            <a:r>
              <a:rPr lang="en-GB" b="0" i="0" dirty="0" err="1">
                <a:solidFill>
                  <a:srgbClr val="002060"/>
                </a:solidFill>
                <a:effectLst/>
                <a:latin typeface="ui-sans-serif"/>
              </a:rPr>
              <a:t>vr</a:t>
            </a:r>
            <a:r>
              <a:rPr lang="en-GB" b="0" i="0" dirty="0">
                <a:solidFill>
                  <a:srgbClr val="002060"/>
                </a:solidFill>
                <a:effectLst/>
                <a:latin typeface="ui-sans-serif"/>
              </a:rPr>
              <a:t> sessions, I think they worked best when they were guided I.e. Sarah guided us through the specific tasks and to all the 3D models and what they showed. But I loved them all and I can really see it being a useful and fun part of the module materials and tutorials in the future.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390" y="436824"/>
            <a:ext cx="10766703" cy="1214411"/>
          </a:xfrm>
        </p:spPr>
        <p:txBody>
          <a:bodyPr/>
          <a:lstStyle/>
          <a:p>
            <a:r>
              <a:rPr lang="en-GB" dirty="0"/>
              <a:t>Talking more in VR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F1AB8E-2EE6-92A4-8352-A138A30D0026}"/>
              </a:ext>
            </a:extLst>
          </p:cNvPr>
          <p:cNvSpPr txBox="1"/>
          <p:nvPr/>
        </p:nvSpPr>
        <p:spPr>
          <a:xfrm>
            <a:off x="1159669" y="2074283"/>
            <a:ext cx="61198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2060"/>
                </a:solidFill>
                <a:effectLst/>
                <a:latin typeface="ui-sans-serif"/>
              </a:rPr>
              <a:t>It felt more comfortable to speak in the VR tutorials than it does in a tutorial presented on Adobe Connect, perhaps as the VR sessions feel slightly less formal and closer to an 'in-person' or 'face-to-face' experience despite still being virtual.</a:t>
            </a:r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9A708E-1158-1ADF-82DA-1ECC975D1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68556" y="1443023"/>
            <a:ext cx="1018939" cy="509531"/>
            <a:chOff x="3299703" y="548246"/>
            <a:chExt cx="2024952" cy="10125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EE341D-D3C3-C671-2CF1-250C549D2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2958AC5-E3DA-8158-E527-EE86DFE66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A99101-A392-3D7B-6CF8-F2F34D30B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6007479" y="3396340"/>
            <a:ext cx="1018939" cy="509531"/>
            <a:chOff x="3299703" y="548246"/>
            <a:chExt cx="2024952" cy="101259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281A16-64DC-50E0-6B5A-7FA9A0A6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312043-DE25-6EFA-7179-A8D87F582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BD592D0-6433-3B24-DE3F-641605970318}"/>
              </a:ext>
            </a:extLst>
          </p:cNvPr>
          <p:cNvSpPr txBox="1"/>
          <p:nvPr/>
        </p:nvSpPr>
        <p:spPr>
          <a:xfrm>
            <a:off x="5183981" y="4849296"/>
            <a:ext cx="6119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2060"/>
                </a:solidFill>
                <a:effectLst/>
                <a:latin typeface="ui-sans-serif"/>
              </a:rPr>
              <a:t>It was amazing to speak to my colleagues</a:t>
            </a:r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B00DE5-8485-09C4-B85B-0A11E1916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83981" y="4218037"/>
            <a:ext cx="1018939" cy="509531"/>
            <a:chOff x="3299703" y="548246"/>
            <a:chExt cx="2024952" cy="101259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AD0688C-EB94-0287-F2D2-A385C7890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15293D3-3C5F-A8A4-68C0-0B18D50D5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F8BEA6-6F30-6E9B-09FC-9A4BC78B4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093454" y="5234866"/>
            <a:ext cx="1018939" cy="509531"/>
            <a:chOff x="3299703" y="548246"/>
            <a:chExt cx="2024952" cy="101259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0D22513-6890-3F23-FBFD-C21402A3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8FCDEE4-8CCB-96DE-5F58-59DD7F66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60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07D1B-72E1-3910-964B-D54203B069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3600" dirty="0"/>
              <a:t>What’s next?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28F8E-3F7A-0D85-5470-8F3CA82FE602}"/>
              </a:ext>
            </a:extLst>
          </p:cNvPr>
          <p:cNvSpPr txBox="1"/>
          <p:nvPr/>
        </p:nvSpPr>
        <p:spPr>
          <a:xfrm>
            <a:off x="10651392" y="6252459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7A907E0-0A2C-ADB0-67F5-2933D36EB115}"/>
              </a:ext>
            </a:extLst>
          </p:cNvPr>
          <p:cNvSpPr txBox="1">
            <a:spLocks/>
          </p:cNvSpPr>
          <p:nvPr/>
        </p:nvSpPr>
        <p:spPr>
          <a:xfrm>
            <a:off x="920701" y="1254071"/>
            <a:ext cx="10350598" cy="340476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Would you like to see VR introduced more widely in your education experience, in addition to Adobe Connect tutorials?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dirty="0">
                <a:solidFill>
                  <a:srgbClr val="7030A0"/>
                </a:solidFill>
              </a:rPr>
              <a:t>83% Yes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17874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AB24DCB6-B19B-4A4B-82AA-A443AC496DAE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60A6B559-7EF3-1146-8945-35F68351DF66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45991D4C-FE3A-DD49-9F9D-812C6DA697D5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F7B079B8-8FBA-9E46-A97C-4ADCB3A31155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EB94B822-F5A1-864D-A2F5-29356FFCDE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OU-Powerpoint-Template-Master</Template>
  <TotalTime>3569</TotalTime>
  <Words>402</Words>
  <Application>Microsoft Office PowerPoint</Application>
  <PresentationFormat>Widescreen</PresentationFormat>
  <Paragraphs>48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Poppins</vt:lpstr>
      <vt:lpstr>Poppins SemiBold</vt:lpstr>
      <vt:lpstr>Times New Roman</vt:lpstr>
      <vt:lpstr>ui-sans-serif</vt:lpstr>
      <vt:lpstr>Covers</vt:lpstr>
      <vt:lpstr>Contents Slides</vt:lpstr>
      <vt:lpstr>Chapter Headings / Dividers</vt:lpstr>
      <vt:lpstr>Slide Options</vt:lpstr>
      <vt:lpstr>End Slides</vt:lpstr>
      <vt:lpstr>Intro Slide Title 1</vt:lpstr>
      <vt:lpstr>Slide Title 9</vt:lpstr>
      <vt:lpstr>PowerPoint Presentation</vt:lpstr>
      <vt:lpstr>PowerPoint Presentation</vt:lpstr>
      <vt:lpstr>PowerPoint Presentation</vt:lpstr>
      <vt:lpstr>PowerPoint Presentation</vt:lpstr>
      <vt:lpstr>Slide Title 9</vt:lpstr>
      <vt:lpstr>Slide Title 9</vt:lpstr>
      <vt:lpstr>PowerPoint Presentation</vt:lpstr>
      <vt:lpstr>Slide Title 30</vt:lpstr>
      <vt:lpstr>Slide Title 31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 Title 1</dc:title>
  <dc:subject>OU Master PowerPoint Template with accessibility guidance and best practice tips</dc:subject>
  <dc:creator>Sarah.Daniell</dc:creator>
  <cp:keywords>OU Master PowerPoint Template</cp:keywords>
  <dc:description/>
  <cp:lastModifiedBy>Diane.Ford</cp:lastModifiedBy>
  <cp:revision>7</cp:revision>
  <dcterms:created xsi:type="dcterms:W3CDTF">2023-05-17T15:39:50Z</dcterms:created>
  <dcterms:modified xsi:type="dcterms:W3CDTF">2024-04-04T14:40:40Z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