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34"/>
  </p:notesMasterIdLst>
  <p:handoutMasterIdLst>
    <p:handoutMasterId r:id="rId35"/>
  </p:handoutMasterIdLst>
  <p:sldIdLst>
    <p:sldId id="327" r:id="rId9"/>
    <p:sldId id="325" r:id="rId10"/>
    <p:sldId id="328" r:id="rId11"/>
    <p:sldId id="329" r:id="rId12"/>
    <p:sldId id="319" r:id="rId13"/>
    <p:sldId id="256" r:id="rId14"/>
    <p:sldId id="259" r:id="rId15"/>
    <p:sldId id="332" r:id="rId16"/>
    <p:sldId id="260" r:id="rId17"/>
    <p:sldId id="333" r:id="rId18"/>
    <p:sldId id="334" r:id="rId19"/>
    <p:sldId id="261" r:id="rId20"/>
    <p:sldId id="335" r:id="rId21"/>
    <p:sldId id="336" r:id="rId22"/>
    <p:sldId id="337" r:id="rId23"/>
    <p:sldId id="304" r:id="rId24"/>
    <p:sldId id="330" r:id="rId25"/>
    <p:sldId id="320" r:id="rId26"/>
    <p:sldId id="321" r:id="rId27"/>
    <p:sldId id="257" r:id="rId28"/>
    <p:sldId id="322" r:id="rId29"/>
    <p:sldId id="323" r:id="rId30"/>
    <p:sldId id="324" r:id="rId31"/>
    <p:sldId id="331" r:id="rId32"/>
    <p:sldId id="3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FD"/>
    <a:srgbClr val="060645"/>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536B8D-7FEB-445D-B6D0-EC403ACD0C5F}" v="81" dt="2024-04-10T20:22:57.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90" autoAdjust="0"/>
  </p:normalViewPr>
  <p:slideViewPr>
    <p:cSldViewPr snapToGrid="0">
      <p:cViewPr varScale="1">
        <p:scale>
          <a:sx n="73" d="100"/>
          <a:sy n="73" d="100"/>
        </p:scale>
        <p:origin x="1042" y="6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11/04/2024</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with a couple of short presentations from Vic and then </a:t>
            </a:r>
            <a:r>
              <a:rPr lang="en-GB" dirty="0" err="1"/>
              <a:t>Mychelle</a:t>
            </a:r>
            <a:r>
              <a:rPr lang="en-GB" dirty="0"/>
              <a:t> to say how scholarship can impact the faculty and university  </a:t>
            </a:r>
          </a:p>
        </p:txBody>
      </p:sp>
      <p:sp>
        <p:nvSpPr>
          <p:cNvPr id="4" name="Slide Number Placeholder 3"/>
          <p:cNvSpPr>
            <a:spLocks noGrp="1"/>
          </p:cNvSpPr>
          <p:nvPr>
            <p:ph type="sldNum" sz="quarter" idx="5"/>
          </p:nvPr>
        </p:nvSpPr>
        <p:spPr/>
        <p:txBody>
          <a:bodyPr/>
          <a:lstStyle/>
          <a:p>
            <a:fld id="{8CCD80B4-3417-B74B-BDCD-C7836226A258}" type="slidenum">
              <a:rPr lang="en-US" smtClean="0"/>
              <a:pPr/>
              <a:t>5</a:t>
            </a:fld>
            <a:endParaRPr lang="en-US"/>
          </a:p>
        </p:txBody>
      </p:sp>
    </p:spTree>
    <p:extLst>
      <p:ext uri="{BB962C8B-B14F-4D97-AF65-F5344CB8AC3E}">
        <p14:creationId xmlns:p14="http://schemas.microsoft.com/office/powerpoint/2010/main" val="360131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14</a:t>
            </a:fld>
            <a:endParaRPr lang="en-US"/>
          </a:p>
        </p:txBody>
      </p:sp>
    </p:spTree>
    <p:extLst>
      <p:ext uri="{BB962C8B-B14F-4D97-AF65-F5344CB8AC3E}">
        <p14:creationId xmlns:p14="http://schemas.microsoft.com/office/powerpoint/2010/main" val="338624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15</a:t>
            </a:fld>
            <a:endParaRPr lang="en-US"/>
          </a:p>
        </p:txBody>
      </p:sp>
    </p:spTree>
    <p:extLst>
      <p:ext uri="{BB962C8B-B14F-4D97-AF65-F5344CB8AC3E}">
        <p14:creationId xmlns:p14="http://schemas.microsoft.com/office/powerpoint/2010/main" val="364351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16</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17</a:t>
            </a:fld>
            <a:endParaRPr lang="en-US"/>
          </a:p>
        </p:txBody>
      </p:sp>
    </p:spTree>
    <p:extLst>
      <p:ext uri="{BB962C8B-B14F-4D97-AF65-F5344CB8AC3E}">
        <p14:creationId xmlns:p14="http://schemas.microsoft.com/office/powerpoint/2010/main" val="3343505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20</a:t>
            </a:fld>
            <a:endParaRPr lang="en-US"/>
          </a:p>
        </p:txBody>
      </p:sp>
    </p:spTree>
    <p:extLst>
      <p:ext uri="{BB962C8B-B14F-4D97-AF65-F5344CB8AC3E}">
        <p14:creationId xmlns:p14="http://schemas.microsoft.com/office/powerpoint/2010/main" val="1439615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4D4D4D"/>
                </a:solidFill>
                <a:effectLst/>
                <a:latin typeface="Arial" panose="020B0604020202020204" pitchFamily="34" charset="0"/>
              </a:rPr>
              <a:t>The 12 facets of the Impact Evaluation Framework (IEF) for </a:t>
            </a:r>
            <a:r>
              <a:rPr lang="en-GB" b="0" i="0" dirty="0" err="1">
                <a:solidFill>
                  <a:srgbClr val="4D4D4D"/>
                </a:solidFill>
                <a:effectLst/>
                <a:latin typeface="Arial" panose="020B0604020202020204" pitchFamily="34" charset="0"/>
              </a:rPr>
              <a:t>SoTL</a:t>
            </a:r>
            <a:r>
              <a:rPr lang="en-GB" b="0" i="0" dirty="0">
                <a:solidFill>
                  <a:srgbClr val="4D4D4D"/>
                </a:solidFill>
                <a:effectLst/>
                <a:latin typeface="Arial" panose="020B0604020202020204" pitchFamily="34" charset="0"/>
              </a:rPr>
              <a:t> are divided into four categories:</a:t>
            </a:r>
          </a:p>
          <a:p>
            <a:pPr algn="l">
              <a:buFont typeface="+mj-lt"/>
              <a:buAutoNum type="arabicPeriod"/>
            </a:pPr>
            <a:r>
              <a:rPr lang="en-GB" b="0" i="0" dirty="0">
                <a:solidFill>
                  <a:srgbClr val="4D4D4D"/>
                </a:solidFill>
                <a:effectLst/>
                <a:latin typeface="Arial" panose="020B0604020202020204" pitchFamily="34" charset="0"/>
              </a:rPr>
              <a:t>Learning and Teaching.</a:t>
            </a:r>
          </a:p>
          <a:p>
            <a:pPr algn="l">
              <a:buFont typeface="+mj-lt"/>
              <a:buAutoNum type="arabicPeriod"/>
            </a:pPr>
            <a:r>
              <a:rPr lang="en-GB" b="0" i="0" dirty="0">
                <a:solidFill>
                  <a:srgbClr val="4D4D4D"/>
                </a:solidFill>
                <a:effectLst/>
                <a:latin typeface="Arial" panose="020B0604020202020204" pitchFamily="34" charset="0"/>
              </a:rPr>
              <a:t>Transfer to others.</a:t>
            </a:r>
          </a:p>
          <a:p>
            <a:pPr algn="l">
              <a:buFont typeface="+mj-lt"/>
              <a:buAutoNum type="arabicPeriod"/>
            </a:pPr>
            <a:r>
              <a:rPr lang="en-GB" b="0" i="0" dirty="0">
                <a:solidFill>
                  <a:srgbClr val="4D4D4D"/>
                </a:solidFill>
                <a:effectLst/>
                <a:latin typeface="Arial" panose="020B0604020202020204" pitchFamily="34" charset="0"/>
              </a:rPr>
              <a:t>Stakeholder benefits.</a:t>
            </a:r>
          </a:p>
          <a:p>
            <a:pPr algn="l">
              <a:buFont typeface="+mj-lt"/>
              <a:buAutoNum type="arabicPeriod"/>
            </a:pPr>
            <a:r>
              <a:rPr lang="en-GB" b="0" i="0" dirty="0">
                <a:solidFill>
                  <a:srgbClr val="4D4D4D"/>
                </a:solidFill>
                <a:effectLst/>
                <a:latin typeface="Arial" panose="020B0604020202020204" pitchFamily="34" charset="0"/>
              </a:rPr>
              <a:t>Cultural and economic benefits.</a:t>
            </a:r>
          </a:p>
          <a:p>
            <a:endParaRPr lang="en-GB" dirty="0"/>
          </a:p>
          <a:p>
            <a:r>
              <a:rPr lang="en-GB" dirty="0"/>
              <a:t>Plus 1 extra on strengthening the OU standing, </a:t>
            </a:r>
            <a:r>
              <a:rPr lang="en-GB" sz="1800" b="0" i="0" dirty="0">
                <a:solidFill>
                  <a:srgbClr val="000000"/>
                </a:solidFill>
                <a:effectLst/>
                <a:latin typeface="Poppins" panose="00000500000000000000" pitchFamily="2" charset="0"/>
              </a:rPr>
              <a:t>Enhancing OU’s reputation across the HE sector and/or internationally; facilitating OU’s collaboration/ties with other HE/other partners; invitation to join external steering groups; giving key note speech </a:t>
            </a:r>
          </a:p>
          <a:p>
            <a:endParaRPr lang="en-GB" sz="1800" b="0" i="0" dirty="0">
              <a:solidFill>
                <a:srgbClr val="000000"/>
              </a:solidFill>
              <a:effectLst/>
              <a:latin typeface="Poppins" panose="00000500000000000000" pitchFamily="2" charset="0"/>
            </a:endParaRPr>
          </a:p>
          <a:p>
            <a:r>
              <a:rPr lang="en-GB" sz="1800" b="0" i="0" dirty="0">
                <a:solidFill>
                  <a:srgbClr val="000000"/>
                </a:solidFill>
                <a:effectLst/>
                <a:latin typeface="Poppins" panose="00000500000000000000" pitchFamily="2" charset="0"/>
              </a:rPr>
              <a:t>We will be launching this over the coming weeks to project teams (and those recently finished) and as part of the project inductions from now on</a:t>
            </a:r>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21</a:t>
            </a:fld>
            <a:endParaRPr lang="en-US"/>
          </a:p>
        </p:txBody>
      </p:sp>
    </p:spTree>
    <p:extLst>
      <p:ext uri="{BB962C8B-B14F-4D97-AF65-F5344CB8AC3E}">
        <p14:creationId xmlns:p14="http://schemas.microsoft.com/office/powerpoint/2010/main" val="165577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nothing new, and has been given as a suggested template for a few years, we will however be requesting that this is followed in future.</a:t>
            </a:r>
          </a:p>
          <a:p>
            <a:endParaRPr lang="en-GB" dirty="0"/>
          </a:p>
          <a:p>
            <a:r>
              <a:rPr lang="en-GB" dirty="0"/>
              <a:t>Executive summary – short- 1 page summary, can be picked up by someone else and see the key points on why you implemented the project and how they could implement the project.</a:t>
            </a:r>
          </a:p>
        </p:txBody>
      </p:sp>
      <p:sp>
        <p:nvSpPr>
          <p:cNvPr id="4" name="Slide Number Placeholder 3"/>
          <p:cNvSpPr>
            <a:spLocks noGrp="1"/>
          </p:cNvSpPr>
          <p:nvPr>
            <p:ph type="sldNum" sz="quarter" idx="5"/>
          </p:nvPr>
        </p:nvSpPr>
        <p:spPr/>
        <p:txBody>
          <a:bodyPr/>
          <a:lstStyle/>
          <a:p>
            <a:fld id="{8CCD80B4-3417-B74B-BDCD-C7836226A258}" type="slidenum">
              <a:rPr lang="en-US" smtClean="0"/>
              <a:pPr/>
              <a:t>23</a:t>
            </a:fld>
            <a:endParaRPr lang="en-US"/>
          </a:p>
        </p:txBody>
      </p:sp>
    </p:spTree>
    <p:extLst>
      <p:ext uri="{BB962C8B-B14F-4D97-AF65-F5344CB8AC3E}">
        <p14:creationId xmlns:p14="http://schemas.microsoft.com/office/powerpoint/2010/main" val="2206056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the body of the report – maximum word count 5500, so a short report that can easily be written and also read.  But centred around what you did, why you did it and what happened.  </a:t>
            </a:r>
            <a:br>
              <a:rPr lang="en-GB" dirty="0"/>
            </a:br>
            <a:br>
              <a:rPr lang="en-GB" dirty="0"/>
            </a:br>
            <a:r>
              <a:rPr lang="en-GB" dirty="0"/>
              <a:t>Further dissemination can be done via a journal paper.</a:t>
            </a:r>
          </a:p>
          <a:p>
            <a:endParaRPr lang="en-GB" dirty="0"/>
          </a:p>
          <a:p>
            <a:r>
              <a:rPr lang="en-GB" dirty="0"/>
              <a:t>We will roll out this template to projects already in progress, so if you are coming close to the end of your project please let us know and we’ll arrange a meeting</a:t>
            </a:r>
          </a:p>
        </p:txBody>
      </p:sp>
      <p:sp>
        <p:nvSpPr>
          <p:cNvPr id="4" name="Slide Number Placeholder 3"/>
          <p:cNvSpPr>
            <a:spLocks noGrp="1"/>
          </p:cNvSpPr>
          <p:nvPr>
            <p:ph type="sldNum" sz="quarter" idx="5"/>
          </p:nvPr>
        </p:nvSpPr>
        <p:spPr/>
        <p:txBody>
          <a:bodyPr/>
          <a:lstStyle/>
          <a:p>
            <a:fld id="{8CCD80B4-3417-B74B-BDCD-C7836226A258}" type="slidenum">
              <a:rPr lang="en-US" smtClean="0"/>
              <a:pPr/>
              <a:t>24</a:t>
            </a:fld>
            <a:endParaRPr lang="en-US"/>
          </a:p>
        </p:txBody>
      </p:sp>
    </p:spTree>
    <p:extLst>
      <p:ext uri="{BB962C8B-B14F-4D97-AF65-F5344CB8AC3E}">
        <p14:creationId xmlns:p14="http://schemas.microsoft.com/office/powerpoint/2010/main" val="2449813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25</a:t>
            </a:fld>
            <a:endParaRPr lang="en-US"/>
          </a:p>
        </p:txBody>
      </p:sp>
    </p:spTree>
    <p:extLst>
      <p:ext uri="{BB962C8B-B14F-4D97-AF65-F5344CB8AC3E}">
        <p14:creationId xmlns:p14="http://schemas.microsoft.com/office/powerpoint/2010/main" val="411748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6</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176345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8</a:t>
            </a:fld>
            <a:endParaRPr lang="en-US"/>
          </a:p>
        </p:txBody>
      </p:sp>
    </p:spTree>
    <p:extLst>
      <p:ext uri="{BB962C8B-B14F-4D97-AF65-F5344CB8AC3E}">
        <p14:creationId xmlns:p14="http://schemas.microsoft.com/office/powerpoint/2010/main" val="427008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154852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399091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11</a:t>
            </a:fld>
            <a:endParaRPr lang="en-US"/>
          </a:p>
        </p:txBody>
      </p:sp>
    </p:spTree>
    <p:extLst>
      <p:ext uri="{BB962C8B-B14F-4D97-AF65-F5344CB8AC3E}">
        <p14:creationId xmlns:p14="http://schemas.microsoft.com/office/powerpoint/2010/main" val="420329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148185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464590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709156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282401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985677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505743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809716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4.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4/11/2024</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 id="2147483937" r:id="rId4"/>
    <p:sldLayoutId id="2147483938" r:id="rId5"/>
    <p:sldLayoutId id="2147483939" r:id="rId6"/>
    <p:sldLayoutId id="2147483940" r:id="rId7"/>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93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padlet.com/gerianderson/why-is-the-scholarship-of-teaching-and-learning-important-to-kecsbku0wblceeao"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padlet.com/gerianderson/why-is-the-scholarship-of-teaching-and-learning-important-to-kecsbku0wblceeao"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5.open.ac.uk/scholarship-and-innovation/esteem/projects/themes/innovative-assessment/assessment-analytics-student-engagement-and-performance-s217" TargetMode="External"/><Relationship Id="rId7" Type="http://schemas.openxmlformats.org/officeDocument/2006/relationships/hyperlink" Target="https://www5.open.ac.uk/scholarship-and-innovation/esteem/projects/themes/technologies-stem-learning/are-we-making-progress-progression-through-learners%e2%80%99" TargetMode="External"/><Relationship Id="rId2" Type="http://schemas.openxmlformats.org/officeDocument/2006/relationships/hyperlink" Target="https://www5.open.ac.uk/scholarship-and-innovation/esteem/projects/themes/supporting-students/flexible-start-m140" TargetMode="External"/><Relationship Id="rId1" Type="http://schemas.openxmlformats.org/officeDocument/2006/relationships/slideLayout" Target="../slideLayouts/slideLayout17.xml"/><Relationship Id="rId6" Type="http://schemas.openxmlformats.org/officeDocument/2006/relationships/hyperlink" Target="https://www5.open.ac.uk/scholarship-and-innovation/esteem/projects/themes/supporting-students/investigating-the-perceived-benefits-computing-students-remote" TargetMode="External"/><Relationship Id="rId5" Type="http://schemas.openxmlformats.org/officeDocument/2006/relationships/hyperlink" Target="https://www5.open.ac.uk/scholarship-and-innovation/esteem/projects/themes/teaching-laboratory-practice-online/geospatial-technologies-distance-learning-and" TargetMode="External"/><Relationship Id="rId4" Type="http://schemas.openxmlformats.org/officeDocument/2006/relationships/hyperlink" Target="https://www5.open.ac.uk/scholarship-and-innovation/esteem/projects/themes/onlineonscreen-stem-practice/online-journal-clubs-distance-higher-educ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padlet.com/esteem/the-13th-esteem-annual-conference-2024-workshop-opportunitie-szep5mhj6g4bwrzz"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hyperlink" Target="https://eur01.safelinks.protection.outlook.com/?url=https%3A%2F%2Fthelearningcentre.learningpool.com%2Fcourse%2Fview.php%3Fid%3D6510&amp;data=05%7C02%7Csusan.pawley%40open.ac.uk%7C7d3d85e341d149518d2808dc5487294f%7C0e2ed45596af4100bed3a8e5fd981685%7C0%7C0%7C638478186753295897%7CUnknown%7CTWFpbGZsb3d8eyJWIjoiMC4wLjAwMDAiLCJQIjoiV2luMzIiLCJBTiI6Ik1haWwiLCJXVCI6Mn0%3D%7C0%7C%7C%7C&amp;sdata=PgYkZdlUUw9SJBNMtwhUMR9kImrr2rlDoXqSeBEjNZ4%3D&amp;reserved=0"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padlet.com/gerianderson/why-is-the-scholarship-of-teaching-and-learning-important-to-kecsbku0wblceeao"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bench in a park&#10;&#10;Description automatically generated">
            <a:extLst>
              <a:ext uri="{FF2B5EF4-FFF2-40B4-BE49-F238E27FC236}">
                <a16:creationId xmlns:a16="http://schemas.microsoft.com/office/drawing/2014/main" id="{978A58EF-6045-7FE7-CBF8-554EDA15A4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25" b="3525"/>
          <a:stretch>
            <a:fillRect/>
          </a:stretch>
        </p:blipFill>
        <p:spPr/>
      </p:pic>
      <p:sp>
        <p:nvSpPr>
          <p:cNvPr id="3" name="Text Placeholder 2">
            <a:extLst>
              <a:ext uri="{FF2B5EF4-FFF2-40B4-BE49-F238E27FC236}">
                <a16:creationId xmlns:a16="http://schemas.microsoft.com/office/drawing/2014/main" id="{11891931-039C-47F8-7E05-A09E2B4E04F0}"/>
              </a:ext>
            </a:extLst>
          </p:cNvPr>
          <p:cNvSpPr>
            <a:spLocks noGrp="1"/>
          </p:cNvSpPr>
          <p:nvPr>
            <p:ph type="body" sz="quarter" idx="11"/>
          </p:nvPr>
        </p:nvSpPr>
        <p:spPr>
          <a:xfrm>
            <a:off x="289673" y="694587"/>
            <a:ext cx="5557585" cy="1800200"/>
          </a:xfrm>
        </p:spPr>
        <p:txBody>
          <a:bodyPr/>
          <a:lstStyle/>
          <a:p>
            <a:r>
              <a:rPr lang="en-GB" sz="6000"/>
              <a:t>Conference Journal</a:t>
            </a:r>
          </a:p>
          <a:p>
            <a:r>
              <a:rPr lang="en-GB" sz="4000"/>
              <a:t>Sharing scholarship and best practice: Implementing what works</a:t>
            </a:r>
          </a:p>
          <a:p>
            <a:endParaRPr lang="en-GB"/>
          </a:p>
        </p:txBody>
      </p:sp>
      <p:sp>
        <p:nvSpPr>
          <p:cNvPr id="7" name="Text Placeholder 6">
            <a:extLst>
              <a:ext uri="{FF2B5EF4-FFF2-40B4-BE49-F238E27FC236}">
                <a16:creationId xmlns:a16="http://schemas.microsoft.com/office/drawing/2014/main" id="{7FE828ED-2F0D-D284-0F7F-0FA1C131A429}"/>
              </a:ext>
            </a:extLst>
          </p:cNvPr>
          <p:cNvSpPr>
            <a:spLocks noGrp="1"/>
          </p:cNvSpPr>
          <p:nvPr>
            <p:ph type="body" sz="quarter" idx="15"/>
          </p:nvPr>
        </p:nvSpPr>
        <p:spPr>
          <a:xfrm>
            <a:off x="289674" y="4809066"/>
            <a:ext cx="5557584" cy="347039"/>
          </a:xfrm>
        </p:spPr>
        <p:txBody>
          <a:bodyPr/>
          <a:lstStyle/>
          <a:p>
            <a:r>
              <a:rPr lang="en-GB"/>
              <a:t>April 2024</a:t>
            </a:r>
          </a:p>
        </p:txBody>
      </p:sp>
    </p:spTree>
    <p:extLst>
      <p:ext uri="{BB962C8B-B14F-4D97-AF65-F5344CB8AC3E}">
        <p14:creationId xmlns:p14="http://schemas.microsoft.com/office/powerpoint/2010/main" val="955762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D5D08F-87B7-D05F-F15E-80C882EE3ECA}"/>
              </a:ext>
            </a:extLst>
          </p:cNvPr>
          <p:cNvSpPr/>
          <p:nvPr/>
        </p:nvSpPr>
        <p:spPr>
          <a:xfrm>
            <a:off x="310896" y="2276856"/>
            <a:ext cx="11375136" cy="26334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0926155-1752-863B-1BF2-4529518150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a:t>
            </a:r>
          </a:p>
        </p:txBody>
      </p:sp>
      <p:sp>
        <p:nvSpPr>
          <p:cNvPr id="8" name="Text Placeholder 7">
            <a:extLst>
              <a:ext uri="{FF2B5EF4-FFF2-40B4-BE49-F238E27FC236}">
                <a16:creationId xmlns:a16="http://schemas.microsoft.com/office/drawing/2014/main" id="{835C796E-D56F-8A58-4399-0EAFA7716FA0}"/>
              </a:ext>
            </a:extLst>
          </p:cNvPr>
          <p:cNvSpPr>
            <a:spLocks noGrp="1"/>
          </p:cNvSpPr>
          <p:nvPr>
            <p:ph type="body" sz="quarter" idx="11"/>
          </p:nvPr>
        </p:nvSpPr>
        <p:spPr>
          <a:xfrm>
            <a:off x="408206" y="559121"/>
            <a:ext cx="11616153" cy="1114231"/>
          </a:xfrm>
        </p:spPr>
        <p:txBody>
          <a:bodyPr/>
          <a:lstStyle/>
          <a:p>
            <a:r>
              <a:rPr lang="en-GB" dirty="0"/>
              <a:t>Why is SoTL important to STEM?</a:t>
            </a:r>
          </a:p>
        </p:txBody>
      </p:sp>
      <p:sp>
        <p:nvSpPr>
          <p:cNvPr id="9" name="Text Placeholder 8">
            <a:extLst>
              <a:ext uri="{FF2B5EF4-FFF2-40B4-BE49-F238E27FC236}">
                <a16:creationId xmlns:a16="http://schemas.microsoft.com/office/drawing/2014/main" id="{66434F24-7D18-922B-723E-ADD2C4C4E39C}"/>
              </a:ext>
            </a:extLst>
          </p:cNvPr>
          <p:cNvSpPr>
            <a:spLocks noGrp="1"/>
          </p:cNvSpPr>
          <p:nvPr>
            <p:ph type="body" sz="quarter" idx="12"/>
          </p:nvPr>
        </p:nvSpPr>
        <p:spPr>
          <a:xfrm>
            <a:off x="433387" y="1673352"/>
            <a:ext cx="11115485" cy="2439435"/>
          </a:xfrm>
        </p:spPr>
        <p:txBody>
          <a:bodyPr/>
          <a:lstStyle/>
          <a:p>
            <a:r>
              <a:rPr lang="en-GB" dirty="0"/>
              <a:t>From the recent </a:t>
            </a:r>
            <a:r>
              <a:rPr lang="en-GB" dirty="0">
                <a:hlinkClick r:id="rId3"/>
              </a:rPr>
              <a:t>Scholarship plan launch </a:t>
            </a:r>
            <a:r>
              <a:rPr lang="en-GB" dirty="0" err="1">
                <a:hlinkClick r:id="rId3"/>
              </a:rPr>
              <a:t>padlet</a:t>
            </a:r>
            <a:r>
              <a:rPr lang="en-GB" dirty="0"/>
              <a:t>: </a:t>
            </a:r>
          </a:p>
          <a:p>
            <a:r>
              <a:rPr lang="en-GB" sz="2400" dirty="0"/>
              <a:t>Evidence-led</a:t>
            </a:r>
          </a:p>
          <a:p>
            <a:r>
              <a:rPr lang="en-GB" sz="2400" dirty="0"/>
              <a:t>Developing and co-creating new methods</a:t>
            </a:r>
          </a:p>
          <a:p>
            <a:r>
              <a:rPr lang="en-GB" sz="2400" dirty="0"/>
              <a:t>A tool to close awarding gaps</a:t>
            </a:r>
          </a:p>
          <a:p>
            <a:r>
              <a:rPr lang="en-GB" sz="2400" dirty="0"/>
              <a:t>Competitive advantage</a:t>
            </a:r>
          </a:p>
          <a:p>
            <a:r>
              <a:rPr lang="en-GB" sz="2400" dirty="0"/>
              <a:t>Proximity to students</a:t>
            </a:r>
          </a:p>
          <a:p>
            <a:r>
              <a:rPr lang="en-GB" sz="2400" dirty="0"/>
              <a:t>Avoids “pedagogical amnesia”</a:t>
            </a:r>
          </a:p>
          <a:p>
            <a:r>
              <a:rPr lang="en-GB" sz="2400" dirty="0"/>
              <a:t>Academic recognition</a:t>
            </a:r>
          </a:p>
          <a:p>
            <a:r>
              <a:rPr lang="en-GB" sz="2400" dirty="0"/>
              <a:t>Scholarship is fun</a:t>
            </a:r>
          </a:p>
        </p:txBody>
      </p:sp>
      <p:sp>
        <p:nvSpPr>
          <p:cNvPr id="3" name="TextBox 2">
            <a:extLst>
              <a:ext uri="{FF2B5EF4-FFF2-40B4-BE49-F238E27FC236}">
                <a16:creationId xmlns:a16="http://schemas.microsoft.com/office/drawing/2014/main" id="{079CA639-EF1A-1396-E901-CA17137D1CA5}"/>
              </a:ext>
            </a:extLst>
          </p:cNvPr>
          <p:cNvSpPr txBox="1"/>
          <p:nvPr/>
        </p:nvSpPr>
        <p:spPr>
          <a:xfrm>
            <a:off x="8247888" y="2893069"/>
            <a:ext cx="3369384" cy="1200329"/>
          </a:xfrm>
          <a:prstGeom prst="rect">
            <a:avLst/>
          </a:prstGeom>
          <a:noFill/>
        </p:spPr>
        <p:txBody>
          <a:bodyPr wrap="none" rtlCol="0">
            <a:spAutoFit/>
          </a:bodyPr>
          <a:lstStyle/>
          <a:p>
            <a:pPr algn="ctr"/>
            <a:r>
              <a:rPr lang="en-GB" sz="3600" dirty="0">
                <a:solidFill>
                  <a:schemeClr val="accent3">
                    <a:lumMod val="75000"/>
                  </a:schemeClr>
                </a:solidFill>
              </a:rPr>
              <a:t>Benefits to STEM</a:t>
            </a:r>
          </a:p>
          <a:p>
            <a:pPr algn="ctr"/>
            <a:r>
              <a:rPr lang="en-GB" sz="3600" dirty="0">
                <a:solidFill>
                  <a:schemeClr val="accent3">
                    <a:lumMod val="75000"/>
                  </a:schemeClr>
                </a:solidFill>
              </a:rPr>
              <a:t> students</a:t>
            </a:r>
          </a:p>
        </p:txBody>
      </p:sp>
    </p:spTree>
    <p:extLst>
      <p:ext uri="{BB962C8B-B14F-4D97-AF65-F5344CB8AC3E}">
        <p14:creationId xmlns:p14="http://schemas.microsoft.com/office/powerpoint/2010/main" val="2201878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D5D08F-87B7-D05F-F15E-80C882EE3ECA}"/>
              </a:ext>
            </a:extLst>
          </p:cNvPr>
          <p:cNvSpPr/>
          <p:nvPr/>
        </p:nvSpPr>
        <p:spPr>
          <a:xfrm>
            <a:off x="303561" y="4389119"/>
            <a:ext cx="11375136" cy="22407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0926155-1752-863B-1BF2-4529518150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a:t>
            </a:r>
          </a:p>
        </p:txBody>
      </p:sp>
      <p:sp>
        <p:nvSpPr>
          <p:cNvPr id="8" name="Text Placeholder 7">
            <a:extLst>
              <a:ext uri="{FF2B5EF4-FFF2-40B4-BE49-F238E27FC236}">
                <a16:creationId xmlns:a16="http://schemas.microsoft.com/office/drawing/2014/main" id="{835C796E-D56F-8A58-4399-0EAFA7716FA0}"/>
              </a:ext>
            </a:extLst>
          </p:cNvPr>
          <p:cNvSpPr>
            <a:spLocks noGrp="1"/>
          </p:cNvSpPr>
          <p:nvPr>
            <p:ph type="body" sz="quarter" idx="11"/>
          </p:nvPr>
        </p:nvSpPr>
        <p:spPr>
          <a:xfrm>
            <a:off x="408206" y="559121"/>
            <a:ext cx="11616153" cy="1114231"/>
          </a:xfrm>
        </p:spPr>
        <p:txBody>
          <a:bodyPr/>
          <a:lstStyle/>
          <a:p>
            <a:r>
              <a:rPr lang="en-GB" dirty="0"/>
              <a:t>Why is SoTL important to STEM?</a:t>
            </a:r>
          </a:p>
        </p:txBody>
      </p:sp>
      <p:sp>
        <p:nvSpPr>
          <p:cNvPr id="9" name="Text Placeholder 8">
            <a:extLst>
              <a:ext uri="{FF2B5EF4-FFF2-40B4-BE49-F238E27FC236}">
                <a16:creationId xmlns:a16="http://schemas.microsoft.com/office/drawing/2014/main" id="{66434F24-7D18-922B-723E-ADD2C4C4E39C}"/>
              </a:ext>
            </a:extLst>
          </p:cNvPr>
          <p:cNvSpPr>
            <a:spLocks noGrp="1"/>
          </p:cNvSpPr>
          <p:nvPr>
            <p:ph type="body" sz="quarter" idx="12"/>
          </p:nvPr>
        </p:nvSpPr>
        <p:spPr>
          <a:xfrm>
            <a:off x="433387" y="1673352"/>
            <a:ext cx="11115485" cy="2439435"/>
          </a:xfrm>
        </p:spPr>
        <p:txBody>
          <a:bodyPr/>
          <a:lstStyle/>
          <a:p>
            <a:r>
              <a:rPr lang="en-GB" dirty="0"/>
              <a:t>From the recent </a:t>
            </a:r>
            <a:r>
              <a:rPr lang="en-GB" dirty="0">
                <a:hlinkClick r:id="rId3"/>
              </a:rPr>
              <a:t>Scholarship plan launch </a:t>
            </a:r>
            <a:r>
              <a:rPr lang="en-GB" dirty="0" err="1">
                <a:hlinkClick r:id="rId3"/>
              </a:rPr>
              <a:t>padlet</a:t>
            </a:r>
            <a:r>
              <a:rPr lang="en-GB" dirty="0"/>
              <a:t>: </a:t>
            </a:r>
          </a:p>
          <a:p>
            <a:r>
              <a:rPr lang="en-GB" sz="2400" dirty="0"/>
              <a:t>Evidence-led</a:t>
            </a:r>
          </a:p>
          <a:p>
            <a:r>
              <a:rPr lang="en-GB" sz="2400" dirty="0"/>
              <a:t>Developing and co-creating new methods</a:t>
            </a:r>
          </a:p>
          <a:p>
            <a:r>
              <a:rPr lang="en-GB" sz="2400" dirty="0"/>
              <a:t>A tool to close awarding gaps</a:t>
            </a:r>
          </a:p>
          <a:p>
            <a:r>
              <a:rPr lang="en-GB" sz="2400" dirty="0"/>
              <a:t>Competitive advantage</a:t>
            </a:r>
          </a:p>
          <a:p>
            <a:r>
              <a:rPr lang="en-GB" sz="2400" dirty="0"/>
              <a:t>Proximity to students</a:t>
            </a:r>
          </a:p>
          <a:p>
            <a:r>
              <a:rPr lang="en-GB" sz="2400" dirty="0"/>
              <a:t>Avoids “pedagogical amnesia”</a:t>
            </a:r>
          </a:p>
          <a:p>
            <a:r>
              <a:rPr lang="en-GB" sz="2400" dirty="0"/>
              <a:t>Academic recognition</a:t>
            </a:r>
          </a:p>
          <a:p>
            <a:r>
              <a:rPr lang="en-GB" sz="2400" dirty="0"/>
              <a:t>Scholarship is fun</a:t>
            </a:r>
          </a:p>
        </p:txBody>
      </p:sp>
      <p:sp>
        <p:nvSpPr>
          <p:cNvPr id="3" name="TextBox 2">
            <a:extLst>
              <a:ext uri="{FF2B5EF4-FFF2-40B4-BE49-F238E27FC236}">
                <a16:creationId xmlns:a16="http://schemas.microsoft.com/office/drawing/2014/main" id="{079CA639-EF1A-1396-E901-CA17137D1CA5}"/>
              </a:ext>
            </a:extLst>
          </p:cNvPr>
          <p:cNvSpPr txBox="1"/>
          <p:nvPr/>
        </p:nvSpPr>
        <p:spPr>
          <a:xfrm>
            <a:off x="7972792" y="4726432"/>
            <a:ext cx="3369384" cy="1200329"/>
          </a:xfrm>
          <a:prstGeom prst="rect">
            <a:avLst/>
          </a:prstGeom>
          <a:noFill/>
        </p:spPr>
        <p:txBody>
          <a:bodyPr wrap="none" rtlCol="0">
            <a:spAutoFit/>
          </a:bodyPr>
          <a:lstStyle/>
          <a:p>
            <a:pPr algn="ctr"/>
            <a:r>
              <a:rPr lang="en-GB" sz="3600" dirty="0">
                <a:solidFill>
                  <a:schemeClr val="accent3">
                    <a:lumMod val="75000"/>
                  </a:schemeClr>
                </a:solidFill>
              </a:rPr>
              <a:t>Benefits to STEM</a:t>
            </a:r>
          </a:p>
          <a:p>
            <a:pPr algn="ctr"/>
            <a:r>
              <a:rPr lang="en-GB" sz="3600" dirty="0">
                <a:solidFill>
                  <a:schemeClr val="accent3">
                    <a:lumMod val="75000"/>
                  </a:schemeClr>
                </a:solidFill>
              </a:rPr>
              <a:t> staff</a:t>
            </a:r>
          </a:p>
        </p:txBody>
      </p:sp>
    </p:spTree>
    <p:extLst>
      <p:ext uri="{BB962C8B-B14F-4D97-AF65-F5344CB8AC3E}">
        <p14:creationId xmlns:p14="http://schemas.microsoft.com/office/powerpoint/2010/main" val="238682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a:xfrm>
            <a:off x="408206" y="559121"/>
            <a:ext cx="9988521" cy="1379407"/>
          </a:xfrm>
        </p:spPr>
        <p:txBody>
          <a:bodyPr/>
          <a:lstStyle/>
          <a:p>
            <a:r>
              <a:rPr lang="en-GB" dirty="0"/>
              <a:t>How can SoTL change STEM? </a:t>
            </a:r>
          </a:p>
        </p:txBody>
      </p:sp>
      <p:sp>
        <p:nvSpPr>
          <p:cNvPr id="9" name="Text Placeholder 8">
            <a:extLst>
              <a:ext uri="{FF2B5EF4-FFF2-40B4-BE49-F238E27FC236}">
                <a16:creationId xmlns:a16="http://schemas.microsoft.com/office/drawing/2014/main" id="{52A4FE12-D978-B6B8-FB43-59E425DEEACB}"/>
              </a:ext>
            </a:extLst>
          </p:cNvPr>
          <p:cNvSpPr>
            <a:spLocks noGrp="1"/>
          </p:cNvSpPr>
          <p:nvPr>
            <p:ph type="body" sz="quarter" idx="12"/>
          </p:nvPr>
        </p:nvSpPr>
        <p:spPr>
          <a:xfrm>
            <a:off x="408206" y="2083857"/>
            <a:ext cx="9595329" cy="2439435"/>
          </a:xfrm>
        </p:spPr>
        <p:txBody>
          <a:bodyPr/>
          <a:lstStyle/>
          <a:p>
            <a:r>
              <a:rPr lang="en-GB" dirty="0"/>
              <a:t>So many examples!</a:t>
            </a:r>
          </a:p>
          <a:p>
            <a:endParaRPr lang="en-GB" dirty="0"/>
          </a:p>
          <a:p>
            <a:pPr marL="457200" indent="-457200">
              <a:buFont typeface="Arial" panose="020B0604020202020204" pitchFamily="34" charset="0"/>
              <a:buChar char="•"/>
            </a:pPr>
            <a:r>
              <a:rPr lang="en-GB" sz="2800" dirty="0"/>
              <a:t>Improve student continuation, completion and progression</a:t>
            </a:r>
          </a:p>
          <a:p>
            <a:pPr marL="457200" indent="-457200">
              <a:buFont typeface="Arial" panose="020B0604020202020204" pitchFamily="34" charset="0"/>
              <a:buChar char="•"/>
            </a:pPr>
            <a:r>
              <a:rPr lang="en-GB" sz="2800" dirty="0"/>
              <a:t>Tuition model that is fit for the future</a:t>
            </a:r>
          </a:p>
          <a:p>
            <a:pPr marL="457200" indent="-457200">
              <a:buFont typeface="Arial" panose="020B0604020202020204" pitchFamily="34" charset="0"/>
              <a:buChar char="•"/>
            </a:pPr>
            <a:r>
              <a:rPr lang="en-GB" sz="2800" dirty="0"/>
              <a:t>Addresses awarding gaps</a:t>
            </a:r>
          </a:p>
          <a:p>
            <a:pPr marL="457200" indent="-457200">
              <a:buFont typeface="Arial" panose="020B0604020202020204" pitchFamily="34" charset="0"/>
              <a:buChar char="•"/>
            </a:pPr>
            <a:r>
              <a:rPr lang="en-GB" sz="2800" dirty="0"/>
              <a:t>Innovative STEM pedagogy</a:t>
            </a:r>
          </a:p>
          <a:p>
            <a:pPr marL="457200" indent="-457200">
              <a:buFont typeface="Arial" panose="020B0604020202020204" pitchFamily="34" charset="0"/>
              <a:buChar char="•"/>
            </a:pPr>
            <a:r>
              <a:rPr lang="en-GB" sz="2800" dirty="0"/>
              <a:t>Positive environmental sustainability impact</a:t>
            </a:r>
          </a:p>
          <a:p>
            <a:endParaRPr lang="en-GB" dirty="0"/>
          </a:p>
        </p:txBody>
      </p:sp>
    </p:spTree>
    <p:extLst>
      <p:ext uri="{BB962C8B-B14F-4D97-AF65-F5344CB8AC3E}">
        <p14:creationId xmlns:p14="http://schemas.microsoft.com/office/powerpoint/2010/main" val="344467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a:xfrm>
            <a:off x="408206" y="559121"/>
            <a:ext cx="9988521" cy="1379407"/>
          </a:xfrm>
        </p:spPr>
        <p:txBody>
          <a:bodyPr/>
          <a:lstStyle/>
          <a:p>
            <a:r>
              <a:rPr lang="en-GB" dirty="0"/>
              <a:t>Constraints</a:t>
            </a:r>
          </a:p>
        </p:txBody>
      </p:sp>
      <p:sp>
        <p:nvSpPr>
          <p:cNvPr id="9" name="Text Placeholder 8">
            <a:extLst>
              <a:ext uri="{FF2B5EF4-FFF2-40B4-BE49-F238E27FC236}">
                <a16:creationId xmlns:a16="http://schemas.microsoft.com/office/drawing/2014/main" id="{52A4FE12-D978-B6B8-FB43-59E425DEEACB}"/>
              </a:ext>
            </a:extLst>
          </p:cNvPr>
          <p:cNvSpPr>
            <a:spLocks noGrp="1"/>
          </p:cNvSpPr>
          <p:nvPr>
            <p:ph type="body" sz="quarter" idx="12"/>
          </p:nvPr>
        </p:nvSpPr>
        <p:spPr>
          <a:xfrm>
            <a:off x="408206" y="2083857"/>
            <a:ext cx="7901293" cy="2439435"/>
          </a:xfrm>
        </p:spPr>
        <p:txBody>
          <a:bodyPr/>
          <a:lstStyle/>
          <a:p>
            <a:r>
              <a:rPr lang="en-GB" dirty="0"/>
              <a:t>Time and workload </a:t>
            </a:r>
          </a:p>
          <a:p>
            <a:r>
              <a:rPr lang="en-GB" dirty="0"/>
              <a:t>Funding </a:t>
            </a:r>
          </a:p>
          <a:p>
            <a:r>
              <a:rPr lang="en-GB" dirty="0"/>
              <a:t>Competing demands to make STEM Fit for the Future</a:t>
            </a:r>
          </a:p>
          <a:p>
            <a:endParaRPr lang="en-GB" dirty="0"/>
          </a:p>
          <a:p>
            <a:endParaRPr lang="en-GB" dirty="0"/>
          </a:p>
          <a:p>
            <a:endParaRPr lang="en-GB" dirty="0"/>
          </a:p>
        </p:txBody>
      </p:sp>
    </p:spTree>
    <p:extLst>
      <p:ext uri="{BB962C8B-B14F-4D97-AF65-F5344CB8AC3E}">
        <p14:creationId xmlns:p14="http://schemas.microsoft.com/office/powerpoint/2010/main" val="3197816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a:xfrm>
            <a:off x="408206" y="559121"/>
            <a:ext cx="9988521" cy="1379407"/>
          </a:xfrm>
        </p:spPr>
        <p:txBody>
          <a:bodyPr/>
          <a:lstStyle/>
          <a:p>
            <a:r>
              <a:rPr lang="en-GB" dirty="0"/>
              <a:t>Need to shout about it</a:t>
            </a:r>
          </a:p>
        </p:txBody>
      </p:sp>
      <p:sp>
        <p:nvSpPr>
          <p:cNvPr id="9" name="Text Placeholder 8">
            <a:extLst>
              <a:ext uri="{FF2B5EF4-FFF2-40B4-BE49-F238E27FC236}">
                <a16:creationId xmlns:a16="http://schemas.microsoft.com/office/drawing/2014/main" id="{52A4FE12-D978-B6B8-FB43-59E425DEEACB}"/>
              </a:ext>
            </a:extLst>
          </p:cNvPr>
          <p:cNvSpPr>
            <a:spLocks noGrp="1"/>
          </p:cNvSpPr>
          <p:nvPr>
            <p:ph type="body" sz="quarter" idx="12"/>
          </p:nvPr>
        </p:nvSpPr>
        <p:spPr>
          <a:xfrm>
            <a:off x="408206" y="1938528"/>
            <a:ext cx="9595329" cy="2439435"/>
          </a:xfrm>
        </p:spPr>
        <p:txBody>
          <a:bodyPr/>
          <a:lstStyle/>
          <a:p>
            <a:r>
              <a:rPr lang="en-GB" dirty="0"/>
              <a:t>“building on and contributing to an international, peer-reviewed body of literature”</a:t>
            </a:r>
          </a:p>
          <a:p>
            <a:endParaRPr lang="en-GB" dirty="0"/>
          </a:p>
          <a:p>
            <a:r>
              <a:rPr lang="en-GB" dirty="0"/>
              <a:t>Identify areas of impact for other modules/quals/Schools and Faculties</a:t>
            </a:r>
          </a:p>
          <a:p>
            <a:endParaRPr lang="en-GB" dirty="0"/>
          </a:p>
          <a:p>
            <a:r>
              <a:rPr lang="en-GB" dirty="0"/>
              <a:t>More external proliferation of SoTL to extend learning outside in the sector</a:t>
            </a:r>
          </a:p>
        </p:txBody>
      </p:sp>
    </p:spTree>
    <p:extLst>
      <p:ext uri="{BB962C8B-B14F-4D97-AF65-F5344CB8AC3E}">
        <p14:creationId xmlns:p14="http://schemas.microsoft.com/office/powerpoint/2010/main" val="2412937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a:xfrm>
            <a:off x="408206" y="559121"/>
            <a:ext cx="9988521" cy="1379407"/>
          </a:xfrm>
        </p:spPr>
        <p:txBody>
          <a:bodyPr/>
          <a:lstStyle/>
          <a:p>
            <a:r>
              <a:rPr lang="en-GB" dirty="0"/>
              <a:t>Need to listen to SoTL</a:t>
            </a:r>
          </a:p>
        </p:txBody>
      </p:sp>
      <p:sp>
        <p:nvSpPr>
          <p:cNvPr id="9" name="Text Placeholder 8">
            <a:extLst>
              <a:ext uri="{FF2B5EF4-FFF2-40B4-BE49-F238E27FC236}">
                <a16:creationId xmlns:a16="http://schemas.microsoft.com/office/drawing/2014/main" id="{52A4FE12-D978-B6B8-FB43-59E425DEEACB}"/>
              </a:ext>
            </a:extLst>
          </p:cNvPr>
          <p:cNvSpPr>
            <a:spLocks noGrp="1"/>
          </p:cNvSpPr>
          <p:nvPr>
            <p:ph type="body" sz="quarter" idx="12"/>
          </p:nvPr>
        </p:nvSpPr>
        <p:spPr>
          <a:xfrm>
            <a:off x="408206" y="1938528"/>
            <a:ext cx="9595329" cy="2439435"/>
          </a:xfrm>
        </p:spPr>
        <p:txBody>
          <a:bodyPr/>
          <a:lstStyle/>
          <a:p>
            <a:r>
              <a:rPr lang="en-GB" dirty="0"/>
              <a:t>Lots of opportunities to learn from others</a:t>
            </a:r>
          </a:p>
          <a:p>
            <a:r>
              <a:rPr lang="en-GB" dirty="0"/>
              <a:t>Events like this</a:t>
            </a:r>
          </a:p>
          <a:p>
            <a:r>
              <a:rPr lang="en-GB" dirty="0" err="1"/>
              <a:t>STEMinar</a:t>
            </a:r>
            <a:r>
              <a:rPr lang="en-GB" dirty="0"/>
              <a:t> series</a:t>
            </a:r>
          </a:p>
          <a:p>
            <a:endParaRPr lang="en-GB" dirty="0"/>
          </a:p>
          <a:p>
            <a:endParaRPr lang="en-GB" dirty="0"/>
          </a:p>
        </p:txBody>
      </p:sp>
    </p:spTree>
    <p:extLst>
      <p:ext uri="{BB962C8B-B14F-4D97-AF65-F5344CB8AC3E}">
        <p14:creationId xmlns:p14="http://schemas.microsoft.com/office/powerpoint/2010/main" val="1045783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p:txBody>
          <a:bodyPr>
            <a:normAutofit fontScale="92500" lnSpcReduction="20000"/>
          </a:bodyPr>
          <a:lstStyle/>
          <a:p>
            <a:r>
              <a:rPr lang="en-GB"/>
              <a:t>Thank you</a:t>
            </a:r>
          </a:p>
        </p:txBody>
      </p:sp>
    </p:spTree>
    <p:extLst>
      <p:ext uri="{BB962C8B-B14F-4D97-AF65-F5344CB8AC3E}">
        <p14:creationId xmlns:p14="http://schemas.microsoft.com/office/powerpoint/2010/main" val="1339148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E0AFA1-F0AA-ED9B-0FE9-574F57F2EAB4}"/>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Poppins" panose="00000500000000000000" pitchFamily="2" charset="0"/>
                <a:ea typeface="+mj-ea"/>
                <a:cs typeface="+mj-cs"/>
              </a:rPr>
              <a:t>Intro Slide Title 3</a:t>
            </a:r>
          </a:p>
        </p:txBody>
      </p:sp>
      <p:sp>
        <p:nvSpPr>
          <p:cNvPr id="4" name="Text Placeholder 3">
            <a:extLst>
              <a:ext uri="{FF2B5EF4-FFF2-40B4-BE49-F238E27FC236}">
                <a16:creationId xmlns:a16="http://schemas.microsoft.com/office/drawing/2014/main" id="{AA8A0E77-2B57-4FEC-0AF7-242A4B2D832D}"/>
              </a:ext>
            </a:extLst>
          </p:cNvPr>
          <p:cNvSpPr>
            <a:spLocks noGrp="1"/>
          </p:cNvSpPr>
          <p:nvPr>
            <p:ph type="body" sz="quarter" idx="11"/>
          </p:nvPr>
        </p:nvSpPr>
        <p:spPr>
          <a:xfrm>
            <a:off x="1611292" y="3727147"/>
            <a:ext cx="8969416" cy="1800200"/>
          </a:xfrm>
        </p:spPr>
        <p:txBody>
          <a:bodyPr/>
          <a:lstStyle/>
          <a:p>
            <a:pPr algn="ctr"/>
            <a:r>
              <a:rPr lang="en-GB" dirty="0" err="1"/>
              <a:t>Mychelle</a:t>
            </a:r>
            <a:r>
              <a:rPr lang="en-GB" dirty="0"/>
              <a:t> Pride</a:t>
            </a:r>
          </a:p>
          <a:p>
            <a:pPr algn="ctr"/>
            <a:r>
              <a:rPr lang="en-GB" dirty="0"/>
              <a:t>Academic Director, PVC-Students</a:t>
            </a:r>
          </a:p>
          <a:p>
            <a:endParaRPr lang="en-GB" dirty="0"/>
          </a:p>
        </p:txBody>
      </p:sp>
      <p:pic>
        <p:nvPicPr>
          <p:cNvPr id="2" name="Picture 2">
            <a:extLst>
              <a:ext uri="{FF2B5EF4-FFF2-40B4-BE49-F238E27FC236}">
                <a16:creationId xmlns:a16="http://schemas.microsoft.com/office/drawing/2014/main" id="{6AC5D999-4E44-6B63-1DF5-6D93FE395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846" y="166839"/>
            <a:ext cx="3560308" cy="356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2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uble Wave 6">
            <a:extLst>
              <a:ext uri="{FF2B5EF4-FFF2-40B4-BE49-F238E27FC236}">
                <a16:creationId xmlns:a16="http://schemas.microsoft.com/office/drawing/2014/main" id="{4F1A8667-D219-6C4D-16DC-9C97863ADAA1}"/>
              </a:ext>
            </a:extLst>
          </p:cNvPr>
          <p:cNvSpPr/>
          <p:nvPr/>
        </p:nvSpPr>
        <p:spPr>
          <a:xfrm>
            <a:off x="133776" y="201772"/>
            <a:ext cx="3780000" cy="2700000"/>
          </a:xfrm>
          <a:prstGeom prst="doubleWave">
            <a:avLst/>
          </a:prstGeom>
        </p:spPr>
        <p:style>
          <a:lnRef idx="2">
            <a:schemeClr val="dk1">
              <a:shade val="15000"/>
            </a:schemeClr>
          </a:lnRef>
          <a:fillRef idx="1">
            <a:schemeClr val="dk1"/>
          </a:fillRef>
          <a:effectRef idx="0">
            <a:schemeClr val="dk1"/>
          </a:effectRef>
          <a:fontRef idx="minor">
            <a:schemeClr val="lt1"/>
          </a:fontRef>
        </p:style>
        <p:txBody>
          <a:bodyPr lIns="36000" rIns="36000" rtlCol="0" anchor="ctr"/>
          <a:lstStyle/>
          <a:p>
            <a:pPr algn="ctr"/>
            <a:r>
              <a:rPr lang="en-GB" sz="2000" b="1"/>
              <a:t>Maths and Stats</a:t>
            </a:r>
          </a:p>
          <a:p>
            <a:pPr algn="ctr"/>
            <a:r>
              <a:rPr lang="en-GB">
                <a:solidFill>
                  <a:srgbClr val="FFD7FD"/>
                </a:solidFill>
                <a:hlinkClick r:id="rId2">
                  <a:extLst>
                    <a:ext uri="{A12FA001-AC4F-418D-AE19-62706E023703}">
                      <ahyp:hlinkClr xmlns:ahyp="http://schemas.microsoft.com/office/drawing/2018/hyperlinkcolor" val="tx"/>
                    </a:ext>
                  </a:extLst>
                </a:hlinkClick>
              </a:rPr>
              <a:t>A Flexible Start to M140</a:t>
            </a:r>
            <a:endParaRPr lang="en-GB">
              <a:solidFill>
                <a:srgbClr val="FFD7FD"/>
              </a:solidFill>
            </a:endParaRPr>
          </a:p>
          <a:p>
            <a:pPr algn="ctr"/>
            <a:r>
              <a:rPr lang="en-GB"/>
              <a:t>Investigated giving students early supported access to modules.  Initiative used by various modules across the OU including S284 and S296.</a:t>
            </a:r>
          </a:p>
        </p:txBody>
      </p:sp>
      <p:sp>
        <p:nvSpPr>
          <p:cNvPr id="9" name="Double Wave 8">
            <a:extLst>
              <a:ext uri="{FF2B5EF4-FFF2-40B4-BE49-F238E27FC236}">
                <a16:creationId xmlns:a16="http://schemas.microsoft.com/office/drawing/2014/main" id="{43F86B18-71ED-D0FC-3229-FCF0EBBA0085}"/>
              </a:ext>
            </a:extLst>
          </p:cNvPr>
          <p:cNvSpPr/>
          <p:nvPr/>
        </p:nvSpPr>
        <p:spPr>
          <a:xfrm>
            <a:off x="4040348" y="201772"/>
            <a:ext cx="3780000" cy="2700000"/>
          </a:xfrm>
          <a:prstGeom prst="doubleWave">
            <a:avLst/>
          </a:prstGeom>
        </p:spPr>
        <p:style>
          <a:lnRef idx="2">
            <a:schemeClr val="dk1">
              <a:shade val="15000"/>
            </a:schemeClr>
          </a:lnRef>
          <a:fillRef idx="1">
            <a:schemeClr val="dk1"/>
          </a:fillRef>
          <a:effectRef idx="0">
            <a:schemeClr val="dk1"/>
          </a:effectRef>
          <a:fontRef idx="minor">
            <a:schemeClr val="lt1"/>
          </a:fontRef>
        </p:style>
        <p:txBody>
          <a:bodyPr lIns="36000" rIns="36000" rtlCol="0" anchor="ctr"/>
          <a:lstStyle/>
          <a:p>
            <a:pPr algn="ctr"/>
            <a:r>
              <a:rPr lang="en-GB" sz="2000" b="1"/>
              <a:t>Physical Sciences</a:t>
            </a:r>
          </a:p>
          <a:p>
            <a:pPr algn="ctr"/>
            <a:r>
              <a:rPr lang="en-GB">
                <a:solidFill>
                  <a:srgbClr val="FFD7FD"/>
                </a:solidFill>
                <a:hlinkClick r:id="rId3">
                  <a:extLst>
                    <a:ext uri="{A12FA001-AC4F-418D-AE19-62706E023703}">
                      <ahyp:hlinkClr xmlns:ahyp="http://schemas.microsoft.com/office/drawing/2018/hyperlinkcolor" val="tx"/>
                    </a:ext>
                  </a:extLst>
                </a:hlinkClick>
              </a:rPr>
              <a:t>Student engagement with S217 online quizzes</a:t>
            </a:r>
            <a:endParaRPr lang="en-GB">
              <a:solidFill>
                <a:srgbClr val="FFD7FD"/>
              </a:solidFill>
            </a:endParaRPr>
          </a:p>
          <a:p>
            <a:pPr algn="ctr"/>
            <a:r>
              <a:rPr lang="en-GB">
                <a:solidFill>
                  <a:schemeClr val="bg1"/>
                </a:solidFill>
              </a:rPr>
              <a:t>Investigations into student engagement with online quizzes in S217 influenced the assessment strategy on S284.</a:t>
            </a:r>
          </a:p>
        </p:txBody>
      </p:sp>
      <p:sp>
        <p:nvSpPr>
          <p:cNvPr id="10" name="Double Wave 9">
            <a:extLst>
              <a:ext uri="{FF2B5EF4-FFF2-40B4-BE49-F238E27FC236}">
                <a16:creationId xmlns:a16="http://schemas.microsoft.com/office/drawing/2014/main" id="{793AB380-C307-2C65-078B-7F5EDA73223C}"/>
              </a:ext>
            </a:extLst>
          </p:cNvPr>
          <p:cNvSpPr/>
          <p:nvPr/>
        </p:nvSpPr>
        <p:spPr>
          <a:xfrm>
            <a:off x="8052000" y="201772"/>
            <a:ext cx="3780000" cy="2700000"/>
          </a:xfrm>
          <a:prstGeom prst="doubleWav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000" b="1"/>
              <a:t>Life, Health and Chemical Science</a:t>
            </a:r>
          </a:p>
          <a:p>
            <a:pPr algn="ctr"/>
            <a:r>
              <a:rPr lang="en-GB">
                <a:solidFill>
                  <a:srgbClr val="FFD7FD"/>
                </a:solidFill>
                <a:hlinkClick r:id="rId4">
                  <a:extLst>
                    <a:ext uri="{A12FA001-AC4F-418D-AE19-62706E023703}">
                      <ahyp:hlinkClr xmlns:ahyp="http://schemas.microsoft.com/office/drawing/2018/hyperlinkcolor" val="tx"/>
                    </a:ext>
                  </a:extLst>
                </a:hlinkClick>
              </a:rPr>
              <a:t>Online Journal Clubs (OJC)</a:t>
            </a:r>
            <a:endParaRPr lang="en-GB">
              <a:solidFill>
                <a:srgbClr val="FFD7FD"/>
              </a:solidFill>
            </a:endParaRPr>
          </a:p>
          <a:p>
            <a:pPr algn="ctr"/>
            <a:r>
              <a:rPr lang="en-GB">
                <a:solidFill>
                  <a:schemeClr val="bg1"/>
                </a:solidFill>
              </a:rPr>
              <a:t>Investigated the role of OJC.  Incorporated into  various modules, including S285 and SXL390 and a pilot with </a:t>
            </a:r>
            <a:r>
              <a:rPr lang="en-GB" err="1">
                <a:solidFill>
                  <a:schemeClr val="bg1"/>
                </a:solidFill>
              </a:rPr>
              <a:t>SiSE</a:t>
            </a:r>
            <a:r>
              <a:rPr lang="en-GB">
                <a:solidFill>
                  <a:schemeClr val="bg1"/>
                </a:solidFill>
              </a:rPr>
              <a:t>.</a:t>
            </a:r>
          </a:p>
        </p:txBody>
      </p:sp>
      <p:sp>
        <p:nvSpPr>
          <p:cNvPr id="11" name="Double Wave 10">
            <a:extLst>
              <a:ext uri="{FF2B5EF4-FFF2-40B4-BE49-F238E27FC236}">
                <a16:creationId xmlns:a16="http://schemas.microsoft.com/office/drawing/2014/main" id="{B566278A-E5C3-064B-5C79-3218CFF29B8A}"/>
              </a:ext>
            </a:extLst>
          </p:cNvPr>
          <p:cNvSpPr/>
          <p:nvPr/>
        </p:nvSpPr>
        <p:spPr>
          <a:xfrm>
            <a:off x="4040348" y="2901772"/>
            <a:ext cx="3780000" cy="2700000"/>
          </a:xfrm>
          <a:prstGeom prst="doubleWave">
            <a:avLst/>
          </a:prstGeom>
        </p:spPr>
        <p:style>
          <a:lnRef idx="2">
            <a:schemeClr val="dk1">
              <a:shade val="15000"/>
            </a:schemeClr>
          </a:lnRef>
          <a:fillRef idx="1">
            <a:schemeClr val="dk1"/>
          </a:fillRef>
          <a:effectRef idx="0">
            <a:schemeClr val="dk1"/>
          </a:effectRef>
          <a:fontRef idx="minor">
            <a:schemeClr val="lt1"/>
          </a:fontRef>
        </p:style>
        <p:txBody>
          <a:bodyPr lIns="72000" rIns="72000" rtlCol="0" anchor="ctr"/>
          <a:lstStyle/>
          <a:p>
            <a:pPr algn="ctr"/>
            <a:r>
              <a:rPr lang="en-GB" sz="2000" b="1"/>
              <a:t>Environment, Earth and Ecosystems</a:t>
            </a:r>
          </a:p>
          <a:p>
            <a:pPr algn="ctr"/>
            <a:r>
              <a:rPr lang="en-GB">
                <a:solidFill>
                  <a:srgbClr val="FFD7FD"/>
                </a:solidFill>
                <a:hlinkClick r:id="rId5">
                  <a:extLst>
                    <a:ext uri="{A12FA001-AC4F-418D-AE19-62706E023703}">
                      <ahyp:hlinkClr xmlns:ahyp="http://schemas.microsoft.com/office/drawing/2018/hyperlinkcolor" val="tx"/>
                    </a:ext>
                  </a:extLst>
                </a:hlinkClick>
              </a:rPr>
              <a:t>Geology photo blogs</a:t>
            </a:r>
            <a:endParaRPr lang="en-GB">
              <a:solidFill>
                <a:srgbClr val="FFD7FD"/>
              </a:solidFill>
            </a:endParaRPr>
          </a:p>
          <a:p>
            <a:pPr algn="ctr"/>
            <a:r>
              <a:rPr lang="en-GB">
                <a:solidFill>
                  <a:schemeClr val="bg1"/>
                </a:solidFill>
              </a:rPr>
              <a:t>An evaluation of the use of </a:t>
            </a:r>
            <a:r>
              <a:rPr lang="fr-FR"/>
              <a:t>modern </a:t>
            </a:r>
            <a:r>
              <a:rPr lang="fr-FR" err="1"/>
              <a:t>geospatial</a:t>
            </a:r>
            <a:r>
              <a:rPr lang="fr-FR"/>
              <a:t> technologies on OU distance modules in Science</a:t>
            </a:r>
            <a:r>
              <a:rPr lang="en-GB">
                <a:solidFill>
                  <a:schemeClr val="bg1"/>
                </a:solidFill>
              </a:rPr>
              <a:t> </a:t>
            </a:r>
          </a:p>
        </p:txBody>
      </p:sp>
      <p:sp>
        <p:nvSpPr>
          <p:cNvPr id="12" name="Double Wave 11">
            <a:extLst>
              <a:ext uri="{FF2B5EF4-FFF2-40B4-BE49-F238E27FC236}">
                <a16:creationId xmlns:a16="http://schemas.microsoft.com/office/drawing/2014/main" id="{A8C4A918-098A-1DF4-B7ED-7C4E66D2FE35}"/>
              </a:ext>
            </a:extLst>
          </p:cNvPr>
          <p:cNvSpPr/>
          <p:nvPr/>
        </p:nvSpPr>
        <p:spPr>
          <a:xfrm>
            <a:off x="133776" y="2901772"/>
            <a:ext cx="3780000" cy="2700000"/>
          </a:xfrm>
          <a:prstGeom prst="doubleWave">
            <a:avLst/>
          </a:prstGeom>
        </p:spPr>
        <p:style>
          <a:lnRef idx="2">
            <a:schemeClr val="dk1">
              <a:shade val="15000"/>
            </a:schemeClr>
          </a:lnRef>
          <a:fillRef idx="1">
            <a:schemeClr val="dk1"/>
          </a:fillRef>
          <a:effectRef idx="0">
            <a:schemeClr val="dk1"/>
          </a:effectRef>
          <a:fontRef idx="minor">
            <a:schemeClr val="lt1"/>
          </a:fontRef>
        </p:style>
        <p:txBody>
          <a:bodyPr lIns="72000" rIns="72000" rtlCol="0" anchor="ctr"/>
          <a:lstStyle/>
          <a:p>
            <a:pPr algn="ctr"/>
            <a:r>
              <a:rPr lang="en-GB" sz="2000" b="1"/>
              <a:t>Computing and Communications</a:t>
            </a:r>
          </a:p>
          <a:p>
            <a:pPr algn="ctr"/>
            <a:r>
              <a:rPr lang="en-GB">
                <a:solidFill>
                  <a:srgbClr val="FFD7FD"/>
                </a:solidFill>
                <a:hlinkClick r:id="rId6">
                  <a:extLst>
                    <a:ext uri="{A12FA001-AC4F-418D-AE19-62706E023703}">
                      <ahyp:hlinkClr xmlns:ahyp="http://schemas.microsoft.com/office/drawing/2018/hyperlinkcolor" val="tx"/>
                    </a:ext>
                  </a:extLst>
                </a:hlinkClick>
              </a:rPr>
              <a:t>Remote pair programming</a:t>
            </a:r>
            <a:endParaRPr lang="en-GB">
              <a:solidFill>
                <a:srgbClr val="FFD7FD"/>
              </a:solidFill>
            </a:endParaRPr>
          </a:p>
          <a:p>
            <a:pPr algn="ctr"/>
            <a:r>
              <a:rPr lang="en-GB"/>
              <a:t>An investigation of the non-technical benefits of different methods of experiencing remote pair programming</a:t>
            </a:r>
          </a:p>
        </p:txBody>
      </p:sp>
      <p:sp>
        <p:nvSpPr>
          <p:cNvPr id="13" name="Double Wave 12">
            <a:extLst>
              <a:ext uri="{FF2B5EF4-FFF2-40B4-BE49-F238E27FC236}">
                <a16:creationId xmlns:a16="http://schemas.microsoft.com/office/drawing/2014/main" id="{E44432F6-649E-2976-06C9-899A719C6A05}"/>
              </a:ext>
            </a:extLst>
          </p:cNvPr>
          <p:cNvSpPr/>
          <p:nvPr/>
        </p:nvSpPr>
        <p:spPr>
          <a:xfrm>
            <a:off x="8052000" y="2901772"/>
            <a:ext cx="3780000" cy="2700000"/>
          </a:xfrm>
          <a:prstGeom prst="doubleWave">
            <a:avLst/>
          </a:prstGeom>
        </p:spPr>
        <p:style>
          <a:lnRef idx="2">
            <a:schemeClr val="dk1">
              <a:shade val="15000"/>
            </a:schemeClr>
          </a:lnRef>
          <a:fillRef idx="1">
            <a:schemeClr val="dk1"/>
          </a:fillRef>
          <a:effectRef idx="0">
            <a:schemeClr val="dk1"/>
          </a:effectRef>
          <a:fontRef idx="minor">
            <a:schemeClr val="lt1"/>
          </a:fontRef>
        </p:style>
        <p:txBody>
          <a:bodyPr lIns="72000" rIns="72000" rtlCol="0" anchor="ctr"/>
          <a:lstStyle/>
          <a:p>
            <a:pPr algn="ctr"/>
            <a:r>
              <a:rPr lang="en-GB" sz="2000" b="1"/>
              <a:t>Engineering and Innovation</a:t>
            </a:r>
          </a:p>
          <a:p>
            <a:pPr algn="ctr"/>
            <a:r>
              <a:rPr lang="en-GB" err="1">
                <a:solidFill>
                  <a:srgbClr val="FFD7FD"/>
                </a:solidFill>
                <a:hlinkClick r:id="rId7">
                  <a:extLst>
                    <a:ext uri="{A12FA001-AC4F-418D-AE19-62706E023703}">
                      <ahyp:hlinkClr xmlns:ahyp="http://schemas.microsoft.com/office/drawing/2018/hyperlinkcolor" val="tx"/>
                    </a:ext>
                  </a:extLst>
                </a:hlinkClick>
              </a:rPr>
              <a:t>OpenStudio</a:t>
            </a:r>
            <a:r>
              <a:rPr lang="en-GB">
                <a:solidFill>
                  <a:srgbClr val="FFD7FD"/>
                </a:solidFill>
                <a:hlinkClick r:id="rId7">
                  <a:extLst>
                    <a:ext uri="{A12FA001-AC4F-418D-AE19-62706E023703}">
                      <ahyp:hlinkClr xmlns:ahyp="http://schemas.microsoft.com/office/drawing/2018/hyperlinkcolor" val="tx"/>
                    </a:ext>
                  </a:extLst>
                </a:hlinkClick>
              </a:rPr>
              <a:t> </a:t>
            </a:r>
            <a:endParaRPr lang="en-GB">
              <a:solidFill>
                <a:srgbClr val="FFD7FD"/>
              </a:solidFill>
            </a:endParaRPr>
          </a:p>
          <a:p>
            <a:pPr algn="ctr"/>
            <a:r>
              <a:rPr lang="en-GB">
                <a:solidFill>
                  <a:schemeClr val="bg1"/>
                </a:solidFill>
              </a:rPr>
              <a:t>Investigated how students in the Design/Innovation qualification progress in </a:t>
            </a:r>
            <a:r>
              <a:rPr lang="en-GB" err="1">
                <a:solidFill>
                  <a:schemeClr val="bg1"/>
                </a:solidFill>
              </a:rPr>
              <a:t>OpenStudio</a:t>
            </a:r>
            <a:r>
              <a:rPr lang="en-GB">
                <a:solidFill>
                  <a:schemeClr val="bg1"/>
                </a:solidFill>
              </a:rPr>
              <a:t> through qualification</a:t>
            </a:r>
          </a:p>
        </p:txBody>
      </p:sp>
    </p:spTree>
    <p:extLst>
      <p:ext uri="{BB962C8B-B14F-4D97-AF65-F5344CB8AC3E}">
        <p14:creationId xmlns:p14="http://schemas.microsoft.com/office/powerpoint/2010/main" val="677486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D20C80-6FE9-3CB6-B51E-4A971CC77E3E}"/>
              </a:ext>
            </a:extLst>
          </p:cNvPr>
          <p:cNvSpPr>
            <a:spLocks noGrp="1"/>
          </p:cNvSpPr>
          <p:nvPr>
            <p:ph type="body" sz="quarter" idx="24"/>
          </p:nvPr>
        </p:nvSpPr>
        <p:spPr/>
        <p:txBody>
          <a:bodyPr/>
          <a:lstStyle/>
          <a:p>
            <a:r>
              <a:rPr lang="en-GB"/>
              <a:t>Workshop Discussions</a:t>
            </a:r>
          </a:p>
        </p:txBody>
      </p:sp>
      <p:sp>
        <p:nvSpPr>
          <p:cNvPr id="7" name="TextBox 6">
            <a:extLst>
              <a:ext uri="{FF2B5EF4-FFF2-40B4-BE49-F238E27FC236}">
                <a16:creationId xmlns:a16="http://schemas.microsoft.com/office/drawing/2014/main" id="{9338E03F-8CBA-631A-015D-CFC37BAB4181}"/>
              </a:ext>
            </a:extLst>
          </p:cNvPr>
          <p:cNvSpPr txBox="1"/>
          <p:nvPr/>
        </p:nvSpPr>
        <p:spPr>
          <a:xfrm>
            <a:off x="188773" y="965847"/>
            <a:ext cx="11614077" cy="830997"/>
          </a:xfrm>
          <a:prstGeom prst="rect">
            <a:avLst/>
          </a:prstGeom>
          <a:noFill/>
        </p:spPr>
        <p:txBody>
          <a:bodyPr wrap="none" lIns="91440" tIns="45720" rIns="91440" bIns="45720" rtlCol="0" anchor="t">
            <a:spAutoFit/>
          </a:bodyPr>
          <a:lstStyle/>
          <a:p>
            <a:r>
              <a:rPr lang="en-GB" sz="2400"/>
              <a:t>Within your groups please discuss the following and note feedback on the </a:t>
            </a:r>
            <a:endParaRPr lang="en-GB" sz="2400">
              <a:highlight>
                <a:srgbClr val="FFFF00"/>
              </a:highlight>
            </a:endParaRPr>
          </a:p>
          <a:p>
            <a:r>
              <a:rPr lang="en-GB" sz="2400">
                <a:hlinkClick r:id="rId2"/>
              </a:rPr>
              <a:t>linked Padlet</a:t>
            </a:r>
            <a:endParaRPr lang="en-GB" sz="2400">
              <a:highlight>
                <a:srgbClr val="FFFF00"/>
              </a:highlight>
              <a:cs typeface="Poppins"/>
            </a:endParaRPr>
          </a:p>
        </p:txBody>
      </p:sp>
      <p:sp>
        <p:nvSpPr>
          <p:cNvPr id="9" name="TextBox 8">
            <a:extLst>
              <a:ext uri="{FF2B5EF4-FFF2-40B4-BE49-F238E27FC236}">
                <a16:creationId xmlns:a16="http://schemas.microsoft.com/office/drawing/2014/main" id="{C0ED0F0F-CFCF-2599-69E4-6E97027ECFE2}"/>
              </a:ext>
            </a:extLst>
          </p:cNvPr>
          <p:cNvSpPr txBox="1"/>
          <p:nvPr/>
        </p:nvSpPr>
        <p:spPr>
          <a:xfrm>
            <a:off x="413914" y="1875668"/>
            <a:ext cx="11778085" cy="3785652"/>
          </a:xfrm>
          <a:prstGeom prst="rect">
            <a:avLst/>
          </a:prstGeom>
          <a:noFill/>
        </p:spPr>
        <p:txBody>
          <a:bodyPr wrap="square" lIns="91440" tIns="45720" rIns="91440" bIns="45720" anchor="t">
            <a:spAutoFit/>
          </a:bodyPr>
          <a:lstStyle/>
          <a:p>
            <a:pPr marL="620713" indent="-620713"/>
            <a:r>
              <a:rPr lang="en-GB" sz="2400"/>
              <a:t>•	How can scholarship and scholarly teaching influence others’ practice?</a:t>
            </a:r>
          </a:p>
          <a:p>
            <a:pPr marL="620713" indent="-620713"/>
            <a:r>
              <a:rPr lang="en-GB" sz="2400"/>
              <a:t>•	How can projects have influence:</a:t>
            </a:r>
          </a:p>
          <a:p>
            <a:pPr marL="963295" indent="-342900">
              <a:buFont typeface="Arial"/>
              <a:buChar char="•"/>
            </a:pPr>
            <a:r>
              <a:rPr lang="en-GB" sz="2400"/>
              <a:t>	Within a school?</a:t>
            </a:r>
            <a:endParaRPr lang="en-GB" sz="2400">
              <a:cs typeface="Poppins"/>
            </a:endParaRPr>
          </a:p>
          <a:p>
            <a:pPr marL="963295" indent="-342900">
              <a:buFont typeface="Arial"/>
              <a:buChar char="•"/>
            </a:pPr>
            <a:r>
              <a:rPr lang="en-GB" sz="2400"/>
              <a:t> Within the STEM faculty?</a:t>
            </a:r>
            <a:endParaRPr lang="en-GB" sz="2400">
              <a:cs typeface="Poppins"/>
            </a:endParaRPr>
          </a:p>
          <a:p>
            <a:pPr marL="963295" indent="-342900">
              <a:buFont typeface="Arial"/>
              <a:buChar char="•"/>
            </a:pPr>
            <a:r>
              <a:rPr lang="en-GB" sz="2400"/>
              <a:t> Within the OU?</a:t>
            </a:r>
            <a:endParaRPr lang="en-GB" sz="2400">
              <a:cs typeface="Poppins"/>
            </a:endParaRPr>
          </a:p>
          <a:p>
            <a:pPr marL="620713" indent="-620713"/>
            <a:r>
              <a:rPr lang="en-GB" sz="2400"/>
              <a:t>•	What are the obstacles and challenges that arise with implementing what works? </a:t>
            </a:r>
          </a:p>
          <a:p>
            <a:pPr marL="620713" indent="-620713"/>
            <a:r>
              <a:rPr lang="en-GB" sz="2400"/>
              <a:t>•	How can these challenges be overcome? </a:t>
            </a:r>
          </a:p>
          <a:p>
            <a:pPr marL="620713" indent="-620713"/>
            <a:r>
              <a:rPr lang="en-GB" sz="2400"/>
              <a:t>•	How can eSTEeM improve and facilitate sharing and implementing what works?</a:t>
            </a:r>
          </a:p>
        </p:txBody>
      </p:sp>
      <p:pic>
        <p:nvPicPr>
          <p:cNvPr id="2" name="Picture 1">
            <a:extLst>
              <a:ext uri="{FF2B5EF4-FFF2-40B4-BE49-F238E27FC236}">
                <a16:creationId xmlns:a16="http://schemas.microsoft.com/office/drawing/2014/main" id="{017E2548-DDAE-641E-F831-9249E7C82842}"/>
              </a:ext>
            </a:extLst>
          </p:cNvPr>
          <p:cNvPicPr>
            <a:picLocks noChangeAspect="1"/>
          </p:cNvPicPr>
          <p:nvPr/>
        </p:nvPicPr>
        <p:blipFill>
          <a:blip r:embed="rId3"/>
          <a:stretch>
            <a:fillRect/>
          </a:stretch>
        </p:blipFill>
        <p:spPr>
          <a:xfrm>
            <a:off x="9463006" y="5259091"/>
            <a:ext cx="1454258" cy="1441343"/>
          </a:xfrm>
          <a:prstGeom prst="rect">
            <a:avLst/>
          </a:prstGeom>
        </p:spPr>
      </p:pic>
      <p:sp>
        <p:nvSpPr>
          <p:cNvPr id="5" name="TextBox 4">
            <a:extLst>
              <a:ext uri="{FF2B5EF4-FFF2-40B4-BE49-F238E27FC236}">
                <a16:creationId xmlns:a16="http://schemas.microsoft.com/office/drawing/2014/main" id="{A62A1134-4304-B690-9782-0CD492754020}"/>
              </a:ext>
            </a:extLst>
          </p:cNvPr>
          <p:cNvSpPr txBox="1"/>
          <p:nvPr/>
        </p:nvSpPr>
        <p:spPr>
          <a:xfrm>
            <a:off x="6728847" y="597976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QR code for Padlet</a:t>
            </a:r>
            <a:endParaRPr lang="en-GB" err="1"/>
          </a:p>
        </p:txBody>
      </p:sp>
    </p:spTree>
    <p:extLst>
      <p:ext uri="{BB962C8B-B14F-4D97-AF65-F5344CB8AC3E}">
        <p14:creationId xmlns:p14="http://schemas.microsoft.com/office/powerpoint/2010/main" val="289982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FDB75-065B-F05C-1A2D-B04D83F8F86D}"/>
              </a:ext>
            </a:extLst>
          </p:cNvPr>
          <p:cNvSpPr txBox="1"/>
          <p:nvPr/>
        </p:nvSpPr>
        <p:spPr>
          <a:xfrm>
            <a:off x="287866" y="361373"/>
            <a:ext cx="11514668" cy="2062103"/>
          </a:xfrm>
          <a:custGeom>
            <a:avLst/>
            <a:gdLst>
              <a:gd name="connsiteX0" fmla="*/ 0 w 6383868"/>
              <a:gd name="connsiteY0" fmla="*/ 0 h 6986528"/>
              <a:gd name="connsiteX1" fmla="*/ 6383868 w 6383868"/>
              <a:gd name="connsiteY1" fmla="*/ 0 h 6986528"/>
              <a:gd name="connsiteX2" fmla="*/ 6383868 w 6383868"/>
              <a:gd name="connsiteY2" fmla="*/ 6986528 h 6986528"/>
              <a:gd name="connsiteX3" fmla="*/ 0 w 6383868"/>
              <a:gd name="connsiteY3" fmla="*/ 6986528 h 6986528"/>
              <a:gd name="connsiteX4" fmla="*/ 0 w 6383868"/>
              <a:gd name="connsiteY4" fmla="*/ 0 h 6986528"/>
              <a:gd name="connsiteX0" fmla="*/ 0 w 7213601"/>
              <a:gd name="connsiteY0" fmla="*/ 0 h 7579195"/>
              <a:gd name="connsiteX1" fmla="*/ 7213601 w 7213601"/>
              <a:gd name="connsiteY1" fmla="*/ 592667 h 7579195"/>
              <a:gd name="connsiteX2" fmla="*/ 7213601 w 7213601"/>
              <a:gd name="connsiteY2" fmla="*/ 7579195 h 7579195"/>
              <a:gd name="connsiteX3" fmla="*/ 829733 w 7213601"/>
              <a:gd name="connsiteY3" fmla="*/ 7579195 h 7579195"/>
              <a:gd name="connsiteX4" fmla="*/ 0 w 7213601"/>
              <a:gd name="connsiteY4" fmla="*/ 0 h 7579195"/>
              <a:gd name="connsiteX0" fmla="*/ 0 w 11430001"/>
              <a:gd name="connsiteY0" fmla="*/ 67733 h 7646928"/>
              <a:gd name="connsiteX1" fmla="*/ 11430001 w 11430001"/>
              <a:gd name="connsiteY1" fmla="*/ 0 h 7646928"/>
              <a:gd name="connsiteX2" fmla="*/ 7213601 w 11430001"/>
              <a:gd name="connsiteY2" fmla="*/ 7646928 h 7646928"/>
              <a:gd name="connsiteX3" fmla="*/ 829733 w 11430001"/>
              <a:gd name="connsiteY3" fmla="*/ 7646928 h 7646928"/>
              <a:gd name="connsiteX4" fmla="*/ 0 w 11430001"/>
              <a:gd name="connsiteY4" fmla="*/ 67733 h 7646928"/>
              <a:gd name="connsiteX0" fmla="*/ 0 w 18819371"/>
              <a:gd name="connsiteY0" fmla="*/ 47793 h 7626988"/>
              <a:gd name="connsiteX1" fmla="*/ 18819371 w 18819371"/>
              <a:gd name="connsiteY1" fmla="*/ 0 h 7626988"/>
              <a:gd name="connsiteX2" fmla="*/ 7213601 w 18819371"/>
              <a:gd name="connsiteY2" fmla="*/ 7626988 h 7626988"/>
              <a:gd name="connsiteX3" fmla="*/ 829733 w 18819371"/>
              <a:gd name="connsiteY3" fmla="*/ 7626988 h 7626988"/>
              <a:gd name="connsiteX4" fmla="*/ 0 w 18819371"/>
              <a:gd name="connsiteY4" fmla="*/ 47793 h 7626988"/>
              <a:gd name="connsiteX0" fmla="*/ 0 w 18819371"/>
              <a:gd name="connsiteY0" fmla="*/ 47793 h 7626988"/>
              <a:gd name="connsiteX1" fmla="*/ 18819371 w 18819371"/>
              <a:gd name="connsiteY1" fmla="*/ 0 h 7626988"/>
              <a:gd name="connsiteX2" fmla="*/ 7213601 w 18819371"/>
              <a:gd name="connsiteY2" fmla="*/ 7626988 h 7626988"/>
              <a:gd name="connsiteX3" fmla="*/ 829733 w 18819371"/>
              <a:gd name="connsiteY3" fmla="*/ 7626988 h 7626988"/>
              <a:gd name="connsiteX4" fmla="*/ 0 w 18819371"/>
              <a:gd name="connsiteY4" fmla="*/ 47793 h 7626988"/>
              <a:gd name="connsiteX0" fmla="*/ 0 w 18819371"/>
              <a:gd name="connsiteY0" fmla="*/ 47793 h 7626988"/>
              <a:gd name="connsiteX1" fmla="*/ 18819371 w 18819371"/>
              <a:gd name="connsiteY1" fmla="*/ 0 h 7626988"/>
              <a:gd name="connsiteX2" fmla="*/ 10147209 w 18819371"/>
              <a:gd name="connsiteY2" fmla="*/ 7467474 h 7626988"/>
              <a:gd name="connsiteX3" fmla="*/ 829733 w 18819371"/>
              <a:gd name="connsiteY3" fmla="*/ 7626988 h 7626988"/>
              <a:gd name="connsiteX4" fmla="*/ 0 w 18819371"/>
              <a:gd name="connsiteY4" fmla="*/ 47793 h 7626988"/>
              <a:gd name="connsiteX0" fmla="*/ 0 w 18819371"/>
              <a:gd name="connsiteY0" fmla="*/ 47793 h 7626988"/>
              <a:gd name="connsiteX1" fmla="*/ 18819371 w 18819371"/>
              <a:gd name="connsiteY1" fmla="*/ 0 h 7626988"/>
              <a:gd name="connsiteX2" fmla="*/ 10147209 w 18819371"/>
              <a:gd name="connsiteY2" fmla="*/ 7467474 h 7626988"/>
              <a:gd name="connsiteX3" fmla="*/ 829733 w 18819371"/>
              <a:gd name="connsiteY3" fmla="*/ 7626988 h 7626988"/>
              <a:gd name="connsiteX4" fmla="*/ 0 w 18819371"/>
              <a:gd name="connsiteY4" fmla="*/ 47793 h 7626988"/>
              <a:gd name="connsiteX0" fmla="*/ 0 w 18819371"/>
              <a:gd name="connsiteY0" fmla="*/ 47793 h 7626988"/>
              <a:gd name="connsiteX1" fmla="*/ 18819371 w 18819371"/>
              <a:gd name="connsiteY1" fmla="*/ 0 h 7626988"/>
              <a:gd name="connsiteX2" fmla="*/ 10147209 w 18819371"/>
              <a:gd name="connsiteY2" fmla="*/ 7467474 h 7626988"/>
              <a:gd name="connsiteX3" fmla="*/ 829733 w 18819371"/>
              <a:gd name="connsiteY3" fmla="*/ 7626988 h 7626988"/>
              <a:gd name="connsiteX4" fmla="*/ 0 w 18819371"/>
              <a:gd name="connsiteY4" fmla="*/ 47793 h 7626988"/>
              <a:gd name="connsiteX0" fmla="*/ 0 w 18819371"/>
              <a:gd name="connsiteY0" fmla="*/ 47793 h 7626988"/>
              <a:gd name="connsiteX1" fmla="*/ 18819371 w 18819371"/>
              <a:gd name="connsiteY1" fmla="*/ 0 h 7626988"/>
              <a:gd name="connsiteX2" fmla="*/ 10147209 w 18819371"/>
              <a:gd name="connsiteY2" fmla="*/ 7467474 h 7626988"/>
              <a:gd name="connsiteX3" fmla="*/ 829733 w 18819371"/>
              <a:gd name="connsiteY3" fmla="*/ 7626988 h 7626988"/>
              <a:gd name="connsiteX4" fmla="*/ 0 w 18819371"/>
              <a:gd name="connsiteY4" fmla="*/ 47793 h 76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371" h="7626988">
                <a:moveTo>
                  <a:pt x="0" y="47793"/>
                </a:moveTo>
                <a:lnTo>
                  <a:pt x="18819371" y="0"/>
                </a:lnTo>
                <a:cubicBezTo>
                  <a:pt x="10799450" y="1385846"/>
                  <a:pt x="18609938" y="2273207"/>
                  <a:pt x="10147209" y="7467474"/>
                </a:cubicBezTo>
                <a:lnTo>
                  <a:pt x="829733" y="7626988"/>
                </a:lnTo>
                <a:lnTo>
                  <a:pt x="0" y="47793"/>
                </a:lnTo>
                <a:close/>
              </a:path>
            </a:pathLst>
          </a:custGeom>
          <a:noFill/>
        </p:spPr>
        <p:txBody>
          <a:bodyPr wrap="square">
            <a:spAutoFit/>
          </a:bodyPr>
          <a:lstStyle/>
          <a:p>
            <a:r>
              <a:rPr lang="en-GB" sz="3200" dirty="0">
                <a:solidFill>
                  <a:srgbClr val="060645"/>
                </a:solidFill>
                <a:effectLst/>
                <a:latin typeface="Poppins" panose="00000500000000000000" pitchFamily="2" charset="0"/>
                <a:ea typeface="Times New Roman" panose="02020603050405020304" pitchFamily="18" charset="0"/>
              </a:rPr>
              <a:t>The aim of the journal is to allow authors to publish short pieces (approx</a:t>
            </a:r>
            <a:r>
              <a:rPr lang="en-GB" sz="3200" dirty="0">
                <a:solidFill>
                  <a:srgbClr val="060645"/>
                </a:solidFill>
                <a:latin typeface="Poppins" panose="00000500000000000000" pitchFamily="2" charset="0"/>
                <a:ea typeface="Times New Roman" panose="02020603050405020304" pitchFamily="18" charset="0"/>
              </a:rPr>
              <a:t>.</a:t>
            </a:r>
            <a:r>
              <a:rPr lang="en-GB" sz="3200" dirty="0">
                <a:solidFill>
                  <a:srgbClr val="060645"/>
                </a:solidFill>
                <a:effectLst/>
                <a:latin typeface="Poppins" panose="00000500000000000000" pitchFamily="2" charset="0"/>
                <a:ea typeface="Times New Roman" panose="02020603050405020304" pitchFamily="18" charset="0"/>
              </a:rPr>
              <a:t> 2000 words) of scholarship or teaching innovations as a result of an eSTEeM project or that have been presented at the eSTEeM conference. </a:t>
            </a:r>
            <a:r>
              <a:rPr kumimoji="0" lang="en-GB" sz="3200" b="0" i="0" u="none" strike="noStrike" kern="1200" cap="none" spc="0" normalizeH="0" baseline="0" noProof="0" dirty="0">
                <a:ln>
                  <a:noFill/>
                </a:ln>
                <a:solidFill>
                  <a:srgbClr val="060645"/>
                </a:solidFill>
                <a:effectLst/>
                <a:uLnTx/>
                <a:uFillTx/>
                <a:latin typeface="Poppins" panose="00000500000000000000" pitchFamily="2" charset="0"/>
                <a:ea typeface="Times New Roman" panose="02020603050405020304" pitchFamily="18" charset="0"/>
              </a:rPr>
              <a:t>It</a:t>
            </a:r>
            <a:endParaRPr lang="en-GB" sz="3200" dirty="0"/>
          </a:p>
        </p:txBody>
      </p:sp>
      <p:pic>
        <p:nvPicPr>
          <p:cNvPr id="10" name="Picture 9" descr="Senior adult working at desk in library">
            <a:extLst>
              <a:ext uri="{FF2B5EF4-FFF2-40B4-BE49-F238E27FC236}">
                <a16:creationId xmlns:a16="http://schemas.microsoft.com/office/drawing/2014/main" id="{E1CAA25F-1D3F-6580-BD02-1B67E2466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103" y="2423476"/>
            <a:ext cx="5169928" cy="3446618"/>
          </a:xfrm>
          <a:prstGeom prst="rect">
            <a:avLst/>
          </a:prstGeom>
        </p:spPr>
      </p:pic>
      <p:sp>
        <p:nvSpPr>
          <p:cNvPr id="12" name="TextBox 11">
            <a:extLst>
              <a:ext uri="{FF2B5EF4-FFF2-40B4-BE49-F238E27FC236}">
                <a16:creationId xmlns:a16="http://schemas.microsoft.com/office/drawing/2014/main" id="{7FCB37DB-C63E-68A9-2D36-A6388FA1B127}"/>
              </a:ext>
            </a:extLst>
          </p:cNvPr>
          <p:cNvSpPr txBox="1"/>
          <p:nvPr/>
        </p:nvSpPr>
        <p:spPr>
          <a:xfrm>
            <a:off x="287866" y="2330664"/>
            <a:ext cx="6417734" cy="3046988"/>
          </a:xfrm>
          <a:prstGeom prst="rect">
            <a:avLst/>
          </a:prstGeom>
          <a:noFill/>
        </p:spPr>
        <p:txBody>
          <a:bodyPr wrap="square">
            <a:spAutoFit/>
          </a:bodyPr>
          <a:lstStyle/>
          <a:p>
            <a:r>
              <a:rPr kumimoji="0" lang="en-GB" sz="3200" b="0" i="0" u="none" strike="noStrike" kern="1200" cap="none" spc="0" normalizeH="0" baseline="0" noProof="0" dirty="0">
                <a:ln>
                  <a:noFill/>
                </a:ln>
                <a:solidFill>
                  <a:srgbClr val="060645"/>
                </a:solidFill>
                <a:effectLst/>
                <a:uLnTx/>
                <a:uFillTx/>
                <a:latin typeface="Poppins" panose="00000500000000000000" pitchFamily="2" charset="0"/>
                <a:ea typeface="Times New Roman" panose="02020603050405020304" pitchFamily="18" charset="0"/>
                <a:cs typeface="+mn-cs"/>
              </a:rPr>
              <a:t>will allow the publication of OU scholarship and innovation or new authors to publish in a “friendly” environment and gain valuable experience on how to write a paper. </a:t>
            </a:r>
            <a:endParaRPr lang="en-GB" dirty="0"/>
          </a:p>
        </p:txBody>
      </p:sp>
    </p:spTree>
    <p:extLst>
      <p:ext uri="{BB962C8B-B14F-4D97-AF65-F5344CB8AC3E}">
        <p14:creationId xmlns:p14="http://schemas.microsoft.com/office/powerpoint/2010/main" val="2134423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6C1387-B553-E425-AB80-D79F3959E8B9}"/>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kumimoji="0" lang="en-GB" sz="2000" b="0" i="0" u="none" strike="noStrike" kern="1200" cap="none" spc="0" normalizeH="0" baseline="0" noProof="0">
              <a:ln>
                <a:noFill/>
              </a:ln>
              <a:solidFill>
                <a:schemeClr val="tx1"/>
              </a:solidFill>
              <a:effectLst/>
              <a:uLnTx/>
              <a:uFillTx/>
              <a:latin typeface="Poppins" panose="00000500000000000000" pitchFamily="2" charset="0"/>
              <a:ea typeface="+mj-ea"/>
              <a:cs typeface="+mj-cs"/>
            </a:endParaRPr>
          </a:p>
        </p:txBody>
      </p:sp>
      <p:pic>
        <p:nvPicPr>
          <p:cNvPr id="3" name="Picture Placeholder 2">
            <a:extLst>
              <a:ext uri="{FF2B5EF4-FFF2-40B4-BE49-F238E27FC236}">
                <a16:creationId xmlns:a16="http://schemas.microsoft.com/office/drawing/2014/main" id="{1E5BAE63-B823-6E64-A502-A7230AC8808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7563" r="37563"/>
          <a:stretch/>
        </p:blipFill>
        <p:spPr>
          <a:xfrm>
            <a:off x="6084000" y="0"/>
            <a:ext cx="6099482" cy="5364000"/>
          </a:xfrm>
        </p:spPr>
      </p:pic>
      <p:sp>
        <p:nvSpPr>
          <p:cNvPr id="5" name="Rectangle: Rounded Corners 4">
            <a:extLst>
              <a:ext uri="{FF2B5EF4-FFF2-40B4-BE49-F238E27FC236}">
                <a16:creationId xmlns:a16="http://schemas.microsoft.com/office/drawing/2014/main" id="{82FA2D47-0847-7BA7-F77A-354B8E7761DB}"/>
              </a:ext>
            </a:extLst>
          </p:cNvPr>
          <p:cNvSpPr/>
          <p:nvPr/>
        </p:nvSpPr>
        <p:spPr>
          <a:xfrm>
            <a:off x="1318161" y="403761"/>
            <a:ext cx="2850077" cy="77189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060645"/>
                </a:solidFill>
              </a:rPr>
              <a:t>eSTEeM</a:t>
            </a:r>
          </a:p>
        </p:txBody>
      </p:sp>
      <p:sp>
        <p:nvSpPr>
          <p:cNvPr id="6" name="TextBox 5">
            <a:extLst>
              <a:ext uri="{FF2B5EF4-FFF2-40B4-BE49-F238E27FC236}">
                <a16:creationId xmlns:a16="http://schemas.microsoft.com/office/drawing/2014/main" id="{60C62F9D-D666-DDD7-9EAE-C0854D6064F3}"/>
              </a:ext>
            </a:extLst>
          </p:cNvPr>
          <p:cNvSpPr txBox="1"/>
          <p:nvPr/>
        </p:nvSpPr>
        <p:spPr>
          <a:xfrm>
            <a:off x="960217" y="2411264"/>
            <a:ext cx="3762568" cy="1877437"/>
          </a:xfrm>
          <a:prstGeom prst="rect">
            <a:avLst/>
          </a:prstGeom>
          <a:noFill/>
        </p:spPr>
        <p:txBody>
          <a:bodyPr wrap="none" rtlCol="0">
            <a:spAutoFit/>
          </a:bodyPr>
          <a:lstStyle/>
          <a:p>
            <a:pPr algn="ctr">
              <a:spcAft>
                <a:spcPts val="1200"/>
              </a:spcAft>
            </a:pPr>
            <a:r>
              <a:rPr lang="en-GB" sz="3200" dirty="0">
                <a:solidFill>
                  <a:schemeClr val="bg1"/>
                </a:solidFill>
              </a:rPr>
              <a:t>Initiatives to help </a:t>
            </a:r>
          </a:p>
          <a:p>
            <a:pPr algn="ctr">
              <a:spcAft>
                <a:spcPts val="1200"/>
              </a:spcAft>
            </a:pPr>
            <a:r>
              <a:rPr lang="en-GB" sz="3200" dirty="0">
                <a:solidFill>
                  <a:schemeClr val="bg1"/>
                </a:solidFill>
              </a:rPr>
              <a:t>plan, track and </a:t>
            </a:r>
          </a:p>
          <a:p>
            <a:pPr algn="ctr">
              <a:spcAft>
                <a:spcPts val="1200"/>
              </a:spcAft>
            </a:pPr>
            <a:r>
              <a:rPr lang="en-GB" sz="3200" dirty="0">
                <a:solidFill>
                  <a:schemeClr val="bg1"/>
                </a:solidFill>
              </a:rPr>
              <a:t>report for Impact</a:t>
            </a:r>
          </a:p>
        </p:txBody>
      </p:sp>
      <p:grpSp>
        <p:nvGrpSpPr>
          <p:cNvPr id="8" name="Group 7">
            <a:extLst>
              <a:ext uri="{FF2B5EF4-FFF2-40B4-BE49-F238E27FC236}">
                <a16:creationId xmlns:a16="http://schemas.microsoft.com/office/drawing/2014/main" id="{8CF54A66-E34B-8843-A555-CE107CFFFE94}"/>
              </a:ext>
            </a:extLst>
          </p:cNvPr>
          <p:cNvGrpSpPr/>
          <p:nvPr/>
        </p:nvGrpSpPr>
        <p:grpSpPr>
          <a:xfrm>
            <a:off x="7295713" y="1494000"/>
            <a:ext cx="2984467" cy="1164007"/>
            <a:chOff x="252069" y="-52957"/>
            <a:chExt cx="1911753" cy="747593"/>
          </a:xfrm>
          <a:solidFill>
            <a:schemeClr val="bg1"/>
          </a:solidFill>
        </p:grpSpPr>
        <p:sp>
          <p:nvSpPr>
            <p:cNvPr id="9" name="Rectangle: Rounded Corners 8">
              <a:extLst>
                <a:ext uri="{FF2B5EF4-FFF2-40B4-BE49-F238E27FC236}">
                  <a16:creationId xmlns:a16="http://schemas.microsoft.com/office/drawing/2014/main" id="{43AA67D4-A121-54C8-3C24-59929B626F56}"/>
                </a:ext>
              </a:extLst>
            </p:cNvPr>
            <p:cNvSpPr/>
            <p:nvPr/>
          </p:nvSpPr>
          <p:spPr>
            <a:xfrm>
              <a:off x="252069" y="-52957"/>
              <a:ext cx="1911753" cy="74759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0" name="Picture 9" descr="A logo for a university&#10;&#10;Description automatically generated">
              <a:extLst>
                <a:ext uri="{FF2B5EF4-FFF2-40B4-BE49-F238E27FC236}">
                  <a16:creationId xmlns:a16="http://schemas.microsoft.com/office/drawing/2014/main" id="{FAE06334-97A1-891A-B37E-055C7E5128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82" t="23080" r="6601" b="22660"/>
            <a:stretch/>
          </p:blipFill>
          <p:spPr bwMode="auto">
            <a:xfrm>
              <a:off x="252089" y="16255"/>
              <a:ext cx="1806168" cy="611505"/>
            </a:xfrm>
            <a:prstGeom prst="rect">
              <a:avLst/>
            </a:prstGeom>
            <a:noFill/>
            <a:ln>
              <a:noFill/>
            </a:ln>
            <a:extLst>
              <a:ext uri="{53640926-AAD7-44D8-BBD7-CCE9431645EC}">
                <a14:shadowObscured xmlns:a14="http://schemas.microsoft.com/office/drawing/2010/main"/>
              </a:ext>
            </a:extLst>
          </p:spPr>
        </p:pic>
      </p:grpSp>
      <p:grpSp>
        <p:nvGrpSpPr>
          <p:cNvPr id="11" name="Group 10">
            <a:extLst>
              <a:ext uri="{FF2B5EF4-FFF2-40B4-BE49-F238E27FC236}">
                <a16:creationId xmlns:a16="http://schemas.microsoft.com/office/drawing/2014/main" id="{6684D277-D905-69F1-8797-5AB227E9BEF4}"/>
              </a:ext>
            </a:extLst>
          </p:cNvPr>
          <p:cNvGrpSpPr/>
          <p:nvPr/>
        </p:nvGrpSpPr>
        <p:grpSpPr>
          <a:xfrm>
            <a:off x="7295713" y="3349983"/>
            <a:ext cx="4116474" cy="952117"/>
            <a:chOff x="0" y="0"/>
            <a:chExt cx="3301341" cy="641268"/>
          </a:xfrm>
          <a:solidFill>
            <a:schemeClr val="bg1"/>
          </a:solidFill>
        </p:grpSpPr>
        <p:sp>
          <p:nvSpPr>
            <p:cNvPr id="18" name="Rectangle: Rounded Corners 17">
              <a:extLst>
                <a:ext uri="{FF2B5EF4-FFF2-40B4-BE49-F238E27FC236}">
                  <a16:creationId xmlns:a16="http://schemas.microsoft.com/office/drawing/2014/main" id="{CAAED17E-DB33-DA84-DE1E-BA16177B2E4D}"/>
                </a:ext>
              </a:extLst>
            </p:cNvPr>
            <p:cNvSpPr/>
            <p:nvPr/>
          </p:nvSpPr>
          <p:spPr>
            <a:xfrm>
              <a:off x="0" y="0"/>
              <a:ext cx="3301341" cy="641268"/>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9" name="Picture 18" descr="A black background with blue text&#10;&#10;Description automatically generated">
              <a:extLst>
                <a:ext uri="{FF2B5EF4-FFF2-40B4-BE49-F238E27FC236}">
                  <a16:creationId xmlns:a16="http://schemas.microsoft.com/office/drawing/2014/main" id="{13140C7C-6E9F-6FF1-445D-8372DC0F40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380" y="95003"/>
              <a:ext cx="3002280" cy="429895"/>
            </a:xfrm>
            <a:prstGeom prst="rect">
              <a:avLst/>
            </a:prstGeom>
            <a:grpFill/>
            <a:ln>
              <a:noFill/>
            </a:ln>
            <a:effectLst>
              <a:softEdge rad="0"/>
            </a:effectLst>
          </p:spPr>
        </p:pic>
      </p:grpSp>
    </p:spTree>
    <p:extLst>
      <p:ext uri="{BB962C8B-B14F-4D97-AF65-F5344CB8AC3E}">
        <p14:creationId xmlns:p14="http://schemas.microsoft.com/office/powerpoint/2010/main" val="2235222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8E3E7E-210F-7FA6-5D29-6694A5E5478F}"/>
              </a:ext>
            </a:extLst>
          </p:cNvPr>
          <p:cNvSpPr>
            <a:spLocks noGrp="1"/>
          </p:cNvSpPr>
          <p:nvPr>
            <p:ph type="body" sz="quarter" idx="12"/>
          </p:nvPr>
        </p:nvSpPr>
        <p:spPr/>
        <p:txBody>
          <a:bodyPr/>
          <a:lstStyle/>
          <a:p>
            <a:endParaRPr lang="en-GB"/>
          </a:p>
        </p:txBody>
      </p:sp>
      <p:sp>
        <p:nvSpPr>
          <p:cNvPr id="3" name="Text Placeholder 2">
            <a:extLst>
              <a:ext uri="{FF2B5EF4-FFF2-40B4-BE49-F238E27FC236}">
                <a16:creationId xmlns:a16="http://schemas.microsoft.com/office/drawing/2014/main" id="{5BE7FF71-4218-A016-D09C-61E19E19B386}"/>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CB22F3AE-8282-EA31-AF14-4E0307EA66CF}"/>
              </a:ext>
            </a:extLst>
          </p:cNvPr>
          <p:cNvSpPr>
            <a:spLocks noGrp="1"/>
          </p:cNvSpPr>
          <p:nvPr>
            <p:ph type="body" sz="quarter" idx="24"/>
          </p:nvPr>
        </p:nvSpPr>
        <p:spPr/>
        <p:txBody>
          <a:bodyPr lIns="91440" tIns="45720" rIns="91440" bIns="45720" anchor="t">
            <a:noAutofit/>
          </a:bodyPr>
          <a:lstStyle/>
          <a:p>
            <a:r>
              <a:rPr lang="en-GB">
                <a:latin typeface="Poppins SemiBold"/>
                <a:cs typeface="Poppins SemiBold"/>
              </a:rPr>
              <a:t>Impact tracking tool</a:t>
            </a:r>
            <a:endParaRPr lang="en-GB"/>
          </a:p>
        </p:txBody>
      </p:sp>
      <p:sp>
        <p:nvSpPr>
          <p:cNvPr id="6" name="Text Placeholder 5">
            <a:extLst>
              <a:ext uri="{FF2B5EF4-FFF2-40B4-BE49-F238E27FC236}">
                <a16:creationId xmlns:a16="http://schemas.microsoft.com/office/drawing/2014/main" id="{66D2FC13-3F34-14B1-3F9C-3AE83A8E2DC0}"/>
              </a:ext>
            </a:extLst>
          </p:cNvPr>
          <p:cNvSpPr>
            <a:spLocks noGrp="1"/>
          </p:cNvSpPr>
          <p:nvPr>
            <p:ph type="body" sz="quarter" idx="15"/>
          </p:nvPr>
        </p:nvSpPr>
        <p:spPr/>
        <p:txBody>
          <a:bodyPr/>
          <a:lstStyle/>
          <a:p>
            <a:endParaRPr lang="en-GB"/>
          </a:p>
        </p:txBody>
      </p:sp>
      <p:graphicFrame>
        <p:nvGraphicFramePr>
          <p:cNvPr id="7" name="Table 6">
            <a:extLst>
              <a:ext uri="{FF2B5EF4-FFF2-40B4-BE49-F238E27FC236}">
                <a16:creationId xmlns:a16="http://schemas.microsoft.com/office/drawing/2014/main" id="{16707968-0EB8-D594-99E0-C00E0B8C46BB}"/>
              </a:ext>
            </a:extLst>
          </p:cNvPr>
          <p:cNvGraphicFramePr>
            <a:graphicFrameLocks noGrp="1"/>
          </p:cNvGraphicFramePr>
          <p:nvPr>
            <p:extLst>
              <p:ext uri="{D42A27DB-BD31-4B8C-83A1-F6EECF244321}">
                <p14:modId xmlns:p14="http://schemas.microsoft.com/office/powerpoint/2010/main" val="3178961490"/>
              </p:ext>
            </p:extLst>
          </p:nvPr>
        </p:nvGraphicFramePr>
        <p:xfrm>
          <a:off x="652648" y="901825"/>
          <a:ext cx="10886703" cy="4834948"/>
        </p:xfrm>
        <a:graphic>
          <a:graphicData uri="http://schemas.openxmlformats.org/drawingml/2006/table">
            <a:tbl>
              <a:tblPr firstRow="1" firstCol="1" bandRow="1"/>
              <a:tblGrid>
                <a:gridCol w="2576295">
                  <a:extLst>
                    <a:ext uri="{9D8B030D-6E8A-4147-A177-3AD203B41FA5}">
                      <a16:colId xmlns:a16="http://schemas.microsoft.com/office/drawing/2014/main" val="1248905031"/>
                    </a:ext>
                  </a:extLst>
                </a:gridCol>
                <a:gridCol w="1052606">
                  <a:extLst>
                    <a:ext uri="{9D8B030D-6E8A-4147-A177-3AD203B41FA5}">
                      <a16:colId xmlns:a16="http://schemas.microsoft.com/office/drawing/2014/main" val="3019043259"/>
                    </a:ext>
                  </a:extLst>
                </a:gridCol>
                <a:gridCol w="1814450">
                  <a:extLst>
                    <a:ext uri="{9D8B030D-6E8A-4147-A177-3AD203B41FA5}">
                      <a16:colId xmlns:a16="http://schemas.microsoft.com/office/drawing/2014/main" val="603206579"/>
                    </a:ext>
                  </a:extLst>
                </a:gridCol>
                <a:gridCol w="1814450">
                  <a:extLst>
                    <a:ext uri="{9D8B030D-6E8A-4147-A177-3AD203B41FA5}">
                      <a16:colId xmlns:a16="http://schemas.microsoft.com/office/drawing/2014/main" val="1529104382"/>
                    </a:ext>
                  </a:extLst>
                </a:gridCol>
                <a:gridCol w="900464">
                  <a:extLst>
                    <a:ext uri="{9D8B030D-6E8A-4147-A177-3AD203B41FA5}">
                      <a16:colId xmlns:a16="http://schemas.microsoft.com/office/drawing/2014/main" val="3092304438"/>
                    </a:ext>
                  </a:extLst>
                </a:gridCol>
                <a:gridCol w="2728438">
                  <a:extLst>
                    <a:ext uri="{9D8B030D-6E8A-4147-A177-3AD203B41FA5}">
                      <a16:colId xmlns:a16="http://schemas.microsoft.com/office/drawing/2014/main" val="3190631186"/>
                    </a:ext>
                  </a:extLst>
                </a:gridCol>
              </a:tblGrid>
              <a:tr h="345218">
                <a:tc gridSpan="6">
                  <a:txBody>
                    <a:bodyPr/>
                    <a:lstStyle/>
                    <a:p>
                      <a:pPr>
                        <a:lnSpc>
                          <a:spcPct val="107000"/>
                        </a:lnSpc>
                        <a:spcAft>
                          <a:spcPts val="800"/>
                        </a:spcAft>
                      </a:pPr>
                      <a:r>
                        <a:rPr lang="en-GB" sz="1800" b="1" kern="0" dirty="0">
                          <a:solidFill>
                            <a:srgbClr val="FFFFFF"/>
                          </a:solidFill>
                          <a:effectLst/>
                          <a:latin typeface="+mn-lt"/>
                          <a:ea typeface="Times New Roman" panose="02020603050405020304" pitchFamily="18" charset="0"/>
                          <a:cs typeface="Times New Roman" panose="02020603050405020304" pitchFamily="18" charset="0"/>
                        </a:rPr>
                        <a:t>Learning and Teaching</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solidFill>
                      <a:srgbClr val="0E56A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43743661"/>
                  </a:ext>
                </a:extLst>
              </a:tr>
              <a:tr h="638905">
                <a:tc gridSpan="2">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1. Student experience</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gridSpan="2">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2. Student retention and progression</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7000"/>
                        </a:lnSpc>
                        <a:spcAft>
                          <a:spcPts val="1125"/>
                        </a:spcAft>
                      </a:pPr>
                      <a:r>
                        <a:rPr lang="en-GB" sz="1100" i="1" kern="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rPr>
                        <a:t>2. Student retention and progression</a:t>
                      </a:r>
                      <a:endParaRPr lang="en-GB"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3. Excellence in teaching</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7000"/>
                        </a:lnSpc>
                        <a:spcAft>
                          <a:spcPts val="1125"/>
                        </a:spcAft>
                      </a:pPr>
                      <a:r>
                        <a:rPr lang="en-GB" sz="1100" i="1" kern="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rPr>
                        <a:t>3. Excellence in teaching</a:t>
                      </a:r>
                      <a:endParaRPr lang="en-GB"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4583805"/>
                  </a:ext>
                </a:extLst>
              </a:tr>
              <a:tr h="345218">
                <a:tc gridSpan="6">
                  <a:txBody>
                    <a:bodyPr/>
                    <a:lstStyle/>
                    <a:p>
                      <a:pPr>
                        <a:lnSpc>
                          <a:spcPct val="107000"/>
                        </a:lnSpc>
                        <a:spcAft>
                          <a:spcPts val="800"/>
                        </a:spcAft>
                      </a:pPr>
                      <a:r>
                        <a:rPr lang="en-GB" sz="1800" b="1" kern="0">
                          <a:solidFill>
                            <a:srgbClr val="FFFFFF"/>
                          </a:solidFill>
                          <a:effectLst/>
                          <a:latin typeface="+mn-lt"/>
                          <a:ea typeface="Times New Roman" panose="02020603050405020304" pitchFamily="18" charset="0"/>
                          <a:cs typeface="Times New Roman" panose="02020603050405020304" pitchFamily="18" charset="0"/>
                        </a:rPr>
                        <a:t>Transfer to others</a:t>
                      </a:r>
                      <a:endParaRPr lang="en-GB" sz="1800" b="1" kern="10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D4D4D"/>
                      </a:solidFill>
                      <a:prstDash val="solid"/>
                      <a:round/>
                      <a:headEnd type="none" w="med" len="med"/>
                      <a:tailEnd type="none" w="med" len="med"/>
                    </a:lnB>
                    <a:solidFill>
                      <a:srgbClr val="0E56A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6184121"/>
                  </a:ext>
                </a:extLst>
              </a:tr>
              <a:tr h="810196">
                <a:tc gridSpan="2">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4. Discipline-based teaching, research and practice</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gridSpan="2">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5. Dissemination of project’s outcomes</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7000"/>
                        </a:lnSpc>
                        <a:spcAft>
                          <a:spcPts val="1125"/>
                        </a:spcAft>
                      </a:pPr>
                      <a:r>
                        <a:rPr lang="en-GB" sz="1100" i="1" kern="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rPr>
                        <a:t>5. Dissemination of project’s outcomes</a:t>
                      </a:r>
                      <a:endParaRPr lang="en-GB"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6. Adoption of the outcomes</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7000"/>
                        </a:lnSpc>
                        <a:spcAft>
                          <a:spcPts val="1125"/>
                        </a:spcAft>
                      </a:pPr>
                      <a:r>
                        <a:rPr lang="en-GB" sz="1100" i="1" kern="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rPr>
                        <a:t>6. Adoption of the outcomes</a:t>
                      </a:r>
                      <a:endParaRPr lang="en-GB"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536776"/>
                  </a:ext>
                </a:extLst>
              </a:tr>
              <a:tr h="345218">
                <a:tc gridSpan="6">
                  <a:txBody>
                    <a:bodyPr/>
                    <a:lstStyle/>
                    <a:p>
                      <a:pPr>
                        <a:lnSpc>
                          <a:spcPct val="107000"/>
                        </a:lnSpc>
                        <a:spcAft>
                          <a:spcPts val="800"/>
                        </a:spcAft>
                      </a:pPr>
                      <a:r>
                        <a:rPr lang="en-GB" sz="1800" b="1" kern="0">
                          <a:solidFill>
                            <a:srgbClr val="FFFFFF"/>
                          </a:solidFill>
                          <a:effectLst/>
                          <a:latin typeface="+mn-lt"/>
                          <a:ea typeface="Times New Roman" panose="02020603050405020304" pitchFamily="18" charset="0"/>
                          <a:cs typeface="Times New Roman" panose="02020603050405020304" pitchFamily="18" charset="0"/>
                        </a:rPr>
                        <a:t>Stakeholder benefits</a:t>
                      </a:r>
                      <a:endParaRPr lang="en-GB" sz="1800" b="1" kern="10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D4D4D"/>
                      </a:solidFill>
                      <a:prstDash val="solid"/>
                      <a:round/>
                      <a:headEnd type="none" w="med" len="med"/>
                      <a:tailEnd type="none" w="med" len="med"/>
                    </a:lnB>
                    <a:solidFill>
                      <a:srgbClr val="0E56A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70282006"/>
                  </a:ext>
                </a:extLst>
              </a:tr>
              <a:tr h="932592">
                <a:tc gridSpan="2">
                  <a:txBody>
                    <a:bodyPr/>
                    <a:lstStyle/>
                    <a:p>
                      <a:pPr>
                        <a:lnSpc>
                          <a:spcPct val="107000"/>
                        </a:lnSpc>
                        <a:spcAft>
                          <a:spcPts val="1125"/>
                        </a:spcAft>
                      </a:pPr>
                      <a:r>
                        <a:rPr lang="en-GB" sz="1800" b="1" i="1" kern="0">
                          <a:solidFill>
                            <a:srgbClr val="4D4D4D"/>
                          </a:solidFill>
                          <a:effectLst/>
                          <a:latin typeface="+mn-lt"/>
                          <a:ea typeface="Times New Roman" panose="02020603050405020304" pitchFamily="18" charset="0"/>
                          <a:cs typeface="Times New Roman" panose="02020603050405020304" pitchFamily="18" charset="0"/>
                        </a:rPr>
                        <a:t>7. Mutual stakeholder understanding</a:t>
                      </a:r>
                      <a:endParaRPr lang="en-GB" sz="1800" b="1" kern="10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gridSpan="2">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8. Personal and professional development of project team and associated stakeholders</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7000"/>
                        </a:lnSpc>
                        <a:spcAft>
                          <a:spcPts val="1125"/>
                        </a:spcAft>
                      </a:pPr>
                      <a:r>
                        <a:rPr lang="en-GB" sz="1100" i="1" kern="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rPr>
                        <a:t>8. Personal and professional development of project team and associated stakeholders</a:t>
                      </a:r>
                      <a:endParaRPr lang="en-GB"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9. Recognition of project team members and other stakeholders</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7000"/>
                        </a:lnSpc>
                        <a:spcAft>
                          <a:spcPts val="1125"/>
                        </a:spcAft>
                      </a:pPr>
                      <a:r>
                        <a:rPr lang="en-GB" sz="1100" i="1" kern="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rPr>
                        <a:t>9. Recognition of project team members and other stakeholders</a:t>
                      </a:r>
                      <a:endParaRPr lang="en-GB"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1031581"/>
                  </a:ext>
                </a:extLst>
              </a:tr>
              <a:tr h="345218">
                <a:tc gridSpan="6">
                  <a:txBody>
                    <a:bodyPr/>
                    <a:lstStyle/>
                    <a:p>
                      <a:pPr>
                        <a:lnSpc>
                          <a:spcPct val="107000"/>
                        </a:lnSpc>
                        <a:spcAft>
                          <a:spcPts val="800"/>
                        </a:spcAft>
                      </a:pPr>
                      <a:r>
                        <a:rPr lang="en-GB" sz="1800" b="1" kern="0">
                          <a:solidFill>
                            <a:srgbClr val="FFFFFF"/>
                          </a:solidFill>
                          <a:effectLst/>
                          <a:latin typeface="+mn-lt"/>
                          <a:ea typeface="Times New Roman" panose="02020603050405020304" pitchFamily="18" charset="0"/>
                          <a:cs typeface="Times New Roman" panose="02020603050405020304" pitchFamily="18" charset="0"/>
                        </a:rPr>
                        <a:t>Cultural and economic benefits</a:t>
                      </a:r>
                      <a:endParaRPr lang="en-GB" sz="1800" b="1" kern="10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D4D4D"/>
                      </a:solidFill>
                      <a:prstDash val="solid"/>
                      <a:round/>
                      <a:headEnd type="none" w="med" len="med"/>
                      <a:tailEnd type="none" w="med" len="med"/>
                    </a:lnB>
                    <a:solidFill>
                      <a:srgbClr val="0E56A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9615227"/>
                  </a:ext>
                </a:extLst>
              </a:tr>
              <a:tr h="1072383">
                <a:tc>
                  <a:txBody>
                    <a:bodyPr/>
                    <a:lstStyle/>
                    <a:p>
                      <a:pPr>
                        <a:lnSpc>
                          <a:spcPct val="107000"/>
                        </a:lnSpc>
                        <a:spcAft>
                          <a:spcPts val="1125"/>
                        </a:spcAft>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10. Fostering of </a:t>
                      </a:r>
                      <a:r>
                        <a:rPr lang="en-GB" sz="1800" b="1" i="1" kern="0" dirty="0" err="1">
                          <a:solidFill>
                            <a:srgbClr val="4D4D4D"/>
                          </a:solidFill>
                          <a:effectLst/>
                          <a:latin typeface="+mn-lt"/>
                          <a:ea typeface="Times New Roman" panose="02020603050405020304" pitchFamily="18" charset="0"/>
                          <a:cs typeface="Times New Roman" panose="02020603050405020304" pitchFamily="18" charset="0"/>
                        </a:rPr>
                        <a:t>SoTL</a:t>
                      </a: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 culture</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kern="0" dirty="0">
                          <a:solidFill>
                            <a:srgbClr val="4D4D4D"/>
                          </a:solidFill>
                          <a:effectLst/>
                          <a:latin typeface="+mn-lt"/>
                          <a:ea typeface="Times New Roman" panose="02020603050405020304" pitchFamily="18" charset="0"/>
                          <a:cs typeface="Times New Roman" panose="02020603050405020304" pitchFamily="18" charset="0"/>
                        </a:rPr>
                        <a:t> </a:t>
                      </a: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11. Financial implications</a:t>
                      </a:r>
                      <a:endParaRPr lang="en-GB" sz="1800" b="1"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800" b="1" kern="100" dirty="0">
                        <a:effectLst/>
                        <a:latin typeface="+mn-lt"/>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7000"/>
                        </a:lnSpc>
                        <a:spcAft>
                          <a:spcPts val="800"/>
                        </a:spcAft>
                      </a:pPr>
                      <a:endParaRPr lang="en-GB"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lvl="0" indent="0" algn="l" defTabSz="914400" rtl="0" eaLnBrk="1" fontAlgn="auto" latinLnBrk="0" hangingPunct="1">
                        <a:lnSpc>
                          <a:spcPct val="107000"/>
                        </a:lnSpc>
                        <a:spcBef>
                          <a:spcPts val="0"/>
                        </a:spcBef>
                        <a:spcAft>
                          <a:spcPts val="1125"/>
                        </a:spcAft>
                        <a:buClrTx/>
                        <a:buSzTx/>
                        <a:buFontTx/>
                        <a:buNone/>
                        <a:tabLst/>
                        <a:defRPr/>
                      </a:pPr>
                      <a:r>
                        <a:rPr lang="en-GB" sz="1800" b="1" i="1" kern="0" dirty="0">
                          <a:solidFill>
                            <a:srgbClr val="4D4D4D"/>
                          </a:solidFill>
                          <a:effectLst/>
                          <a:latin typeface="+mn-lt"/>
                          <a:ea typeface="Times New Roman" panose="02020603050405020304" pitchFamily="18" charset="0"/>
                          <a:cs typeface="Times New Roman" panose="02020603050405020304" pitchFamily="18" charset="0"/>
                        </a:rPr>
                        <a:t>12. Funding opportunities</a:t>
                      </a:r>
                      <a:endParaRPr lang="en-GB" sz="1800" b="1" kern="100" dirty="0">
                        <a:effectLst/>
                        <a:latin typeface="+mn-lt"/>
                        <a:ea typeface="Calibri" panose="020F0502020204030204" pitchFamily="34" charset="0"/>
                        <a:cs typeface="Times New Roman" panose="02020603050405020304" pitchFamily="18" charset="0"/>
                      </a:endParaRPr>
                    </a:p>
                    <a:p>
                      <a:pPr>
                        <a:lnSpc>
                          <a:spcPct val="107000"/>
                        </a:lnSpc>
                        <a:spcAft>
                          <a:spcPts val="1125"/>
                        </a:spcAft>
                      </a:pP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07000"/>
                        </a:lnSpc>
                        <a:spcAft>
                          <a:spcPts val="1125"/>
                        </a:spcAft>
                      </a:pPr>
                      <a:endParaRPr lang="en-GB"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1125"/>
                        </a:spcAft>
                      </a:pPr>
                      <a:r>
                        <a:rPr lang="en-GB" sz="1800" b="1" i="0" kern="1200" dirty="0">
                          <a:solidFill>
                            <a:schemeClr val="tx1"/>
                          </a:solidFill>
                          <a:effectLst/>
                          <a:latin typeface="+mn-lt"/>
                          <a:ea typeface="+mn-ea"/>
                          <a:cs typeface="+mn-cs"/>
                        </a:rPr>
                        <a:t>13. Strengthening OU’s standing</a:t>
                      </a:r>
                      <a:r>
                        <a:rPr lang="en-GB" sz="1800" b="0" i="0" kern="1200" dirty="0">
                          <a:solidFill>
                            <a:schemeClr val="tx1"/>
                          </a:solidFill>
                          <a:effectLst/>
                          <a:latin typeface="+mn-lt"/>
                          <a:ea typeface="+mn-ea"/>
                          <a:cs typeface="+mn-cs"/>
                        </a:rPr>
                        <a:t> </a:t>
                      </a:r>
                      <a:endParaRPr lang="en-GB" sz="1800" b="1" kern="100" dirty="0">
                        <a:effectLst/>
                        <a:latin typeface="+mn-lt"/>
                        <a:ea typeface="Calibri" panose="020F0502020204030204" pitchFamily="34" charset="0"/>
                        <a:cs typeface="Times New Roman" panose="02020603050405020304" pitchFamily="18" charset="0"/>
                      </a:endParaRPr>
                    </a:p>
                  </a:txBody>
                  <a:tcPr marL="30416" marR="30416" marT="30416" marB="304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5237872"/>
                  </a:ext>
                </a:extLst>
              </a:tr>
            </a:tbl>
          </a:graphicData>
        </a:graphic>
      </p:graphicFrame>
    </p:spTree>
    <p:extLst>
      <p:ext uri="{BB962C8B-B14F-4D97-AF65-F5344CB8AC3E}">
        <p14:creationId xmlns:p14="http://schemas.microsoft.com/office/powerpoint/2010/main" val="3472791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AF96B0-C0AD-C920-4961-88258607DE9A}"/>
              </a:ext>
            </a:extLst>
          </p:cNvPr>
          <p:cNvSpPr>
            <a:spLocks noGrp="1"/>
          </p:cNvSpPr>
          <p:nvPr>
            <p:ph type="body" sz="quarter" idx="24"/>
          </p:nvPr>
        </p:nvSpPr>
        <p:spPr/>
        <p:txBody>
          <a:bodyPr lIns="91440" tIns="45720" rIns="91440" bIns="45720" anchor="t">
            <a:noAutofit/>
          </a:bodyPr>
          <a:lstStyle/>
          <a:p>
            <a:r>
              <a:rPr lang="en-GB" dirty="0">
                <a:latin typeface="Poppins SemiBold"/>
                <a:cs typeface="Poppins SemiBold"/>
              </a:rPr>
              <a:t>Two professional development events/workshops related to impact of Scholarship</a:t>
            </a:r>
            <a:endParaRPr lang="en-GB" dirty="0"/>
          </a:p>
        </p:txBody>
      </p:sp>
      <p:sp>
        <p:nvSpPr>
          <p:cNvPr id="8" name="TextBox 7">
            <a:extLst>
              <a:ext uri="{FF2B5EF4-FFF2-40B4-BE49-F238E27FC236}">
                <a16:creationId xmlns:a16="http://schemas.microsoft.com/office/drawing/2014/main" id="{1FA0F89E-2997-64EE-6D07-3A2748A5B36E}"/>
              </a:ext>
            </a:extLst>
          </p:cNvPr>
          <p:cNvSpPr txBox="1"/>
          <p:nvPr/>
        </p:nvSpPr>
        <p:spPr>
          <a:xfrm>
            <a:off x="413915" y="1548635"/>
            <a:ext cx="8733053" cy="4524315"/>
          </a:xfrm>
          <a:prstGeom prst="rect">
            <a:avLst/>
          </a:prstGeom>
          <a:noFill/>
        </p:spPr>
        <p:txBody>
          <a:bodyPr wrap="square">
            <a:spAutoFit/>
          </a:bodyPr>
          <a:lstStyle/>
          <a:p>
            <a:r>
              <a:rPr lang="en-GB" sz="1800" dirty="0">
                <a:effectLst/>
                <a:ea typeface="Calibri" panose="020F0502020204030204" pitchFamily="34" charset="0"/>
              </a:rPr>
              <a:t>2 new eSTEeM events taking place:</a:t>
            </a:r>
          </a:p>
          <a:p>
            <a:r>
              <a:rPr lang="en-GB" sz="1800" b="1" dirty="0">
                <a:effectLst/>
                <a:ea typeface="Calibri" panose="020F0502020204030204" pitchFamily="34" charset="0"/>
              </a:rPr>
              <a:t> </a:t>
            </a:r>
            <a:endParaRPr lang="en-GB" sz="1800" dirty="0">
              <a:effectLst/>
              <a:ea typeface="Calibri" panose="020F0502020204030204" pitchFamily="34" charset="0"/>
            </a:endParaRPr>
          </a:p>
          <a:p>
            <a:r>
              <a:rPr lang="en-GB" sz="1800" b="1" dirty="0">
                <a:effectLst/>
                <a:ea typeface="Calibri" panose="020F0502020204030204" pitchFamily="34" charset="0"/>
              </a:rPr>
              <a:t>eSTEeM Community Event: Planning and conducting impactful scholarship</a:t>
            </a:r>
            <a:endParaRPr lang="en-GB" sz="1800" dirty="0">
              <a:effectLst/>
              <a:ea typeface="Calibri" panose="020F0502020204030204" pitchFamily="34" charset="0"/>
            </a:endParaRPr>
          </a:p>
          <a:p>
            <a:r>
              <a:rPr lang="en-GB" sz="1800" b="1" dirty="0">
                <a:effectLst/>
                <a:ea typeface="Calibri" panose="020F0502020204030204" pitchFamily="34" charset="0"/>
              </a:rPr>
              <a:t>Date and Time:</a:t>
            </a:r>
            <a:r>
              <a:rPr lang="en-GB" sz="1800" dirty="0">
                <a:effectLst/>
                <a:ea typeface="Calibri" panose="020F0502020204030204" pitchFamily="34" charset="0"/>
              </a:rPr>
              <a:t> Wednesday 5</a:t>
            </a:r>
            <a:r>
              <a:rPr lang="en-GB" sz="1800" baseline="30000" dirty="0">
                <a:effectLst/>
                <a:ea typeface="Calibri" panose="020F0502020204030204" pitchFamily="34" charset="0"/>
              </a:rPr>
              <a:t>th</a:t>
            </a:r>
            <a:r>
              <a:rPr lang="en-GB" sz="1800" dirty="0">
                <a:effectLst/>
                <a:ea typeface="Calibri" panose="020F0502020204030204" pitchFamily="34" charset="0"/>
              </a:rPr>
              <a:t> June 2024, 10.00-12.00, via MS Teams</a:t>
            </a:r>
          </a:p>
          <a:p>
            <a:r>
              <a:rPr lang="en-GB" sz="1800" b="1" dirty="0">
                <a:effectLst/>
                <a:ea typeface="Calibri" panose="020F0502020204030204" pitchFamily="34" charset="0"/>
              </a:rPr>
              <a:t>Facilitator:</a:t>
            </a:r>
            <a:r>
              <a:rPr lang="en-GB" sz="1800" dirty="0">
                <a:effectLst/>
                <a:ea typeface="Calibri" panose="020F0502020204030204" pitchFamily="34" charset="0"/>
              </a:rPr>
              <a:t> </a:t>
            </a:r>
            <a:r>
              <a:rPr lang="en-GB" sz="1800" dirty="0" err="1">
                <a:effectLst/>
                <a:ea typeface="Calibri" panose="020F0502020204030204" pitchFamily="34" charset="0"/>
              </a:rPr>
              <a:t>Shailey</a:t>
            </a:r>
            <a:r>
              <a:rPr lang="en-GB" sz="1800" dirty="0">
                <a:effectLst/>
                <a:ea typeface="Calibri" panose="020F0502020204030204" pitchFamily="34" charset="0"/>
              </a:rPr>
              <a:t> </a:t>
            </a:r>
            <a:r>
              <a:rPr lang="en-GB" sz="1800" dirty="0" err="1">
                <a:effectLst/>
                <a:ea typeface="Calibri" panose="020F0502020204030204" pitchFamily="34" charset="0"/>
              </a:rPr>
              <a:t>Minocha</a:t>
            </a:r>
            <a:endParaRPr lang="en-GB" sz="1800" dirty="0">
              <a:effectLst/>
              <a:ea typeface="Calibri" panose="020F0502020204030204" pitchFamily="34" charset="0"/>
            </a:endParaRPr>
          </a:p>
          <a:p>
            <a:endParaRPr lang="en-GB" dirty="0">
              <a:ea typeface="Calibri" panose="020F0502020204030204" pitchFamily="34" charset="0"/>
            </a:endParaRPr>
          </a:p>
          <a:p>
            <a:r>
              <a:rPr lang="en-GB" sz="1800" b="1" dirty="0">
                <a:effectLst/>
                <a:latin typeface="Poppins" panose="00000500000000000000" pitchFamily="2" charset="0"/>
                <a:ea typeface="Calibri" panose="020F0502020204030204" pitchFamily="34" charset="0"/>
              </a:rPr>
              <a:t>eSTEeM Community Event: Theory of Change: Developing pathways to impactful scholarship</a:t>
            </a:r>
            <a:endParaRPr lang="en-GB" sz="1800" dirty="0">
              <a:effectLst/>
              <a:latin typeface="Calibri" panose="020F0502020204030204" pitchFamily="34" charset="0"/>
              <a:ea typeface="Calibri" panose="020F0502020204030204" pitchFamily="34" charset="0"/>
            </a:endParaRPr>
          </a:p>
          <a:p>
            <a:r>
              <a:rPr lang="en-GB" sz="1800" b="1" dirty="0">
                <a:effectLst/>
                <a:latin typeface="Poppins" panose="00000500000000000000" pitchFamily="2" charset="0"/>
                <a:ea typeface="Calibri" panose="020F0502020204030204" pitchFamily="34" charset="0"/>
              </a:rPr>
              <a:t>Date and time:</a:t>
            </a:r>
            <a:r>
              <a:rPr lang="en-GB" sz="1800" dirty="0">
                <a:effectLst/>
                <a:latin typeface="Poppins" panose="00000500000000000000" pitchFamily="2" charset="0"/>
                <a:ea typeface="Calibri" panose="020F0502020204030204" pitchFamily="34" charset="0"/>
              </a:rPr>
              <a:t> Wednesday 10</a:t>
            </a:r>
            <a:r>
              <a:rPr lang="en-GB" sz="1800" baseline="30000" dirty="0">
                <a:effectLst/>
                <a:latin typeface="Poppins" panose="00000500000000000000" pitchFamily="2" charset="0"/>
                <a:ea typeface="Calibri" panose="020F0502020204030204" pitchFamily="34" charset="0"/>
              </a:rPr>
              <a:t>th</a:t>
            </a:r>
            <a:r>
              <a:rPr lang="en-GB" sz="1800" dirty="0">
                <a:effectLst/>
                <a:latin typeface="Poppins" panose="00000500000000000000" pitchFamily="2" charset="0"/>
                <a:ea typeface="Calibri" panose="020F0502020204030204" pitchFamily="34" charset="0"/>
              </a:rPr>
              <a:t> July 2024, 10.00-12.00, via MS Teams</a:t>
            </a:r>
            <a:endParaRPr lang="en-GB" sz="1800" dirty="0">
              <a:effectLst/>
              <a:latin typeface="Calibri" panose="020F0502020204030204" pitchFamily="34" charset="0"/>
              <a:ea typeface="Calibri" panose="020F0502020204030204" pitchFamily="34" charset="0"/>
            </a:endParaRPr>
          </a:p>
          <a:p>
            <a:r>
              <a:rPr lang="en-GB" sz="1800" b="1" dirty="0">
                <a:effectLst/>
                <a:latin typeface="Poppins" panose="00000500000000000000" pitchFamily="2" charset="0"/>
                <a:ea typeface="Calibri" panose="020F0502020204030204" pitchFamily="34" charset="0"/>
              </a:rPr>
              <a:t>Facilitator:</a:t>
            </a:r>
            <a:r>
              <a:rPr lang="en-GB" sz="1800" dirty="0">
                <a:effectLst/>
                <a:latin typeface="Poppins" panose="00000500000000000000" pitchFamily="2" charset="0"/>
                <a:ea typeface="Calibri" panose="020F0502020204030204" pitchFamily="34" charset="0"/>
              </a:rPr>
              <a:t> </a:t>
            </a:r>
            <a:r>
              <a:rPr lang="en-GB" sz="1800" dirty="0" err="1">
                <a:effectLst/>
                <a:latin typeface="Poppins" panose="00000500000000000000" pitchFamily="2" charset="0"/>
                <a:ea typeface="Calibri" panose="020F0502020204030204" pitchFamily="34" charset="0"/>
              </a:rPr>
              <a:t>Shailey</a:t>
            </a:r>
            <a:r>
              <a:rPr lang="en-GB" sz="1800" dirty="0">
                <a:effectLst/>
                <a:latin typeface="Poppins" panose="00000500000000000000" pitchFamily="2" charset="0"/>
                <a:ea typeface="Calibri" panose="020F0502020204030204" pitchFamily="34" charset="0"/>
              </a:rPr>
              <a:t> </a:t>
            </a:r>
            <a:r>
              <a:rPr lang="en-GB" sz="1800" dirty="0" err="1">
                <a:effectLst/>
                <a:latin typeface="Poppins" panose="00000500000000000000" pitchFamily="2" charset="0"/>
                <a:ea typeface="Calibri" panose="020F0502020204030204" pitchFamily="34" charset="0"/>
              </a:rPr>
              <a:t>Minocha</a:t>
            </a:r>
            <a:endParaRPr lang="en-GB" sz="1800" dirty="0">
              <a:effectLst/>
              <a:latin typeface="Calibri" panose="020F0502020204030204" pitchFamily="34" charset="0"/>
              <a:ea typeface="Calibri" panose="020F0502020204030204" pitchFamily="34" charset="0"/>
            </a:endParaRPr>
          </a:p>
          <a:p>
            <a:endParaRPr lang="en-GB" sz="1800" dirty="0">
              <a:effectLst/>
              <a:ea typeface="Calibri" panose="020F0502020204030204" pitchFamily="34" charset="0"/>
            </a:endParaRPr>
          </a:p>
          <a:p>
            <a:endParaRPr lang="en-GB" dirty="0">
              <a:ea typeface="Calibri" panose="020F0502020204030204" pitchFamily="34" charset="0"/>
            </a:endParaRPr>
          </a:p>
          <a:p>
            <a:r>
              <a:rPr lang="en-GB" sz="1800" dirty="0">
                <a:effectLst/>
                <a:latin typeface="Poppins" panose="00000500000000000000" pitchFamily="2" charset="0"/>
                <a:ea typeface="Calibri" panose="020F0502020204030204" pitchFamily="34" charset="0"/>
              </a:rPr>
              <a:t>If </a:t>
            </a:r>
            <a:r>
              <a:rPr lang="en-GB" dirty="0">
                <a:latin typeface="Poppins" panose="00000500000000000000" pitchFamily="2" charset="0"/>
                <a:ea typeface="Calibri" panose="020F0502020204030204" pitchFamily="34" charset="0"/>
              </a:rPr>
              <a:t>you are in the STEM faculty, p</a:t>
            </a:r>
            <a:r>
              <a:rPr lang="en-GB" sz="1800" dirty="0">
                <a:effectLst/>
                <a:latin typeface="Poppins" panose="00000500000000000000" pitchFamily="2" charset="0"/>
                <a:ea typeface="Calibri" panose="020F0502020204030204" pitchFamily="34" charset="0"/>
              </a:rPr>
              <a:t>lease visit </a:t>
            </a:r>
            <a:r>
              <a:rPr lang="en-GB" sz="1800" u="sng" dirty="0">
                <a:solidFill>
                  <a:srgbClr val="0563C1"/>
                </a:solidFill>
                <a:effectLst/>
                <a:latin typeface="Poppins" panose="00000500000000000000" pitchFamily="2" charset="0"/>
                <a:ea typeface="Calibri" panose="020F0502020204030204" pitchFamily="34" charset="0"/>
                <a:hlinkClick r:id="rId2"/>
              </a:rPr>
              <a:t>My Learning Centre</a:t>
            </a:r>
            <a:r>
              <a:rPr lang="en-GB" sz="1800" dirty="0">
                <a:effectLst/>
                <a:latin typeface="Poppins" panose="00000500000000000000" pitchFamily="2" charset="0"/>
                <a:ea typeface="Calibri" panose="020F0502020204030204" pitchFamily="34" charset="0"/>
              </a:rPr>
              <a:t>  to register, </a:t>
            </a:r>
            <a:r>
              <a:rPr lang="en-GB" dirty="0">
                <a:latin typeface="Poppins" panose="00000500000000000000" pitchFamily="2" charset="0"/>
                <a:ea typeface="Calibri" panose="020F0502020204030204" pitchFamily="34" charset="0"/>
              </a:rPr>
              <a:t>otherwise contact eSTEeM</a:t>
            </a:r>
            <a:r>
              <a:rPr lang="en-GB" sz="1800" dirty="0">
                <a:effectLst/>
                <a:latin typeface="Poppins" panose="00000500000000000000" pitchFamily="2" charset="0"/>
                <a:ea typeface="Calibri" panose="020F0502020204030204" pitchFamily="34" charset="0"/>
              </a:rPr>
              <a:t>.</a:t>
            </a:r>
            <a:endParaRPr lang="en-GB" sz="1800" dirty="0">
              <a:effectLst/>
              <a:latin typeface="Calibri" panose="020F0502020204030204" pitchFamily="34" charset="0"/>
              <a:ea typeface="Calibri" panose="020F0502020204030204" pitchFamily="34" charset="0"/>
            </a:endParaRPr>
          </a:p>
          <a:p>
            <a:endParaRPr lang="en-GB" sz="1800" dirty="0">
              <a:effectLst/>
              <a:ea typeface="Calibri" panose="020F0502020204030204" pitchFamily="34" charset="0"/>
            </a:endParaRPr>
          </a:p>
        </p:txBody>
      </p:sp>
    </p:spTree>
    <p:extLst>
      <p:ext uri="{BB962C8B-B14F-4D97-AF65-F5344CB8AC3E}">
        <p14:creationId xmlns:p14="http://schemas.microsoft.com/office/powerpoint/2010/main" val="1052709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DA2212-FFF9-0057-C6E9-FA5C14B2F98E}"/>
              </a:ext>
            </a:extLst>
          </p:cNvPr>
          <p:cNvSpPr>
            <a:spLocks noGrp="1"/>
          </p:cNvSpPr>
          <p:nvPr>
            <p:ph type="body" sz="quarter" idx="24"/>
          </p:nvPr>
        </p:nvSpPr>
        <p:spPr/>
        <p:txBody>
          <a:bodyPr lIns="91440" tIns="45720" rIns="91440" bIns="45720" anchor="t">
            <a:noAutofit/>
          </a:bodyPr>
          <a:lstStyle/>
          <a:p>
            <a:r>
              <a:rPr lang="en-GB" dirty="0">
                <a:latin typeface="Poppins SemiBold"/>
                <a:cs typeface="Poppins SemiBold"/>
              </a:rPr>
              <a:t>New project report template</a:t>
            </a:r>
            <a:endParaRPr lang="en-GB" dirty="0"/>
          </a:p>
        </p:txBody>
      </p:sp>
      <p:sp>
        <p:nvSpPr>
          <p:cNvPr id="8" name="TextBox 7">
            <a:extLst>
              <a:ext uri="{FF2B5EF4-FFF2-40B4-BE49-F238E27FC236}">
                <a16:creationId xmlns:a16="http://schemas.microsoft.com/office/drawing/2014/main" id="{E056935B-DCF2-6FEA-B63A-5698DECE74FA}"/>
              </a:ext>
            </a:extLst>
          </p:cNvPr>
          <p:cNvSpPr txBox="1"/>
          <p:nvPr/>
        </p:nvSpPr>
        <p:spPr>
          <a:xfrm>
            <a:off x="413915" y="901825"/>
            <a:ext cx="6948786" cy="5186035"/>
          </a:xfrm>
          <a:prstGeom prst="rect">
            <a:avLst/>
          </a:prstGeom>
          <a:noFill/>
        </p:spPr>
        <p:txBody>
          <a:bodyPr wrap="square">
            <a:spAutoFit/>
          </a:bodyPr>
          <a:lstStyle/>
          <a:p>
            <a:r>
              <a:rPr lang="en-GB" b="1" dirty="0"/>
              <a:t>Executive Summary</a:t>
            </a:r>
          </a:p>
          <a:p>
            <a:endParaRPr lang="en-GB" dirty="0"/>
          </a:p>
          <a:p>
            <a:pPr>
              <a:spcAft>
                <a:spcPts val="600"/>
              </a:spcAft>
            </a:pPr>
            <a:r>
              <a:rPr lang="en-GB" dirty="0"/>
              <a:t>The executive summary will be used on the eSTEeM website and Scholarship Exchange. It should be succinct and provide a synopsis of the key points of the report. It should be written for those who previously knew nothing about the project but are interested in and knowledgeable about teaching and learning. It should contain the following key points - </a:t>
            </a:r>
          </a:p>
          <a:p>
            <a:pPr marL="285750" indent="-285750">
              <a:spcAft>
                <a:spcPts val="600"/>
              </a:spcAft>
              <a:buFont typeface="Arial" panose="020B0604020202020204" pitchFamily="34" charset="0"/>
              <a:buChar char="•"/>
            </a:pPr>
            <a:r>
              <a:rPr lang="en-GB" dirty="0"/>
              <a:t>The issue you investigated and why.</a:t>
            </a:r>
          </a:p>
          <a:p>
            <a:pPr marL="285750" indent="-285750">
              <a:spcAft>
                <a:spcPts val="600"/>
              </a:spcAft>
              <a:buFont typeface="Arial" panose="020B0604020202020204" pitchFamily="34" charset="0"/>
              <a:buChar char="•"/>
            </a:pPr>
            <a:r>
              <a:rPr lang="en-GB" dirty="0"/>
              <a:t>Brief outline of the scholarship methods you undertook.</a:t>
            </a:r>
          </a:p>
          <a:p>
            <a:pPr marL="285750" indent="-285750">
              <a:spcAft>
                <a:spcPts val="600"/>
              </a:spcAft>
              <a:buFont typeface="Arial" panose="020B0604020202020204" pitchFamily="34" charset="0"/>
              <a:buChar char="•"/>
            </a:pPr>
            <a:r>
              <a:rPr lang="en-GB" dirty="0"/>
              <a:t>The main findings and what impact the project has had as a result e.g., change to assessment design of module(s).    </a:t>
            </a:r>
          </a:p>
          <a:p>
            <a:pPr marL="285750" indent="-285750">
              <a:spcAft>
                <a:spcPts val="600"/>
              </a:spcAft>
              <a:buFont typeface="Arial" panose="020B0604020202020204" pitchFamily="34" charset="0"/>
              <a:buChar char="•"/>
            </a:pPr>
            <a:r>
              <a:rPr lang="en-GB" dirty="0"/>
              <a:t>The recommendations and implications of this work. </a:t>
            </a:r>
          </a:p>
          <a:p>
            <a:endParaRPr lang="en-GB" dirty="0"/>
          </a:p>
          <a:p>
            <a:r>
              <a:rPr lang="en-GB" dirty="0"/>
              <a:t>		       Suggested word count: 300-500 words.</a:t>
            </a:r>
          </a:p>
        </p:txBody>
      </p:sp>
      <p:pic>
        <p:nvPicPr>
          <p:cNvPr id="10" name="Picture 9">
            <a:extLst>
              <a:ext uri="{FF2B5EF4-FFF2-40B4-BE49-F238E27FC236}">
                <a16:creationId xmlns:a16="http://schemas.microsoft.com/office/drawing/2014/main" id="{60BC0842-6574-77C0-C160-2D212F8FC212}"/>
              </a:ext>
            </a:extLst>
          </p:cNvPr>
          <p:cNvPicPr>
            <a:picLocks noChangeAspect="1"/>
          </p:cNvPicPr>
          <p:nvPr/>
        </p:nvPicPr>
        <p:blipFill>
          <a:blip r:embed="rId3"/>
          <a:stretch>
            <a:fillRect/>
          </a:stretch>
        </p:blipFill>
        <p:spPr>
          <a:xfrm>
            <a:off x="7486202" y="653244"/>
            <a:ext cx="4151616" cy="5905696"/>
          </a:xfrm>
          <a:prstGeom prst="rect">
            <a:avLst/>
          </a:prstGeom>
        </p:spPr>
      </p:pic>
    </p:spTree>
    <p:extLst>
      <p:ext uri="{BB962C8B-B14F-4D97-AF65-F5344CB8AC3E}">
        <p14:creationId xmlns:p14="http://schemas.microsoft.com/office/powerpoint/2010/main" val="386317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DA2212-FFF9-0057-C6E9-FA5C14B2F98E}"/>
              </a:ext>
            </a:extLst>
          </p:cNvPr>
          <p:cNvSpPr>
            <a:spLocks noGrp="1"/>
          </p:cNvSpPr>
          <p:nvPr>
            <p:ph type="body" sz="quarter" idx="24"/>
          </p:nvPr>
        </p:nvSpPr>
        <p:spPr/>
        <p:txBody>
          <a:bodyPr lIns="91440" tIns="45720" rIns="91440" bIns="45720" anchor="t">
            <a:noAutofit/>
          </a:bodyPr>
          <a:lstStyle/>
          <a:p>
            <a:r>
              <a:rPr lang="en-GB" dirty="0">
                <a:latin typeface="Poppins SemiBold"/>
                <a:cs typeface="Poppins SemiBold"/>
              </a:rPr>
              <a:t>New project report template</a:t>
            </a:r>
            <a:endParaRPr lang="en-GB" dirty="0"/>
          </a:p>
        </p:txBody>
      </p:sp>
      <p:pic>
        <p:nvPicPr>
          <p:cNvPr id="10" name="Picture 9">
            <a:extLst>
              <a:ext uri="{FF2B5EF4-FFF2-40B4-BE49-F238E27FC236}">
                <a16:creationId xmlns:a16="http://schemas.microsoft.com/office/drawing/2014/main" id="{60BC0842-6574-77C0-C160-2D212F8FC212}"/>
              </a:ext>
            </a:extLst>
          </p:cNvPr>
          <p:cNvPicPr>
            <a:picLocks noChangeAspect="1"/>
          </p:cNvPicPr>
          <p:nvPr/>
        </p:nvPicPr>
        <p:blipFill>
          <a:blip r:embed="rId3"/>
          <a:stretch>
            <a:fillRect/>
          </a:stretch>
        </p:blipFill>
        <p:spPr>
          <a:xfrm>
            <a:off x="7486202" y="653244"/>
            <a:ext cx="4151616" cy="5905696"/>
          </a:xfrm>
          <a:prstGeom prst="rect">
            <a:avLst/>
          </a:prstGeom>
        </p:spPr>
      </p:pic>
      <p:sp>
        <p:nvSpPr>
          <p:cNvPr id="3" name="TextBox 2">
            <a:extLst>
              <a:ext uri="{FF2B5EF4-FFF2-40B4-BE49-F238E27FC236}">
                <a16:creationId xmlns:a16="http://schemas.microsoft.com/office/drawing/2014/main" id="{41AD5FC0-3912-ADB4-4FCF-336348412D89}"/>
              </a:ext>
            </a:extLst>
          </p:cNvPr>
          <p:cNvSpPr txBox="1"/>
          <p:nvPr/>
        </p:nvSpPr>
        <p:spPr>
          <a:xfrm>
            <a:off x="413914" y="1437095"/>
            <a:ext cx="7072287" cy="4170372"/>
          </a:xfrm>
          <a:prstGeom prst="rect">
            <a:avLst/>
          </a:prstGeom>
          <a:noFill/>
        </p:spPr>
        <p:txBody>
          <a:bodyPr wrap="square">
            <a:spAutoFit/>
          </a:bodyPr>
          <a:lstStyle/>
          <a:p>
            <a:pPr>
              <a:spcBef>
                <a:spcPts val="1800"/>
              </a:spcBef>
            </a:pPr>
            <a:r>
              <a:rPr lang="en-GB" sz="2000" b="1" kern="0" dirty="0">
                <a:solidFill>
                  <a:srgbClr val="060645"/>
                </a:solidFill>
                <a:effectLst/>
                <a:latin typeface="Poppins" panose="00000500000000000000" pitchFamily="2" charset="0"/>
                <a:ea typeface="Times New Roman" panose="02020603050405020304" pitchFamily="18" charset="0"/>
              </a:rPr>
              <a:t>Further Report Sections:</a:t>
            </a:r>
            <a:endParaRPr lang="en-GB" sz="2000" b="1" kern="0" dirty="0">
              <a:solidFill>
                <a:srgbClr val="060645"/>
              </a:solidFill>
              <a:latin typeface="Poppins" panose="00000500000000000000" pitchFamily="2" charset="0"/>
              <a:ea typeface="Times New Roman" panose="02020603050405020304" pitchFamily="18" charset="0"/>
            </a:endParaRPr>
          </a:p>
          <a:p>
            <a:pPr marL="285750" indent="-285750">
              <a:spcBef>
                <a:spcPts val="1800"/>
              </a:spcBef>
              <a:buFont typeface="Arial" panose="020B0604020202020204" pitchFamily="34" charset="0"/>
              <a:buChar char="•"/>
            </a:pPr>
            <a:r>
              <a:rPr lang="en-GB" sz="2000" b="1" kern="0" dirty="0">
                <a:solidFill>
                  <a:srgbClr val="060645"/>
                </a:solidFill>
                <a:effectLst/>
                <a:latin typeface="Poppins" panose="00000500000000000000" pitchFamily="2" charset="0"/>
                <a:ea typeface="Times New Roman" panose="02020603050405020304" pitchFamily="18" charset="0"/>
              </a:rPr>
              <a:t>Aims and scope of the project</a:t>
            </a:r>
          </a:p>
          <a:p>
            <a:pPr marL="285750" indent="-285750">
              <a:spcBef>
                <a:spcPts val="1800"/>
              </a:spcBef>
              <a:buFont typeface="Arial" panose="020B0604020202020204" pitchFamily="34" charset="0"/>
              <a:buChar char="•"/>
            </a:pPr>
            <a:r>
              <a:rPr lang="en-GB" sz="2000" b="1" kern="0" dirty="0">
                <a:solidFill>
                  <a:srgbClr val="060645"/>
                </a:solidFill>
                <a:effectLst/>
                <a:latin typeface="Poppins" panose="00000500000000000000" pitchFamily="2" charset="0"/>
                <a:ea typeface="Times New Roman" panose="02020603050405020304" pitchFamily="18" charset="0"/>
              </a:rPr>
              <a:t>Activities </a:t>
            </a:r>
          </a:p>
          <a:p>
            <a:pPr marL="285750" indent="-285750">
              <a:spcBef>
                <a:spcPts val="1800"/>
              </a:spcBef>
              <a:buFont typeface="Arial" panose="020B0604020202020204" pitchFamily="34" charset="0"/>
              <a:buChar char="•"/>
            </a:pPr>
            <a:r>
              <a:rPr lang="en-GB" sz="2000" b="1" kern="0" dirty="0">
                <a:solidFill>
                  <a:srgbClr val="060645"/>
                </a:solidFill>
                <a:latin typeface="Poppins" panose="00000500000000000000" pitchFamily="2" charset="0"/>
                <a:ea typeface="Times New Roman" panose="02020603050405020304" pitchFamily="18" charset="0"/>
              </a:rPr>
              <a:t>Findings</a:t>
            </a:r>
          </a:p>
          <a:p>
            <a:pPr marL="285750" indent="-285750">
              <a:spcBef>
                <a:spcPts val="1800"/>
              </a:spcBef>
              <a:buFont typeface="Arial" panose="020B0604020202020204" pitchFamily="34" charset="0"/>
              <a:buChar char="•"/>
            </a:pPr>
            <a:r>
              <a:rPr lang="en-GB" sz="2000" b="1" kern="0" dirty="0">
                <a:solidFill>
                  <a:srgbClr val="060645"/>
                </a:solidFill>
                <a:effectLst/>
                <a:latin typeface="Poppins" panose="00000500000000000000" pitchFamily="2" charset="0"/>
                <a:ea typeface="Times New Roman" panose="02020603050405020304" pitchFamily="18" charset="0"/>
              </a:rPr>
              <a:t>Impact</a:t>
            </a:r>
          </a:p>
          <a:p>
            <a:pPr marL="285750" indent="-285750">
              <a:spcBef>
                <a:spcPts val="1800"/>
              </a:spcBef>
              <a:buFont typeface="Arial" panose="020B0604020202020204" pitchFamily="34" charset="0"/>
              <a:buChar char="•"/>
            </a:pPr>
            <a:endParaRPr lang="en-GB" sz="2000" b="1" kern="0" dirty="0">
              <a:solidFill>
                <a:srgbClr val="060645"/>
              </a:solidFill>
              <a:latin typeface="Poppins" panose="00000500000000000000" pitchFamily="2" charset="0"/>
              <a:ea typeface="Times New Roman" panose="02020603050405020304" pitchFamily="18" charset="0"/>
            </a:endParaRPr>
          </a:p>
          <a:p>
            <a:pPr>
              <a:spcBef>
                <a:spcPts val="1800"/>
              </a:spcBef>
            </a:pPr>
            <a:r>
              <a:rPr lang="en-GB" sz="2000" dirty="0"/>
              <a:t>                            Suggested word count: 300-500 words.</a:t>
            </a:r>
          </a:p>
          <a:p>
            <a:pPr>
              <a:spcBef>
                <a:spcPts val="1800"/>
              </a:spcBef>
            </a:pPr>
            <a:endParaRPr lang="en-GB" sz="2000" kern="0" dirty="0">
              <a:solidFill>
                <a:srgbClr val="060645"/>
              </a:solidFill>
              <a:effectLst/>
              <a:latin typeface="Poppins"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1684812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E5B-D0A2-FD17-12DB-3E8FFA263BF3}"/>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31</a:t>
            </a:r>
          </a:p>
        </p:txBody>
      </p:sp>
    </p:spTree>
    <p:extLst>
      <p:ext uri="{BB962C8B-B14F-4D97-AF65-F5344CB8AC3E}">
        <p14:creationId xmlns:p14="http://schemas.microsoft.com/office/powerpoint/2010/main" val="207372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FDB75-065B-F05C-1A2D-B04D83F8F86D}"/>
              </a:ext>
            </a:extLst>
          </p:cNvPr>
          <p:cNvSpPr txBox="1"/>
          <p:nvPr/>
        </p:nvSpPr>
        <p:spPr>
          <a:xfrm>
            <a:off x="431799" y="276706"/>
            <a:ext cx="11328401" cy="4154984"/>
          </a:xfrm>
          <a:prstGeom prst="rect">
            <a:avLst/>
          </a:prstGeom>
          <a:noFill/>
        </p:spPr>
        <p:txBody>
          <a:bodyPr wrap="square">
            <a:spAutoFit/>
          </a:bodyPr>
          <a:lstStyle/>
          <a:p>
            <a:r>
              <a:rPr lang="en-GB" sz="3200" b="1"/>
              <a:t>Key Information</a:t>
            </a:r>
          </a:p>
          <a:p>
            <a:endParaRPr lang="en-GB" sz="3200" b="1"/>
          </a:p>
          <a:p>
            <a:pPr marL="457200" indent="-457200">
              <a:spcAft>
                <a:spcPts val="2400"/>
              </a:spcAft>
              <a:buFont typeface="Arial" panose="020B0604020202020204" pitchFamily="34" charset="0"/>
              <a:buChar char="•"/>
            </a:pPr>
            <a:r>
              <a:rPr lang="en-GB" sz="3200"/>
              <a:t>This is a Pilot.</a:t>
            </a:r>
          </a:p>
          <a:p>
            <a:pPr marL="457200" indent="-457200">
              <a:spcAft>
                <a:spcPts val="2400"/>
              </a:spcAft>
              <a:buFont typeface="Arial" panose="020B0604020202020204" pitchFamily="34" charset="0"/>
              <a:buChar char="•"/>
            </a:pPr>
            <a:r>
              <a:rPr lang="en-GB" sz="3200"/>
              <a:t>The Journal will be peer reviewed and placed on an externally facing website. </a:t>
            </a:r>
          </a:p>
          <a:p>
            <a:pPr marL="457200" indent="-457200">
              <a:spcAft>
                <a:spcPts val="2400"/>
              </a:spcAft>
              <a:buFont typeface="Arial" panose="020B0604020202020204" pitchFamily="34" charset="0"/>
              <a:buChar char="•"/>
            </a:pPr>
            <a:r>
              <a:rPr lang="en-GB" sz="3200"/>
              <a:t>The material in your paper must not have been previously published.</a:t>
            </a:r>
          </a:p>
        </p:txBody>
      </p:sp>
    </p:spTree>
    <p:extLst>
      <p:ext uri="{BB962C8B-B14F-4D97-AF65-F5344CB8AC3E}">
        <p14:creationId xmlns:p14="http://schemas.microsoft.com/office/powerpoint/2010/main" val="1608171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FDB75-065B-F05C-1A2D-B04D83F8F86D}"/>
              </a:ext>
            </a:extLst>
          </p:cNvPr>
          <p:cNvSpPr txBox="1"/>
          <p:nvPr/>
        </p:nvSpPr>
        <p:spPr>
          <a:xfrm>
            <a:off x="237067" y="208972"/>
            <a:ext cx="11734799" cy="5355312"/>
          </a:xfrm>
          <a:prstGeom prst="rect">
            <a:avLst/>
          </a:prstGeom>
          <a:noFill/>
        </p:spPr>
        <p:txBody>
          <a:bodyPr wrap="square">
            <a:spAutoFit/>
          </a:bodyPr>
          <a:lstStyle/>
          <a:p>
            <a:pPr>
              <a:spcAft>
                <a:spcPts val="1200"/>
              </a:spcAft>
            </a:pPr>
            <a:r>
              <a:rPr lang="en-GB" sz="3200" b="1"/>
              <a:t>Key Dates</a:t>
            </a:r>
          </a:p>
          <a:p>
            <a:pPr marL="457200" indent="-457200">
              <a:buFont typeface="Arial" panose="020B0604020202020204" pitchFamily="34" charset="0"/>
              <a:buChar char="•"/>
            </a:pPr>
            <a:r>
              <a:rPr lang="en-GB" sz="2000" b="1"/>
              <a:t>Week Commencing 15</a:t>
            </a:r>
            <a:r>
              <a:rPr lang="en-GB" sz="2000" b="1" baseline="30000"/>
              <a:t>th</a:t>
            </a:r>
            <a:r>
              <a:rPr lang="en-GB" sz="2000" b="1"/>
              <a:t> April 2024</a:t>
            </a:r>
          </a:p>
          <a:p>
            <a:pPr marL="439738">
              <a:spcAft>
                <a:spcPts val="2400"/>
              </a:spcAft>
            </a:pPr>
            <a:r>
              <a:rPr lang="en-GB" sz="2000"/>
              <a:t>Further guideline and information on the format of the journal will be distributed to all eSTEeM conference attendees.</a:t>
            </a:r>
          </a:p>
          <a:p>
            <a:pPr marL="457200" indent="-457200">
              <a:buFont typeface="Arial" panose="020B0604020202020204" pitchFamily="34" charset="0"/>
              <a:buChar char="•"/>
            </a:pPr>
            <a:r>
              <a:rPr lang="en-GB" sz="2000" b="1"/>
              <a:t>Tuesday 7</a:t>
            </a:r>
            <a:r>
              <a:rPr lang="en-GB" sz="2000" b="1" baseline="30000"/>
              <a:t>th</a:t>
            </a:r>
            <a:r>
              <a:rPr lang="en-GB" sz="2000" b="1"/>
              <a:t> May 2024 2pm-3pm</a:t>
            </a:r>
          </a:p>
          <a:p>
            <a:pPr marL="439738">
              <a:spcAft>
                <a:spcPts val="2400"/>
              </a:spcAft>
            </a:pPr>
            <a:r>
              <a:rPr lang="en-GB" sz="2000"/>
              <a:t>Information session to discuss requirements for journal paper. </a:t>
            </a:r>
          </a:p>
          <a:p>
            <a:pPr marL="457200" indent="-457200">
              <a:buFont typeface="Arial" panose="020B0604020202020204" pitchFamily="34" charset="0"/>
              <a:buChar char="•"/>
            </a:pPr>
            <a:r>
              <a:rPr lang="en-GB" sz="2000" b="1"/>
              <a:t>Wednesday 31</a:t>
            </a:r>
            <a:r>
              <a:rPr lang="en-GB" sz="2000" b="1" baseline="30000"/>
              <a:t>st</a:t>
            </a:r>
            <a:r>
              <a:rPr lang="en-GB" sz="2000" b="1"/>
              <a:t> July 2024</a:t>
            </a:r>
          </a:p>
          <a:p>
            <a:pPr indent="439738">
              <a:spcAft>
                <a:spcPts val="2400"/>
              </a:spcAft>
            </a:pPr>
            <a:r>
              <a:rPr lang="en-GB" sz="2000"/>
              <a:t>Submission Deadline</a:t>
            </a:r>
          </a:p>
          <a:p>
            <a:pPr marL="439738" indent="-439738">
              <a:buFont typeface="Arial" panose="020B0604020202020204" pitchFamily="34" charset="0"/>
              <a:buChar char="•"/>
            </a:pPr>
            <a:r>
              <a:rPr lang="en-GB" sz="2000" b="1"/>
              <a:t>August-November 2024</a:t>
            </a:r>
          </a:p>
          <a:p>
            <a:pPr indent="439738">
              <a:spcAft>
                <a:spcPts val="2400"/>
              </a:spcAft>
            </a:pPr>
            <a:r>
              <a:rPr lang="en-GB" sz="2000"/>
              <a:t>Review process</a:t>
            </a:r>
          </a:p>
          <a:p>
            <a:pPr indent="439738">
              <a:buFont typeface="Arial" panose="020B0604020202020204" pitchFamily="34" charset="0"/>
              <a:buChar char="•"/>
            </a:pPr>
            <a:r>
              <a:rPr lang="en-GB" sz="2000" b="1"/>
              <a:t>December 2024</a:t>
            </a:r>
          </a:p>
          <a:p>
            <a:pPr indent="439738">
              <a:spcAft>
                <a:spcPts val="2400"/>
              </a:spcAft>
            </a:pPr>
            <a:r>
              <a:rPr lang="en-GB" sz="2000"/>
              <a:t>Publish Journal</a:t>
            </a:r>
          </a:p>
        </p:txBody>
      </p:sp>
      <p:pic>
        <p:nvPicPr>
          <p:cNvPr id="3" name="Picture 2" descr="Top view of a calendar with a red pen on top">
            <a:extLst>
              <a:ext uri="{FF2B5EF4-FFF2-40B4-BE49-F238E27FC236}">
                <a16:creationId xmlns:a16="http://schemas.microsoft.com/office/drawing/2014/main" id="{1B169B5D-D32F-AE69-085F-285DFF131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37756">
            <a:off x="6760272" y="3484851"/>
            <a:ext cx="3857914" cy="2538545"/>
          </a:xfrm>
          <a:prstGeom prst="rect">
            <a:avLst/>
          </a:prstGeom>
        </p:spPr>
      </p:pic>
    </p:spTree>
    <p:extLst>
      <p:ext uri="{BB962C8B-B14F-4D97-AF65-F5344CB8AC3E}">
        <p14:creationId xmlns:p14="http://schemas.microsoft.com/office/powerpoint/2010/main" val="60218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sitting in a room&#10;&#10;Description automatically generated">
            <a:extLst>
              <a:ext uri="{FF2B5EF4-FFF2-40B4-BE49-F238E27FC236}">
                <a16:creationId xmlns:a16="http://schemas.microsoft.com/office/drawing/2014/main" id="{3CB94EC4-49D1-CC3B-572C-7333DF30E4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245" r="10245"/>
          <a:stretch>
            <a:fillRect/>
          </a:stretch>
        </p:blipFill>
        <p:spPr/>
      </p:pic>
      <p:sp>
        <p:nvSpPr>
          <p:cNvPr id="3" name="Text Placeholder 2">
            <a:extLst>
              <a:ext uri="{FF2B5EF4-FFF2-40B4-BE49-F238E27FC236}">
                <a16:creationId xmlns:a16="http://schemas.microsoft.com/office/drawing/2014/main" id="{027FF79D-D72F-BC9B-AC0F-0B89F3DABA80}"/>
              </a:ext>
            </a:extLst>
          </p:cNvPr>
          <p:cNvSpPr>
            <a:spLocks noGrp="1"/>
          </p:cNvSpPr>
          <p:nvPr>
            <p:ph type="body" sz="quarter" idx="11"/>
          </p:nvPr>
        </p:nvSpPr>
        <p:spPr/>
        <p:txBody>
          <a:bodyPr/>
          <a:lstStyle/>
          <a:p>
            <a:r>
              <a:rPr lang="en-GB"/>
              <a:t>Workshop</a:t>
            </a:r>
          </a:p>
          <a:p>
            <a:r>
              <a:rPr lang="en-GB" sz="4400"/>
              <a:t>Sharing scholarship and best practice: Implementing what works</a:t>
            </a:r>
          </a:p>
        </p:txBody>
      </p:sp>
      <p:sp>
        <p:nvSpPr>
          <p:cNvPr id="5" name="Text Placeholder 4">
            <a:extLst>
              <a:ext uri="{FF2B5EF4-FFF2-40B4-BE49-F238E27FC236}">
                <a16:creationId xmlns:a16="http://schemas.microsoft.com/office/drawing/2014/main" id="{3D2E7BCA-E8EF-DF9C-3A99-BFCDAF85D994}"/>
              </a:ext>
            </a:extLst>
          </p:cNvPr>
          <p:cNvSpPr>
            <a:spLocks noGrp="1"/>
          </p:cNvSpPr>
          <p:nvPr>
            <p:ph type="body" sz="quarter" idx="13"/>
          </p:nvPr>
        </p:nvSpPr>
        <p:spPr>
          <a:xfrm>
            <a:off x="473312" y="4633538"/>
            <a:ext cx="5557584" cy="347039"/>
          </a:xfrm>
        </p:spPr>
        <p:txBody>
          <a:bodyPr/>
          <a:lstStyle/>
          <a:p>
            <a:r>
              <a:rPr lang="en-GB" sz="2000"/>
              <a:t>April 2024</a:t>
            </a:r>
          </a:p>
        </p:txBody>
      </p:sp>
    </p:spTree>
    <p:extLst>
      <p:ext uri="{BB962C8B-B14F-4D97-AF65-F5344CB8AC3E}">
        <p14:creationId xmlns:p14="http://schemas.microsoft.com/office/powerpoint/2010/main" val="139738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AC98-8F4A-A002-FEDA-2D0C617B145D}"/>
              </a:ext>
            </a:extLst>
          </p:cNvPr>
          <p:cNvSpPr>
            <a:spLocks noGrp="1"/>
          </p:cNvSpPr>
          <p:nvPr>
            <p:ph type="title" idx="4294967295"/>
          </p:nvPr>
        </p:nvSpPr>
        <p:spPr>
          <a:xfrm>
            <a:off x="0" y="-425903"/>
            <a:ext cx="10515600" cy="347039"/>
          </a:xfrm>
        </p:spPr>
        <p:txBody>
          <a:bodyPr>
            <a:normAutofit fontScale="90000"/>
          </a:bodyPr>
          <a:lstStyle/>
          <a:p>
            <a:r>
              <a:rPr lang="en-GB" sz="2000"/>
              <a:t>Intro</a:t>
            </a:r>
            <a:r>
              <a:rPr lang="en-GB" sz="2000" baseline="0"/>
              <a:t> </a:t>
            </a:r>
            <a:r>
              <a:rPr lang="en-GB" sz="2000"/>
              <a:t>Slide Title 1</a:t>
            </a:r>
          </a:p>
        </p:txBody>
      </p:sp>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p:txBody>
          <a:bodyPr/>
          <a:lstStyle/>
          <a:p>
            <a:r>
              <a:rPr lang="en-GB" dirty="0"/>
              <a:t>My vision for how SoTL can influence the STEM Faculty</a:t>
            </a:r>
          </a:p>
        </p:txBody>
      </p:sp>
      <p:sp>
        <p:nvSpPr>
          <p:cNvPr id="16" name="Text Placeholder 15">
            <a:extLst>
              <a:ext uri="{FF2B5EF4-FFF2-40B4-BE49-F238E27FC236}">
                <a16:creationId xmlns:a16="http://schemas.microsoft.com/office/drawing/2014/main" id="{91E9862C-F9C6-300D-C161-CC5F2057C191}"/>
              </a:ext>
            </a:extLst>
          </p:cNvPr>
          <p:cNvSpPr>
            <a:spLocks noGrp="1"/>
          </p:cNvSpPr>
          <p:nvPr>
            <p:ph type="body" sz="quarter" idx="13"/>
          </p:nvPr>
        </p:nvSpPr>
        <p:spPr/>
        <p:txBody>
          <a:bodyPr/>
          <a:lstStyle/>
          <a:p>
            <a:r>
              <a:rPr lang="en-GB" dirty="0"/>
              <a:t>Dr Victoria Nicholas</a:t>
            </a:r>
          </a:p>
        </p:txBody>
      </p:sp>
      <p:sp>
        <p:nvSpPr>
          <p:cNvPr id="17" name="Text Placeholder 16">
            <a:extLst>
              <a:ext uri="{FF2B5EF4-FFF2-40B4-BE49-F238E27FC236}">
                <a16:creationId xmlns:a16="http://schemas.microsoft.com/office/drawing/2014/main" id="{ACCCC83C-A3BB-829E-51E0-D71CBA10B1EE}"/>
              </a:ext>
            </a:extLst>
          </p:cNvPr>
          <p:cNvSpPr>
            <a:spLocks noGrp="1"/>
          </p:cNvSpPr>
          <p:nvPr>
            <p:ph type="body" sz="quarter" idx="14"/>
          </p:nvPr>
        </p:nvSpPr>
        <p:spPr/>
        <p:txBody>
          <a:bodyPr/>
          <a:lstStyle/>
          <a:p>
            <a:r>
              <a:rPr lang="en-GB" dirty="0"/>
              <a:t>Associate Dean Faculty &amp; Strategy, STEM</a:t>
            </a:r>
          </a:p>
        </p:txBody>
      </p:sp>
      <p:sp>
        <p:nvSpPr>
          <p:cNvPr id="18" name="Text Placeholder 17">
            <a:extLst>
              <a:ext uri="{FF2B5EF4-FFF2-40B4-BE49-F238E27FC236}">
                <a16:creationId xmlns:a16="http://schemas.microsoft.com/office/drawing/2014/main" id="{7C582E8A-5AC5-EBB0-D16B-4437F42A33D5}"/>
              </a:ext>
            </a:extLst>
          </p:cNvPr>
          <p:cNvSpPr>
            <a:spLocks noGrp="1"/>
          </p:cNvSpPr>
          <p:nvPr>
            <p:ph type="body" sz="quarter" idx="15"/>
          </p:nvPr>
        </p:nvSpPr>
        <p:spPr/>
        <p:txBody>
          <a:bodyPr/>
          <a:lstStyle/>
          <a:p>
            <a:r>
              <a:rPr lang="en-GB" dirty="0"/>
              <a:t>11 April 2024</a:t>
            </a:r>
          </a:p>
        </p:txBody>
      </p:sp>
      <p:pic>
        <p:nvPicPr>
          <p:cNvPr id="4" name="Picture Placeholder 3" descr="A blue x-ray of a human head">
            <a:extLst>
              <a:ext uri="{FF2B5EF4-FFF2-40B4-BE49-F238E27FC236}">
                <a16:creationId xmlns:a16="http://schemas.microsoft.com/office/drawing/2014/main" id="{3F36CE83-2E53-A203-A8C2-998FD97ED8F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656" r="28656"/>
          <a:stretch>
            <a:fillRect/>
          </a:stretch>
        </p:blipFill>
        <p:spPr/>
      </p:pic>
    </p:spTree>
    <p:extLst>
      <p:ext uri="{BB962C8B-B14F-4D97-AF65-F5344CB8AC3E}">
        <p14:creationId xmlns:p14="http://schemas.microsoft.com/office/powerpoint/2010/main" val="377128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424F2A-3804-FA6B-BFD2-E30C1D3A4440}"/>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a:t>
            </a:r>
          </a:p>
        </p:txBody>
      </p:sp>
      <p:sp>
        <p:nvSpPr>
          <p:cNvPr id="8" name="Text Placeholder 7">
            <a:extLst>
              <a:ext uri="{FF2B5EF4-FFF2-40B4-BE49-F238E27FC236}">
                <a16:creationId xmlns:a16="http://schemas.microsoft.com/office/drawing/2014/main" id="{0D42120B-7A11-9FBB-9201-8087371FA618}"/>
              </a:ext>
            </a:extLst>
          </p:cNvPr>
          <p:cNvSpPr>
            <a:spLocks noGrp="1"/>
          </p:cNvSpPr>
          <p:nvPr>
            <p:ph type="body" sz="quarter" idx="11"/>
          </p:nvPr>
        </p:nvSpPr>
        <p:spPr>
          <a:xfrm>
            <a:off x="408206" y="559121"/>
            <a:ext cx="10683465" cy="1964624"/>
          </a:xfrm>
        </p:spPr>
        <p:txBody>
          <a:bodyPr/>
          <a:lstStyle/>
          <a:p>
            <a:r>
              <a:rPr lang="en-GB" dirty="0"/>
              <a:t>STEM vision:</a:t>
            </a:r>
          </a:p>
          <a:p>
            <a:r>
              <a:rPr lang="en-GB" sz="2000" b="0" i="0" u="none" strike="noStrike" dirty="0">
                <a:solidFill>
                  <a:srgbClr val="00BE7E"/>
                </a:solidFill>
                <a:effectLst/>
                <a:latin typeface="Poppins" panose="00000500000000000000" pitchFamily="2" charset="0"/>
              </a:rPr>
              <a:t>Inclusive, innovative and high impact STEM teaching and research, equipping society for tomorrow’s challenges</a:t>
            </a:r>
            <a:endParaRPr lang="en-GB" sz="2000" b="0" dirty="0"/>
          </a:p>
        </p:txBody>
      </p:sp>
      <p:sp>
        <p:nvSpPr>
          <p:cNvPr id="2" name="Text Placeholder 7">
            <a:extLst>
              <a:ext uri="{FF2B5EF4-FFF2-40B4-BE49-F238E27FC236}">
                <a16:creationId xmlns:a16="http://schemas.microsoft.com/office/drawing/2014/main" id="{F4C4B29C-7F0D-7B2B-EF36-A3E85BA664F6}"/>
              </a:ext>
            </a:extLst>
          </p:cNvPr>
          <p:cNvSpPr txBox="1">
            <a:spLocks/>
          </p:cNvSpPr>
          <p:nvPr/>
        </p:nvSpPr>
        <p:spPr>
          <a:xfrm>
            <a:off x="341150" y="2575562"/>
            <a:ext cx="10683465" cy="196462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SoTL is:</a:t>
            </a:r>
          </a:p>
          <a:p>
            <a:r>
              <a:rPr lang="en-GB" sz="2000" b="0" dirty="0">
                <a:solidFill>
                  <a:srgbClr val="00BE7E"/>
                </a:solidFill>
                <a:latin typeface="Poppins" panose="00000500000000000000" pitchFamily="2" charset="0"/>
              </a:rPr>
              <a:t>Systematic investigation of teaching and learning practices that is a)practitioner led b) grounded in context c) conducted in partnership with students d) using a range of methodologies e) building on and contributing to an international, peer-reviewed body of literature to establish and share good practice in teaching and learning</a:t>
            </a:r>
            <a:endParaRPr lang="en-GB" sz="2000" b="0" dirty="0"/>
          </a:p>
        </p:txBody>
      </p:sp>
    </p:spTree>
    <p:extLst>
      <p:ext uri="{BB962C8B-B14F-4D97-AF65-F5344CB8AC3E}">
        <p14:creationId xmlns:p14="http://schemas.microsoft.com/office/powerpoint/2010/main" val="46710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424F2A-3804-FA6B-BFD2-E30C1D3A4440}"/>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a:t>
            </a:r>
          </a:p>
        </p:txBody>
      </p:sp>
      <p:sp>
        <p:nvSpPr>
          <p:cNvPr id="8" name="Text Placeholder 7">
            <a:extLst>
              <a:ext uri="{FF2B5EF4-FFF2-40B4-BE49-F238E27FC236}">
                <a16:creationId xmlns:a16="http://schemas.microsoft.com/office/drawing/2014/main" id="{0D42120B-7A11-9FBB-9201-8087371FA618}"/>
              </a:ext>
            </a:extLst>
          </p:cNvPr>
          <p:cNvSpPr>
            <a:spLocks noGrp="1"/>
          </p:cNvSpPr>
          <p:nvPr>
            <p:ph type="body" sz="quarter" idx="11"/>
          </p:nvPr>
        </p:nvSpPr>
        <p:spPr>
          <a:xfrm>
            <a:off x="408206" y="559121"/>
            <a:ext cx="10683465" cy="1964624"/>
          </a:xfrm>
        </p:spPr>
        <p:txBody>
          <a:bodyPr/>
          <a:lstStyle/>
          <a:p>
            <a:r>
              <a:rPr lang="en-GB" dirty="0"/>
              <a:t>STEM vision:</a:t>
            </a:r>
          </a:p>
          <a:p>
            <a:r>
              <a:rPr lang="en-GB" sz="2000" b="0" i="0" u="none" strike="noStrike" dirty="0">
                <a:solidFill>
                  <a:srgbClr val="00BE7E"/>
                </a:solidFill>
                <a:effectLst/>
                <a:latin typeface="Poppins" panose="00000500000000000000" pitchFamily="2" charset="0"/>
              </a:rPr>
              <a:t>Inclusive, innovative and high impact STEM teaching and research, equipping society for tomorrow’s challenges</a:t>
            </a:r>
            <a:endParaRPr lang="en-GB" sz="2000" b="0" dirty="0"/>
          </a:p>
        </p:txBody>
      </p:sp>
      <p:sp>
        <p:nvSpPr>
          <p:cNvPr id="2" name="Text Placeholder 7">
            <a:extLst>
              <a:ext uri="{FF2B5EF4-FFF2-40B4-BE49-F238E27FC236}">
                <a16:creationId xmlns:a16="http://schemas.microsoft.com/office/drawing/2014/main" id="{F4C4B29C-7F0D-7B2B-EF36-A3E85BA664F6}"/>
              </a:ext>
            </a:extLst>
          </p:cNvPr>
          <p:cNvSpPr txBox="1">
            <a:spLocks/>
          </p:cNvSpPr>
          <p:nvPr/>
        </p:nvSpPr>
        <p:spPr>
          <a:xfrm>
            <a:off x="341150" y="2575562"/>
            <a:ext cx="10683465" cy="196462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SoTL is:</a:t>
            </a:r>
          </a:p>
          <a:p>
            <a:r>
              <a:rPr lang="en-GB" sz="2000" b="0" dirty="0">
                <a:solidFill>
                  <a:srgbClr val="00BE7E"/>
                </a:solidFill>
                <a:latin typeface="Poppins" panose="00000500000000000000" pitchFamily="2" charset="0"/>
              </a:rPr>
              <a:t>Systematic investigation of teaching and learning practices that is a)practitioner led b) grounded in context c) conducted in partnership with students d) using a range of methodologies e) building on and contributing to an international, peer-reviewed body of literature to establish and share good practice in teaching and learning</a:t>
            </a:r>
            <a:endParaRPr lang="en-GB" sz="2000" b="0" dirty="0"/>
          </a:p>
        </p:txBody>
      </p:sp>
      <p:sp>
        <p:nvSpPr>
          <p:cNvPr id="3" name="Rectangle: Rounded Corners 2">
            <a:extLst>
              <a:ext uri="{FF2B5EF4-FFF2-40B4-BE49-F238E27FC236}">
                <a16:creationId xmlns:a16="http://schemas.microsoft.com/office/drawing/2014/main" id="{3B65E21E-A73B-10FC-AADD-D8B5A5EE123C}"/>
              </a:ext>
            </a:extLst>
          </p:cNvPr>
          <p:cNvSpPr/>
          <p:nvPr/>
        </p:nvSpPr>
        <p:spPr>
          <a:xfrm>
            <a:off x="5193792" y="2240281"/>
            <a:ext cx="6657058" cy="9214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3B73E4C-D8BF-68F4-7166-5EF2587FBD18}"/>
              </a:ext>
            </a:extLst>
          </p:cNvPr>
          <p:cNvSpPr txBox="1"/>
          <p:nvPr/>
        </p:nvSpPr>
        <p:spPr>
          <a:xfrm>
            <a:off x="5369217" y="2330040"/>
            <a:ext cx="6414577" cy="646331"/>
          </a:xfrm>
          <a:prstGeom prst="rect">
            <a:avLst/>
          </a:prstGeom>
          <a:noFill/>
        </p:spPr>
        <p:txBody>
          <a:bodyPr wrap="none" rtlCol="0">
            <a:spAutoFit/>
          </a:bodyPr>
          <a:lstStyle/>
          <a:p>
            <a:pPr algn="ctr"/>
            <a:r>
              <a:rPr lang="en-GB" sz="3600" dirty="0">
                <a:solidFill>
                  <a:schemeClr val="accent3">
                    <a:lumMod val="75000"/>
                  </a:schemeClr>
                </a:solidFill>
              </a:rPr>
              <a:t>Can’t have one without the other</a:t>
            </a:r>
          </a:p>
        </p:txBody>
      </p:sp>
    </p:spTree>
    <p:extLst>
      <p:ext uri="{BB962C8B-B14F-4D97-AF65-F5344CB8AC3E}">
        <p14:creationId xmlns:p14="http://schemas.microsoft.com/office/powerpoint/2010/main" val="1237779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926155-1752-863B-1BF2-4529518150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a:t>
            </a:r>
          </a:p>
        </p:txBody>
      </p:sp>
      <p:sp>
        <p:nvSpPr>
          <p:cNvPr id="8" name="Text Placeholder 7">
            <a:extLst>
              <a:ext uri="{FF2B5EF4-FFF2-40B4-BE49-F238E27FC236}">
                <a16:creationId xmlns:a16="http://schemas.microsoft.com/office/drawing/2014/main" id="{835C796E-D56F-8A58-4399-0EAFA7716FA0}"/>
              </a:ext>
            </a:extLst>
          </p:cNvPr>
          <p:cNvSpPr>
            <a:spLocks noGrp="1"/>
          </p:cNvSpPr>
          <p:nvPr>
            <p:ph type="body" sz="quarter" idx="11"/>
          </p:nvPr>
        </p:nvSpPr>
        <p:spPr>
          <a:xfrm>
            <a:off x="408206" y="559121"/>
            <a:ext cx="11616153" cy="1114231"/>
          </a:xfrm>
        </p:spPr>
        <p:txBody>
          <a:bodyPr/>
          <a:lstStyle/>
          <a:p>
            <a:r>
              <a:rPr lang="en-GB" dirty="0"/>
              <a:t>Why is SoTL important to STEM?</a:t>
            </a:r>
          </a:p>
        </p:txBody>
      </p:sp>
      <p:sp>
        <p:nvSpPr>
          <p:cNvPr id="9" name="Text Placeholder 8">
            <a:extLst>
              <a:ext uri="{FF2B5EF4-FFF2-40B4-BE49-F238E27FC236}">
                <a16:creationId xmlns:a16="http://schemas.microsoft.com/office/drawing/2014/main" id="{66434F24-7D18-922B-723E-ADD2C4C4E39C}"/>
              </a:ext>
            </a:extLst>
          </p:cNvPr>
          <p:cNvSpPr>
            <a:spLocks noGrp="1"/>
          </p:cNvSpPr>
          <p:nvPr>
            <p:ph type="body" sz="quarter" idx="12"/>
          </p:nvPr>
        </p:nvSpPr>
        <p:spPr>
          <a:xfrm>
            <a:off x="433387" y="1673352"/>
            <a:ext cx="11115485" cy="2439435"/>
          </a:xfrm>
        </p:spPr>
        <p:txBody>
          <a:bodyPr/>
          <a:lstStyle/>
          <a:p>
            <a:r>
              <a:rPr lang="en-GB" dirty="0"/>
              <a:t>From the recent </a:t>
            </a:r>
            <a:r>
              <a:rPr lang="en-GB" dirty="0">
                <a:hlinkClick r:id="rId3"/>
              </a:rPr>
              <a:t>Scholarship plan launch </a:t>
            </a:r>
            <a:r>
              <a:rPr lang="en-GB" dirty="0" err="1">
                <a:hlinkClick r:id="rId3"/>
              </a:rPr>
              <a:t>padlet</a:t>
            </a:r>
            <a:r>
              <a:rPr lang="en-GB" dirty="0"/>
              <a:t>: </a:t>
            </a:r>
          </a:p>
          <a:p>
            <a:r>
              <a:rPr lang="en-GB" sz="2400" dirty="0"/>
              <a:t>Proximity to students</a:t>
            </a:r>
          </a:p>
          <a:p>
            <a:r>
              <a:rPr lang="en-GB" sz="2400" dirty="0"/>
              <a:t>Evidence-led</a:t>
            </a:r>
          </a:p>
          <a:p>
            <a:r>
              <a:rPr lang="en-GB" sz="2400" dirty="0"/>
              <a:t>Developing and co-creating new methods</a:t>
            </a:r>
          </a:p>
          <a:p>
            <a:r>
              <a:rPr lang="en-GB" sz="2400" dirty="0"/>
              <a:t>A tool to close awarding gaps</a:t>
            </a:r>
          </a:p>
          <a:p>
            <a:r>
              <a:rPr lang="en-GB" sz="2400" dirty="0"/>
              <a:t>Competitive advantage</a:t>
            </a:r>
          </a:p>
          <a:p>
            <a:r>
              <a:rPr lang="en-GB" sz="2400" dirty="0"/>
              <a:t>Avoids “pedagogical amnesia”</a:t>
            </a:r>
          </a:p>
          <a:p>
            <a:r>
              <a:rPr lang="en-GB" sz="2400" dirty="0"/>
              <a:t>Academic recognition</a:t>
            </a:r>
          </a:p>
          <a:p>
            <a:r>
              <a:rPr lang="en-GB" sz="2400" dirty="0"/>
              <a:t>Scholarship is fun</a:t>
            </a:r>
          </a:p>
        </p:txBody>
      </p:sp>
      <p:sp>
        <p:nvSpPr>
          <p:cNvPr id="10" name="Text Placeholder 9">
            <a:extLst>
              <a:ext uri="{FF2B5EF4-FFF2-40B4-BE49-F238E27FC236}">
                <a16:creationId xmlns:a16="http://schemas.microsoft.com/office/drawing/2014/main" id="{0EC30CD3-379A-EB62-BD16-23BA5C48F782}"/>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096965694"/>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AB24DCB6-B19B-4A4B-82AA-A443AC496DAE}"/>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60A6B559-7EF3-1146-8945-35F68351DF66}"/>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45991D4C-FE3A-DD49-9F9D-812C6DA697D5}"/>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F7B079B8-8FBA-9E46-A97C-4ADCB3A31155}"/>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EB94B822-F5A1-864D-A2F5-29356FFCDE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1A8143CE0C134B8A33BBDF9C822137" ma:contentTypeVersion="18" ma:contentTypeDescription="Create a new document." ma:contentTypeScope="" ma:versionID="4508caa27cf04657119f100ab65000b4">
  <xsd:schema xmlns:xsd="http://www.w3.org/2001/XMLSchema" xmlns:xs="http://www.w3.org/2001/XMLSchema" xmlns:p="http://schemas.microsoft.com/office/2006/metadata/properties" xmlns:ns2="b09089af-d965-4a35-adc6-c1557f4ef19b" xmlns:ns3="7197fb12-7609-4665-ab28-2c56dc6efc6c" xmlns:ns4="e4476828-269d-41e7-8c7f-463a607b843c" targetNamespace="http://schemas.microsoft.com/office/2006/metadata/properties" ma:root="true" ma:fieldsID="0781e0e2b420a85e080fbf5b3bac195f" ns2:_="" ns3:_="" ns4:_="">
    <xsd:import namespace="b09089af-d965-4a35-adc6-c1557f4ef19b"/>
    <xsd:import namespace="7197fb12-7609-4665-ab28-2c56dc6efc6c"/>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DateTaken"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089af-d965-4a35-adc6-c1557f4ef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97fb12-7609-4665-ab28-2c56dc6efc6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aa62de6b-3c3a-46eb-aa73-b954e9c17589}" ma:internalName="TaxCatchAll" ma:showField="CatchAllData" ma:web="7197fb12-7609-4665-ab28-2c56dc6efc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b09089af-d965-4a35-adc6-c1557f4ef19b">
      <Terms xmlns="http://schemas.microsoft.com/office/infopath/2007/PartnerControls"/>
    </lcf76f155ced4ddcb4097134ff3c332f>
    <SharedWithUsers xmlns="7197fb12-7609-4665-ab28-2c56dc6efc6c">
      <UserInfo>
        <DisplayName>Diane.Ford</DisplayName>
        <AccountId>12</AccountId>
        <AccountType/>
      </UserInfo>
      <UserInfo>
        <DisplayName>Susan.Pawley [She/Her]</DisplayName>
        <AccountId>82</AccountId>
        <AccountType/>
      </UserInfo>
    </SharedWithUsers>
  </documentManagement>
</p:properties>
</file>

<file path=customXml/itemProps1.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2.xml><?xml version="1.0" encoding="utf-8"?>
<ds:datastoreItem xmlns:ds="http://schemas.openxmlformats.org/officeDocument/2006/customXml" ds:itemID="{B1318DFA-A1F1-408F-8E6F-1684FC5C9D6E}">
  <ds:schemaRefs>
    <ds:schemaRef ds:uri="7197fb12-7609-4665-ab28-2c56dc6efc6c"/>
    <ds:schemaRef ds:uri="b09089af-d965-4a35-adc6-c1557f4ef19b"/>
    <ds:schemaRef ds:uri="e4476828-269d-41e7-8c7f-463a607b8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1F123D-72E4-47AA-AF87-050EE8541186}">
  <ds:schemaRefs>
    <ds:schemaRef ds:uri="7197fb12-7609-4665-ab28-2c56dc6efc6c"/>
    <ds:schemaRef ds:uri="b09089af-d965-4a35-adc6-c1557f4ef19b"/>
    <ds:schemaRef ds:uri="e4476828-269d-41e7-8c7f-463a607b84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OU-Powerpoint-Template-Master</Template>
  <TotalTime>0</TotalTime>
  <Words>1568</Words>
  <Application>Microsoft Office PowerPoint</Application>
  <PresentationFormat>Widescreen</PresentationFormat>
  <Paragraphs>228</Paragraphs>
  <Slides>25</Slides>
  <Notes>18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25</vt:i4>
      </vt:variant>
    </vt:vector>
  </HeadingPairs>
  <TitlesOfParts>
    <vt:vector size="34" baseType="lpstr">
      <vt:lpstr>Arial</vt:lpstr>
      <vt:lpstr>Calibri</vt:lpstr>
      <vt:lpstr>Poppins</vt:lpstr>
      <vt:lpstr>Poppins SemiBold</vt:lpstr>
      <vt:lpstr>Covers</vt:lpstr>
      <vt:lpstr>Contents Slides</vt:lpstr>
      <vt:lpstr>Chapter Headings / Dividers</vt:lpstr>
      <vt:lpstr>Slide Options</vt:lpstr>
      <vt:lpstr>End Slides</vt:lpstr>
      <vt:lpstr>PowerPoint Presentation</vt:lpstr>
      <vt:lpstr>PowerPoint Presentation</vt:lpstr>
      <vt:lpstr>PowerPoint Presentation</vt:lpstr>
      <vt:lpstr>PowerPoint Presentation</vt:lpstr>
      <vt:lpstr>PowerPoint Presentation</vt:lpstr>
      <vt:lpstr>Intro Slide Title 1</vt:lpstr>
      <vt:lpstr>Slide Title 2</vt:lpstr>
      <vt:lpstr>Slide Title 2</vt:lpstr>
      <vt:lpstr>Slide Title 3</vt:lpstr>
      <vt:lpstr>Slide Title 3</vt:lpstr>
      <vt:lpstr>Slide Title 3</vt:lpstr>
      <vt:lpstr>Slide Title 4</vt:lpstr>
      <vt:lpstr>Slide Title 4</vt:lpstr>
      <vt:lpstr>Slide Title 4</vt:lpstr>
      <vt:lpstr>Slide Title 4</vt:lpstr>
      <vt:lpstr>Slide Title 30</vt:lpstr>
      <vt:lpstr>Intro Slide Title 3</vt:lpstr>
      <vt:lpstr>PowerPoint Presentation</vt:lpstr>
      <vt:lpstr>PowerPoint Presentation</vt:lpstr>
      <vt:lpstr>Click to edit Master title style</vt:lpstr>
      <vt:lpstr>PowerPoint Presentation</vt:lpstr>
      <vt:lpstr>PowerPoint Presentation</vt:lpstr>
      <vt:lpstr>PowerPoint Presentation</vt:lpstr>
      <vt:lpstr>PowerPoint Presentation</vt:lpstr>
      <vt:lpstr>Slide Title 31</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OU Master PowerPoint Template with accessibility guidance and best practice tips</dc:subject>
  <dc:creator>Susan.Pawley [She/Her]</dc:creator>
  <cp:keywords>OU Master PowerPoint Template</cp:keywords>
  <dc:description/>
  <cp:lastModifiedBy>Diane.Ford</cp:lastModifiedBy>
  <cp:revision>2</cp:revision>
  <dcterms:created xsi:type="dcterms:W3CDTF">2024-03-27T11:48:42Z</dcterms:created>
  <dcterms:modified xsi:type="dcterms:W3CDTF">2024-04-11T06:26:58Z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0x010100E11A8143CE0C134B8A33BBDF9C822137</vt:lpwstr>
  </property>
  <property fmtid="{D5CDD505-2E9C-101B-9397-08002B2CF9AE}" pid="3" name="MediaServiceImageTags">
    <vt:lpwstr/>
  </property>
</Properties>
</file>