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256" r:id="rId5"/>
    <p:sldId id="270" r:id="rId6"/>
    <p:sldId id="257" r:id="rId7"/>
    <p:sldId id="271" r:id="rId8"/>
    <p:sldId id="269" r:id="rId9"/>
    <p:sldId id="259" r:id="rId10"/>
    <p:sldId id="268" r:id="rId11"/>
    <p:sldId id="272" r:id="rId12"/>
    <p:sldId id="275" r:id="rId13"/>
    <p:sldId id="274" r:id="rId14"/>
    <p:sldId id="276" r:id="rId15"/>
    <p:sldId id="277" r:id="rId16"/>
    <p:sldId id="273" r:id="rId17"/>
    <p:sldId id="278" r:id="rId18"/>
    <p:sldId id="279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436" autoAdjust="0"/>
  </p:normalViewPr>
  <p:slideViewPr>
    <p:cSldViewPr snapToGrid="0">
      <p:cViewPr varScale="1">
        <p:scale>
          <a:sx n="76" d="100"/>
          <a:sy n="76" d="100"/>
        </p:scale>
        <p:origin x="48" y="46"/>
      </p:cViewPr>
      <p:guideLst/>
    </p:cSldViewPr>
  </p:slideViewPr>
  <p:outlineViewPr>
    <p:cViewPr>
      <p:scale>
        <a:sx n="33" d="100"/>
        <a:sy n="33" d="100"/>
      </p:scale>
      <p:origin x="0" y="-77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3D2F6-CD46-4507-8D27-74A3925086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E24B6-0948-4E4D-A335-78A713E69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3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Qualitative analysis for scholarship projects</a:t>
            </a: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Facilitator – Trevor Collins</a:t>
            </a: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Date, time and venue: March 2020, Face-to-face/online</a:t>
            </a: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introductory session we will explain the basics of qualitative methods to inform scholarship of teaching and learning.  It will cover research design; different methodological approaches and their relative benefits and disadvantages; and also ask attendees to consider how to choose the most appropriate method(s) to use in their scholarship activities.  The session will contain a mix of presentation and discussion.  </a:t>
            </a: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objectives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To understand the underlying principles of qualitative research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To understand some of the methods of qualitative analysis </a:t>
            </a: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UKPSF/Applaud 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UKPSF/Applaud principles A5, K5, K6, V3</a:t>
            </a:r>
          </a:p>
          <a:p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the facilitator: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Trevor Collins is a Senior Research Fellow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Deputy Director of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He has an extensive background in scholarship of teaching and learning.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4B6-0948-4E4D-A335-78A713E6949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196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Qualitative analysis for scholarship projects</a:t>
            </a: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Facilitator – Trevor Collins</a:t>
            </a: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Date, time and venue: March 2020, Face-to-face/online</a:t>
            </a: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introductory session we will explain the basics of qualitative methods to inform scholarship of teaching and learning.  It will cover research design; different methodological approaches and their relative benefits and disadvantages; and also ask attendees to consider how to choose the most appropriate method(s) to use in their scholarship activities.  The session will contain a mix of presentation and discussion.  </a:t>
            </a: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objectives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To understand the underlying principles of qualitative research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To understand some of the methods of qualitative analysis </a:t>
            </a: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UKPSF/Applaud 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UKPSF/Applaud principles A5, K5, K6, V3</a:t>
            </a:r>
          </a:p>
          <a:p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the facilitator: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Trevor Collins is a Senior Research Fellow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Deputy Director of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He has an extensive background in scholarship of teaching and learning.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4B6-0948-4E4D-A335-78A713E6949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44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D505-F79F-4CB8-94D7-EE68B755A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49395-DA60-4916-BBF8-A714C47A7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15F8E-D930-4147-AECC-CFF96E696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23rd March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9ACAA-C08A-4917-B41F-E10301D2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3FAB3-3986-4507-B376-6D27C722A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74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9832E-74AE-4E6E-97E8-8984FA90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DF19FD-DAD2-482D-8FCA-7DCD2A6ED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7EA8E-CD5B-43B8-A586-1FE9D909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23rd March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7BFE9-0D30-4F51-99D3-415B44FC5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99BCF-3F3F-436A-B174-13436516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56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D7A0D4-9B94-4431-A546-5AC628B08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C9459D-4215-4913-BBED-A8417DD7E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04C36-4980-40C6-93A5-BF73B00DE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23rd March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A52DE-1F20-4061-AB76-9CB7D0BE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D77D1-81FF-4146-B202-9803592D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46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2E0EA-8CD3-4C54-9043-9D42F715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F7506-8187-442E-9995-A622E2185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BA928-25EC-49E3-BAEB-AA1E7F94B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23rd March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3DFB4-0142-4736-B820-795EC2B2F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3E0DA-F0CD-4D30-AD7F-350EC37A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19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4F96C-AFBB-4AE3-A5A6-E7175A9C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037B5-D92E-4581-A37D-B16DAD04D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249B3-C090-4447-9633-D28E3FE1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23rd March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18763-8DB6-4F2A-949E-7A3440272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0F6B7-57EC-4794-99FE-83D2619D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41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79991-08B5-4FA5-A4BF-7148D02FB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41B4D-DFD0-4DF2-BF1B-6F67B8D05F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16334"/>
            <a:ext cx="5181600" cy="48606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282FD-23B4-4544-B202-BA301F6E3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16334"/>
            <a:ext cx="5181600" cy="486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DA489-92D3-4F84-9BB7-DA6BD9F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23rd March 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94BEE-926B-4693-8641-A5BA7D77F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EED64-8BA3-4204-B7FC-AADE0529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77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B2E26-C938-42E6-999C-31AA0D4B3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A051-0AB1-4EDC-B403-E4C938843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CE178-B064-4363-9654-02D166111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CF214-5AAC-4BD0-ACF7-578308F0B7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4A9EA7-0FBD-4900-9C71-D30BB6832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9CBC23-EB19-4F4C-94A5-DE2DD2077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23rd March 2020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F50399-6B8C-467E-A896-41AD1820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27B0F7-9AC5-47D2-AF32-D2259D6A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54179-A137-480E-85D1-E39E5197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75E273-6E28-442F-BEDD-1AF2E421C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23rd March 2020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D3D93E-D838-4DF0-871B-ED0B99CCA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298DC-5709-49E2-BF5D-CF328ADED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80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842F7C-6A4E-4486-8204-A289CA5EA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23rd March 2020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BA87B8-57AE-4C86-8C53-0197CB8A8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93131-841A-4FDC-9CC8-3DDE7288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77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70906-1514-4755-B2D1-A67530BEE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BDED9-C1E5-4E30-AE67-4438D0C14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DACCF-3B84-4503-9939-311093D64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283A2-C210-423C-AB2E-276EE7D1B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23rd March 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E6E61-E31B-41DC-9840-9C1D001C8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18BEC-FBBA-4006-B683-171FEAE8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46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6FB67-8E67-442A-B818-C34E40407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BA574F-DC64-4DE8-8443-217E6265E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30197-AA87-4431-964E-2588B2A85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F2039-C79E-4322-A3A7-AF952F9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23rd March 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3F039-33F2-4308-AA44-4584148E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DB988-ABC6-44EA-B88A-5561E366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10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577D28-4BEE-4F9B-A1B7-3EA30322F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5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11988-0BED-49DB-B22C-984B388B4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1358"/>
            <a:ext cx="10515600" cy="4855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F0BEF-7390-47EE-80B3-83C9082BEC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Monday, 23rd March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2C325-D0C7-47DB-BB9A-ACF5D937E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eSTEeM APD - Qualitative Analysis for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90B3F-437D-4E10-8D33-1ACABDA1D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4F878-2822-480E-BC96-DDE20204677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74A2D0-60CC-4C6A-9686-BE7596BECA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83522" y="299920"/>
            <a:ext cx="1382485" cy="95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7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108000"/>
        </a:lnSpc>
        <a:spcBef>
          <a:spcPts val="300"/>
        </a:spcBef>
        <a:spcAft>
          <a:spcPts val="300"/>
        </a:spcAft>
        <a:buNone/>
        <a:defRPr sz="3600" b="1" kern="1200">
          <a:solidFill>
            <a:srgbClr val="1E4B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300"/>
        </a:spcBef>
        <a:spcAft>
          <a:spcPts val="300"/>
        </a:spcAft>
        <a:buClr>
          <a:srgbClr val="1E4B9B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300"/>
        </a:spcBef>
        <a:spcAft>
          <a:spcPts val="300"/>
        </a:spcAft>
        <a:buClr>
          <a:srgbClr val="1E4B9B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300"/>
        </a:spcBef>
        <a:spcAft>
          <a:spcPts val="300"/>
        </a:spcAft>
        <a:buClr>
          <a:srgbClr val="1E4B9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300"/>
        </a:spcBef>
        <a:spcAft>
          <a:spcPts val="300"/>
        </a:spcAft>
        <a:buClr>
          <a:srgbClr val="1E4B9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300"/>
        </a:spcBef>
        <a:spcAft>
          <a:spcPts val="300"/>
        </a:spcAft>
        <a:buClr>
          <a:srgbClr val="1E4B9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ou_esteem" TargetMode="External"/><Relationship Id="rId5" Type="http://schemas.openxmlformats.org/officeDocument/2006/relationships/hyperlink" Target="http://www.open.ac.uk/esteem" TargetMode="External"/><Relationship Id="rId4" Type="http://schemas.openxmlformats.org/officeDocument/2006/relationships/hyperlink" Target="https://bit.ly/esteem-apd-2020-qualitative-analysis-slide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open.ac.uk/about/teaching-and-learning/esteem/projects/themes/supporting-students/investigating-factors-which-affect-active-student-participation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emf"/><Relationship Id="rId4" Type="http://schemas.openxmlformats.org/officeDocument/2006/relationships/hyperlink" Target="https://bit.ly/butler-cook-and-haley-mirnar-201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ou_esteem" TargetMode="External"/><Relationship Id="rId5" Type="http://schemas.openxmlformats.org/officeDocument/2006/relationships/hyperlink" Target="http://www.open.ac.uk/esteem" TargetMode="External"/><Relationship Id="rId4" Type="http://schemas.openxmlformats.org/officeDocument/2006/relationships/hyperlink" Target="https://bit.ly/esteem-apd-2020-qualitative-analysis-slide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butler-cook-and-haley-mirnar-201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ribbr.com/research-process/research-question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844C-282A-4CD8-92B8-5C343A2A5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870" y="783055"/>
            <a:ext cx="10017073" cy="1077643"/>
          </a:xfrm>
        </p:spPr>
        <p:txBody>
          <a:bodyPr>
            <a:normAutofit/>
          </a:bodyPr>
          <a:lstStyle/>
          <a:p>
            <a:r>
              <a:rPr lang="en-US" sz="3800" dirty="0"/>
              <a:t>Qualitative analysis for scholarship 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52221A-963F-4884-8BD4-539A4ABC3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870" y="1905623"/>
            <a:ext cx="6611022" cy="1294778"/>
          </a:xfrm>
        </p:spPr>
        <p:txBody>
          <a:bodyPr>
            <a:noAutofit/>
          </a:bodyPr>
          <a:lstStyle/>
          <a:p>
            <a:r>
              <a:rPr lang="en-GB" sz="3200" i="1" dirty="0"/>
              <a:t>Trevor Collins and Diane Ford</a:t>
            </a:r>
          </a:p>
          <a:p>
            <a:r>
              <a:rPr lang="en-GB" sz="3200" i="1" dirty="0" err="1"/>
              <a:t>eSTEeM</a:t>
            </a:r>
            <a:r>
              <a:rPr lang="en-GB" sz="3200" i="1" dirty="0"/>
              <a:t> Management Team</a:t>
            </a:r>
            <a:endParaRPr lang="en-GB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D3285A-BB41-4F0E-8A40-F027B141B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757" y="1860698"/>
            <a:ext cx="2246336" cy="1547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04759E-EA37-4F2B-8C84-986AB9770129}"/>
              </a:ext>
            </a:extLst>
          </p:cNvPr>
          <p:cNvSpPr txBox="1"/>
          <p:nvPr/>
        </p:nvSpPr>
        <p:spPr>
          <a:xfrm>
            <a:off x="1055869" y="3930201"/>
            <a:ext cx="1001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Slides: </a:t>
            </a:r>
            <a:r>
              <a:rPr lang="en-GB" sz="2800" dirty="0">
                <a:hlinkClick r:id="rId4"/>
              </a:rPr>
              <a:t>https://bit.ly/esteem-apd-2020-qualitative-analysis-slides</a:t>
            </a:r>
            <a:r>
              <a:rPr lang="en-GB" sz="28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3A1A08-DF0F-4CFF-B496-D867BDE46B0D}"/>
              </a:ext>
            </a:extLst>
          </p:cNvPr>
          <p:cNvSpPr txBox="1"/>
          <p:nvPr/>
        </p:nvSpPr>
        <p:spPr>
          <a:xfrm>
            <a:off x="1055869" y="4989381"/>
            <a:ext cx="512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hlinkClick r:id="rId5"/>
              </a:rPr>
              <a:t>http://www.open.ac.uk/esteem</a:t>
            </a:r>
            <a:r>
              <a:rPr lang="en-GB" sz="28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A54EE2-F286-423E-B898-96666F6EC924}"/>
              </a:ext>
            </a:extLst>
          </p:cNvPr>
          <p:cNvSpPr txBox="1"/>
          <p:nvPr/>
        </p:nvSpPr>
        <p:spPr>
          <a:xfrm>
            <a:off x="5995334" y="4989381"/>
            <a:ext cx="2404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hlinkClick r:id="rId6"/>
              </a:rPr>
              <a:t>@</a:t>
            </a:r>
            <a:r>
              <a:rPr lang="en-GB" sz="2800" dirty="0" err="1">
                <a:hlinkClick r:id="rId6"/>
              </a:rPr>
              <a:t>OU_eSTEeM</a:t>
            </a:r>
            <a:r>
              <a:rPr lang="en-GB" sz="28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D18F99-B7FB-452D-ADCF-2366F1DCA20D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93" b="-1594"/>
          <a:stretch/>
        </p:blipFill>
        <p:spPr bwMode="auto">
          <a:xfrm>
            <a:off x="8597719" y="4903664"/>
            <a:ext cx="2538412" cy="7368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7342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97059-481A-453F-9A07-1C6443B1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Qualitative analysis: Sequential steps…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CAF2F-64CD-40E8-A01A-BF851D591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1358"/>
            <a:ext cx="10762622" cy="485560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i="1" dirty="0"/>
              <a:t>Organise and prepare your data for analysis</a:t>
            </a:r>
            <a:r>
              <a:rPr lang="en-GB" sz="2800" dirty="0"/>
              <a:t>: Transcribe, type up notes, catalogue visual material, sort and arrange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i="1" dirty="0"/>
              <a:t>Read and look at all the data</a:t>
            </a:r>
            <a:r>
              <a:rPr lang="en-GB" sz="2800" dirty="0"/>
              <a:t>: Get a sense of what is being said; what is the tone, depth, credibility, etc. Make notes and sketches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i="1" dirty="0"/>
              <a:t>Start by coding all of the data</a:t>
            </a:r>
            <a:r>
              <a:rPr lang="en-GB" sz="2800" dirty="0"/>
              <a:t>: Coding organises the data into chunks and gives it a category label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i="1" dirty="0"/>
              <a:t>Generate a description and themes</a:t>
            </a:r>
            <a:r>
              <a:rPr lang="en-GB" sz="2800" dirty="0"/>
              <a:t>: Describe the setting or people as well as the categories or themes for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i="1" dirty="0"/>
              <a:t>Representing the description and themes</a:t>
            </a:r>
            <a:r>
              <a:rPr lang="en-GB" sz="2800" dirty="0"/>
              <a:t>: Visuals, figures, tables, narrative discussion of themes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19ACB-EAEF-4BF3-941B-432A1AB0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23rd March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4D4E4-35B0-4896-B58A-72A4ED81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66023-82B4-4840-8437-92EFEC83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64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65F37-F0A8-47FC-8CA8-6960F1768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Qualitative analysis and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036C8-8D2A-4D0C-8112-0FCE6293E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1358"/>
            <a:ext cx="10878178" cy="4855605"/>
          </a:xfrm>
        </p:spPr>
        <p:txBody>
          <a:bodyPr/>
          <a:lstStyle/>
          <a:p>
            <a:r>
              <a:rPr lang="en-GB" dirty="0"/>
              <a:t>Coding: three common categories</a:t>
            </a:r>
          </a:p>
          <a:p>
            <a:pPr lvl="1"/>
            <a:r>
              <a:rPr lang="en-GB" dirty="0"/>
              <a:t>Expected codes: from the literature or common sense</a:t>
            </a:r>
          </a:p>
          <a:p>
            <a:pPr lvl="1"/>
            <a:r>
              <a:rPr lang="en-GB" dirty="0"/>
              <a:t>Surprising codes: findings not anticipated before the study</a:t>
            </a:r>
          </a:p>
          <a:p>
            <a:pPr lvl="1"/>
            <a:r>
              <a:rPr lang="en-GB" dirty="0"/>
              <a:t>Codes of unusual or conceptual interest: unusual or interesting ideas</a:t>
            </a:r>
          </a:p>
          <a:p>
            <a:r>
              <a:rPr lang="en-GB" dirty="0"/>
              <a:t>Simultaneous procedures</a:t>
            </a:r>
          </a:p>
          <a:p>
            <a:pPr lvl="1"/>
            <a:r>
              <a:rPr lang="en-GB" dirty="0"/>
              <a:t>Iteration: Cycles of data collection, analysis and reporting</a:t>
            </a:r>
          </a:p>
          <a:p>
            <a:pPr lvl="1"/>
            <a:r>
              <a:rPr lang="en-GB" dirty="0"/>
              <a:t>Saturation: Stop collecting data when the themes are saturated (comes from grounded theory)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6A2CD-2C49-49F3-ABDB-B30DEAF9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23rd March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40EFE-5230-4906-90D8-E69ADD7C4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FC8EA-8BE4-429A-AEEA-D84539F9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82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21376-D8E5-41D5-BD83-BC363B466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Qualitative analysis and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42B74-9C6B-47F6-BCC1-EDD076F72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1358"/>
            <a:ext cx="10642042" cy="4855605"/>
          </a:xfrm>
        </p:spPr>
        <p:txBody>
          <a:bodyPr>
            <a:normAutofit/>
          </a:bodyPr>
          <a:lstStyle/>
          <a:p>
            <a:r>
              <a:rPr lang="en-GB" sz="2800" dirty="0"/>
              <a:t>Interpretation</a:t>
            </a:r>
          </a:p>
          <a:p>
            <a:pPr lvl="1"/>
            <a:r>
              <a:rPr lang="en-GB" sz="2400" dirty="0"/>
              <a:t>Summarising the overall findings</a:t>
            </a:r>
          </a:p>
          <a:p>
            <a:pPr lvl="1"/>
            <a:r>
              <a:rPr lang="en-GB" sz="2400" dirty="0"/>
              <a:t>Comparing the findings to the literature</a:t>
            </a:r>
          </a:p>
          <a:p>
            <a:pPr lvl="1"/>
            <a:r>
              <a:rPr lang="en-GB" sz="2400" dirty="0"/>
              <a:t>Discussing a personal view of the findings</a:t>
            </a:r>
          </a:p>
          <a:p>
            <a:pPr lvl="1"/>
            <a:r>
              <a:rPr lang="en-GB" sz="2400" dirty="0"/>
              <a:t>Stating limitations and future research</a:t>
            </a:r>
          </a:p>
          <a:p>
            <a:r>
              <a:rPr lang="en-GB" sz="2800" dirty="0"/>
              <a:t>Validity and reliability: Checks made for accuracy and credibility</a:t>
            </a:r>
          </a:p>
          <a:p>
            <a:pPr lvl="1"/>
            <a:r>
              <a:rPr lang="en-GB" sz="2400" dirty="0"/>
              <a:t>Qualitative validity checks for accuracy of the findings (triangulation, member checking, rich and thick descriptions, clarify biases, present negatives, auditor)</a:t>
            </a:r>
          </a:p>
          <a:p>
            <a:pPr lvl="1"/>
            <a:r>
              <a:rPr lang="en-GB" sz="2400" dirty="0"/>
              <a:t>Qualitative reliability consistency of approach across researchers and projects (check transcripts, check drift in definition of codes, coder communication, cross-check codes)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1B0B6-81FA-44A4-9BAA-54AE23E97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23rd March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F58D5-B57F-43B4-8C66-458AC3C54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5EC17-C6B4-439F-B812-6D3ADCC5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66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DE432-5BD5-42DD-BFDC-B62387582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Reporting qualitative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B3E4D-B5F8-4319-BAA1-A2BCF8727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Develop descriptions and themes from the data</a:t>
            </a:r>
          </a:p>
          <a:p>
            <a:pPr lvl="1"/>
            <a:r>
              <a:rPr lang="en-GB" sz="2400" dirty="0"/>
              <a:t>Convey multiple perspectives of participants and detailed description of the setting or individuals</a:t>
            </a:r>
          </a:p>
          <a:p>
            <a:r>
              <a:rPr lang="en-GB" sz="2800" dirty="0"/>
              <a:t>Qualitative strategies of inquiry</a:t>
            </a:r>
          </a:p>
          <a:p>
            <a:pPr lvl="1"/>
            <a:r>
              <a:rPr lang="en-GB" sz="2400" dirty="0"/>
              <a:t>A chronological narrative of an individual’s life (narrative research)</a:t>
            </a:r>
          </a:p>
          <a:p>
            <a:pPr lvl="1"/>
            <a:r>
              <a:rPr lang="en-GB" sz="2400" dirty="0"/>
              <a:t>A detailed description of their experiences (phenomenology)</a:t>
            </a:r>
          </a:p>
          <a:p>
            <a:pPr lvl="1"/>
            <a:r>
              <a:rPr lang="en-GB" sz="2400" dirty="0"/>
              <a:t>A theory generated from the data (grounded theory)</a:t>
            </a:r>
          </a:p>
          <a:p>
            <a:pPr lvl="1"/>
            <a:r>
              <a:rPr lang="en-GB" sz="2400" dirty="0"/>
              <a:t>Detailed portrait of the culture within a group (ethnography)</a:t>
            </a:r>
          </a:p>
          <a:p>
            <a:pPr lvl="1"/>
            <a:r>
              <a:rPr lang="en-GB" sz="2400" dirty="0"/>
              <a:t>In depth analysis of one or more cases (case study)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BC241-AA8C-434B-A6A6-A5BFB7993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23rd March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EC30E-832B-4D09-BFD4-D672BDC3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7EBE8-6CC8-4AE3-B7B1-EAECC97C1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07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2CDD-F619-43E1-BEAA-A50C4B6BC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D201A-D486-4287-BF96-587A1C817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23rd March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AA0D8-DF77-4C5C-8680-26D4C7210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ED51E-5B02-4276-B05D-C1F1BCDDE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14</a:t>
            </a:fld>
            <a:endParaRPr lang="en-GB"/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EFCD4CE7-AF56-470A-A741-BBFF66CA1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55444"/>
            <a:ext cx="4951436" cy="4147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CFFF6B-1583-46BC-B330-454F89005522}"/>
              </a:ext>
            </a:extLst>
          </p:cNvPr>
          <p:cNvSpPr txBox="1"/>
          <p:nvPr/>
        </p:nvSpPr>
        <p:spPr>
          <a:xfrm>
            <a:off x="838200" y="5744786"/>
            <a:ext cx="5357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hlinkClick r:id="rId4"/>
              </a:rPr>
              <a:t>https://bit.ly/butler-cook-and-haley-mirnar-2018</a:t>
            </a:r>
            <a:r>
              <a:rPr lang="en-GB" sz="20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6EE38E-10C6-49B2-B602-CB2164F5A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246" y="1355444"/>
            <a:ext cx="3718890" cy="478945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" name="Left Brace 11">
            <a:extLst>
              <a:ext uri="{FF2B5EF4-FFF2-40B4-BE49-F238E27FC236}">
                <a16:creationId xmlns:a16="http://schemas.microsoft.com/office/drawing/2014/main" id="{9BE9C747-960E-45F4-841B-D01F51C589F2}"/>
              </a:ext>
            </a:extLst>
          </p:cNvPr>
          <p:cNvSpPr/>
          <p:nvPr/>
        </p:nvSpPr>
        <p:spPr>
          <a:xfrm>
            <a:off x="6271580" y="1355444"/>
            <a:ext cx="172605" cy="478945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457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844C-282A-4CD8-92B8-5C343A2A5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870" y="783055"/>
            <a:ext cx="10017073" cy="1077643"/>
          </a:xfrm>
        </p:spPr>
        <p:txBody>
          <a:bodyPr>
            <a:normAutofit/>
          </a:bodyPr>
          <a:lstStyle/>
          <a:p>
            <a:r>
              <a:rPr lang="en-US" sz="3800" dirty="0"/>
              <a:t>Qualitative analysis for scholarship 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52221A-963F-4884-8BD4-539A4ABC3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870" y="1905623"/>
            <a:ext cx="6611022" cy="1294778"/>
          </a:xfrm>
        </p:spPr>
        <p:txBody>
          <a:bodyPr>
            <a:noAutofit/>
          </a:bodyPr>
          <a:lstStyle/>
          <a:p>
            <a:r>
              <a:rPr lang="en-GB" sz="3200" i="1" dirty="0"/>
              <a:t>Trevor Collins and Diane Ford</a:t>
            </a:r>
          </a:p>
          <a:p>
            <a:r>
              <a:rPr lang="en-GB" sz="3200" i="1" dirty="0" err="1"/>
              <a:t>eSTEeM</a:t>
            </a:r>
            <a:r>
              <a:rPr lang="en-GB" sz="3200" i="1" dirty="0"/>
              <a:t> Management Team</a:t>
            </a:r>
            <a:endParaRPr lang="en-GB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D3285A-BB41-4F0E-8A40-F027B141B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757" y="1860698"/>
            <a:ext cx="2246336" cy="1547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04759E-EA37-4F2B-8C84-986AB9770129}"/>
              </a:ext>
            </a:extLst>
          </p:cNvPr>
          <p:cNvSpPr txBox="1"/>
          <p:nvPr/>
        </p:nvSpPr>
        <p:spPr>
          <a:xfrm>
            <a:off x="1055869" y="3930201"/>
            <a:ext cx="9934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Slides: </a:t>
            </a:r>
            <a:r>
              <a:rPr lang="en-GB" sz="2800" dirty="0">
                <a:hlinkClick r:id="rId4"/>
              </a:rPr>
              <a:t>https://bit.ly/esteem-apd-2020-qualitative-analysis-slides</a:t>
            </a:r>
            <a:r>
              <a:rPr lang="en-GB" sz="28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3A1A08-DF0F-4CFF-B496-D867BDE46B0D}"/>
              </a:ext>
            </a:extLst>
          </p:cNvPr>
          <p:cNvSpPr txBox="1"/>
          <p:nvPr/>
        </p:nvSpPr>
        <p:spPr>
          <a:xfrm>
            <a:off x="1055869" y="4989381"/>
            <a:ext cx="512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hlinkClick r:id="rId5"/>
              </a:rPr>
              <a:t>http://www.open.ac.uk/esteem</a:t>
            </a:r>
            <a:r>
              <a:rPr lang="en-GB" sz="28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A54EE2-F286-423E-B898-96666F6EC924}"/>
              </a:ext>
            </a:extLst>
          </p:cNvPr>
          <p:cNvSpPr txBox="1"/>
          <p:nvPr/>
        </p:nvSpPr>
        <p:spPr>
          <a:xfrm>
            <a:off x="5995334" y="4989381"/>
            <a:ext cx="2404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hlinkClick r:id="rId6"/>
              </a:rPr>
              <a:t>@</a:t>
            </a:r>
            <a:r>
              <a:rPr lang="en-GB" sz="2800" dirty="0" err="1">
                <a:hlinkClick r:id="rId6"/>
              </a:rPr>
              <a:t>OU_eSTEeM</a:t>
            </a:r>
            <a:r>
              <a:rPr lang="en-GB" sz="28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D18F99-B7FB-452D-ADCF-2366F1DCA20D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93" b="-1594"/>
          <a:stretch/>
        </p:blipFill>
        <p:spPr bwMode="auto">
          <a:xfrm>
            <a:off x="8597719" y="4903664"/>
            <a:ext cx="2538412" cy="7368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1769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021CE-FDED-4089-8758-2A1EE329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7C8A0-EFEA-415C-8A5D-DFAECB9F2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Butler, D., Cook, L. and Haley-</a:t>
            </a:r>
            <a:r>
              <a:rPr lang="en-GB" sz="2000" dirty="0" err="1"/>
              <a:t>Mirnar</a:t>
            </a:r>
            <a:r>
              <a:rPr lang="en-GB" sz="2000" dirty="0"/>
              <a:t>, V. (2018) Achieving student centred facilitation in online synchronous tutorials. </a:t>
            </a:r>
            <a:r>
              <a:rPr lang="en-GB" sz="2000" dirty="0" err="1"/>
              <a:t>eSTEeM</a:t>
            </a:r>
            <a:r>
              <a:rPr lang="en-GB" sz="2000" dirty="0"/>
              <a:t> Final Report. Available online at: </a:t>
            </a:r>
            <a:r>
              <a:rPr lang="en-GB" sz="2000" dirty="0">
                <a:hlinkClick r:id="rId2"/>
              </a:rPr>
              <a:t>https://bit.ly/butler-cook-and-haley-mirnar-2018</a:t>
            </a:r>
            <a:r>
              <a:rPr lang="en-GB" sz="2000" dirty="0"/>
              <a:t> (last accessed 23rd March 2020).</a:t>
            </a:r>
          </a:p>
          <a:p>
            <a:r>
              <a:rPr lang="en-GB" sz="2000" dirty="0"/>
              <a:t>Creswell, J.W. and Creswell, J.D. (2018). Research Design: Qualitative, Quantitative, and Mixed Methods Approaches. 5</a:t>
            </a:r>
            <a:r>
              <a:rPr lang="en-GB" sz="2000" baseline="30000" dirty="0"/>
              <a:t>th</a:t>
            </a:r>
            <a:r>
              <a:rPr lang="en-GB" sz="2000" dirty="0"/>
              <a:t> Edition. Sage Publishing ISBN: 978-1-5063-8676-8</a:t>
            </a:r>
          </a:p>
          <a:p>
            <a:r>
              <a:rPr lang="en-GB" sz="2000" dirty="0"/>
              <a:t>Creswell, J.W. and </a:t>
            </a:r>
            <a:r>
              <a:rPr lang="en-GB" sz="2000" dirty="0" err="1"/>
              <a:t>Poth</a:t>
            </a:r>
            <a:r>
              <a:rPr lang="en-GB" sz="2000" dirty="0"/>
              <a:t>, C.N. (2018). Qualitative Inquiry and Research Design (International Student Edition). 4</a:t>
            </a:r>
            <a:r>
              <a:rPr lang="en-GB" sz="2000" baseline="30000" dirty="0"/>
              <a:t>th</a:t>
            </a:r>
            <a:r>
              <a:rPr lang="en-GB" sz="2000" dirty="0"/>
              <a:t> Edition (14 May 2017). Sage Publishing ISBN: 978-1-5063-6117-8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7423A-C361-4103-A299-9BCE46DAB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23rd March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93D1C-D892-4095-9AF4-0C6C0F64D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C1447-BA84-4D6A-96C2-DFC64C68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15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typo3.org/uploads/RTEmagicC_lego-team.jpg.jpg">
            <a:extLst>
              <a:ext uri="{FF2B5EF4-FFF2-40B4-BE49-F238E27FC236}">
                <a16:creationId xmlns:a16="http://schemas.microsoft.com/office/drawing/2014/main" id="{658AD4FC-42A6-4C6F-B67A-F3CB071AD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159" y="1669047"/>
            <a:ext cx="67627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C9AF13-8D06-4E66-A359-CD8E476C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and 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E05E3-4DD7-40CF-BF9A-E4098324F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1358"/>
            <a:ext cx="11353800" cy="4855605"/>
          </a:xfrm>
        </p:spPr>
        <p:txBody>
          <a:bodyPr/>
          <a:lstStyle/>
          <a:p>
            <a:r>
              <a:rPr lang="en-GB" dirty="0"/>
              <a:t>Welcome</a:t>
            </a:r>
          </a:p>
          <a:p>
            <a:r>
              <a:rPr lang="en-GB" dirty="0"/>
              <a:t>House keeping</a:t>
            </a:r>
          </a:p>
          <a:p>
            <a:pPr lvl="1"/>
            <a:r>
              <a:rPr lang="en-GB" dirty="0"/>
              <a:t>Toilets</a:t>
            </a:r>
          </a:p>
          <a:p>
            <a:pPr lvl="1"/>
            <a:r>
              <a:rPr lang="en-GB" dirty="0"/>
              <a:t>Fire alarms</a:t>
            </a:r>
          </a:p>
          <a:p>
            <a:r>
              <a:rPr lang="en-GB" dirty="0"/>
              <a:t>Introductions</a:t>
            </a:r>
          </a:p>
          <a:p>
            <a:pPr lvl="1"/>
            <a:r>
              <a:rPr lang="en-GB" dirty="0"/>
              <a:t>You, your scholarship interests and what you want from this session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049BF-0909-403C-BDBF-5A4D87E35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23rd March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97099-B1E6-486E-A08A-7356D08AD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6FC46-959D-4E41-B09F-4601A95E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061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70605-A5DE-4437-A387-EA76FBAF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8FF215-78E1-45C9-8A55-B4C150799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Types of research questions</a:t>
            </a:r>
          </a:p>
          <a:p>
            <a:r>
              <a:rPr lang="en-GB" sz="2800" dirty="0"/>
              <a:t>Research approaches, designs and methods</a:t>
            </a:r>
          </a:p>
          <a:p>
            <a:pPr lvl="1"/>
            <a:r>
              <a:rPr lang="en-GB" sz="2400" dirty="0"/>
              <a:t>Quantitative (representative and generalisable)</a:t>
            </a:r>
          </a:p>
          <a:p>
            <a:pPr lvl="1"/>
            <a:r>
              <a:rPr lang="en-GB" sz="2400" dirty="0"/>
              <a:t>Qualitative (valid and reliable) </a:t>
            </a:r>
          </a:p>
          <a:p>
            <a:pPr lvl="1"/>
            <a:r>
              <a:rPr lang="en-GB" sz="2400" dirty="0"/>
              <a:t>Mixed Methods</a:t>
            </a:r>
          </a:p>
          <a:p>
            <a:r>
              <a:rPr lang="en-GB" sz="2800" dirty="0"/>
              <a:t>Qualitative analysis and interpretation</a:t>
            </a:r>
          </a:p>
          <a:p>
            <a:pPr lvl="1"/>
            <a:r>
              <a:rPr lang="en-GB" sz="2400" dirty="0"/>
              <a:t>Data collection types</a:t>
            </a:r>
          </a:p>
          <a:p>
            <a:pPr lvl="1"/>
            <a:r>
              <a:rPr lang="en-GB" sz="2400" dirty="0"/>
              <a:t>Sequential steps of analysis</a:t>
            </a:r>
          </a:p>
          <a:p>
            <a:pPr lvl="1"/>
            <a:r>
              <a:rPr lang="en-GB" sz="2400" dirty="0"/>
              <a:t>Coding, interpretation, validity and reliability</a:t>
            </a:r>
          </a:p>
          <a:p>
            <a:r>
              <a:rPr lang="en-GB" sz="2800" dirty="0"/>
              <a:t>Reporting qualitative findings</a:t>
            </a:r>
            <a:endParaRPr lang="en-GB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F0EC6-F30A-4A43-B9F5-F13B81B7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23rd March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5BFEC-B2D0-42C2-A3FF-ABCBDB036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5616A-BFDD-4B10-9E7A-8B7A8E5A3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46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5FCAA-746A-49F0-838B-DA1FF98CB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research question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D41C618-EE30-446C-BA21-82E6FCB096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284209"/>
              </p:ext>
            </p:extLst>
          </p:nvPr>
        </p:nvGraphicFramePr>
        <p:xfrm>
          <a:off x="838199" y="1386840"/>
          <a:ext cx="10641205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757">
                  <a:extLst>
                    <a:ext uri="{9D8B030D-6E8A-4147-A177-3AD203B41FA5}">
                      <a16:colId xmlns:a16="http://schemas.microsoft.com/office/drawing/2014/main" val="2619733754"/>
                    </a:ext>
                  </a:extLst>
                </a:gridCol>
                <a:gridCol w="8163448">
                  <a:extLst>
                    <a:ext uri="{9D8B030D-6E8A-4147-A177-3AD203B41FA5}">
                      <a16:colId xmlns:a16="http://schemas.microsoft.com/office/drawing/2014/main" val="1871958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dirty="0">
                          <a:effectLst/>
                        </a:rPr>
                        <a:t>Research question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dirty="0">
                          <a:effectLst/>
                        </a:rPr>
                        <a:t>Formulation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1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Descriptive research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i="0" dirty="0">
                          <a:effectLst/>
                        </a:rPr>
                        <a:t>What are the characteristics of X?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105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Comparative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i="0" dirty="0">
                          <a:effectLst/>
                        </a:rPr>
                        <a:t>What are the differences and similarities between X and 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559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Correlational research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i="0" dirty="0">
                          <a:effectLst/>
                        </a:rPr>
                        <a:t>What is the relationship between variable X and variable 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566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Exploratory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i="0" dirty="0">
                          <a:effectLst/>
                        </a:rPr>
                        <a:t>What are the main factors in X? What is the role of Y in Z?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714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GB" sz="2000">
                          <a:effectLst/>
                        </a:rPr>
                        <a:t>Explanatory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i="0" dirty="0">
                          <a:effectLst/>
                        </a:rPr>
                        <a:t>Does X have an effect on Y? What is the impact of Y on Z? What are the causes of X?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679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GB" sz="2000" dirty="0">
                          <a:effectLst/>
                        </a:rPr>
                        <a:t>Evaluation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i="0" dirty="0">
                          <a:effectLst/>
                        </a:rPr>
                        <a:t>What are the advantages and disadvantages of X? How well does Y work? How effective or desirable is Z?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44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GB" sz="2000">
                          <a:effectLst/>
                        </a:rPr>
                        <a:t>Action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i="0" dirty="0">
                          <a:effectLst/>
                        </a:rPr>
                        <a:t>How can X be achieved? What are the most effective strategies to improve 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02953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F6FA7-F944-4A1F-8FE3-BA494F39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23rd March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6301A-94D7-48AE-9B38-7EA7F3F4A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0D70A-CF45-4AC2-BFEA-FB5FFBF87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4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163E6-E976-428A-821A-C64E5463E402}"/>
              </a:ext>
            </a:extLst>
          </p:cNvPr>
          <p:cNvSpPr txBox="1"/>
          <p:nvPr/>
        </p:nvSpPr>
        <p:spPr>
          <a:xfrm>
            <a:off x="4770298" y="5677318"/>
            <a:ext cx="6844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hlinkClick r:id="rId2"/>
              </a:rPr>
              <a:t>https://www.scribbr.com/research-process/research-questions/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6544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E43FD-7E12-4EE4-BFAF-11F8D5C72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07BAC-F65D-49CC-9C0A-2B81DF2D1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89" y="1321358"/>
            <a:ext cx="10912510" cy="4855605"/>
          </a:xfrm>
        </p:spPr>
        <p:txBody>
          <a:bodyPr>
            <a:noAutofit/>
          </a:bodyPr>
          <a:lstStyle/>
          <a:p>
            <a:pPr>
              <a:lnSpc>
                <a:spcPct val="108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400" dirty="0"/>
              <a:t>Quantitative: “An approach for testing objective theories by examining the relationships between variables. … building in protections against bias, controlling for alternative or counterfactual explanations, and being able to generalize and replicate the findings.” (representative and generalisable)</a:t>
            </a:r>
          </a:p>
          <a:p>
            <a:pPr>
              <a:lnSpc>
                <a:spcPct val="108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400" dirty="0"/>
              <a:t>Qualitative: “An approach for exploring and understanding the meaning individuals and groups ascribe to a social or human problem. … focus on individual meaning and the importance of reporting the complexity of the situation.” (valid and reliable)</a:t>
            </a:r>
          </a:p>
          <a:p>
            <a:pPr>
              <a:lnSpc>
                <a:spcPct val="108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400" dirty="0"/>
              <a:t>Mixed methods: “An approach to inquiry involving collecting both quantitative and qualitative data, integrating the two forms of data … the integration of qualitative and quantitative data yields additional insight beyond the information provided by either the quantitative or qualitative data alone.”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B65BD-5D87-41AD-8D9E-1C41DFEAF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23rd March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2FE23-769D-4BDB-85A0-94A842C7F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1F26F-5C81-46E0-9E65-CA228331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2F7F07-044E-4A81-8361-D77C8FF3C24E}"/>
              </a:ext>
            </a:extLst>
          </p:cNvPr>
          <p:cNvSpPr txBox="1"/>
          <p:nvPr/>
        </p:nvSpPr>
        <p:spPr>
          <a:xfrm>
            <a:off x="8534399" y="5536642"/>
            <a:ext cx="2974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Quotations taken from (Creswell and Creswell, 2018)</a:t>
            </a:r>
          </a:p>
        </p:txBody>
      </p:sp>
    </p:spTree>
    <p:extLst>
      <p:ext uri="{BB962C8B-B14F-4D97-AF65-F5344CB8AC3E}">
        <p14:creationId xmlns:p14="http://schemas.microsoft.com/office/powerpoint/2010/main" val="203243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8F4DA-3D60-4B3F-AA11-9EE91208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</a:t>
            </a:r>
            <a:r>
              <a:rPr lang="en-GB" baseline="0" dirty="0"/>
              <a:t> designs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40D4E51-97E0-4692-A1FC-4EF5B9196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 continuum of research approaches from quantitative (numbers) to qualitative (words) with mixed methods (numbers and words) in the middle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ADBC6-988D-4646-AAE1-7581FD84B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23rd March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19034-9D23-40D1-9BAE-109141520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17A7A-15C5-4D58-A9F4-C7C2CAC0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B95C7212-0FAE-4105-B870-71AEF495F3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534481"/>
              </p:ext>
            </p:extLst>
          </p:nvPr>
        </p:nvGraphicFramePr>
        <p:xfrm>
          <a:off x="838203" y="3098897"/>
          <a:ext cx="10515597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11023506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49911782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8285274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Quantitative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Qualitative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Mixed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557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Experimental designs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Nonexperimental designs, such as surveys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Longitudinal designs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Narrative research (humanities)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Phenomenology (philosophy and psychology)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Grounded theory (sociology)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Ethnographies (anthropology and sociology)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Case study (many disciplines)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Convergent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Explanatory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Exploratory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Complex designs with embedded core designs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392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716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4874-F17B-4869-B9BB-227A2ACD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74B29-0895-4052-AC38-E114C92EF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The specific forms of data collection, analysis and interpretation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26A53-68F2-4C7C-8A6A-2051BB84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23rd March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93403-BB8D-4449-AADC-3A07A20F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545D7-993C-4B6B-82A1-CCD6D6E5A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9677663-697B-46D5-8726-D6C109799C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73797"/>
              </p:ext>
            </p:extLst>
          </p:nvPr>
        </p:nvGraphicFramePr>
        <p:xfrm>
          <a:off x="838200" y="2159375"/>
          <a:ext cx="10515597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884">
                  <a:extLst>
                    <a:ext uri="{9D8B030D-6E8A-4147-A177-3AD203B41FA5}">
                      <a16:colId xmlns:a16="http://schemas.microsoft.com/office/drawing/2014/main" val="3110235068"/>
                    </a:ext>
                  </a:extLst>
                </a:gridCol>
                <a:gridCol w="3145134">
                  <a:extLst>
                    <a:ext uri="{9D8B030D-6E8A-4147-A177-3AD203B41FA5}">
                      <a16:colId xmlns:a16="http://schemas.microsoft.com/office/drawing/2014/main" val="1499117826"/>
                    </a:ext>
                  </a:extLst>
                </a:gridCol>
                <a:gridCol w="4450579">
                  <a:extLst>
                    <a:ext uri="{9D8B030D-6E8A-4147-A177-3AD203B41FA5}">
                      <a16:colId xmlns:a16="http://schemas.microsoft.com/office/drawing/2014/main" val="38285274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Quantitative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Qualitative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Mixed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557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Pre-determined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Emerging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Both predetermined and emerging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392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Instrument based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Open-ended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Both open- and closed-ended 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360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Performance data, attitude data, observational data, and census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Interview data, observation data, document data, and audio-visual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Multiple forms of data drawing on all possibilities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885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Statistical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Text and image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Statistical, text and image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55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Statistical interpretation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Themes, patterns interpretation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Across databases interpretation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743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970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67CBA-2799-4559-B949-233AAAB4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Qualitative analysis and interpretation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F9AA138-4A02-4D32-9E2E-1084CD4DC2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69998"/>
              </p:ext>
            </p:extLst>
          </p:nvPr>
        </p:nvGraphicFramePr>
        <p:xfrm>
          <a:off x="838200" y="1466501"/>
          <a:ext cx="105156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211">
                  <a:extLst>
                    <a:ext uri="{9D8B030D-6E8A-4147-A177-3AD203B41FA5}">
                      <a16:colId xmlns:a16="http://schemas.microsoft.com/office/drawing/2014/main" val="2891418465"/>
                    </a:ext>
                  </a:extLst>
                </a:gridCol>
                <a:gridCol w="2708031">
                  <a:extLst>
                    <a:ext uri="{9D8B030D-6E8A-4147-A177-3AD203B41FA5}">
                      <a16:colId xmlns:a16="http://schemas.microsoft.com/office/drawing/2014/main" val="796325126"/>
                    </a:ext>
                  </a:extLst>
                </a:gridCol>
                <a:gridCol w="3084844">
                  <a:extLst>
                    <a:ext uri="{9D8B030D-6E8A-4147-A177-3AD203B41FA5}">
                      <a16:colId xmlns:a16="http://schemas.microsoft.com/office/drawing/2014/main" val="238223205"/>
                    </a:ext>
                  </a:extLst>
                </a:gridCol>
                <a:gridCol w="3189514">
                  <a:extLst>
                    <a:ext uri="{9D8B030D-6E8A-4147-A177-3AD203B41FA5}">
                      <a16:colId xmlns:a16="http://schemas.microsoft.com/office/drawing/2014/main" val="511424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Data collection 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Limitations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10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Observations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Complete participant, observer as participant, participant as observer, complete observer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Researcher has first hand experience with participant, record info as it occurs, explore topics that are uncomfortable to discuss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Researcher may be seen as obtrusive, requires attention and observation skills, some private information may not be reported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605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Interviews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Face-to-face one-to-one, telephone one-to-one, focus group, email interview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Useful when participants cannot be observed, participants can provide historical info, researcher controls questioning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Indirect info filtered by interviewees, researcher may bias responses, relies on people being articulate and perceptive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601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Documents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Public documents (meeting minutes, newspapers), private documents (diaries, letters)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Language and words of participants, unobtrusive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Requires discovery, may be incomplete, may not be authentic or accurate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717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Audio visual digital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Photos, videos, art objects, computer messages, sounds, film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May be unobtrusive, participants directly share their reality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May be difficult to interpret, researcher’s presence may be disruptive and affect responses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30776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84F2F-6827-41FA-B660-75E28AE1C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23rd March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EF8AC-4120-4439-A6EA-F44BA7ED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4FF92-705A-457D-BBE7-0220601D0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8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A4BA6A-865F-4263-A005-D765FEBC917F}"/>
              </a:ext>
            </a:extLst>
          </p:cNvPr>
          <p:cNvSpPr txBox="1"/>
          <p:nvPr/>
        </p:nvSpPr>
        <p:spPr>
          <a:xfrm>
            <a:off x="8495043" y="5906079"/>
            <a:ext cx="297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(Creswell and Creswell, 2018)</a:t>
            </a:r>
          </a:p>
        </p:txBody>
      </p:sp>
    </p:spTree>
    <p:extLst>
      <p:ext uri="{BB962C8B-B14F-4D97-AF65-F5344CB8AC3E}">
        <p14:creationId xmlns:p14="http://schemas.microsoft.com/office/powerpoint/2010/main" val="310104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AE9A-F112-478D-95E6-FD319AA51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Qualitative analysis and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3444A-3113-4A4E-B8F4-5EA0695E4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1358"/>
            <a:ext cx="10782719" cy="4855605"/>
          </a:xfrm>
        </p:spPr>
        <p:txBody>
          <a:bodyPr/>
          <a:lstStyle/>
          <a:p>
            <a:r>
              <a:rPr lang="en-GB" dirty="0"/>
              <a:t>Simultaneous procedures: Data analysis in qualitative research happens at the same time as data collection and writing-up the findings (iterate until saturated)</a:t>
            </a:r>
          </a:p>
          <a:p>
            <a:r>
              <a:rPr lang="en-GB" dirty="0"/>
              <a:t>Winnowing the data: Focusing in on some of the data and disregarding other parts; aggregate the data into themes (typically five to seven themes)</a:t>
            </a:r>
          </a:p>
          <a:p>
            <a:r>
              <a:rPr lang="en-GB" dirty="0"/>
              <a:t>Qualitative Data Analysis Software: Hand coding is laborious and time consuming, computer tools can help (e.g. NVivo)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AE763-DD19-4F58-8821-4D1941455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23rd March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9623C-D9FB-4DF3-AC9A-588335D66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07007-D094-4BF0-B8E1-EA13BDF51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921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226EA64481C040A1FE7E8F6959F50F" ma:contentTypeVersion="11" ma:contentTypeDescription="Create a new document." ma:contentTypeScope="" ma:versionID="17861aea678718e21fb7f71038c64d4d">
  <xsd:schema xmlns:xsd="http://www.w3.org/2001/XMLSchema" xmlns:xs="http://www.w3.org/2001/XMLSchema" xmlns:p="http://schemas.microsoft.com/office/2006/metadata/properties" xmlns:ns3="ed9d2163-4fb3-4947-8bfd-454e8e6d4998" xmlns:ns4="66faaa41-a150-45c6-8224-a9a307be60d1" targetNamespace="http://schemas.microsoft.com/office/2006/metadata/properties" ma:root="true" ma:fieldsID="2d2aab5f43a3500a88889ea2f159e9b9" ns3:_="" ns4:_="">
    <xsd:import namespace="ed9d2163-4fb3-4947-8bfd-454e8e6d4998"/>
    <xsd:import namespace="66faaa41-a150-45c6-8224-a9a307be60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d2163-4fb3-4947-8bfd-454e8e6d49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aaa41-a150-45c6-8224-a9a307be60d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631477-ACF6-4330-9EEB-60BD13A569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9d2163-4fb3-4947-8bfd-454e8e6d4998"/>
    <ds:schemaRef ds:uri="66faaa41-a150-45c6-8224-a9a307be60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80141B-ACAE-49FF-9D1A-D079BE60E6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A20B43-B1A5-435D-8A25-2491B3996E5E}">
  <ds:schemaRefs>
    <ds:schemaRef ds:uri="ed9d2163-4fb3-4947-8bfd-454e8e6d4998"/>
    <ds:schemaRef ds:uri="66faaa41-a150-45c6-8224-a9a307be60d1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1866</Words>
  <Application>Microsoft Office PowerPoint</Application>
  <PresentationFormat>Widescreen</PresentationFormat>
  <Paragraphs>228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Qualitative analysis for scholarship projects</vt:lpstr>
      <vt:lpstr>Welcome and introductions</vt:lpstr>
      <vt:lpstr>Overview</vt:lpstr>
      <vt:lpstr>Types of research question</vt:lpstr>
      <vt:lpstr>Research approaches</vt:lpstr>
      <vt:lpstr>Research designs</vt:lpstr>
      <vt:lpstr>Research methods</vt:lpstr>
      <vt:lpstr>Qualitative analysis and interpretation</vt:lpstr>
      <vt:lpstr>Qualitative analysis and interpretation</vt:lpstr>
      <vt:lpstr>Qualitative analysis: Sequential steps…</vt:lpstr>
      <vt:lpstr>Qualitative analysis and interpretation</vt:lpstr>
      <vt:lpstr>Qualitative analysis and interpretation</vt:lpstr>
      <vt:lpstr>Reporting qualitative findings</vt:lpstr>
      <vt:lpstr>Practical example</vt:lpstr>
      <vt:lpstr>Qualitative analysis for scholarship projects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Field Kit A Community Resource for Enabling Remote Activity</dc:title>
  <dc:creator>Trevor.Collins</dc:creator>
  <cp:lastModifiedBy>Trevor.Collins</cp:lastModifiedBy>
  <cp:revision>101</cp:revision>
  <dcterms:created xsi:type="dcterms:W3CDTF">2019-09-12T08:16:47Z</dcterms:created>
  <dcterms:modified xsi:type="dcterms:W3CDTF">2020-03-23T09:20:09Z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0x010100A7226EA64481C040A1FE7E8F6959F50F</vt:lpwstr>
  </property>
</Properties>
</file>