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33"/>
  </p:notesMasterIdLst>
  <p:handoutMasterIdLst>
    <p:handoutMasterId r:id="rId34"/>
  </p:handoutMasterIdLst>
  <p:sldIdLst>
    <p:sldId id="274" r:id="rId3"/>
    <p:sldId id="278" r:id="rId4"/>
    <p:sldId id="312" r:id="rId5"/>
    <p:sldId id="280" r:id="rId6"/>
    <p:sldId id="282" r:id="rId7"/>
    <p:sldId id="310" r:id="rId8"/>
    <p:sldId id="313" r:id="rId9"/>
    <p:sldId id="284" r:id="rId10"/>
    <p:sldId id="314" r:id="rId11"/>
    <p:sldId id="315" r:id="rId12"/>
    <p:sldId id="317" r:id="rId13"/>
    <p:sldId id="309" r:id="rId14"/>
    <p:sldId id="318" r:id="rId15"/>
    <p:sldId id="320" r:id="rId16"/>
    <p:sldId id="321" r:id="rId17"/>
    <p:sldId id="322" r:id="rId18"/>
    <p:sldId id="323" r:id="rId19"/>
    <p:sldId id="324" r:id="rId20"/>
    <p:sldId id="326" r:id="rId21"/>
    <p:sldId id="325" r:id="rId22"/>
    <p:sldId id="334" r:id="rId23"/>
    <p:sldId id="327" r:id="rId24"/>
    <p:sldId id="328" r:id="rId25"/>
    <p:sldId id="329" r:id="rId26"/>
    <p:sldId id="330" r:id="rId27"/>
    <p:sldId id="333" r:id="rId28"/>
    <p:sldId id="331" r:id="rId29"/>
    <p:sldId id="332" r:id="rId30"/>
    <p:sldId id="336" r:id="rId31"/>
    <p:sldId id="335" r:id="rId32"/>
  </p:sldIdLst>
  <p:sldSz cx="12192000" cy="6858000"/>
  <p:notesSz cx="7010400" cy="92964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523945-0D99-492B-A4E9-638B7B9D97C8}" v="7010" dt="2021-02-01T21:21:10.6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2" autoAdjust="0"/>
    <p:restoredTop sz="86410" autoAdjust="0"/>
  </p:normalViewPr>
  <p:slideViewPr>
    <p:cSldViewPr snapToGrid="0">
      <p:cViewPr varScale="1">
        <p:scale>
          <a:sx n="62" d="100"/>
          <a:sy n="62" d="100"/>
        </p:scale>
        <p:origin x="25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149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D6AC10-12BD-4BE7-A318-E9E0E421E26D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C0E71DE-5FCE-4E3B-93DB-1CED9ACD2777}">
      <dgm:prSet phldrT="[Text]"/>
      <dgm:spPr/>
      <dgm:t>
        <a:bodyPr/>
        <a:lstStyle/>
        <a:p>
          <a:r>
            <a:rPr lang="en-GB" dirty="0"/>
            <a:t>Teaching</a:t>
          </a:r>
        </a:p>
      </dgm:t>
    </dgm:pt>
    <dgm:pt modelId="{9052AADC-56DE-4E4C-B281-5C4354596842}" type="parTrans" cxnId="{3313A49E-018D-4BF0-82D3-36DAE871D6E9}">
      <dgm:prSet/>
      <dgm:spPr/>
      <dgm:t>
        <a:bodyPr/>
        <a:lstStyle/>
        <a:p>
          <a:endParaRPr lang="en-GB"/>
        </a:p>
      </dgm:t>
    </dgm:pt>
    <dgm:pt modelId="{FD6C584E-7BC3-46F4-A595-00AEC9C3BA4F}" type="sibTrans" cxnId="{3313A49E-018D-4BF0-82D3-36DAE871D6E9}">
      <dgm:prSet/>
      <dgm:spPr/>
      <dgm:t>
        <a:bodyPr/>
        <a:lstStyle/>
        <a:p>
          <a:endParaRPr lang="en-GB"/>
        </a:p>
      </dgm:t>
    </dgm:pt>
    <dgm:pt modelId="{549F5DC2-FE8F-4D3D-BBA9-CE023E1AFB4F}">
      <dgm:prSet phldrT="[Text]"/>
      <dgm:spPr/>
      <dgm:t>
        <a:bodyPr/>
        <a:lstStyle/>
        <a:p>
          <a:r>
            <a:rPr lang="en-GB" dirty="0"/>
            <a:t>Scholarly Teaching</a:t>
          </a:r>
        </a:p>
      </dgm:t>
    </dgm:pt>
    <dgm:pt modelId="{1760782F-E0F8-4994-842A-3E7891F192BA}" type="parTrans" cxnId="{C9CC999E-7988-4891-8027-3968E8BBB15B}">
      <dgm:prSet/>
      <dgm:spPr/>
      <dgm:t>
        <a:bodyPr/>
        <a:lstStyle/>
        <a:p>
          <a:endParaRPr lang="en-GB"/>
        </a:p>
      </dgm:t>
    </dgm:pt>
    <dgm:pt modelId="{BD1AD7A4-0774-40EE-B74C-21C5BBE7D8FA}" type="sibTrans" cxnId="{C9CC999E-7988-4891-8027-3968E8BBB15B}">
      <dgm:prSet/>
      <dgm:spPr/>
      <dgm:t>
        <a:bodyPr/>
        <a:lstStyle/>
        <a:p>
          <a:endParaRPr lang="en-GB"/>
        </a:p>
      </dgm:t>
    </dgm:pt>
    <dgm:pt modelId="{2239D970-93CF-46DA-9E9A-0E8ADAB1E04B}">
      <dgm:prSet phldrT="[Text]"/>
      <dgm:spPr/>
      <dgm:t>
        <a:bodyPr/>
        <a:lstStyle/>
        <a:p>
          <a:r>
            <a:rPr lang="en-GB" dirty="0"/>
            <a:t>Scholarship of Teaching and Learning</a:t>
          </a:r>
        </a:p>
      </dgm:t>
    </dgm:pt>
    <dgm:pt modelId="{0D554403-DF7A-4EF6-9936-F9C2AF4347BD}" type="parTrans" cxnId="{238089F0-F973-42F1-9943-AD8FAEC6218F}">
      <dgm:prSet/>
      <dgm:spPr/>
      <dgm:t>
        <a:bodyPr/>
        <a:lstStyle/>
        <a:p>
          <a:endParaRPr lang="en-GB"/>
        </a:p>
      </dgm:t>
    </dgm:pt>
    <dgm:pt modelId="{F7810151-6121-4A45-8EC7-C357FB9F893B}" type="sibTrans" cxnId="{238089F0-F973-42F1-9943-AD8FAEC6218F}">
      <dgm:prSet/>
      <dgm:spPr/>
      <dgm:t>
        <a:bodyPr/>
        <a:lstStyle/>
        <a:p>
          <a:endParaRPr lang="en-GB"/>
        </a:p>
      </dgm:t>
    </dgm:pt>
    <dgm:pt modelId="{EC8365BE-7BB6-4E33-B4AC-09E54C5AE892}">
      <dgm:prSet phldrT="[Text]"/>
      <dgm:spPr/>
      <dgm:t>
        <a:bodyPr/>
        <a:lstStyle/>
        <a:p>
          <a:r>
            <a:rPr lang="en-GB" dirty="0"/>
            <a:t>Research</a:t>
          </a:r>
        </a:p>
      </dgm:t>
    </dgm:pt>
    <dgm:pt modelId="{00DC7EC8-1EA0-4219-AE21-002A3E786C51}" type="parTrans" cxnId="{A9D67514-870F-4133-9D15-5E78E85EA1E3}">
      <dgm:prSet/>
      <dgm:spPr/>
      <dgm:t>
        <a:bodyPr/>
        <a:lstStyle/>
        <a:p>
          <a:endParaRPr lang="en-GB"/>
        </a:p>
      </dgm:t>
    </dgm:pt>
    <dgm:pt modelId="{98FC2637-F29B-4933-9ACE-4F0E27894BD8}" type="sibTrans" cxnId="{A9D67514-870F-4133-9D15-5E78E85EA1E3}">
      <dgm:prSet/>
      <dgm:spPr/>
      <dgm:t>
        <a:bodyPr/>
        <a:lstStyle/>
        <a:p>
          <a:endParaRPr lang="en-GB"/>
        </a:p>
      </dgm:t>
    </dgm:pt>
    <dgm:pt modelId="{A7D03312-4EAB-4E58-8BD0-376ED5D6EF2E}">
      <dgm:prSet phldrT="[Text]"/>
      <dgm:spPr/>
      <dgm:t>
        <a:bodyPr/>
        <a:lstStyle/>
        <a:p>
          <a:r>
            <a:rPr lang="en-GB" dirty="0"/>
            <a:t>Evidence-informed teaching</a:t>
          </a:r>
        </a:p>
      </dgm:t>
    </dgm:pt>
    <dgm:pt modelId="{78882789-BDBD-463B-9D65-944373625B64}" type="parTrans" cxnId="{48BC463B-9459-49E3-9D41-CF3EF5FB1A32}">
      <dgm:prSet/>
      <dgm:spPr/>
      <dgm:t>
        <a:bodyPr/>
        <a:lstStyle/>
        <a:p>
          <a:endParaRPr lang="en-GB"/>
        </a:p>
      </dgm:t>
    </dgm:pt>
    <dgm:pt modelId="{19D97305-84BA-41B0-8288-DB20BFA24E86}" type="sibTrans" cxnId="{48BC463B-9459-49E3-9D41-CF3EF5FB1A32}">
      <dgm:prSet/>
      <dgm:spPr/>
      <dgm:t>
        <a:bodyPr/>
        <a:lstStyle/>
        <a:p>
          <a:endParaRPr lang="en-GB"/>
        </a:p>
      </dgm:t>
    </dgm:pt>
    <dgm:pt modelId="{C5C8E9B8-2474-4105-B814-5ACA354AB995}">
      <dgm:prSet phldrT="[Text]"/>
      <dgm:spPr/>
      <dgm:t>
        <a:bodyPr/>
        <a:lstStyle/>
        <a:p>
          <a:r>
            <a:rPr lang="en-GB" dirty="0"/>
            <a:t>Evidence-informed teaching made public and open to critique</a:t>
          </a:r>
        </a:p>
      </dgm:t>
    </dgm:pt>
    <dgm:pt modelId="{0E56778E-3A86-4EAD-830E-0260B7F1CE60}" type="parTrans" cxnId="{D4DA2756-D3FE-4CC3-9814-248079DD845A}">
      <dgm:prSet/>
      <dgm:spPr/>
      <dgm:t>
        <a:bodyPr/>
        <a:lstStyle/>
        <a:p>
          <a:endParaRPr lang="en-GB"/>
        </a:p>
      </dgm:t>
    </dgm:pt>
    <dgm:pt modelId="{B31736BB-8A76-4FC2-9EBF-29F0737F6B89}" type="sibTrans" cxnId="{D4DA2756-D3FE-4CC3-9814-248079DD845A}">
      <dgm:prSet/>
      <dgm:spPr/>
      <dgm:t>
        <a:bodyPr/>
        <a:lstStyle/>
        <a:p>
          <a:endParaRPr lang="en-GB"/>
        </a:p>
      </dgm:t>
    </dgm:pt>
    <dgm:pt modelId="{1CED7EA4-9588-40E2-9E66-7AD98421C728}" type="pres">
      <dgm:prSet presAssocID="{F1D6AC10-12BD-4BE7-A318-E9E0E421E26D}" presName="Name0" presStyleCnt="0">
        <dgm:presLayoutVars>
          <dgm:dir/>
          <dgm:resizeHandles val="exact"/>
        </dgm:presLayoutVars>
      </dgm:prSet>
      <dgm:spPr/>
    </dgm:pt>
    <dgm:pt modelId="{936A342A-9445-4051-B0EA-6201E35A0366}" type="pres">
      <dgm:prSet presAssocID="{5C0E71DE-5FCE-4E3B-93DB-1CED9ACD2777}" presName="node" presStyleLbl="node1" presStyleIdx="0" presStyleCnt="4">
        <dgm:presLayoutVars>
          <dgm:bulletEnabled val="1"/>
        </dgm:presLayoutVars>
      </dgm:prSet>
      <dgm:spPr/>
    </dgm:pt>
    <dgm:pt modelId="{39617D25-EA78-4E43-9DA7-0CAD2032D94C}" type="pres">
      <dgm:prSet presAssocID="{FD6C584E-7BC3-46F4-A595-00AEC9C3BA4F}" presName="sibTrans" presStyleCnt="0"/>
      <dgm:spPr/>
    </dgm:pt>
    <dgm:pt modelId="{E0B537CA-5B8F-4998-9342-D6976E424C94}" type="pres">
      <dgm:prSet presAssocID="{549F5DC2-FE8F-4D3D-BBA9-CE023E1AFB4F}" presName="node" presStyleLbl="node1" presStyleIdx="1" presStyleCnt="4">
        <dgm:presLayoutVars>
          <dgm:bulletEnabled val="1"/>
        </dgm:presLayoutVars>
      </dgm:prSet>
      <dgm:spPr/>
    </dgm:pt>
    <dgm:pt modelId="{ED86AF36-139C-4F6C-A119-97BFDA159984}" type="pres">
      <dgm:prSet presAssocID="{BD1AD7A4-0774-40EE-B74C-21C5BBE7D8FA}" presName="sibTrans" presStyleCnt="0"/>
      <dgm:spPr/>
    </dgm:pt>
    <dgm:pt modelId="{CF94A93D-D407-4A9C-85AE-3A7192EB4441}" type="pres">
      <dgm:prSet presAssocID="{2239D970-93CF-46DA-9E9A-0E8ADAB1E04B}" presName="node" presStyleLbl="node1" presStyleIdx="2" presStyleCnt="4">
        <dgm:presLayoutVars>
          <dgm:bulletEnabled val="1"/>
        </dgm:presLayoutVars>
      </dgm:prSet>
      <dgm:spPr/>
    </dgm:pt>
    <dgm:pt modelId="{1DBE07EF-3B61-4C3D-9733-4D1FE43F2D89}" type="pres">
      <dgm:prSet presAssocID="{F7810151-6121-4A45-8EC7-C357FB9F893B}" presName="sibTrans" presStyleCnt="0"/>
      <dgm:spPr/>
    </dgm:pt>
    <dgm:pt modelId="{B0006D20-0757-4AC9-AB45-3E9AD21CC6AE}" type="pres">
      <dgm:prSet presAssocID="{EC8365BE-7BB6-4E33-B4AC-09E54C5AE892}" presName="node" presStyleLbl="node1" presStyleIdx="3" presStyleCnt="4">
        <dgm:presLayoutVars>
          <dgm:bulletEnabled val="1"/>
        </dgm:presLayoutVars>
      </dgm:prSet>
      <dgm:spPr/>
    </dgm:pt>
  </dgm:ptLst>
  <dgm:cxnLst>
    <dgm:cxn modelId="{7876C900-FFAB-4957-8DF4-6C53047A5EE6}" type="presOf" srcId="{5C0E71DE-5FCE-4E3B-93DB-1CED9ACD2777}" destId="{936A342A-9445-4051-B0EA-6201E35A0366}" srcOrd="0" destOrd="0" presId="urn:microsoft.com/office/officeart/2005/8/layout/hList6"/>
    <dgm:cxn modelId="{2DF7ED01-C898-4DA9-A74C-4D12DC9AAE4E}" type="presOf" srcId="{549F5DC2-FE8F-4D3D-BBA9-CE023E1AFB4F}" destId="{E0B537CA-5B8F-4998-9342-D6976E424C94}" srcOrd="0" destOrd="0" presId="urn:microsoft.com/office/officeart/2005/8/layout/hList6"/>
    <dgm:cxn modelId="{FAF28012-3B20-4F42-AFB8-2D242ED554A9}" type="presOf" srcId="{F1D6AC10-12BD-4BE7-A318-E9E0E421E26D}" destId="{1CED7EA4-9588-40E2-9E66-7AD98421C728}" srcOrd="0" destOrd="0" presId="urn:microsoft.com/office/officeart/2005/8/layout/hList6"/>
    <dgm:cxn modelId="{A9D67514-870F-4133-9D15-5E78E85EA1E3}" srcId="{F1D6AC10-12BD-4BE7-A318-E9E0E421E26D}" destId="{EC8365BE-7BB6-4E33-B4AC-09E54C5AE892}" srcOrd="3" destOrd="0" parTransId="{00DC7EC8-1EA0-4219-AE21-002A3E786C51}" sibTransId="{98FC2637-F29B-4933-9ACE-4F0E27894BD8}"/>
    <dgm:cxn modelId="{48BC463B-9459-49E3-9D41-CF3EF5FB1A32}" srcId="{549F5DC2-FE8F-4D3D-BBA9-CE023E1AFB4F}" destId="{A7D03312-4EAB-4E58-8BD0-376ED5D6EF2E}" srcOrd="0" destOrd="0" parTransId="{78882789-BDBD-463B-9D65-944373625B64}" sibTransId="{19D97305-84BA-41B0-8288-DB20BFA24E86}"/>
    <dgm:cxn modelId="{84164C66-CFAA-457A-B939-A4723D870A82}" type="presOf" srcId="{2239D970-93CF-46DA-9E9A-0E8ADAB1E04B}" destId="{CF94A93D-D407-4A9C-85AE-3A7192EB4441}" srcOrd="0" destOrd="0" presId="urn:microsoft.com/office/officeart/2005/8/layout/hList6"/>
    <dgm:cxn modelId="{8827A16B-B67F-4123-B932-C2CA1713FE67}" type="presOf" srcId="{A7D03312-4EAB-4E58-8BD0-376ED5D6EF2E}" destId="{E0B537CA-5B8F-4998-9342-D6976E424C94}" srcOrd="0" destOrd="1" presId="urn:microsoft.com/office/officeart/2005/8/layout/hList6"/>
    <dgm:cxn modelId="{D4DA2756-D3FE-4CC3-9814-248079DD845A}" srcId="{2239D970-93CF-46DA-9E9A-0E8ADAB1E04B}" destId="{C5C8E9B8-2474-4105-B814-5ACA354AB995}" srcOrd="0" destOrd="0" parTransId="{0E56778E-3A86-4EAD-830E-0260B7F1CE60}" sibTransId="{B31736BB-8A76-4FC2-9EBF-29F0737F6B89}"/>
    <dgm:cxn modelId="{C9CC999E-7988-4891-8027-3968E8BBB15B}" srcId="{F1D6AC10-12BD-4BE7-A318-E9E0E421E26D}" destId="{549F5DC2-FE8F-4D3D-BBA9-CE023E1AFB4F}" srcOrd="1" destOrd="0" parTransId="{1760782F-E0F8-4994-842A-3E7891F192BA}" sibTransId="{BD1AD7A4-0774-40EE-B74C-21C5BBE7D8FA}"/>
    <dgm:cxn modelId="{3313A49E-018D-4BF0-82D3-36DAE871D6E9}" srcId="{F1D6AC10-12BD-4BE7-A318-E9E0E421E26D}" destId="{5C0E71DE-5FCE-4E3B-93DB-1CED9ACD2777}" srcOrd="0" destOrd="0" parTransId="{9052AADC-56DE-4E4C-B281-5C4354596842}" sibTransId="{FD6C584E-7BC3-46F4-A595-00AEC9C3BA4F}"/>
    <dgm:cxn modelId="{8379E1A4-B869-4D6A-ABA4-4B499A1E1E74}" type="presOf" srcId="{C5C8E9B8-2474-4105-B814-5ACA354AB995}" destId="{CF94A93D-D407-4A9C-85AE-3A7192EB4441}" srcOrd="0" destOrd="1" presId="urn:microsoft.com/office/officeart/2005/8/layout/hList6"/>
    <dgm:cxn modelId="{1489C0D7-389F-45FA-923A-FED363CA0562}" type="presOf" srcId="{EC8365BE-7BB6-4E33-B4AC-09E54C5AE892}" destId="{B0006D20-0757-4AC9-AB45-3E9AD21CC6AE}" srcOrd="0" destOrd="0" presId="urn:microsoft.com/office/officeart/2005/8/layout/hList6"/>
    <dgm:cxn modelId="{238089F0-F973-42F1-9943-AD8FAEC6218F}" srcId="{F1D6AC10-12BD-4BE7-A318-E9E0E421E26D}" destId="{2239D970-93CF-46DA-9E9A-0E8ADAB1E04B}" srcOrd="2" destOrd="0" parTransId="{0D554403-DF7A-4EF6-9936-F9C2AF4347BD}" sibTransId="{F7810151-6121-4A45-8EC7-C357FB9F893B}"/>
    <dgm:cxn modelId="{968EB018-F01F-4A03-9DB0-8B1F957E91A5}" type="presParOf" srcId="{1CED7EA4-9588-40E2-9E66-7AD98421C728}" destId="{936A342A-9445-4051-B0EA-6201E35A0366}" srcOrd="0" destOrd="0" presId="urn:microsoft.com/office/officeart/2005/8/layout/hList6"/>
    <dgm:cxn modelId="{5F3C9E48-05C6-4912-AC4A-C07A0A06679E}" type="presParOf" srcId="{1CED7EA4-9588-40E2-9E66-7AD98421C728}" destId="{39617D25-EA78-4E43-9DA7-0CAD2032D94C}" srcOrd="1" destOrd="0" presId="urn:microsoft.com/office/officeart/2005/8/layout/hList6"/>
    <dgm:cxn modelId="{7746350B-DC8D-4761-ACF6-F807F351E1C6}" type="presParOf" srcId="{1CED7EA4-9588-40E2-9E66-7AD98421C728}" destId="{E0B537CA-5B8F-4998-9342-D6976E424C94}" srcOrd="2" destOrd="0" presId="urn:microsoft.com/office/officeart/2005/8/layout/hList6"/>
    <dgm:cxn modelId="{AB7817E8-6F02-43FE-9755-40A4BC2219F9}" type="presParOf" srcId="{1CED7EA4-9588-40E2-9E66-7AD98421C728}" destId="{ED86AF36-139C-4F6C-A119-97BFDA159984}" srcOrd="3" destOrd="0" presId="urn:microsoft.com/office/officeart/2005/8/layout/hList6"/>
    <dgm:cxn modelId="{8016A51C-88AA-42EB-AB4D-819A03CC765D}" type="presParOf" srcId="{1CED7EA4-9588-40E2-9E66-7AD98421C728}" destId="{CF94A93D-D407-4A9C-85AE-3A7192EB4441}" srcOrd="4" destOrd="0" presId="urn:microsoft.com/office/officeart/2005/8/layout/hList6"/>
    <dgm:cxn modelId="{517660CD-8F67-49B2-AC0E-1060F7CC4E04}" type="presParOf" srcId="{1CED7EA4-9588-40E2-9E66-7AD98421C728}" destId="{1DBE07EF-3B61-4C3D-9733-4D1FE43F2D89}" srcOrd="5" destOrd="0" presId="urn:microsoft.com/office/officeart/2005/8/layout/hList6"/>
    <dgm:cxn modelId="{426C8239-3951-44B0-8F02-0FF851683447}" type="presParOf" srcId="{1CED7EA4-9588-40E2-9E66-7AD98421C728}" destId="{B0006D20-0757-4AC9-AB45-3E9AD21CC6AE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BB8828-1977-4A95-97F7-211402147CC2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7FE5BA9-5799-4736-B81D-83FE773FF583}">
      <dgm:prSet phldrT="[Text]"/>
      <dgm:spPr/>
      <dgm:t>
        <a:bodyPr/>
        <a:lstStyle/>
        <a:p>
          <a:r>
            <a:rPr lang="en-GB" dirty="0"/>
            <a:t>Plan</a:t>
          </a:r>
        </a:p>
      </dgm:t>
    </dgm:pt>
    <dgm:pt modelId="{99911654-9CEB-4ED0-9D9A-1CAE07D82D6A}" type="parTrans" cxnId="{37BDA07A-E394-450C-AE12-BCA511A2E53F}">
      <dgm:prSet/>
      <dgm:spPr/>
      <dgm:t>
        <a:bodyPr/>
        <a:lstStyle/>
        <a:p>
          <a:endParaRPr lang="en-GB"/>
        </a:p>
      </dgm:t>
    </dgm:pt>
    <dgm:pt modelId="{2C8F3738-8D30-4C92-B0CE-32DE0F677304}" type="sibTrans" cxnId="{37BDA07A-E394-450C-AE12-BCA511A2E53F}">
      <dgm:prSet/>
      <dgm:spPr/>
      <dgm:t>
        <a:bodyPr/>
        <a:lstStyle/>
        <a:p>
          <a:endParaRPr lang="en-GB"/>
        </a:p>
      </dgm:t>
    </dgm:pt>
    <dgm:pt modelId="{C68E541C-A642-46B7-9F24-56348D6A9119}">
      <dgm:prSet phldrT="[Text]"/>
      <dgm:spPr/>
      <dgm:t>
        <a:bodyPr/>
        <a:lstStyle/>
        <a:p>
          <a:r>
            <a:rPr lang="en-GB" dirty="0"/>
            <a:t>Act</a:t>
          </a:r>
        </a:p>
      </dgm:t>
    </dgm:pt>
    <dgm:pt modelId="{D03E92A4-95F4-4137-BFFD-B38C529D10A8}" type="parTrans" cxnId="{28EB4926-9F81-418C-A637-535BF0AB5A72}">
      <dgm:prSet/>
      <dgm:spPr/>
      <dgm:t>
        <a:bodyPr/>
        <a:lstStyle/>
        <a:p>
          <a:endParaRPr lang="en-GB"/>
        </a:p>
      </dgm:t>
    </dgm:pt>
    <dgm:pt modelId="{D1B97DFC-E352-438D-A966-6BB7A2BAACEF}" type="sibTrans" cxnId="{28EB4926-9F81-418C-A637-535BF0AB5A72}">
      <dgm:prSet/>
      <dgm:spPr/>
      <dgm:t>
        <a:bodyPr/>
        <a:lstStyle/>
        <a:p>
          <a:endParaRPr lang="en-GB"/>
        </a:p>
      </dgm:t>
    </dgm:pt>
    <dgm:pt modelId="{02FA1162-A16F-432B-87C9-B9DF87C8CACA}">
      <dgm:prSet phldrT="[Text]"/>
      <dgm:spPr/>
      <dgm:t>
        <a:bodyPr/>
        <a:lstStyle/>
        <a:p>
          <a:r>
            <a:rPr lang="en-GB" dirty="0"/>
            <a:t>Observe</a:t>
          </a:r>
        </a:p>
      </dgm:t>
    </dgm:pt>
    <dgm:pt modelId="{8C91F5F7-CC0B-422E-B338-5B27B8D7EE79}" type="parTrans" cxnId="{3C2EA56D-5627-4204-B7E2-4995106EB733}">
      <dgm:prSet/>
      <dgm:spPr/>
      <dgm:t>
        <a:bodyPr/>
        <a:lstStyle/>
        <a:p>
          <a:endParaRPr lang="en-GB"/>
        </a:p>
      </dgm:t>
    </dgm:pt>
    <dgm:pt modelId="{2F1E1616-36D7-494D-B6B3-3F33CFB97978}" type="sibTrans" cxnId="{3C2EA56D-5627-4204-B7E2-4995106EB733}">
      <dgm:prSet/>
      <dgm:spPr/>
      <dgm:t>
        <a:bodyPr/>
        <a:lstStyle/>
        <a:p>
          <a:endParaRPr lang="en-GB"/>
        </a:p>
      </dgm:t>
    </dgm:pt>
    <dgm:pt modelId="{C72288B2-54B5-4D8F-98BB-710E56356A42}">
      <dgm:prSet phldrT="[Text]"/>
      <dgm:spPr/>
      <dgm:t>
        <a:bodyPr/>
        <a:lstStyle/>
        <a:p>
          <a:r>
            <a:rPr lang="en-GB" dirty="0"/>
            <a:t>Reflect</a:t>
          </a:r>
        </a:p>
      </dgm:t>
    </dgm:pt>
    <dgm:pt modelId="{156065E6-65C2-4032-98E3-BC7644FCA43B}" type="parTrans" cxnId="{E0FD208B-24D7-4367-8169-A308C3B86117}">
      <dgm:prSet/>
      <dgm:spPr/>
      <dgm:t>
        <a:bodyPr/>
        <a:lstStyle/>
        <a:p>
          <a:endParaRPr lang="en-GB"/>
        </a:p>
      </dgm:t>
    </dgm:pt>
    <dgm:pt modelId="{D40F3D40-1CDA-47B2-AECF-7762CC13496F}" type="sibTrans" cxnId="{E0FD208B-24D7-4367-8169-A308C3B86117}">
      <dgm:prSet/>
      <dgm:spPr/>
      <dgm:t>
        <a:bodyPr/>
        <a:lstStyle/>
        <a:p>
          <a:endParaRPr lang="en-GB"/>
        </a:p>
      </dgm:t>
    </dgm:pt>
    <dgm:pt modelId="{E06CB4DF-A7C8-4452-BB21-5C3D7FA0E7E5}" type="pres">
      <dgm:prSet presAssocID="{25BB8828-1977-4A95-97F7-211402147CC2}" presName="Name0" presStyleCnt="0">
        <dgm:presLayoutVars>
          <dgm:dir/>
          <dgm:resizeHandles val="exact"/>
        </dgm:presLayoutVars>
      </dgm:prSet>
      <dgm:spPr/>
    </dgm:pt>
    <dgm:pt modelId="{513E3DD7-663B-4DB9-B90F-1F514B1E7D9C}" type="pres">
      <dgm:prSet presAssocID="{25BB8828-1977-4A95-97F7-211402147CC2}" presName="cycle" presStyleCnt="0"/>
      <dgm:spPr/>
    </dgm:pt>
    <dgm:pt modelId="{F04819C1-A212-40D7-9F42-73D00CA45F8C}" type="pres">
      <dgm:prSet presAssocID="{F7FE5BA9-5799-4736-B81D-83FE773FF583}" presName="nodeFirstNode" presStyleLbl="node1" presStyleIdx="0" presStyleCnt="4">
        <dgm:presLayoutVars>
          <dgm:bulletEnabled val="1"/>
        </dgm:presLayoutVars>
      </dgm:prSet>
      <dgm:spPr/>
    </dgm:pt>
    <dgm:pt modelId="{A11A372E-840A-4FD2-BD8B-3A7E388FBB18}" type="pres">
      <dgm:prSet presAssocID="{2C8F3738-8D30-4C92-B0CE-32DE0F677304}" presName="sibTransFirstNode" presStyleLbl="bgShp" presStyleIdx="0" presStyleCnt="1"/>
      <dgm:spPr/>
    </dgm:pt>
    <dgm:pt modelId="{B2643912-B455-416C-8DFE-DC27BD808885}" type="pres">
      <dgm:prSet presAssocID="{C68E541C-A642-46B7-9F24-56348D6A9119}" presName="nodeFollowingNodes" presStyleLbl="node1" presStyleIdx="1" presStyleCnt="4">
        <dgm:presLayoutVars>
          <dgm:bulletEnabled val="1"/>
        </dgm:presLayoutVars>
      </dgm:prSet>
      <dgm:spPr/>
    </dgm:pt>
    <dgm:pt modelId="{D59F9943-5B28-4165-BB78-CFE06A991FFC}" type="pres">
      <dgm:prSet presAssocID="{02FA1162-A16F-432B-87C9-B9DF87C8CACA}" presName="nodeFollowingNodes" presStyleLbl="node1" presStyleIdx="2" presStyleCnt="4">
        <dgm:presLayoutVars>
          <dgm:bulletEnabled val="1"/>
        </dgm:presLayoutVars>
      </dgm:prSet>
      <dgm:spPr/>
    </dgm:pt>
    <dgm:pt modelId="{E5386173-9B5B-41E5-A7A1-2E612B186FB1}" type="pres">
      <dgm:prSet presAssocID="{C72288B2-54B5-4D8F-98BB-710E56356A42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28EB4926-9F81-418C-A637-535BF0AB5A72}" srcId="{25BB8828-1977-4A95-97F7-211402147CC2}" destId="{C68E541C-A642-46B7-9F24-56348D6A9119}" srcOrd="1" destOrd="0" parTransId="{D03E92A4-95F4-4137-BFFD-B38C529D10A8}" sibTransId="{D1B97DFC-E352-438D-A966-6BB7A2BAACEF}"/>
    <dgm:cxn modelId="{B4770A5E-5AE7-4466-9330-9A204DE7753E}" type="presOf" srcId="{2C8F3738-8D30-4C92-B0CE-32DE0F677304}" destId="{A11A372E-840A-4FD2-BD8B-3A7E388FBB18}" srcOrd="0" destOrd="0" presId="urn:microsoft.com/office/officeart/2005/8/layout/cycle3"/>
    <dgm:cxn modelId="{3C2EA56D-5627-4204-B7E2-4995106EB733}" srcId="{25BB8828-1977-4A95-97F7-211402147CC2}" destId="{02FA1162-A16F-432B-87C9-B9DF87C8CACA}" srcOrd="2" destOrd="0" parTransId="{8C91F5F7-CC0B-422E-B338-5B27B8D7EE79}" sibTransId="{2F1E1616-36D7-494D-B6B3-3F33CFB97978}"/>
    <dgm:cxn modelId="{37BDA07A-E394-450C-AE12-BCA511A2E53F}" srcId="{25BB8828-1977-4A95-97F7-211402147CC2}" destId="{F7FE5BA9-5799-4736-B81D-83FE773FF583}" srcOrd="0" destOrd="0" parTransId="{99911654-9CEB-4ED0-9D9A-1CAE07D82D6A}" sibTransId="{2C8F3738-8D30-4C92-B0CE-32DE0F677304}"/>
    <dgm:cxn modelId="{B0AF8A84-5648-418A-961F-D0B282B8D244}" type="presOf" srcId="{25BB8828-1977-4A95-97F7-211402147CC2}" destId="{E06CB4DF-A7C8-4452-BB21-5C3D7FA0E7E5}" srcOrd="0" destOrd="0" presId="urn:microsoft.com/office/officeart/2005/8/layout/cycle3"/>
    <dgm:cxn modelId="{E0FD208B-24D7-4367-8169-A308C3B86117}" srcId="{25BB8828-1977-4A95-97F7-211402147CC2}" destId="{C72288B2-54B5-4D8F-98BB-710E56356A42}" srcOrd="3" destOrd="0" parTransId="{156065E6-65C2-4032-98E3-BC7644FCA43B}" sibTransId="{D40F3D40-1CDA-47B2-AECF-7762CC13496F}"/>
    <dgm:cxn modelId="{38A12FC7-F3AC-4B2F-9389-475F3664A280}" type="presOf" srcId="{C72288B2-54B5-4D8F-98BB-710E56356A42}" destId="{E5386173-9B5B-41E5-A7A1-2E612B186FB1}" srcOrd="0" destOrd="0" presId="urn:microsoft.com/office/officeart/2005/8/layout/cycle3"/>
    <dgm:cxn modelId="{B8F8D4E5-01EA-47C1-839C-CFB506CB803B}" type="presOf" srcId="{02FA1162-A16F-432B-87C9-B9DF87C8CACA}" destId="{D59F9943-5B28-4165-BB78-CFE06A991FFC}" srcOrd="0" destOrd="0" presId="urn:microsoft.com/office/officeart/2005/8/layout/cycle3"/>
    <dgm:cxn modelId="{544F3BE8-3D5A-463B-B06F-D42C0AF7A23F}" type="presOf" srcId="{C68E541C-A642-46B7-9F24-56348D6A9119}" destId="{B2643912-B455-416C-8DFE-DC27BD808885}" srcOrd="0" destOrd="0" presId="urn:microsoft.com/office/officeart/2005/8/layout/cycle3"/>
    <dgm:cxn modelId="{6C22C6EA-0FC9-4EA2-9480-8BE18AA32F45}" type="presOf" srcId="{F7FE5BA9-5799-4736-B81D-83FE773FF583}" destId="{F04819C1-A212-40D7-9F42-73D00CA45F8C}" srcOrd="0" destOrd="0" presId="urn:microsoft.com/office/officeart/2005/8/layout/cycle3"/>
    <dgm:cxn modelId="{2EEFD8A9-5693-4AE0-9EFB-AF7BCCB207C0}" type="presParOf" srcId="{E06CB4DF-A7C8-4452-BB21-5C3D7FA0E7E5}" destId="{513E3DD7-663B-4DB9-B90F-1F514B1E7D9C}" srcOrd="0" destOrd="0" presId="urn:microsoft.com/office/officeart/2005/8/layout/cycle3"/>
    <dgm:cxn modelId="{5D4CA3C4-CBDE-4503-B5AA-D51CA803155F}" type="presParOf" srcId="{513E3DD7-663B-4DB9-B90F-1F514B1E7D9C}" destId="{F04819C1-A212-40D7-9F42-73D00CA45F8C}" srcOrd="0" destOrd="0" presId="urn:microsoft.com/office/officeart/2005/8/layout/cycle3"/>
    <dgm:cxn modelId="{2A4B12FE-99E7-4912-803B-836781A95FC7}" type="presParOf" srcId="{513E3DD7-663B-4DB9-B90F-1F514B1E7D9C}" destId="{A11A372E-840A-4FD2-BD8B-3A7E388FBB18}" srcOrd="1" destOrd="0" presId="urn:microsoft.com/office/officeart/2005/8/layout/cycle3"/>
    <dgm:cxn modelId="{09439D13-728A-4D34-AC7B-79AD66BCDDC2}" type="presParOf" srcId="{513E3DD7-663B-4DB9-B90F-1F514B1E7D9C}" destId="{B2643912-B455-416C-8DFE-DC27BD808885}" srcOrd="2" destOrd="0" presId="urn:microsoft.com/office/officeart/2005/8/layout/cycle3"/>
    <dgm:cxn modelId="{DA2B0086-D2A9-4025-AE87-A0D6B5CB7CB9}" type="presParOf" srcId="{513E3DD7-663B-4DB9-B90F-1F514B1E7D9C}" destId="{D59F9943-5B28-4165-BB78-CFE06A991FFC}" srcOrd="3" destOrd="0" presId="urn:microsoft.com/office/officeart/2005/8/layout/cycle3"/>
    <dgm:cxn modelId="{6A2BECCC-353B-40CE-A385-C8E8FAC88D5A}" type="presParOf" srcId="{513E3DD7-663B-4DB9-B90F-1F514B1E7D9C}" destId="{E5386173-9B5B-41E5-A7A1-2E612B186FB1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BB8828-1977-4A95-97F7-211402147CC2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7FE5BA9-5799-4736-B81D-83FE773FF583}">
      <dgm:prSet phldrT="[Text]"/>
      <dgm:spPr/>
      <dgm:t>
        <a:bodyPr/>
        <a:lstStyle/>
        <a:p>
          <a:r>
            <a:rPr lang="en-GB" dirty="0"/>
            <a:t>Plan</a:t>
          </a:r>
        </a:p>
      </dgm:t>
    </dgm:pt>
    <dgm:pt modelId="{99911654-9CEB-4ED0-9D9A-1CAE07D82D6A}" type="parTrans" cxnId="{37BDA07A-E394-450C-AE12-BCA511A2E53F}">
      <dgm:prSet/>
      <dgm:spPr/>
      <dgm:t>
        <a:bodyPr/>
        <a:lstStyle/>
        <a:p>
          <a:endParaRPr lang="en-GB"/>
        </a:p>
      </dgm:t>
    </dgm:pt>
    <dgm:pt modelId="{2C8F3738-8D30-4C92-B0CE-32DE0F677304}" type="sibTrans" cxnId="{37BDA07A-E394-450C-AE12-BCA511A2E53F}">
      <dgm:prSet/>
      <dgm:spPr/>
      <dgm:t>
        <a:bodyPr/>
        <a:lstStyle/>
        <a:p>
          <a:endParaRPr lang="en-GB"/>
        </a:p>
      </dgm:t>
    </dgm:pt>
    <dgm:pt modelId="{C68E541C-A642-46B7-9F24-56348D6A9119}">
      <dgm:prSet phldrT="[Text]"/>
      <dgm:spPr/>
      <dgm:t>
        <a:bodyPr/>
        <a:lstStyle/>
        <a:p>
          <a:r>
            <a:rPr lang="en-GB" dirty="0"/>
            <a:t>Act</a:t>
          </a:r>
        </a:p>
      </dgm:t>
    </dgm:pt>
    <dgm:pt modelId="{D03E92A4-95F4-4137-BFFD-B38C529D10A8}" type="parTrans" cxnId="{28EB4926-9F81-418C-A637-535BF0AB5A72}">
      <dgm:prSet/>
      <dgm:spPr/>
      <dgm:t>
        <a:bodyPr/>
        <a:lstStyle/>
        <a:p>
          <a:endParaRPr lang="en-GB"/>
        </a:p>
      </dgm:t>
    </dgm:pt>
    <dgm:pt modelId="{D1B97DFC-E352-438D-A966-6BB7A2BAACEF}" type="sibTrans" cxnId="{28EB4926-9F81-418C-A637-535BF0AB5A72}">
      <dgm:prSet/>
      <dgm:spPr/>
      <dgm:t>
        <a:bodyPr/>
        <a:lstStyle/>
        <a:p>
          <a:endParaRPr lang="en-GB"/>
        </a:p>
      </dgm:t>
    </dgm:pt>
    <dgm:pt modelId="{02FA1162-A16F-432B-87C9-B9DF87C8CACA}">
      <dgm:prSet phldrT="[Text]"/>
      <dgm:spPr/>
      <dgm:t>
        <a:bodyPr/>
        <a:lstStyle/>
        <a:p>
          <a:r>
            <a:rPr lang="en-GB" dirty="0"/>
            <a:t>Observe</a:t>
          </a:r>
        </a:p>
      </dgm:t>
    </dgm:pt>
    <dgm:pt modelId="{8C91F5F7-CC0B-422E-B338-5B27B8D7EE79}" type="parTrans" cxnId="{3C2EA56D-5627-4204-B7E2-4995106EB733}">
      <dgm:prSet/>
      <dgm:spPr/>
      <dgm:t>
        <a:bodyPr/>
        <a:lstStyle/>
        <a:p>
          <a:endParaRPr lang="en-GB"/>
        </a:p>
      </dgm:t>
    </dgm:pt>
    <dgm:pt modelId="{2F1E1616-36D7-494D-B6B3-3F33CFB97978}" type="sibTrans" cxnId="{3C2EA56D-5627-4204-B7E2-4995106EB733}">
      <dgm:prSet/>
      <dgm:spPr/>
      <dgm:t>
        <a:bodyPr/>
        <a:lstStyle/>
        <a:p>
          <a:endParaRPr lang="en-GB"/>
        </a:p>
      </dgm:t>
    </dgm:pt>
    <dgm:pt modelId="{C72288B2-54B5-4D8F-98BB-710E56356A42}">
      <dgm:prSet phldrT="[Text]"/>
      <dgm:spPr/>
      <dgm:t>
        <a:bodyPr/>
        <a:lstStyle/>
        <a:p>
          <a:r>
            <a:rPr lang="en-GB" dirty="0"/>
            <a:t>Reflect</a:t>
          </a:r>
        </a:p>
      </dgm:t>
    </dgm:pt>
    <dgm:pt modelId="{156065E6-65C2-4032-98E3-BC7644FCA43B}" type="parTrans" cxnId="{E0FD208B-24D7-4367-8169-A308C3B86117}">
      <dgm:prSet/>
      <dgm:spPr/>
      <dgm:t>
        <a:bodyPr/>
        <a:lstStyle/>
        <a:p>
          <a:endParaRPr lang="en-GB"/>
        </a:p>
      </dgm:t>
    </dgm:pt>
    <dgm:pt modelId="{D40F3D40-1CDA-47B2-AECF-7762CC13496F}" type="sibTrans" cxnId="{E0FD208B-24D7-4367-8169-A308C3B86117}">
      <dgm:prSet/>
      <dgm:spPr/>
      <dgm:t>
        <a:bodyPr/>
        <a:lstStyle/>
        <a:p>
          <a:endParaRPr lang="en-GB"/>
        </a:p>
      </dgm:t>
    </dgm:pt>
    <dgm:pt modelId="{E06CB4DF-A7C8-4452-BB21-5C3D7FA0E7E5}" type="pres">
      <dgm:prSet presAssocID="{25BB8828-1977-4A95-97F7-211402147CC2}" presName="Name0" presStyleCnt="0">
        <dgm:presLayoutVars>
          <dgm:dir/>
          <dgm:resizeHandles val="exact"/>
        </dgm:presLayoutVars>
      </dgm:prSet>
      <dgm:spPr/>
    </dgm:pt>
    <dgm:pt modelId="{513E3DD7-663B-4DB9-B90F-1F514B1E7D9C}" type="pres">
      <dgm:prSet presAssocID="{25BB8828-1977-4A95-97F7-211402147CC2}" presName="cycle" presStyleCnt="0"/>
      <dgm:spPr/>
    </dgm:pt>
    <dgm:pt modelId="{F04819C1-A212-40D7-9F42-73D00CA45F8C}" type="pres">
      <dgm:prSet presAssocID="{F7FE5BA9-5799-4736-B81D-83FE773FF583}" presName="nodeFirstNode" presStyleLbl="node1" presStyleIdx="0" presStyleCnt="4">
        <dgm:presLayoutVars>
          <dgm:bulletEnabled val="1"/>
        </dgm:presLayoutVars>
      </dgm:prSet>
      <dgm:spPr/>
    </dgm:pt>
    <dgm:pt modelId="{A11A372E-840A-4FD2-BD8B-3A7E388FBB18}" type="pres">
      <dgm:prSet presAssocID="{2C8F3738-8D30-4C92-B0CE-32DE0F677304}" presName="sibTransFirstNode" presStyleLbl="bgShp" presStyleIdx="0" presStyleCnt="1"/>
      <dgm:spPr/>
    </dgm:pt>
    <dgm:pt modelId="{B2643912-B455-416C-8DFE-DC27BD808885}" type="pres">
      <dgm:prSet presAssocID="{C68E541C-A642-46B7-9F24-56348D6A9119}" presName="nodeFollowingNodes" presStyleLbl="node1" presStyleIdx="1" presStyleCnt="4">
        <dgm:presLayoutVars>
          <dgm:bulletEnabled val="1"/>
        </dgm:presLayoutVars>
      </dgm:prSet>
      <dgm:spPr/>
    </dgm:pt>
    <dgm:pt modelId="{D59F9943-5B28-4165-BB78-CFE06A991FFC}" type="pres">
      <dgm:prSet presAssocID="{02FA1162-A16F-432B-87C9-B9DF87C8CACA}" presName="nodeFollowingNodes" presStyleLbl="node1" presStyleIdx="2" presStyleCnt="4">
        <dgm:presLayoutVars>
          <dgm:bulletEnabled val="1"/>
        </dgm:presLayoutVars>
      </dgm:prSet>
      <dgm:spPr/>
    </dgm:pt>
    <dgm:pt modelId="{E5386173-9B5B-41E5-A7A1-2E612B186FB1}" type="pres">
      <dgm:prSet presAssocID="{C72288B2-54B5-4D8F-98BB-710E56356A42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28EB4926-9F81-418C-A637-535BF0AB5A72}" srcId="{25BB8828-1977-4A95-97F7-211402147CC2}" destId="{C68E541C-A642-46B7-9F24-56348D6A9119}" srcOrd="1" destOrd="0" parTransId="{D03E92A4-95F4-4137-BFFD-B38C529D10A8}" sibTransId="{D1B97DFC-E352-438D-A966-6BB7A2BAACEF}"/>
    <dgm:cxn modelId="{B4770A5E-5AE7-4466-9330-9A204DE7753E}" type="presOf" srcId="{2C8F3738-8D30-4C92-B0CE-32DE0F677304}" destId="{A11A372E-840A-4FD2-BD8B-3A7E388FBB18}" srcOrd="0" destOrd="0" presId="urn:microsoft.com/office/officeart/2005/8/layout/cycle3"/>
    <dgm:cxn modelId="{3C2EA56D-5627-4204-B7E2-4995106EB733}" srcId="{25BB8828-1977-4A95-97F7-211402147CC2}" destId="{02FA1162-A16F-432B-87C9-B9DF87C8CACA}" srcOrd="2" destOrd="0" parTransId="{8C91F5F7-CC0B-422E-B338-5B27B8D7EE79}" sibTransId="{2F1E1616-36D7-494D-B6B3-3F33CFB97978}"/>
    <dgm:cxn modelId="{37BDA07A-E394-450C-AE12-BCA511A2E53F}" srcId="{25BB8828-1977-4A95-97F7-211402147CC2}" destId="{F7FE5BA9-5799-4736-B81D-83FE773FF583}" srcOrd="0" destOrd="0" parTransId="{99911654-9CEB-4ED0-9D9A-1CAE07D82D6A}" sibTransId="{2C8F3738-8D30-4C92-B0CE-32DE0F677304}"/>
    <dgm:cxn modelId="{B0AF8A84-5648-418A-961F-D0B282B8D244}" type="presOf" srcId="{25BB8828-1977-4A95-97F7-211402147CC2}" destId="{E06CB4DF-A7C8-4452-BB21-5C3D7FA0E7E5}" srcOrd="0" destOrd="0" presId="urn:microsoft.com/office/officeart/2005/8/layout/cycle3"/>
    <dgm:cxn modelId="{E0FD208B-24D7-4367-8169-A308C3B86117}" srcId="{25BB8828-1977-4A95-97F7-211402147CC2}" destId="{C72288B2-54B5-4D8F-98BB-710E56356A42}" srcOrd="3" destOrd="0" parTransId="{156065E6-65C2-4032-98E3-BC7644FCA43B}" sibTransId="{D40F3D40-1CDA-47B2-AECF-7762CC13496F}"/>
    <dgm:cxn modelId="{38A12FC7-F3AC-4B2F-9389-475F3664A280}" type="presOf" srcId="{C72288B2-54B5-4D8F-98BB-710E56356A42}" destId="{E5386173-9B5B-41E5-A7A1-2E612B186FB1}" srcOrd="0" destOrd="0" presId="urn:microsoft.com/office/officeart/2005/8/layout/cycle3"/>
    <dgm:cxn modelId="{B8F8D4E5-01EA-47C1-839C-CFB506CB803B}" type="presOf" srcId="{02FA1162-A16F-432B-87C9-B9DF87C8CACA}" destId="{D59F9943-5B28-4165-BB78-CFE06A991FFC}" srcOrd="0" destOrd="0" presId="urn:microsoft.com/office/officeart/2005/8/layout/cycle3"/>
    <dgm:cxn modelId="{544F3BE8-3D5A-463B-B06F-D42C0AF7A23F}" type="presOf" srcId="{C68E541C-A642-46B7-9F24-56348D6A9119}" destId="{B2643912-B455-416C-8DFE-DC27BD808885}" srcOrd="0" destOrd="0" presId="urn:microsoft.com/office/officeart/2005/8/layout/cycle3"/>
    <dgm:cxn modelId="{6C22C6EA-0FC9-4EA2-9480-8BE18AA32F45}" type="presOf" srcId="{F7FE5BA9-5799-4736-B81D-83FE773FF583}" destId="{F04819C1-A212-40D7-9F42-73D00CA45F8C}" srcOrd="0" destOrd="0" presId="urn:microsoft.com/office/officeart/2005/8/layout/cycle3"/>
    <dgm:cxn modelId="{2EEFD8A9-5693-4AE0-9EFB-AF7BCCB207C0}" type="presParOf" srcId="{E06CB4DF-A7C8-4452-BB21-5C3D7FA0E7E5}" destId="{513E3DD7-663B-4DB9-B90F-1F514B1E7D9C}" srcOrd="0" destOrd="0" presId="urn:microsoft.com/office/officeart/2005/8/layout/cycle3"/>
    <dgm:cxn modelId="{5D4CA3C4-CBDE-4503-B5AA-D51CA803155F}" type="presParOf" srcId="{513E3DD7-663B-4DB9-B90F-1F514B1E7D9C}" destId="{F04819C1-A212-40D7-9F42-73D00CA45F8C}" srcOrd="0" destOrd="0" presId="urn:microsoft.com/office/officeart/2005/8/layout/cycle3"/>
    <dgm:cxn modelId="{2A4B12FE-99E7-4912-803B-836781A95FC7}" type="presParOf" srcId="{513E3DD7-663B-4DB9-B90F-1F514B1E7D9C}" destId="{A11A372E-840A-4FD2-BD8B-3A7E388FBB18}" srcOrd="1" destOrd="0" presId="urn:microsoft.com/office/officeart/2005/8/layout/cycle3"/>
    <dgm:cxn modelId="{09439D13-728A-4D34-AC7B-79AD66BCDDC2}" type="presParOf" srcId="{513E3DD7-663B-4DB9-B90F-1F514B1E7D9C}" destId="{B2643912-B455-416C-8DFE-DC27BD808885}" srcOrd="2" destOrd="0" presId="urn:microsoft.com/office/officeart/2005/8/layout/cycle3"/>
    <dgm:cxn modelId="{DA2B0086-D2A9-4025-AE87-A0D6B5CB7CB9}" type="presParOf" srcId="{513E3DD7-663B-4DB9-B90F-1F514B1E7D9C}" destId="{D59F9943-5B28-4165-BB78-CFE06A991FFC}" srcOrd="3" destOrd="0" presId="urn:microsoft.com/office/officeart/2005/8/layout/cycle3"/>
    <dgm:cxn modelId="{6A2BECCC-353B-40CE-A385-C8E8FAC88D5A}" type="presParOf" srcId="{513E3DD7-663B-4DB9-B90F-1F514B1E7D9C}" destId="{E5386173-9B5B-41E5-A7A1-2E612B186FB1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BB8828-1977-4A95-97F7-211402147CC2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7FE5BA9-5799-4736-B81D-83FE773FF583}">
      <dgm:prSet phldrT="[Text]"/>
      <dgm:spPr/>
      <dgm:t>
        <a:bodyPr/>
        <a:lstStyle/>
        <a:p>
          <a:r>
            <a:rPr lang="en-GB" dirty="0"/>
            <a:t>Plan</a:t>
          </a:r>
        </a:p>
      </dgm:t>
    </dgm:pt>
    <dgm:pt modelId="{99911654-9CEB-4ED0-9D9A-1CAE07D82D6A}" type="parTrans" cxnId="{37BDA07A-E394-450C-AE12-BCA511A2E53F}">
      <dgm:prSet/>
      <dgm:spPr/>
      <dgm:t>
        <a:bodyPr/>
        <a:lstStyle/>
        <a:p>
          <a:endParaRPr lang="en-GB"/>
        </a:p>
      </dgm:t>
    </dgm:pt>
    <dgm:pt modelId="{2C8F3738-8D30-4C92-B0CE-32DE0F677304}" type="sibTrans" cxnId="{37BDA07A-E394-450C-AE12-BCA511A2E53F}">
      <dgm:prSet/>
      <dgm:spPr/>
      <dgm:t>
        <a:bodyPr/>
        <a:lstStyle/>
        <a:p>
          <a:endParaRPr lang="en-GB"/>
        </a:p>
      </dgm:t>
    </dgm:pt>
    <dgm:pt modelId="{C68E541C-A642-46B7-9F24-56348D6A9119}">
      <dgm:prSet phldrT="[Text]"/>
      <dgm:spPr/>
      <dgm:t>
        <a:bodyPr/>
        <a:lstStyle/>
        <a:p>
          <a:r>
            <a:rPr lang="en-GB" dirty="0"/>
            <a:t>Act</a:t>
          </a:r>
        </a:p>
      </dgm:t>
    </dgm:pt>
    <dgm:pt modelId="{D03E92A4-95F4-4137-BFFD-B38C529D10A8}" type="parTrans" cxnId="{28EB4926-9F81-418C-A637-535BF0AB5A72}">
      <dgm:prSet/>
      <dgm:spPr/>
      <dgm:t>
        <a:bodyPr/>
        <a:lstStyle/>
        <a:p>
          <a:endParaRPr lang="en-GB"/>
        </a:p>
      </dgm:t>
    </dgm:pt>
    <dgm:pt modelId="{D1B97DFC-E352-438D-A966-6BB7A2BAACEF}" type="sibTrans" cxnId="{28EB4926-9F81-418C-A637-535BF0AB5A72}">
      <dgm:prSet/>
      <dgm:spPr/>
      <dgm:t>
        <a:bodyPr/>
        <a:lstStyle/>
        <a:p>
          <a:endParaRPr lang="en-GB"/>
        </a:p>
      </dgm:t>
    </dgm:pt>
    <dgm:pt modelId="{02FA1162-A16F-432B-87C9-B9DF87C8CACA}">
      <dgm:prSet phldrT="[Text]"/>
      <dgm:spPr/>
      <dgm:t>
        <a:bodyPr/>
        <a:lstStyle/>
        <a:p>
          <a:r>
            <a:rPr lang="en-GB" dirty="0"/>
            <a:t>Observe</a:t>
          </a:r>
        </a:p>
      </dgm:t>
    </dgm:pt>
    <dgm:pt modelId="{8C91F5F7-CC0B-422E-B338-5B27B8D7EE79}" type="parTrans" cxnId="{3C2EA56D-5627-4204-B7E2-4995106EB733}">
      <dgm:prSet/>
      <dgm:spPr/>
      <dgm:t>
        <a:bodyPr/>
        <a:lstStyle/>
        <a:p>
          <a:endParaRPr lang="en-GB"/>
        </a:p>
      </dgm:t>
    </dgm:pt>
    <dgm:pt modelId="{2F1E1616-36D7-494D-B6B3-3F33CFB97978}" type="sibTrans" cxnId="{3C2EA56D-5627-4204-B7E2-4995106EB733}">
      <dgm:prSet/>
      <dgm:spPr/>
      <dgm:t>
        <a:bodyPr/>
        <a:lstStyle/>
        <a:p>
          <a:endParaRPr lang="en-GB"/>
        </a:p>
      </dgm:t>
    </dgm:pt>
    <dgm:pt modelId="{C72288B2-54B5-4D8F-98BB-710E56356A42}">
      <dgm:prSet phldrT="[Text]"/>
      <dgm:spPr/>
      <dgm:t>
        <a:bodyPr/>
        <a:lstStyle/>
        <a:p>
          <a:r>
            <a:rPr lang="en-GB" dirty="0"/>
            <a:t>Reflect</a:t>
          </a:r>
        </a:p>
      </dgm:t>
    </dgm:pt>
    <dgm:pt modelId="{156065E6-65C2-4032-98E3-BC7644FCA43B}" type="parTrans" cxnId="{E0FD208B-24D7-4367-8169-A308C3B86117}">
      <dgm:prSet/>
      <dgm:spPr/>
      <dgm:t>
        <a:bodyPr/>
        <a:lstStyle/>
        <a:p>
          <a:endParaRPr lang="en-GB"/>
        </a:p>
      </dgm:t>
    </dgm:pt>
    <dgm:pt modelId="{D40F3D40-1CDA-47B2-AECF-7762CC13496F}" type="sibTrans" cxnId="{E0FD208B-24D7-4367-8169-A308C3B86117}">
      <dgm:prSet/>
      <dgm:spPr/>
      <dgm:t>
        <a:bodyPr/>
        <a:lstStyle/>
        <a:p>
          <a:endParaRPr lang="en-GB"/>
        </a:p>
      </dgm:t>
    </dgm:pt>
    <dgm:pt modelId="{E06CB4DF-A7C8-4452-BB21-5C3D7FA0E7E5}" type="pres">
      <dgm:prSet presAssocID="{25BB8828-1977-4A95-97F7-211402147CC2}" presName="Name0" presStyleCnt="0">
        <dgm:presLayoutVars>
          <dgm:dir/>
          <dgm:resizeHandles val="exact"/>
        </dgm:presLayoutVars>
      </dgm:prSet>
      <dgm:spPr/>
    </dgm:pt>
    <dgm:pt modelId="{513E3DD7-663B-4DB9-B90F-1F514B1E7D9C}" type="pres">
      <dgm:prSet presAssocID="{25BB8828-1977-4A95-97F7-211402147CC2}" presName="cycle" presStyleCnt="0"/>
      <dgm:spPr/>
    </dgm:pt>
    <dgm:pt modelId="{F04819C1-A212-40D7-9F42-73D00CA45F8C}" type="pres">
      <dgm:prSet presAssocID="{F7FE5BA9-5799-4736-B81D-83FE773FF583}" presName="nodeFirstNode" presStyleLbl="node1" presStyleIdx="0" presStyleCnt="4">
        <dgm:presLayoutVars>
          <dgm:bulletEnabled val="1"/>
        </dgm:presLayoutVars>
      </dgm:prSet>
      <dgm:spPr/>
    </dgm:pt>
    <dgm:pt modelId="{A11A372E-840A-4FD2-BD8B-3A7E388FBB18}" type="pres">
      <dgm:prSet presAssocID="{2C8F3738-8D30-4C92-B0CE-32DE0F677304}" presName="sibTransFirstNode" presStyleLbl="bgShp" presStyleIdx="0" presStyleCnt="1"/>
      <dgm:spPr/>
    </dgm:pt>
    <dgm:pt modelId="{B2643912-B455-416C-8DFE-DC27BD808885}" type="pres">
      <dgm:prSet presAssocID="{C68E541C-A642-46B7-9F24-56348D6A9119}" presName="nodeFollowingNodes" presStyleLbl="node1" presStyleIdx="1" presStyleCnt="4">
        <dgm:presLayoutVars>
          <dgm:bulletEnabled val="1"/>
        </dgm:presLayoutVars>
      </dgm:prSet>
      <dgm:spPr/>
    </dgm:pt>
    <dgm:pt modelId="{D59F9943-5B28-4165-BB78-CFE06A991FFC}" type="pres">
      <dgm:prSet presAssocID="{02FA1162-A16F-432B-87C9-B9DF87C8CACA}" presName="nodeFollowingNodes" presStyleLbl="node1" presStyleIdx="2" presStyleCnt="4">
        <dgm:presLayoutVars>
          <dgm:bulletEnabled val="1"/>
        </dgm:presLayoutVars>
      </dgm:prSet>
      <dgm:spPr/>
    </dgm:pt>
    <dgm:pt modelId="{E5386173-9B5B-41E5-A7A1-2E612B186FB1}" type="pres">
      <dgm:prSet presAssocID="{C72288B2-54B5-4D8F-98BB-710E56356A42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28EB4926-9F81-418C-A637-535BF0AB5A72}" srcId="{25BB8828-1977-4A95-97F7-211402147CC2}" destId="{C68E541C-A642-46B7-9F24-56348D6A9119}" srcOrd="1" destOrd="0" parTransId="{D03E92A4-95F4-4137-BFFD-B38C529D10A8}" sibTransId="{D1B97DFC-E352-438D-A966-6BB7A2BAACEF}"/>
    <dgm:cxn modelId="{B4770A5E-5AE7-4466-9330-9A204DE7753E}" type="presOf" srcId="{2C8F3738-8D30-4C92-B0CE-32DE0F677304}" destId="{A11A372E-840A-4FD2-BD8B-3A7E388FBB18}" srcOrd="0" destOrd="0" presId="urn:microsoft.com/office/officeart/2005/8/layout/cycle3"/>
    <dgm:cxn modelId="{3C2EA56D-5627-4204-B7E2-4995106EB733}" srcId="{25BB8828-1977-4A95-97F7-211402147CC2}" destId="{02FA1162-A16F-432B-87C9-B9DF87C8CACA}" srcOrd="2" destOrd="0" parTransId="{8C91F5F7-CC0B-422E-B338-5B27B8D7EE79}" sibTransId="{2F1E1616-36D7-494D-B6B3-3F33CFB97978}"/>
    <dgm:cxn modelId="{37BDA07A-E394-450C-AE12-BCA511A2E53F}" srcId="{25BB8828-1977-4A95-97F7-211402147CC2}" destId="{F7FE5BA9-5799-4736-B81D-83FE773FF583}" srcOrd="0" destOrd="0" parTransId="{99911654-9CEB-4ED0-9D9A-1CAE07D82D6A}" sibTransId="{2C8F3738-8D30-4C92-B0CE-32DE0F677304}"/>
    <dgm:cxn modelId="{B0AF8A84-5648-418A-961F-D0B282B8D244}" type="presOf" srcId="{25BB8828-1977-4A95-97F7-211402147CC2}" destId="{E06CB4DF-A7C8-4452-BB21-5C3D7FA0E7E5}" srcOrd="0" destOrd="0" presId="urn:microsoft.com/office/officeart/2005/8/layout/cycle3"/>
    <dgm:cxn modelId="{E0FD208B-24D7-4367-8169-A308C3B86117}" srcId="{25BB8828-1977-4A95-97F7-211402147CC2}" destId="{C72288B2-54B5-4D8F-98BB-710E56356A42}" srcOrd="3" destOrd="0" parTransId="{156065E6-65C2-4032-98E3-BC7644FCA43B}" sibTransId="{D40F3D40-1CDA-47B2-AECF-7762CC13496F}"/>
    <dgm:cxn modelId="{38A12FC7-F3AC-4B2F-9389-475F3664A280}" type="presOf" srcId="{C72288B2-54B5-4D8F-98BB-710E56356A42}" destId="{E5386173-9B5B-41E5-A7A1-2E612B186FB1}" srcOrd="0" destOrd="0" presId="urn:microsoft.com/office/officeart/2005/8/layout/cycle3"/>
    <dgm:cxn modelId="{B8F8D4E5-01EA-47C1-839C-CFB506CB803B}" type="presOf" srcId="{02FA1162-A16F-432B-87C9-B9DF87C8CACA}" destId="{D59F9943-5B28-4165-BB78-CFE06A991FFC}" srcOrd="0" destOrd="0" presId="urn:microsoft.com/office/officeart/2005/8/layout/cycle3"/>
    <dgm:cxn modelId="{544F3BE8-3D5A-463B-B06F-D42C0AF7A23F}" type="presOf" srcId="{C68E541C-A642-46B7-9F24-56348D6A9119}" destId="{B2643912-B455-416C-8DFE-DC27BD808885}" srcOrd="0" destOrd="0" presId="urn:microsoft.com/office/officeart/2005/8/layout/cycle3"/>
    <dgm:cxn modelId="{6C22C6EA-0FC9-4EA2-9480-8BE18AA32F45}" type="presOf" srcId="{F7FE5BA9-5799-4736-B81D-83FE773FF583}" destId="{F04819C1-A212-40D7-9F42-73D00CA45F8C}" srcOrd="0" destOrd="0" presId="urn:microsoft.com/office/officeart/2005/8/layout/cycle3"/>
    <dgm:cxn modelId="{2EEFD8A9-5693-4AE0-9EFB-AF7BCCB207C0}" type="presParOf" srcId="{E06CB4DF-A7C8-4452-BB21-5C3D7FA0E7E5}" destId="{513E3DD7-663B-4DB9-B90F-1F514B1E7D9C}" srcOrd="0" destOrd="0" presId="urn:microsoft.com/office/officeart/2005/8/layout/cycle3"/>
    <dgm:cxn modelId="{5D4CA3C4-CBDE-4503-B5AA-D51CA803155F}" type="presParOf" srcId="{513E3DD7-663B-4DB9-B90F-1F514B1E7D9C}" destId="{F04819C1-A212-40D7-9F42-73D00CA45F8C}" srcOrd="0" destOrd="0" presId="urn:microsoft.com/office/officeart/2005/8/layout/cycle3"/>
    <dgm:cxn modelId="{2A4B12FE-99E7-4912-803B-836781A95FC7}" type="presParOf" srcId="{513E3DD7-663B-4DB9-B90F-1F514B1E7D9C}" destId="{A11A372E-840A-4FD2-BD8B-3A7E388FBB18}" srcOrd="1" destOrd="0" presId="urn:microsoft.com/office/officeart/2005/8/layout/cycle3"/>
    <dgm:cxn modelId="{09439D13-728A-4D34-AC7B-79AD66BCDDC2}" type="presParOf" srcId="{513E3DD7-663B-4DB9-B90F-1F514B1E7D9C}" destId="{B2643912-B455-416C-8DFE-DC27BD808885}" srcOrd="2" destOrd="0" presId="urn:microsoft.com/office/officeart/2005/8/layout/cycle3"/>
    <dgm:cxn modelId="{DA2B0086-D2A9-4025-AE87-A0D6B5CB7CB9}" type="presParOf" srcId="{513E3DD7-663B-4DB9-B90F-1F514B1E7D9C}" destId="{D59F9943-5B28-4165-BB78-CFE06A991FFC}" srcOrd="3" destOrd="0" presId="urn:microsoft.com/office/officeart/2005/8/layout/cycle3"/>
    <dgm:cxn modelId="{6A2BECCC-353B-40CE-A385-C8E8FAC88D5A}" type="presParOf" srcId="{513E3DD7-663B-4DB9-B90F-1F514B1E7D9C}" destId="{E5386173-9B5B-41E5-A7A1-2E612B186FB1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A342A-9445-4051-B0EA-6201E35A0366}">
      <dsp:nvSpPr>
        <dsp:cNvPr id="0" name=""/>
        <dsp:cNvSpPr/>
      </dsp:nvSpPr>
      <dsp:spPr>
        <a:xfrm rot="16200000">
          <a:off x="-1176933" y="1179468"/>
          <a:ext cx="4846636" cy="248769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942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Teaching</a:t>
          </a:r>
        </a:p>
      </dsp:txBody>
      <dsp:txXfrm rot="5400000">
        <a:off x="2535" y="969327"/>
        <a:ext cx="2487699" cy="2907982"/>
      </dsp:txXfrm>
    </dsp:sp>
    <dsp:sp modelId="{E0B537CA-5B8F-4998-9342-D6976E424C94}">
      <dsp:nvSpPr>
        <dsp:cNvPr id="0" name=""/>
        <dsp:cNvSpPr/>
      </dsp:nvSpPr>
      <dsp:spPr>
        <a:xfrm rot="16200000">
          <a:off x="1497343" y="1179468"/>
          <a:ext cx="4846636" cy="248769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942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Scholarly Teaching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Evidence-informed teaching</a:t>
          </a:r>
        </a:p>
      </dsp:txBody>
      <dsp:txXfrm rot="5400000">
        <a:off x="2676811" y="969327"/>
        <a:ext cx="2487699" cy="2907982"/>
      </dsp:txXfrm>
    </dsp:sp>
    <dsp:sp modelId="{CF94A93D-D407-4A9C-85AE-3A7192EB4441}">
      <dsp:nvSpPr>
        <dsp:cNvPr id="0" name=""/>
        <dsp:cNvSpPr/>
      </dsp:nvSpPr>
      <dsp:spPr>
        <a:xfrm rot="16200000">
          <a:off x="4171619" y="1179468"/>
          <a:ext cx="4846636" cy="248769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942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Scholarship of Teaching and Learning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Evidence-informed teaching made public and open to critique</a:t>
          </a:r>
        </a:p>
      </dsp:txBody>
      <dsp:txXfrm rot="5400000">
        <a:off x="5351087" y="969327"/>
        <a:ext cx="2487699" cy="2907982"/>
      </dsp:txXfrm>
    </dsp:sp>
    <dsp:sp modelId="{B0006D20-0757-4AC9-AB45-3E9AD21CC6AE}">
      <dsp:nvSpPr>
        <dsp:cNvPr id="0" name=""/>
        <dsp:cNvSpPr/>
      </dsp:nvSpPr>
      <dsp:spPr>
        <a:xfrm rot="16200000">
          <a:off x="6845896" y="1179468"/>
          <a:ext cx="4846636" cy="248769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942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Research</a:t>
          </a:r>
        </a:p>
      </dsp:txBody>
      <dsp:txXfrm rot="5400000">
        <a:off x="8025364" y="969327"/>
        <a:ext cx="2487699" cy="2907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A372E-840A-4FD2-BD8B-3A7E388FBB18}">
      <dsp:nvSpPr>
        <dsp:cNvPr id="0" name=""/>
        <dsp:cNvSpPr/>
      </dsp:nvSpPr>
      <dsp:spPr>
        <a:xfrm>
          <a:off x="488402" y="-10886"/>
          <a:ext cx="1936114" cy="1936114"/>
        </a:xfrm>
        <a:prstGeom prst="circularArrow">
          <a:avLst>
            <a:gd name="adj1" fmla="val 4668"/>
            <a:gd name="adj2" fmla="val 272909"/>
            <a:gd name="adj3" fmla="val 13375154"/>
            <a:gd name="adj4" fmla="val 17671805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819C1-A212-40D7-9F42-73D00CA45F8C}">
      <dsp:nvSpPr>
        <dsp:cNvPr id="0" name=""/>
        <dsp:cNvSpPr/>
      </dsp:nvSpPr>
      <dsp:spPr>
        <a:xfrm>
          <a:off x="906020" y="559"/>
          <a:ext cx="1100878" cy="550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Plan</a:t>
          </a:r>
        </a:p>
      </dsp:txBody>
      <dsp:txXfrm>
        <a:off x="932890" y="27429"/>
        <a:ext cx="1047138" cy="496699"/>
      </dsp:txXfrm>
    </dsp:sp>
    <dsp:sp modelId="{B2643912-B455-416C-8DFE-DC27BD808885}">
      <dsp:nvSpPr>
        <dsp:cNvPr id="0" name=""/>
        <dsp:cNvSpPr/>
      </dsp:nvSpPr>
      <dsp:spPr>
        <a:xfrm>
          <a:off x="1601213" y="695753"/>
          <a:ext cx="1100878" cy="550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Act</a:t>
          </a:r>
        </a:p>
      </dsp:txBody>
      <dsp:txXfrm>
        <a:off x="1628083" y="722623"/>
        <a:ext cx="1047138" cy="496699"/>
      </dsp:txXfrm>
    </dsp:sp>
    <dsp:sp modelId="{D59F9943-5B28-4165-BB78-CFE06A991FFC}">
      <dsp:nvSpPr>
        <dsp:cNvPr id="0" name=""/>
        <dsp:cNvSpPr/>
      </dsp:nvSpPr>
      <dsp:spPr>
        <a:xfrm>
          <a:off x="906020" y="1390946"/>
          <a:ext cx="1100878" cy="550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Observe</a:t>
          </a:r>
        </a:p>
      </dsp:txBody>
      <dsp:txXfrm>
        <a:off x="932890" y="1417816"/>
        <a:ext cx="1047138" cy="496699"/>
      </dsp:txXfrm>
    </dsp:sp>
    <dsp:sp modelId="{E5386173-9B5B-41E5-A7A1-2E612B186FB1}">
      <dsp:nvSpPr>
        <dsp:cNvPr id="0" name=""/>
        <dsp:cNvSpPr/>
      </dsp:nvSpPr>
      <dsp:spPr>
        <a:xfrm>
          <a:off x="210826" y="695753"/>
          <a:ext cx="1100878" cy="550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Reflect</a:t>
          </a:r>
        </a:p>
      </dsp:txBody>
      <dsp:txXfrm>
        <a:off x="237696" y="722623"/>
        <a:ext cx="1047138" cy="4966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A372E-840A-4FD2-BD8B-3A7E388FBB18}">
      <dsp:nvSpPr>
        <dsp:cNvPr id="0" name=""/>
        <dsp:cNvSpPr/>
      </dsp:nvSpPr>
      <dsp:spPr>
        <a:xfrm>
          <a:off x="488402" y="-10886"/>
          <a:ext cx="1936114" cy="1936114"/>
        </a:xfrm>
        <a:prstGeom prst="circularArrow">
          <a:avLst>
            <a:gd name="adj1" fmla="val 4668"/>
            <a:gd name="adj2" fmla="val 272909"/>
            <a:gd name="adj3" fmla="val 13375154"/>
            <a:gd name="adj4" fmla="val 17671805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819C1-A212-40D7-9F42-73D00CA45F8C}">
      <dsp:nvSpPr>
        <dsp:cNvPr id="0" name=""/>
        <dsp:cNvSpPr/>
      </dsp:nvSpPr>
      <dsp:spPr>
        <a:xfrm>
          <a:off x="906020" y="559"/>
          <a:ext cx="1100878" cy="550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Plan</a:t>
          </a:r>
        </a:p>
      </dsp:txBody>
      <dsp:txXfrm>
        <a:off x="932890" y="27429"/>
        <a:ext cx="1047138" cy="496699"/>
      </dsp:txXfrm>
    </dsp:sp>
    <dsp:sp modelId="{B2643912-B455-416C-8DFE-DC27BD808885}">
      <dsp:nvSpPr>
        <dsp:cNvPr id="0" name=""/>
        <dsp:cNvSpPr/>
      </dsp:nvSpPr>
      <dsp:spPr>
        <a:xfrm>
          <a:off x="1601213" y="695753"/>
          <a:ext cx="1100878" cy="550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Act</a:t>
          </a:r>
        </a:p>
      </dsp:txBody>
      <dsp:txXfrm>
        <a:off x="1628083" y="722623"/>
        <a:ext cx="1047138" cy="496699"/>
      </dsp:txXfrm>
    </dsp:sp>
    <dsp:sp modelId="{D59F9943-5B28-4165-BB78-CFE06A991FFC}">
      <dsp:nvSpPr>
        <dsp:cNvPr id="0" name=""/>
        <dsp:cNvSpPr/>
      </dsp:nvSpPr>
      <dsp:spPr>
        <a:xfrm>
          <a:off x="906020" y="1390946"/>
          <a:ext cx="1100878" cy="550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Observe</a:t>
          </a:r>
        </a:p>
      </dsp:txBody>
      <dsp:txXfrm>
        <a:off x="932890" y="1417816"/>
        <a:ext cx="1047138" cy="496699"/>
      </dsp:txXfrm>
    </dsp:sp>
    <dsp:sp modelId="{E5386173-9B5B-41E5-A7A1-2E612B186FB1}">
      <dsp:nvSpPr>
        <dsp:cNvPr id="0" name=""/>
        <dsp:cNvSpPr/>
      </dsp:nvSpPr>
      <dsp:spPr>
        <a:xfrm>
          <a:off x="210826" y="695753"/>
          <a:ext cx="1100878" cy="550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Reflect</a:t>
          </a:r>
        </a:p>
      </dsp:txBody>
      <dsp:txXfrm>
        <a:off x="237696" y="722623"/>
        <a:ext cx="1047138" cy="4966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A372E-840A-4FD2-BD8B-3A7E388FBB18}">
      <dsp:nvSpPr>
        <dsp:cNvPr id="0" name=""/>
        <dsp:cNvSpPr/>
      </dsp:nvSpPr>
      <dsp:spPr>
        <a:xfrm>
          <a:off x="488402" y="-10886"/>
          <a:ext cx="1936114" cy="1936114"/>
        </a:xfrm>
        <a:prstGeom prst="circularArrow">
          <a:avLst>
            <a:gd name="adj1" fmla="val 4668"/>
            <a:gd name="adj2" fmla="val 272909"/>
            <a:gd name="adj3" fmla="val 13375154"/>
            <a:gd name="adj4" fmla="val 17671805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819C1-A212-40D7-9F42-73D00CA45F8C}">
      <dsp:nvSpPr>
        <dsp:cNvPr id="0" name=""/>
        <dsp:cNvSpPr/>
      </dsp:nvSpPr>
      <dsp:spPr>
        <a:xfrm>
          <a:off x="906020" y="559"/>
          <a:ext cx="1100878" cy="550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Plan</a:t>
          </a:r>
        </a:p>
      </dsp:txBody>
      <dsp:txXfrm>
        <a:off x="932890" y="27429"/>
        <a:ext cx="1047138" cy="496699"/>
      </dsp:txXfrm>
    </dsp:sp>
    <dsp:sp modelId="{B2643912-B455-416C-8DFE-DC27BD808885}">
      <dsp:nvSpPr>
        <dsp:cNvPr id="0" name=""/>
        <dsp:cNvSpPr/>
      </dsp:nvSpPr>
      <dsp:spPr>
        <a:xfrm>
          <a:off x="1601213" y="695753"/>
          <a:ext cx="1100878" cy="550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Act</a:t>
          </a:r>
        </a:p>
      </dsp:txBody>
      <dsp:txXfrm>
        <a:off x="1628083" y="722623"/>
        <a:ext cx="1047138" cy="496699"/>
      </dsp:txXfrm>
    </dsp:sp>
    <dsp:sp modelId="{D59F9943-5B28-4165-BB78-CFE06A991FFC}">
      <dsp:nvSpPr>
        <dsp:cNvPr id="0" name=""/>
        <dsp:cNvSpPr/>
      </dsp:nvSpPr>
      <dsp:spPr>
        <a:xfrm>
          <a:off x="906020" y="1390946"/>
          <a:ext cx="1100878" cy="550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Observe</a:t>
          </a:r>
        </a:p>
      </dsp:txBody>
      <dsp:txXfrm>
        <a:off x="932890" y="1417816"/>
        <a:ext cx="1047138" cy="496699"/>
      </dsp:txXfrm>
    </dsp:sp>
    <dsp:sp modelId="{E5386173-9B5B-41E5-A7A1-2E612B186FB1}">
      <dsp:nvSpPr>
        <dsp:cNvPr id="0" name=""/>
        <dsp:cNvSpPr/>
      </dsp:nvSpPr>
      <dsp:spPr>
        <a:xfrm>
          <a:off x="210826" y="695753"/>
          <a:ext cx="1100878" cy="550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Reflect</a:t>
          </a:r>
        </a:p>
      </dsp:txBody>
      <dsp:txXfrm>
        <a:off x="237696" y="722623"/>
        <a:ext cx="1047138" cy="496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CC96A8-6ED5-4539-87D6-AFCB6A9ADD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501CA9-6E9A-4637-835A-572E070E7F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31E61-F304-4060-A71B-12EF89F2AB62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7BD09-F700-4294-844B-B16BB42D45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BD03D2-9D32-4973-B2F2-CBB43172B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62D12-9E5E-493C-BE47-C6A094F24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103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1C1C4-A2CA-4E67-A1F5-602634E2BCF5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55DF9-41A9-4B2A-8603-E47104E21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099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712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024934-070C-DA4D-AC21-0DC55BDEFACF}"/>
              </a:ext>
            </a:extLst>
          </p:cNvPr>
          <p:cNvSpPr/>
          <p:nvPr userDrawn="1"/>
        </p:nvSpPr>
        <p:spPr>
          <a:xfrm>
            <a:off x="10087429" y="319314"/>
            <a:ext cx="1266371" cy="928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86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54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705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89E6F516-5A93-46CB-BD93-0AA757BC2E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55321" y="3520774"/>
            <a:ext cx="7039156" cy="39561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rgbClr val="1E4B9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B4B5340-958A-450C-A8D9-EBE1007D2C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55321" y="3916393"/>
            <a:ext cx="7039156" cy="672861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400" b="0">
                <a:solidFill>
                  <a:srgbClr val="1E4B9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01/08/2018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V1.2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03EEA31-37FD-4C6A-A5B4-FAEB69A86C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55319" y="4741654"/>
            <a:ext cx="7039156" cy="373811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400" b="0">
                <a:solidFill>
                  <a:srgbClr val="1E4B9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1st August 2017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898A98A-E192-4AAF-9C23-E1F9CFFAB1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16346" y="1923512"/>
            <a:ext cx="6878127" cy="1127362"/>
          </a:xfrm>
          <a:prstGeom prst="rect">
            <a:avLst/>
          </a:prstGeom>
          <a:noFill/>
        </p:spPr>
        <p:txBody>
          <a:bodyPr lIns="36000" tIns="144000" rIns="18000" bIns="36000" anchor="ctr" anchorCtr="0"/>
          <a:lstStyle>
            <a:lvl1pPr marL="0" indent="0">
              <a:lnSpc>
                <a:spcPct val="85000"/>
              </a:lnSpc>
              <a:buNone/>
              <a:defRPr sz="4400" b="1" baseline="0">
                <a:solidFill>
                  <a:srgbClr val="1E4B9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55535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761" y="2880001"/>
            <a:ext cx="11486267" cy="132959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1" y="4222657"/>
            <a:ext cx="11486268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77" indent="0" algn="ctr">
              <a:buNone/>
              <a:defRPr sz="2000"/>
            </a:lvl2pPr>
            <a:lvl3pPr marL="914354" indent="0" algn="ctr">
              <a:buNone/>
              <a:defRPr sz="1801"/>
            </a:lvl3pPr>
            <a:lvl4pPr marL="1371531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 dirty="0"/>
              <a:t>SUB TITLE IN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5759" y="6321578"/>
            <a:ext cx="2743200" cy="18466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r>
              <a:rPr lang="en-US"/>
              <a:t>Tuesday, 2nd February 2021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477" y="5507027"/>
            <a:ext cx="1460553" cy="99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9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74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2414B7-E694-DD45-8C62-70FE79ADDF1F}"/>
              </a:ext>
            </a:extLst>
          </p:cNvPr>
          <p:cNvSpPr/>
          <p:nvPr userDrawn="1"/>
        </p:nvSpPr>
        <p:spPr>
          <a:xfrm>
            <a:off x="10087429" y="319314"/>
            <a:ext cx="1266371" cy="928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58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68107"/>
            <a:ext cx="5181600" cy="48088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68107"/>
            <a:ext cx="5181600" cy="4808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80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15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53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443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989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76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51280"/>
            <a:ext cx="10515600" cy="4846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Image result for open university logo">
            <a:extLst>
              <a:ext uri="{FF2B5EF4-FFF2-40B4-BE49-F238E27FC236}">
                <a16:creationId xmlns:a16="http://schemas.microsoft.com/office/drawing/2014/main" id="{73F5A3A6-890C-3C44-8E85-866FAD5E91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712" y="361703"/>
            <a:ext cx="1234088" cy="84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02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E4B9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buClr>
          <a:srgbClr val="1E4B9B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1E4B9B"/>
        </a:buClr>
        <a:buFont typeface="Calibri" panose="020F0502020204030204" pitchFamily="34" charset="0"/>
        <a:buChar char="─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1E4B9B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1E4B9B"/>
        </a:buClr>
        <a:buFont typeface="Calibri" panose="020F0502020204030204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1E4B9B"/>
        </a:buClr>
        <a:buFont typeface="Calibri" panose="020F0502020204030204" pitchFamily="34" charset="0"/>
        <a:buChar char="─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49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7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1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steem@open.ac.u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twitter.com/OU_eSTEeM" TargetMode="External"/><Relationship Id="rId4" Type="http://schemas.openxmlformats.org/officeDocument/2006/relationships/hyperlink" Target="http://www.open.ac.uk/estee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openuniv.sharepoint.com/sites/mi/data-and-student-analytics/Shared%20Documents/Forms/AllItems.aspx?newTargetListUrl=%2Fsites%2Fmi%2Fdata%2Dand%2Dstudent%2Danalytics%2FShared%20Documents&amp;viewpath=%2Fsites%2Fmi%2Fdata%2Dand%2Dstudent%2Danalytics%2FShared%20Documents%2FForms%2FAllItems%2Easpx&amp;viewid=1c73d25a%2D3f6a%2D4cab%2D929c%2D52ebb3c59da5&amp;id=%2Fsites%2Fmi%2Fdata%2Dand%2Dstudent%2Danalytics%2FShared%20Documents%2FStrategic%20Projects%2FDashboard%20Training%20Materials%2FStudent%20Profile%20Dashboard%20Training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openuniv.sharepoint.com/sites/mi/data-and-student-analytic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nalyse.kmi.open.ac.uk/AnalyseDashboard/home" TargetMode="External"/><Relationship Id="rId5" Type="http://schemas.openxmlformats.org/officeDocument/2006/relationships/hyperlink" Target="https://analyse.kmi.open.ac.uk/" TargetMode="External"/><Relationship Id="rId4" Type="http://schemas.openxmlformats.org/officeDocument/2006/relationships/hyperlink" Target="https://learn3.open.ac.uk/course/view.php?id=300833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intranet6.open.ac.uk/teaching/learning-design/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learn3.open.ac.uk/course/view.php?id=300895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hyperlink" Target="https://openuniv.sharepoint.com/sites/units/lds/scholarship-exchange/SitePages/Home.aspx" TargetMode="External"/><Relationship Id="rId4" Type="http://schemas.openxmlformats.org/officeDocument/2006/relationships/hyperlink" Target="http://oro.open.ac.uk/" TargetMode="External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dvance-he.ac.uk/" TargetMode="External"/><Relationship Id="rId3" Type="http://schemas.openxmlformats.org/officeDocument/2006/relationships/hyperlink" Target="http://sfc.ac.uk/" TargetMode="External"/><Relationship Id="rId7" Type="http://schemas.openxmlformats.org/officeDocument/2006/relationships/hyperlink" Target="https://www.hesa.ac.uk/" TargetMode="External"/><Relationship Id="rId2" Type="http://schemas.openxmlformats.org/officeDocument/2006/relationships/hyperlink" Target="https://officeforstudents.org.uk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qaa.ac.uk/" TargetMode="External"/><Relationship Id="rId5" Type="http://schemas.openxmlformats.org/officeDocument/2006/relationships/hyperlink" Target="https://www.economy-ni.gov.uk/topics/higher-education" TargetMode="External"/><Relationship Id="rId4" Type="http://schemas.openxmlformats.org/officeDocument/2006/relationships/hyperlink" Target="https://www.hefcw.ac.uk/" TargetMode="External"/><Relationship Id="rId9" Type="http://schemas.openxmlformats.org/officeDocument/2006/relationships/hyperlink" Target="https://www.jisc.ac.uk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univ.sharepoint.com/sites/mi/data-and-student-analytics/SitePages/SRPP.aspx" TargetMode="External"/><Relationship Id="rId2" Type="http://schemas.openxmlformats.org/officeDocument/2006/relationships/hyperlink" Target="http://www.open.ac.uk/research/governance/ethics/human/review-proces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penuniv.sharepoint.com/sites/intranet-people-services/Pages/staff-surveys.aspx" TargetMode="External"/><Relationship Id="rId5" Type="http://schemas.openxmlformats.org/officeDocument/2006/relationships/hyperlink" Target="https://openuniv.sharepoint.com/sites/info-compliance/records-management/SitePages/Information-Asset-Register.aspx" TargetMode="External"/><Relationship Id="rId4" Type="http://schemas.openxmlformats.org/officeDocument/2006/relationships/hyperlink" Target="https://openuniv.sharepoint.com/sites/intranet-information-rights/Pages/roles-and-responsibilities.aspx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my.vanderbilt.edu/sotl/" TargetMode="External"/><Relationship Id="rId3" Type="http://schemas.openxmlformats.org/officeDocument/2006/relationships/hyperlink" Target="https://www.ed.ac.uk/institute-academic-development/learning-teaching/staff/sotl" TargetMode="External"/><Relationship Id="rId7" Type="http://schemas.openxmlformats.org/officeDocument/2006/relationships/hyperlink" Target="https://fctl.ucf.edu/sotl-and-dber/" TargetMode="External"/><Relationship Id="rId2" Type="http://schemas.openxmlformats.org/officeDocument/2006/relationships/hyperlink" Target="https://www.heacademy.ac.uk/system/files/pedagogic_research_guide_final_version_0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otlcanada.stlhe.ca/sotl-resources/" TargetMode="External"/><Relationship Id="rId5" Type="http://schemas.openxmlformats.org/officeDocument/2006/relationships/hyperlink" Target="https://www.plymouth.ac.uk/research/pedagogic-research" TargetMode="External"/><Relationship Id="rId4" Type="http://schemas.openxmlformats.org/officeDocument/2006/relationships/hyperlink" Target="https://www.gla.ac.uk/myglasgow/leads/staff/sotl/fivestagestoengagewithsotl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esteem@open.ac.u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twitter.com/OU_eSTEeM" TargetMode="External"/><Relationship Id="rId4" Type="http://schemas.openxmlformats.org/officeDocument/2006/relationships/hyperlink" Target="http://www.open.ac.uk/estee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a.ac.uk/myglasgow/leads/staff/sotl/fivestagestoengagewithsotl/" TargetMode="External"/><Relationship Id="rId2" Type="http://schemas.openxmlformats.org/officeDocument/2006/relationships/hyperlink" Target="https://www.plymouth.ac.uk/uploads/production/document/path/2/2392/7_Steps_to_Pedagogic_Research.pdf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1FA829-309B-461E-8A79-2BB154D05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7129" y="1291237"/>
            <a:ext cx="9144000" cy="63661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GB" sz="4000" dirty="0"/>
              <a:t>Getting Started with Scholarship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8344E7-05B6-4E37-9A8D-0973A5026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7129" y="2874761"/>
            <a:ext cx="7287895" cy="1099621"/>
          </a:xfrm>
        </p:spPr>
        <p:txBody>
          <a:bodyPr>
            <a:noAutofit/>
          </a:bodyPr>
          <a:lstStyle/>
          <a:p>
            <a:pPr algn="l"/>
            <a:r>
              <a:rPr lang="en-GB" sz="2800" b="0" dirty="0">
                <a:latin typeface="Calibri" panose="020F0502020204030204" pitchFamily="34" charset="0"/>
              </a:rPr>
              <a:t>Trevor Collins and Mark Jones</a:t>
            </a:r>
          </a:p>
          <a:p>
            <a:pPr algn="l"/>
            <a:r>
              <a:rPr lang="en-GB" sz="2800" dirty="0">
                <a:latin typeface="Calibri" panose="020F0502020204030204" pitchFamily="34" charset="0"/>
              </a:rPr>
              <a:t>Tuesday, 2</a:t>
            </a:r>
            <a:r>
              <a:rPr lang="en-GB" sz="2800" baseline="30000" dirty="0">
                <a:latin typeface="Calibri" panose="020F0502020204030204" pitchFamily="34" charset="0"/>
              </a:rPr>
              <a:t>nd</a:t>
            </a:r>
            <a:r>
              <a:rPr lang="en-GB" sz="2800" dirty="0">
                <a:latin typeface="Calibri" panose="020F0502020204030204" pitchFamily="34" charset="0"/>
              </a:rPr>
              <a:t> February 2021</a:t>
            </a:r>
            <a:endParaRPr lang="en-GB" sz="2800" b="0" dirty="0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79094" y="4701659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CB3ECD-303C-4F7F-A758-14BB6494F7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687057" y="953190"/>
            <a:ext cx="1905580" cy="13127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B9C0D4-3D5F-46A7-BE44-6CCD9C925C40}"/>
              </a:ext>
            </a:extLst>
          </p:cNvPr>
          <p:cNvSpPr txBox="1"/>
          <p:nvPr/>
        </p:nvSpPr>
        <p:spPr>
          <a:xfrm>
            <a:off x="1237129" y="5056593"/>
            <a:ext cx="282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3"/>
              </a:rPr>
              <a:t>esteem@open.ac.uk</a:t>
            </a: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8EDBFE-CE98-465C-89CD-7789107F1770}"/>
              </a:ext>
            </a:extLst>
          </p:cNvPr>
          <p:cNvSpPr txBox="1"/>
          <p:nvPr/>
        </p:nvSpPr>
        <p:spPr>
          <a:xfrm>
            <a:off x="4592277" y="5070991"/>
            <a:ext cx="3380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4"/>
              </a:rPr>
              <a:t>www.open.ac.uk/esteem</a:t>
            </a:r>
            <a:endParaRPr lang="en-GB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ACBE45-469A-446A-8565-57E48FCB12E3}"/>
              </a:ext>
            </a:extLst>
          </p:cNvPr>
          <p:cNvSpPr txBox="1"/>
          <p:nvPr/>
        </p:nvSpPr>
        <p:spPr>
          <a:xfrm>
            <a:off x="8503282" y="5070991"/>
            <a:ext cx="2089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5"/>
              </a:rPr>
              <a:t>@</a:t>
            </a:r>
            <a:r>
              <a:rPr lang="en-US" sz="2400" dirty="0" err="1">
                <a:hlinkClick r:id="rId5"/>
              </a:rPr>
              <a:t>OU_eSTEeM</a:t>
            </a:r>
            <a:r>
              <a:rPr lang="en-US" sz="2400" dirty="0"/>
              <a:t> 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0BEF9D-E7B1-4F2D-9B00-AB3A046B94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269" y="3024465"/>
            <a:ext cx="3110368" cy="94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60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C498C99-9202-4196-AB18-97D3ECB6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stage are you at?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423D173-2EF7-4D8A-AD99-8A8BB48A92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368107"/>
            <a:ext cx="3796146" cy="4808856"/>
          </a:xfrm>
        </p:spPr>
        <p:txBody>
          <a:bodyPr/>
          <a:lstStyle/>
          <a:p>
            <a:r>
              <a:rPr lang="en-US" dirty="0"/>
              <a:t>1. Identifying an issue</a:t>
            </a:r>
          </a:p>
          <a:p>
            <a:pPr lvl="1"/>
            <a:r>
              <a:rPr lang="en-US" dirty="0"/>
              <a:t>Clear goals: A clear articulation of purpose</a:t>
            </a:r>
          </a:p>
          <a:p>
            <a:pPr lvl="1"/>
            <a:r>
              <a:rPr lang="en-US" dirty="0"/>
              <a:t>Adequate preparation: Grounded in the literature</a:t>
            </a:r>
          </a:p>
          <a:p>
            <a:pPr lvl="1"/>
            <a:r>
              <a:rPr lang="en-US" dirty="0"/>
              <a:t>Appropriate methods: Aligned with goals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C14BABE-5A8D-4634-A68C-0E5F71B87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9599" y="1368107"/>
            <a:ext cx="3429001" cy="4808856"/>
          </a:xfrm>
        </p:spPr>
        <p:txBody>
          <a:bodyPr/>
          <a:lstStyle/>
          <a:p>
            <a:r>
              <a:rPr lang="en-US" dirty="0"/>
              <a:t>3. Evaluating change</a:t>
            </a:r>
          </a:p>
          <a:p>
            <a:pPr lvl="1"/>
            <a:r>
              <a:rPr lang="en-US" dirty="0"/>
              <a:t>Significant results: Evidence to address goals</a:t>
            </a:r>
          </a:p>
          <a:p>
            <a:pPr lvl="1"/>
            <a:r>
              <a:rPr lang="en-US" dirty="0"/>
              <a:t>Effective presentation: Open to peer review and to influence others</a:t>
            </a:r>
          </a:p>
          <a:p>
            <a:pPr lvl="1"/>
            <a:r>
              <a:rPr lang="en-US" dirty="0"/>
              <a:t>Reflective critique: Implications for future practice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8E63C2-FBDF-4711-97AF-0A3730C37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4E0CA3-36AB-454E-BE5C-2FDDDE355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39DAEB-947D-429D-8063-CBD191779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10</a:t>
            </a:fld>
            <a:endParaRPr lang="en-GB"/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67AD99CF-E541-4C01-832E-BF9D23697864}"/>
              </a:ext>
            </a:extLst>
          </p:cNvPr>
          <p:cNvSpPr txBox="1">
            <a:spLocks/>
          </p:cNvSpPr>
          <p:nvPr/>
        </p:nvSpPr>
        <p:spPr>
          <a:xfrm>
            <a:off x="4634345" y="1368107"/>
            <a:ext cx="3356264" cy="4808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1E4B9B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1E4B9B"/>
              </a:buClr>
              <a:buFont typeface="Calibri" panose="020F0502020204030204" pitchFamily="34" charset="0"/>
              <a:buChar char="─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1E4B9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1E4B9B"/>
              </a:buClr>
              <a:buFont typeface="Calibri" panose="020F050202020403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1E4B9B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2. Changing practice</a:t>
            </a:r>
          </a:p>
          <a:p>
            <a:pPr lvl="1"/>
            <a:r>
              <a:rPr lang="en-US" dirty="0"/>
              <a:t>Making changes to resolve the issue identified</a:t>
            </a:r>
          </a:p>
          <a:p>
            <a:pPr lvl="1"/>
            <a:r>
              <a:rPr lang="en-US" dirty="0"/>
              <a:t>Based on issues identified</a:t>
            </a:r>
          </a:p>
        </p:txBody>
      </p:sp>
    </p:spTree>
    <p:extLst>
      <p:ext uri="{BB962C8B-B14F-4D97-AF65-F5344CB8AC3E}">
        <p14:creationId xmlns:p14="http://schemas.microsoft.com/office/powerpoint/2010/main" val="27562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C498C99-9202-4196-AB18-97D3ECB6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Stages in a scholarship project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423D173-2EF7-4D8A-AD99-8A8BB48A92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368107"/>
            <a:ext cx="3796146" cy="986348"/>
          </a:xfrm>
        </p:spPr>
        <p:txBody>
          <a:bodyPr/>
          <a:lstStyle/>
          <a:p>
            <a:r>
              <a:rPr lang="en-US" dirty="0"/>
              <a:t>1. Identifying an issue</a:t>
            </a:r>
          </a:p>
          <a:p>
            <a:pPr lvl="1"/>
            <a:r>
              <a:rPr lang="en-US" dirty="0"/>
              <a:t>Initial question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C14BABE-5A8D-4634-A68C-0E5F71B87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9599" y="1368107"/>
            <a:ext cx="3461903" cy="1000213"/>
          </a:xfrm>
        </p:spPr>
        <p:txBody>
          <a:bodyPr/>
          <a:lstStyle/>
          <a:p>
            <a:r>
              <a:rPr lang="en-US" dirty="0"/>
              <a:t>3. Evaluating change</a:t>
            </a:r>
          </a:p>
          <a:p>
            <a:pPr lvl="1"/>
            <a:r>
              <a:rPr lang="en-US" dirty="0"/>
              <a:t>Further question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8E63C2-FBDF-4711-97AF-0A3730C37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4E0CA3-36AB-454E-BE5C-2FDDDE355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39DAEB-947D-429D-8063-CBD191779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11</a:t>
            </a:fld>
            <a:endParaRPr lang="en-GB"/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67AD99CF-E541-4C01-832E-BF9D23697864}"/>
              </a:ext>
            </a:extLst>
          </p:cNvPr>
          <p:cNvSpPr txBox="1">
            <a:spLocks/>
          </p:cNvSpPr>
          <p:nvPr/>
        </p:nvSpPr>
        <p:spPr>
          <a:xfrm>
            <a:off x="4634345" y="1380807"/>
            <a:ext cx="3356264" cy="9863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1E4B9B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1E4B9B"/>
              </a:buClr>
              <a:buFont typeface="Calibri" panose="020F0502020204030204" pitchFamily="34" charset="0"/>
              <a:buChar char="─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1E4B9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1E4B9B"/>
              </a:buClr>
              <a:buFont typeface="Calibri" panose="020F050202020403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1E4B9B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2. Changing practice</a:t>
            </a:r>
          </a:p>
          <a:p>
            <a:pPr lvl="1"/>
            <a:r>
              <a:rPr lang="en-US" dirty="0"/>
              <a:t>Further question</a:t>
            </a:r>
            <a:endParaRPr lang="en-GB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C607F23-8ACC-47A5-905B-83384C077E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794405"/>
              </p:ext>
            </p:extLst>
          </p:nvPr>
        </p:nvGraphicFramePr>
        <p:xfrm>
          <a:off x="1142999" y="2533842"/>
          <a:ext cx="2912919" cy="1941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48751FB5-14CD-4E93-97BD-F17F7F852D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8385875"/>
              </p:ext>
            </p:extLst>
          </p:nvPr>
        </p:nvGraphicFramePr>
        <p:xfrm>
          <a:off x="4984172" y="2533842"/>
          <a:ext cx="2912919" cy="1941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47394282-3FD7-400F-9623-FFDCD6178E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103375"/>
              </p:ext>
            </p:extLst>
          </p:nvPr>
        </p:nvGraphicFramePr>
        <p:xfrm>
          <a:off x="8525740" y="2533842"/>
          <a:ext cx="2912919" cy="1941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92DE1DA7-C612-41F2-B74E-CCB739E76C49}"/>
              </a:ext>
            </a:extLst>
          </p:cNvPr>
          <p:cNvSpPr txBox="1">
            <a:spLocks/>
          </p:cNvSpPr>
          <p:nvPr/>
        </p:nvSpPr>
        <p:spPr>
          <a:xfrm>
            <a:off x="838199" y="4644784"/>
            <a:ext cx="3983183" cy="1648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1E4B9B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1E4B9B"/>
              </a:buClr>
              <a:buFont typeface="Calibri" panose="020F0502020204030204" pitchFamily="34" charset="0"/>
              <a:buChar char="─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1E4B9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1E4B9B"/>
              </a:buClr>
              <a:buFont typeface="Calibri" panose="020F050202020403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1E4B9B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Identify current practice</a:t>
            </a:r>
          </a:p>
          <a:p>
            <a:pPr lvl="1"/>
            <a:r>
              <a:rPr lang="en-US" dirty="0"/>
              <a:t>What does the literature say?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9AEC104E-23BA-4AE2-B372-CCBAB65AA3A3}"/>
              </a:ext>
            </a:extLst>
          </p:cNvPr>
          <p:cNvSpPr txBox="1">
            <a:spLocks/>
          </p:cNvSpPr>
          <p:nvPr/>
        </p:nvSpPr>
        <p:spPr>
          <a:xfrm>
            <a:off x="4634345" y="4644784"/>
            <a:ext cx="3356264" cy="570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1E4B9B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1E4B9B"/>
              </a:buClr>
              <a:buFont typeface="Calibri" panose="020F0502020204030204" pitchFamily="34" charset="0"/>
              <a:buChar char="─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1E4B9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1E4B9B"/>
              </a:buClr>
              <a:buFont typeface="Calibri" panose="020F050202020403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1E4B9B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Introduce change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DEBE8E50-4703-4E6E-AEF9-B46BD588DFD8}"/>
              </a:ext>
            </a:extLst>
          </p:cNvPr>
          <p:cNvSpPr txBox="1">
            <a:spLocks/>
          </p:cNvSpPr>
          <p:nvPr/>
        </p:nvSpPr>
        <p:spPr>
          <a:xfrm>
            <a:off x="8229598" y="4641310"/>
            <a:ext cx="3461903" cy="535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1E4B9B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1E4B9B"/>
              </a:buClr>
              <a:buFont typeface="Calibri" panose="020F0502020204030204" pitchFamily="34" charset="0"/>
              <a:buChar char="─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1E4B9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1E4B9B"/>
              </a:buClr>
              <a:buFont typeface="Calibri" panose="020F050202020403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1E4B9B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Improvement?</a:t>
            </a:r>
          </a:p>
        </p:txBody>
      </p:sp>
    </p:spTree>
    <p:extLst>
      <p:ext uri="{BB962C8B-B14F-4D97-AF65-F5344CB8AC3E}">
        <p14:creationId xmlns:p14="http://schemas.microsoft.com/office/powerpoint/2010/main" val="4355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Graphic spid="2" grpId="0">
        <p:bldAsOne/>
      </p:bldGraphic>
      <p:bldGraphic spid="14" grpId="0">
        <p:bldAsOne/>
      </p:bldGraphic>
      <p:bldGraphic spid="15" grpId="0">
        <p:bldAsOne/>
      </p:bldGraphic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710C1C6-9165-4070-8EB4-0B2ED4DA7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3: Goals and preparation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05C829-FA3B-4C4F-901A-85C156DD6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Think about a potential project you are interested in…</a:t>
            </a:r>
          </a:p>
          <a:p>
            <a:r>
              <a:rPr lang="en-US" dirty="0"/>
              <a:t>What are the goals of your project?</a:t>
            </a:r>
          </a:p>
          <a:p>
            <a:r>
              <a:rPr lang="en-US" dirty="0"/>
              <a:t>What initiated your interest in this project?</a:t>
            </a:r>
          </a:p>
          <a:p>
            <a:r>
              <a:rPr lang="en-US" dirty="0"/>
              <a:t>What is already known about the topic</a:t>
            </a:r>
          </a:p>
          <a:p>
            <a:pPr lvl="1"/>
            <a:r>
              <a:rPr lang="en-US" dirty="0"/>
              <a:t>From existing evidence </a:t>
            </a:r>
          </a:p>
          <a:p>
            <a:pPr lvl="1"/>
            <a:r>
              <a:rPr lang="en-US" dirty="0"/>
              <a:t>From shared practice </a:t>
            </a:r>
          </a:p>
          <a:p>
            <a:pPr lvl="1"/>
            <a:r>
              <a:rPr lang="en-US" dirty="0"/>
              <a:t>From the research literature</a:t>
            </a:r>
          </a:p>
          <a:p>
            <a:r>
              <a:rPr lang="en-US" dirty="0"/>
              <a:t>What would be your question(s) at this stage of the research?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BC1DE66-BFCD-4657-A935-09B68928E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FF257B9-3542-4266-A2B0-FA45F6A69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1D89C4D-6599-4460-ADFF-5559D90CD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352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97083-FA8E-4ACD-B303-DDF807C62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factors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6F389-396E-4820-A0AF-B989380E7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intended outcomes of the project?</a:t>
            </a:r>
          </a:p>
          <a:p>
            <a:pPr lvl="1"/>
            <a:r>
              <a:rPr lang="en-US" dirty="0"/>
              <a:t>To inform module development</a:t>
            </a:r>
          </a:p>
          <a:p>
            <a:pPr lvl="1"/>
            <a:r>
              <a:rPr lang="en-US" dirty="0"/>
              <a:t>For dissemination amongst colleagues</a:t>
            </a:r>
          </a:p>
          <a:p>
            <a:pPr lvl="1"/>
            <a:r>
              <a:rPr lang="en-US" dirty="0"/>
              <a:t>For external publication</a:t>
            </a:r>
          </a:p>
          <a:p>
            <a:r>
              <a:rPr lang="en-US" dirty="0"/>
              <a:t>How many people will be involved?</a:t>
            </a:r>
          </a:p>
          <a:p>
            <a:r>
              <a:rPr lang="en-US" dirty="0"/>
              <a:t>How much time do you have?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42681-7B09-4FCC-8E97-F84910A17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DE01B-7E6F-41F8-93D1-75A5B42BF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6358D-F884-4223-AE7F-D9AC74D26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268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07875-9B28-47F5-BC65-6B31F8997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Identifying the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07679-86C6-4C92-94BE-9557FCB3E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Now that you have a research question and clear goals…</a:t>
            </a:r>
          </a:p>
          <a:p>
            <a:pPr lvl="1"/>
            <a:r>
              <a:rPr lang="en-GB" dirty="0"/>
              <a:t>What data already exists?</a:t>
            </a:r>
          </a:p>
          <a:p>
            <a:pPr lvl="1"/>
            <a:r>
              <a:rPr lang="en-GB" dirty="0"/>
              <a:t>What do you still need to know?</a:t>
            </a:r>
          </a:p>
          <a:p>
            <a:pPr lvl="1"/>
            <a:r>
              <a:rPr lang="en-GB" dirty="0"/>
              <a:t>What methods might be appropriate?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FADE0-5C06-4A62-B5F6-52AD53D97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E4BF8-3D80-4CC2-8563-5D813A994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B25B6-C9E6-4A69-A2B5-42DA6B6CC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183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53DC4-CD9D-461E-9D90-8D41A73BE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Institutional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4D70A-F38E-438A-8516-09FD1DDE5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8107"/>
            <a:ext cx="5905500" cy="4808856"/>
          </a:xfrm>
        </p:spPr>
        <p:txBody>
          <a:bodyPr/>
          <a:lstStyle/>
          <a:p>
            <a:r>
              <a:rPr lang="en-GB" dirty="0"/>
              <a:t>OU student data</a:t>
            </a:r>
          </a:p>
          <a:p>
            <a:pPr lvl="1"/>
            <a:r>
              <a:rPr lang="en-GB" dirty="0">
                <a:hlinkClick r:id="rId2"/>
              </a:rPr>
              <a:t>https://openuniv.sharepoint.com/sites/mi/data-and-student-analytics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E.g. </a:t>
            </a:r>
            <a:r>
              <a:rPr lang="en-GB" dirty="0">
                <a:hlinkClick r:id="rId3"/>
              </a:rPr>
              <a:t>Student Profile Dashboard Training</a:t>
            </a:r>
            <a:endParaRPr lang="en-GB" dirty="0"/>
          </a:p>
          <a:p>
            <a:r>
              <a:rPr lang="en-GB" dirty="0"/>
              <a:t>Learning Analytics</a:t>
            </a:r>
          </a:p>
          <a:p>
            <a:pPr lvl="1"/>
            <a:r>
              <a:rPr lang="en-GB" dirty="0"/>
              <a:t>Analytics 4 Action </a:t>
            </a:r>
          </a:p>
          <a:p>
            <a:pPr lvl="2"/>
            <a:r>
              <a:rPr lang="en-GB" dirty="0">
                <a:hlinkClick r:id="rId4"/>
              </a:rPr>
              <a:t>A4A Home</a:t>
            </a:r>
            <a:endParaRPr lang="en-GB" dirty="0"/>
          </a:p>
          <a:p>
            <a:pPr lvl="1"/>
            <a:r>
              <a:rPr lang="en-GB" dirty="0"/>
              <a:t>OU Analyse</a:t>
            </a:r>
          </a:p>
          <a:p>
            <a:pPr lvl="2"/>
            <a:r>
              <a:rPr lang="en-GB" dirty="0">
                <a:hlinkClick r:id="rId5"/>
              </a:rPr>
              <a:t>OU Analyse website</a:t>
            </a:r>
            <a:endParaRPr lang="en-GB" dirty="0"/>
          </a:p>
          <a:p>
            <a:pPr lvl="2"/>
            <a:r>
              <a:rPr lang="en-GB" dirty="0">
                <a:hlinkClick r:id="rId6"/>
              </a:rPr>
              <a:t>OU Analyse Dashboard</a:t>
            </a:r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8FDE68E-9580-4FB2-8251-690840C8C9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7239000" y="1593849"/>
            <a:ext cx="3543300" cy="1993106"/>
          </a:xfr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9129D-9AFE-4742-8051-429CE86D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CD699-4527-4CA5-B71B-40AFA7C6A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B6FD8-6DAD-4F72-B0F1-FB7A70767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15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BE99B0-B632-4074-B7CC-9B344686F9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9000" y="3766342"/>
            <a:ext cx="3543300" cy="1993106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6653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835B0-E67D-4EB9-8591-574BED43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OU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D5345-A6CF-4610-8BE2-790F9A3DAB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OU Intranet – A to Z…</a:t>
            </a:r>
          </a:p>
          <a:p>
            <a:pPr lvl="1"/>
            <a:r>
              <a:rPr lang="en-US" dirty="0">
                <a:hlinkClick r:id="rId2"/>
              </a:rPr>
              <a:t>Assessment Hub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Learning Design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Open Research Online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Scholarship Exchange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CF52051-C803-46EE-8BD9-98D3474820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4822692" y="1483724"/>
            <a:ext cx="6531108" cy="442558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6619B-D6A1-4482-B071-17E8F5812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14840-3D18-4A09-AA6F-C74193379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D3763-974F-4189-8F2E-283C92E4C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16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04B8D7-2D09-486C-8741-FFC52DD97D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2692" y="1483724"/>
            <a:ext cx="6531108" cy="44255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6D14BA-DE5A-461C-A971-9198FE0B88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2692" y="1483724"/>
            <a:ext cx="6531108" cy="44255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49DCA9-9E03-4238-9FAE-7868F85431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2690" y="1483724"/>
            <a:ext cx="6531110" cy="442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0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1A329-9AA7-47DC-B3BE-4F191320D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 Research, Policy and Practice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7EB084-756A-4F93-BFE5-64C57778CE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HE funding councils/regulators</a:t>
            </a:r>
          </a:p>
          <a:p>
            <a:pPr lvl="1"/>
            <a:r>
              <a:rPr lang="en-US" dirty="0">
                <a:hlinkClick r:id="rId2"/>
              </a:rPr>
              <a:t>https://officeforstudents.org.uk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3"/>
              </a:rPr>
              <a:t>http://sfc.ac.uk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4"/>
              </a:rPr>
              <a:t>https://www.hefcw.ac.uk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5"/>
              </a:rPr>
              <a:t>https://www.economy-ni.gov.uk/</a:t>
            </a:r>
            <a:br>
              <a:rPr lang="en-US" dirty="0">
                <a:hlinkClick r:id="rId5"/>
              </a:rPr>
            </a:br>
            <a:r>
              <a:rPr lang="en-US" dirty="0">
                <a:hlinkClick r:id="rId5"/>
              </a:rPr>
              <a:t>topics/higher-education</a:t>
            </a:r>
            <a:endParaRPr lang="en-US" dirty="0"/>
          </a:p>
          <a:p>
            <a:r>
              <a:rPr lang="en-US" dirty="0"/>
              <a:t>Quality Assurance Agency for Higher Education (QAA)</a:t>
            </a:r>
          </a:p>
          <a:p>
            <a:pPr lvl="1"/>
            <a:r>
              <a:rPr lang="en-US" dirty="0">
                <a:hlinkClick r:id="rId6"/>
              </a:rPr>
              <a:t>http://www.qaa.ac.uk</a:t>
            </a:r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914917-D8F5-464A-B674-64592B203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8107"/>
            <a:ext cx="5549900" cy="4808856"/>
          </a:xfrm>
        </p:spPr>
        <p:txBody>
          <a:bodyPr/>
          <a:lstStyle/>
          <a:p>
            <a:r>
              <a:rPr lang="en-US" dirty="0"/>
              <a:t>Higher Education Statistics Agency</a:t>
            </a:r>
          </a:p>
          <a:p>
            <a:pPr lvl="1"/>
            <a:r>
              <a:rPr lang="en-US" dirty="0">
                <a:hlinkClick r:id="rId7"/>
              </a:rPr>
              <a:t>https://www.hesa.ac.uk</a:t>
            </a:r>
            <a:r>
              <a:rPr lang="en-US" dirty="0"/>
              <a:t> </a:t>
            </a:r>
          </a:p>
          <a:p>
            <a:r>
              <a:rPr lang="en-US" dirty="0"/>
              <a:t>Advance HE</a:t>
            </a:r>
          </a:p>
          <a:p>
            <a:pPr lvl="1"/>
            <a:r>
              <a:rPr lang="en-US" dirty="0">
                <a:hlinkClick r:id="rId8"/>
              </a:rPr>
              <a:t>https://www.advance-he.ac.uk</a:t>
            </a:r>
            <a:endParaRPr lang="en-US" dirty="0"/>
          </a:p>
          <a:p>
            <a:r>
              <a:rPr lang="en-US" dirty="0" err="1"/>
              <a:t>Jisc</a:t>
            </a:r>
            <a:endParaRPr lang="en-US" dirty="0"/>
          </a:p>
          <a:p>
            <a:pPr lvl="1"/>
            <a:r>
              <a:rPr lang="en-US" dirty="0">
                <a:hlinkClick r:id="rId9"/>
              </a:rPr>
              <a:t>https://www.jisc.ac.uk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A0A9C-A559-4CFF-A40A-393474FCE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59598-54FC-4E81-95EF-EB43CD18F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A04F8-C4F7-4EC0-8C63-2092F8C8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533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45CE5-8C64-4DFE-8F88-450CBECF0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23912"/>
          </a:xfrm>
        </p:spPr>
        <p:txBody>
          <a:bodyPr>
            <a:normAutofit/>
          </a:bodyPr>
          <a:lstStyle/>
          <a:p>
            <a:r>
              <a:rPr lang="en-GB" sz="4000" dirty="0"/>
              <a:t>Choosing Research Methods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63CDC3-589D-423C-B056-3681FFE69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72381"/>
            <a:ext cx="5157787" cy="823912"/>
          </a:xfrm>
        </p:spPr>
        <p:txBody>
          <a:bodyPr/>
          <a:lstStyle/>
          <a:p>
            <a:r>
              <a:rPr lang="en-US" dirty="0"/>
              <a:t>Depends on the purpose of the stage of the research….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68025-199F-4C9D-A5AD-AB52B9016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21308"/>
            <a:ext cx="5157787" cy="4010026"/>
          </a:xfrm>
        </p:spPr>
        <p:txBody>
          <a:bodyPr/>
          <a:lstStyle/>
          <a:p>
            <a:r>
              <a:rPr lang="en-US" dirty="0"/>
              <a:t>To identify the issue </a:t>
            </a:r>
          </a:p>
          <a:p>
            <a:r>
              <a:rPr lang="en-US" dirty="0"/>
              <a:t>To evaluate change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946989-9AFC-45D7-8E48-8166DFFA1F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72381"/>
            <a:ext cx="5183188" cy="823912"/>
          </a:xfrm>
        </p:spPr>
        <p:txBody>
          <a:bodyPr/>
          <a:lstStyle/>
          <a:p>
            <a:r>
              <a:rPr lang="en-US" dirty="0"/>
              <a:t>…and on the scope and scale of the research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6B2DA4-0B67-4AD8-A9F8-21816A0FC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21308"/>
            <a:ext cx="5183188" cy="4010026"/>
          </a:xfrm>
        </p:spPr>
        <p:txBody>
          <a:bodyPr/>
          <a:lstStyle/>
          <a:p>
            <a:r>
              <a:rPr lang="en-US" dirty="0"/>
              <a:t>Needs to be manageable by one person or team of people</a:t>
            </a:r>
          </a:p>
          <a:p>
            <a:r>
              <a:rPr lang="en-US" dirty="0"/>
              <a:t>Must be appropriate to the timeframe you have available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437CA-7D5C-4D29-9C2E-9DD8B6735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2ED18-6B58-4F78-96A3-C0AA89FD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8566A-3230-4E00-AAE2-8A79C1014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38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 build="p"/>
      <p:bldP spid="9" grpId="0" build="p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B7DC-CD94-4AFA-B229-420E00772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Choosing Research Methods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002C8F6-0E1D-4DFD-AC98-B41D4CB26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the methods can be used for and when…</a:t>
            </a:r>
          </a:p>
          <a:p>
            <a:pPr lvl="1"/>
            <a:r>
              <a:rPr lang="en-US" dirty="0"/>
              <a:t>Questionnaires: Useful for getting snapshots in time, getting quantifiable data, identifying the situation before and after a change. Not so good for identifying feelings and attitudes</a:t>
            </a:r>
          </a:p>
          <a:p>
            <a:pPr lvl="1"/>
            <a:r>
              <a:rPr lang="en-US" dirty="0"/>
              <a:t>Observations (face to face and online): Useful for understanding what students actually do (rather than what they say they do in activities)</a:t>
            </a:r>
          </a:p>
          <a:p>
            <a:pPr lvl="1"/>
            <a:r>
              <a:rPr lang="en-US" dirty="0"/>
              <a:t>Interviews/focus groups: Useful for gathering in-depth data, including feelings and attitudes. Can be used at any point in the research cycle.  Generates a lot of data to </a:t>
            </a:r>
            <a:r>
              <a:rPr lang="en-US" dirty="0" err="1"/>
              <a:t>analyse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D486B-EDAA-476A-AE1B-228DF1B2C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8DD5E-E220-4138-B486-70B5FD1D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5CD2E7-3C94-4C1F-AE89-4D7023770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0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13299DC-8EA6-4203-9A4C-CDC0C8B79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Started with Scholarship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62B024-B71B-4B2C-BD47-E57B2FE01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Definitions of Scholarship (of Teaching and Learning)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Interrelationships with teaching and research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Stages of Scholarship of Teaching and Learning (</a:t>
            </a:r>
            <a:r>
              <a:rPr lang="en-GB" sz="2800" dirty="0" err="1"/>
              <a:t>SoTL</a:t>
            </a:r>
            <a:r>
              <a:rPr lang="en-GB" sz="28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Thinking about your own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Further information: </a:t>
            </a:r>
            <a:r>
              <a:rPr lang="en-GB" sz="2800" dirty="0" err="1"/>
              <a:t>SoTL</a:t>
            </a:r>
            <a:r>
              <a:rPr lang="en-GB" sz="2800" dirty="0"/>
              <a:t> books and websites</a:t>
            </a:r>
            <a:endParaRPr lang="en-GB" sz="24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2B291F-FE49-4FE7-912E-5D66212D7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D49A65-F054-4C68-AFF8-2BDB7F9A6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3732FC-6C31-48C7-8568-49350FA81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843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2CA2B4B-CBAE-4ECE-99E1-077CAB160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Choosing Research Methods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799EAA2-FBB0-4D9E-9D89-98C42289B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280"/>
            <a:ext cx="10515600" cy="4516120"/>
          </a:xfrm>
        </p:spPr>
        <p:txBody>
          <a:bodyPr/>
          <a:lstStyle/>
          <a:p>
            <a:r>
              <a:rPr lang="en-GB" dirty="0"/>
              <a:t>What the methods can be used for and when…</a:t>
            </a:r>
            <a:endParaRPr lang="en-US" dirty="0"/>
          </a:p>
          <a:p>
            <a:pPr lvl="1"/>
            <a:r>
              <a:rPr lang="en-US" dirty="0"/>
              <a:t>Documentary evidence: Useful for identifying the current state of play and whether any changes have occurred after making changes (e.g., teaching and assessment materials, student assignments, policy documents)</a:t>
            </a:r>
          </a:p>
          <a:p>
            <a:pPr lvl="1"/>
            <a:r>
              <a:rPr lang="en-US" dirty="0"/>
              <a:t>Learning analytics: Provides data on student activity, can be used at any time in research cycle</a:t>
            </a:r>
          </a:p>
          <a:p>
            <a:pPr lvl="1"/>
            <a:r>
              <a:rPr lang="en-US" dirty="0"/>
              <a:t>Research diaries by students: Useful for gathering data over time and gives some control to the student</a:t>
            </a:r>
          </a:p>
          <a:p>
            <a:pPr lvl="1"/>
            <a:r>
              <a:rPr lang="en-US" dirty="0"/>
              <a:t>Research diaries by researcher: Useful for gathering data over time and provides a basis for analytical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145697-30C6-4FDF-8566-9735EB66D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271AD7-2A92-4D5C-B822-ED0B9B5BB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3E93E1-6931-403D-9171-D7C1B908A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40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10380-2131-4233-8B80-187245AE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considerations and approvals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8628B-A9FB-4337-9D0E-1BB8C1109E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Ethics</a:t>
            </a:r>
          </a:p>
          <a:p>
            <a:pPr lvl="1"/>
            <a:r>
              <a:rPr lang="en-GB" baseline="0" dirty="0"/>
              <a:t>The OU’s Human Research Ethics Committee website has an ethics checklist and guidance (see </a:t>
            </a:r>
            <a:r>
              <a:rPr lang="en-GB" baseline="0" dirty="0">
                <a:hlinkClick r:id="rId2"/>
              </a:rPr>
              <a:t>HREC website</a:t>
            </a:r>
            <a:r>
              <a:rPr lang="en-GB" baseline="0" dirty="0"/>
              <a:t>)</a:t>
            </a:r>
          </a:p>
          <a:p>
            <a:r>
              <a:rPr lang="en-GB" baseline="0" dirty="0"/>
              <a:t>Access to Students</a:t>
            </a:r>
          </a:p>
          <a:p>
            <a:pPr lvl="1"/>
            <a:r>
              <a:rPr lang="en-GB" baseline="0" dirty="0"/>
              <a:t>The Student Research Project Panel oversees the involvement of students in research (e.g. max</a:t>
            </a:r>
            <a:r>
              <a:rPr lang="en-GB" dirty="0"/>
              <a:t> 4 times per year) see </a:t>
            </a:r>
            <a:r>
              <a:rPr lang="en-GB" dirty="0">
                <a:hlinkClick r:id="rId3"/>
              </a:rPr>
              <a:t>SRPP website</a:t>
            </a:r>
            <a:r>
              <a:rPr lang="en-GB" dirty="0"/>
              <a:t> for application form and guidance</a:t>
            </a:r>
            <a:endParaRPr lang="en-GB" baseline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37FDF43-6743-4D84-BBF7-E71032F460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Data Protection</a:t>
            </a:r>
          </a:p>
          <a:p>
            <a:pPr lvl="1"/>
            <a:r>
              <a:rPr lang="en-GB" dirty="0"/>
              <a:t>Freedom of Information and GDPR compliance – Information Governance Liaison Officers (</a:t>
            </a:r>
            <a:r>
              <a:rPr lang="en-GB" dirty="0">
                <a:hlinkClick r:id="rId4"/>
              </a:rPr>
              <a:t>IGLOs</a:t>
            </a:r>
            <a:r>
              <a:rPr lang="en-GB" dirty="0"/>
              <a:t>) record OU datasets in the Information Asset Register (</a:t>
            </a:r>
            <a:r>
              <a:rPr lang="en-GB" dirty="0">
                <a:hlinkClick r:id="rId5"/>
              </a:rPr>
              <a:t>IAR</a:t>
            </a:r>
            <a:r>
              <a:rPr lang="en-GB" dirty="0"/>
              <a:t>)</a:t>
            </a:r>
          </a:p>
          <a:p>
            <a:r>
              <a:rPr lang="en-GB" dirty="0"/>
              <a:t>Staff Survey Project Panel</a:t>
            </a:r>
          </a:p>
          <a:p>
            <a:pPr lvl="1"/>
            <a:r>
              <a:rPr lang="en-GB" dirty="0"/>
              <a:t>Approval required for surveys with more than 30 staff (see </a:t>
            </a:r>
            <a:r>
              <a:rPr lang="en-GB" dirty="0">
                <a:hlinkClick r:id="rId6"/>
              </a:rPr>
              <a:t>SSPP website</a:t>
            </a:r>
            <a:r>
              <a:rPr lang="en-GB" dirty="0"/>
              <a:t> for guidelines and application form)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DEA14-542A-4E39-9330-F38C82970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9D9EF-0E99-45F4-895B-81144A3BE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8DDCB-8BA1-4C1B-8FDD-4614BE6CD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9C765-0C0A-4432-BED8-C99012C7D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4: Identifying the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FEB3D-1DFC-4115-94E8-0EC6BEA05F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For your chosen area of interest</a:t>
            </a:r>
          </a:p>
          <a:p>
            <a:pPr lvl="1"/>
            <a:r>
              <a:rPr lang="en-GB" dirty="0"/>
              <a:t>What data already exists?</a:t>
            </a:r>
          </a:p>
          <a:p>
            <a:pPr lvl="1"/>
            <a:r>
              <a:rPr lang="en-GB" dirty="0"/>
              <a:t>What do you still need to know?</a:t>
            </a:r>
          </a:p>
          <a:p>
            <a:pPr lvl="1"/>
            <a:r>
              <a:rPr lang="en-GB" dirty="0"/>
              <a:t>What methods might be appropriate?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1E6EA48-9D00-4F18-AC98-75B99EC337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Needs analysis</a:t>
            </a:r>
          </a:p>
          <a:p>
            <a:pPr lvl="1"/>
            <a:r>
              <a:rPr lang="en-US" dirty="0"/>
              <a:t>What knowledge and skills do you already have in relation to:</a:t>
            </a:r>
          </a:p>
          <a:p>
            <a:pPr lvl="2"/>
            <a:r>
              <a:rPr lang="en-US" dirty="0"/>
              <a:t>Planning your scholarship project;</a:t>
            </a:r>
          </a:p>
          <a:p>
            <a:pPr lvl="2"/>
            <a:r>
              <a:rPr lang="en-US" dirty="0"/>
              <a:t>Identifying and reviewing the literature; and</a:t>
            </a:r>
          </a:p>
          <a:p>
            <a:pPr lvl="2"/>
            <a:r>
              <a:rPr lang="en-US" dirty="0"/>
              <a:t>Selecting appropriate methods.</a:t>
            </a:r>
          </a:p>
          <a:p>
            <a:pPr lvl="1"/>
            <a:r>
              <a:rPr lang="en-US" dirty="0"/>
              <a:t>What skills do you need to acquire or develop?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82FE2B-B924-44CC-898A-9AB7BA3F6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AA9C10-147B-4E57-AD4E-72135026E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C46310-5A09-4695-B341-8EB625C03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96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B61DC-6193-478E-8DE9-5D2FF0315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steps: After identifying the issue…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A0CB4-1EA1-4A5D-AF94-97989A5F5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Changing practice</a:t>
            </a:r>
          </a:p>
          <a:p>
            <a:r>
              <a:rPr lang="en-GB" dirty="0"/>
              <a:t>Evaluating change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157C21-CC94-4548-983E-466F63CBC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704751-EDCE-44D2-9F1F-7D885ED47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212D79-72FA-42E1-8ABD-249571378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412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F6308-F2F0-4D7C-A661-01AF0B7D0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Dissemination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5CF8A-2F10-4F68-8756-EB2C90EF7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OU events</a:t>
            </a:r>
          </a:p>
          <a:p>
            <a:pPr lvl="1"/>
            <a:r>
              <a:rPr lang="en-GB" dirty="0"/>
              <a:t>School or faculty</a:t>
            </a:r>
            <a:r>
              <a:rPr lang="en-GB" baseline="0" dirty="0"/>
              <a:t> seminars</a:t>
            </a:r>
          </a:p>
          <a:p>
            <a:pPr lvl="1"/>
            <a:r>
              <a:rPr lang="en-GB" baseline="0" dirty="0"/>
              <a:t>e-Learning events</a:t>
            </a:r>
          </a:p>
          <a:p>
            <a:pPr lvl="1"/>
            <a:r>
              <a:rPr lang="en-GB" baseline="0" dirty="0" err="1"/>
              <a:t>eSTEeM</a:t>
            </a:r>
            <a:r>
              <a:rPr lang="en-GB" baseline="0" dirty="0"/>
              <a:t> conference talks and workshops</a:t>
            </a:r>
          </a:p>
          <a:p>
            <a:pPr lvl="0"/>
            <a:r>
              <a:rPr lang="en-GB" dirty="0"/>
              <a:t>External events</a:t>
            </a:r>
          </a:p>
          <a:p>
            <a:pPr lvl="1"/>
            <a:r>
              <a:rPr lang="en-GB" dirty="0"/>
              <a:t>Advance HE STEM Conference (January)</a:t>
            </a:r>
          </a:p>
          <a:p>
            <a:pPr lvl="1"/>
            <a:r>
              <a:rPr lang="en-GB" dirty="0"/>
              <a:t>Horizons</a:t>
            </a:r>
            <a:r>
              <a:rPr lang="en-GB" baseline="0" dirty="0"/>
              <a:t> in STEM Conference (June)</a:t>
            </a:r>
          </a:p>
          <a:p>
            <a:r>
              <a:rPr lang="en-GB" dirty="0"/>
              <a:t>Publications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6B3348-610E-4171-B106-56292A77D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1CBC3-C93B-452F-98B2-0C93F73C1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63CEC1-C815-415B-B5CC-A2DC6D9AB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610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DE350-D7C9-42C2-92F6-251463215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information – Books on </a:t>
            </a:r>
            <a:r>
              <a:rPr lang="en-GB" dirty="0" err="1"/>
              <a:t>SoTL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7627E7-D42F-40EC-B358-507B3F400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Nitty-gritty guides</a:t>
            </a:r>
          </a:p>
          <a:p>
            <a:pPr lvl="1"/>
            <a:r>
              <a:rPr lang="en-US" dirty="0"/>
              <a:t>Bishop-Clark, C. and Dietz-</a:t>
            </a:r>
            <a:r>
              <a:rPr lang="en-US" dirty="0" err="1"/>
              <a:t>Uhler</a:t>
            </a:r>
            <a:r>
              <a:rPr lang="en-US" dirty="0"/>
              <a:t>, B. (2012), Engaging in the Scholarship of Teaching and Learning: A Guide to the Process, and How to Develop a Project from Start to Finish. Sterling, VA, Stylus Publishing.</a:t>
            </a:r>
          </a:p>
          <a:p>
            <a:pPr lvl="1"/>
            <a:r>
              <a:rPr lang="en-US" dirty="0"/>
              <a:t>Cleaver, E., </a:t>
            </a:r>
            <a:r>
              <a:rPr lang="en-US" dirty="0" err="1"/>
              <a:t>Lintern</a:t>
            </a:r>
            <a:r>
              <a:rPr lang="en-US" dirty="0"/>
              <a:t>, M. and </a:t>
            </a:r>
            <a:r>
              <a:rPr lang="en-US" dirty="0" err="1"/>
              <a:t>McLinden</a:t>
            </a:r>
            <a:r>
              <a:rPr lang="en-US" dirty="0"/>
              <a:t>, M. (2014), Teaching and Learning in Higher Education. London, Sage.</a:t>
            </a:r>
          </a:p>
          <a:p>
            <a:pPr lvl="1"/>
            <a:r>
              <a:rPr lang="en-US" dirty="0"/>
              <a:t>Cousin, G. (2009), Researching Learning in Higher Education: An Introduction to Contemporary Methods and Approaches. London &amp; New York, Routledge.</a:t>
            </a:r>
          </a:p>
          <a:p>
            <a:pPr lvl="1"/>
            <a:r>
              <a:rPr lang="en-US" dirty="0"/>
              <a:t>Norton, L. (2009), Action research in teaching and learning: A Practical Guide to Conducting Pedagogical Research in Universities. London &amp; New York, Routledge.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785F56-D85E-4F8B-A42C-FACE3C067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4DB49-4E91-4532-AD4B-FA6E9E352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4012A6-C488-4383-AB02-9BFF2D732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238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10D81-56B5-4811-A42B-A422769B5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Books on </a:t>
            </a:r>
            <a:r>
              <a:rPr lang="en-US" dirty="0" err="1"/>
              <a:t>SoTL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4CDF7-EAC0-4547-BE39-3229DE55B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Nature and relevance of </a:t>
            </a:r>
            <a:r>
              <a:rPr lang="en-US" dirty="0" err="1"/>
              <a:t>SoTL</a:t>
            </a:r>
            <a:endParaRPr lang="en-US" dirty="0"/>
          </a:p>
          <a:p>
            <a:pPr lvl="1"/>
            <a:r>
              <a:rPr lang="en-US" dirty="0"/>
              <a:t>Dewar, J., Fisher, M.A. and Bennett, C. (2018), The Scholarship of Teaching and Learning: A Guide for Scientists, Engineers and Mathematicians. Oxford, Oxford University Press.</a:t>
            </a:r>
          </a:p>
          <a:p>
            <a:pPr lvl="1"/>
            <a:r>
              <a:rPr lang="en-US" dirty="0" err="1"/>
              <a:t>McInney</a:t>
            </a:r>
            <a:r>
              <a:rPr lang="en-US" dirty="0"/>
              <a:t>, K. (2013), The Scholarship of Teaching and Learning In and Across the Disciplines. Bloomington and Indianapolis, Indiana University Press.</a:t>
            </a:r>
          </a:p>
          <a:p>
            <a:pPr lvl="1"/>
            <a:r>
              <a:rPr lang="en-US" dirty="0"/>
              <a:t>Murray, R. (2008), The Scholarship of Teaching and Learning in Higher Education (Helping Students Learn). Maidenhead &amp; New York, Open University Press.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C5224-5A98-4D7A-B784-0E014224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4DC04-6D03-4B23-BB00-807050B86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AD535-D080-45BC-A44F-DF2F701D1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067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29676-0055-4B39-9EAE-EDAEACED2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External websites on </a:t>
            </a:r>
            <a:r>
              <a:rPr lang="en-GB" dirty="0" err="1"/>
              <a:t>SoTL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0BFEF1-8858-41CC-8576-F77210E7F6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Getting Started in Pedagogic Research within the STEM Disciplines</a:t>
            </a:r>
          </a:p>
          <a:p>
            <a:pPr lvl="1"/>
            <a:r>
              <a:rPr lang="en-US" sz="2000" dirty="0">
                <a:hlinkClick r:id="rId2"/>
              </a:rPr>
              <a:t>https://www.heacademy.ac.uk/system/files/pedagogic_research_guide_final_version_0.pdf</a:t>
            </a:r>
            <a:r>
              <a:rPr lang="en-US" sz="2000" dirty="0"/>
              <a:t> </a:t>
            </a:r>
          </a:p>
          <a:p>
            <a:r>
              <a:rPr lang="en-US" sz="2400" dirty="0"/>
              <a:t>University of Edinburgh </a:t>
            </a:r>
            <a:r>
              <a:rPr lang="en-US" sz="2400" dirty="0" err="1"/>
              <a:t>SoTL</a:t>
            </a:r>
            <a:endParaRPr lang="en-US" sz="2400" dirty="0"/>
          </a:p>
          <a:p>
            <a:pPr lvl="1"/>
            <a:r>
              <a:rPr lang="en-US" sz="2000" dirty="0">
                <a:hlinkClick r:id="rId3"/>
              </a:rPr>
              <a:t>https://www.ed.ac.uk/institute-academic-development/learning-teaching/staff/sotl</a:t>
            </a:r>
            <a:r>
              <a:rPr lang="en-US" sz="2000" baseline="0" dirty="0"/>
              <a:t> </a:t>
            </a:r>
            <a:endParaRPr lang="en-US" sz="2000" dirty="0"/>
          </a:p>
          <a:p>
            <a:r>
              <a:rPr lang="en-US" sz="2400" dirty="0"/>
              <a:t>University of Glasgow 5 Stages of </a:t>
            </a:r>
            <a:r>
              <a:rPr lang="en-US" sz="2400" dirty="0" err="1"/>
              <a:t>SoTL</a:t>
            </a:r>
            <a:endParaRPr lang="en-US" sz="2400" dirty="0"/>
          </a:p>
          <a:p>
            <a:pPr lvl="1"/>
            <a:r>
              <a:rPr lang="en-GB" sz="2000" dirty="0">
                <a:hlinkClick r:id="rId4"/>
              </a:rPr>
              <a:t>https://www.gla.ac.uk/myglasgow/leads/staff/sotl/fivestagestoengagewithsotl/</a:t>
            </a:r>
            <a:endParaRPr lang="en-US" sz="2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753C748-2953-4A6B-A968-2028AAEA5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368107"/>
            <a:ext cx="5496792" cy="4808856"/>
          </a:xfrm>
        </p:spPr>
        <p:txBody>
          <a:bodyPr>
            <a:noAutofit/>
          </a:bodyPr>
          <a:lstStyle/>
          <a:p>
            <a:r>
              <a:rPr lang="en-US" sz="2400" dirty="0"/>
              <a:t>Plymouth University Pedagogic Research</a:t>
            </a:r>
          </a:p>
          <a:p>
            <a:pPr lvl="1"/>
            <a:r>
              <a:rPr lang="en-US" sz="2000" dirty="0">
                <a:hlinkClick r:id="rId5"/>
              </a:rPr>
              <a:t>https://www.plymouth.ac.uk/research/pedagogic-research</a:t>
            </a:r>
            <a:r>
              <a:rPr lang="en-US" sz="2000" dirty="0"/>
              <a:t> </a:t>
            </a:r>
          </a:p>
          <a:p>
            <a:r>
              <a:rPr lang="en-US" sz="2400" dirty="0" err="1"/>
              <a:t>SoTL</a:t>
            </a:r>
            <a:r>
              <a:rPr lang="en-US" sz="2400" dirty="0"/>
              <a:t> Canada</a:t>
            </a:r>
          </a:p>
          <a:p>
            <a:pPr lvl="1"/>
            <a:r>
              <a:rPr lang="en-US" sz="2000" dirty="0">
                <a:hlinkClick r:id="rId6"/>
              </a:rPr>
              <a:t>https://sotlcanada.stlhe.ca/sotl-resources/</a:t>
            </a:r>
            <a:r>
              <a:rPr lang="en-US" sz="2000" dirty="0"/>
              <a:t> </a:t>
            </a:r>
          </a:p>
          <a:p>
            <a:r>
              <a:rPr lang="en-US" sz="2400" dirty="0"/>
              <a:t>University of Central Florida </a:t>
            </a:r>
            <a:r>
              <a:rPr lang="en-US" sz="2400" dirty="0" err="1"/>
              <a:t>SoTL</a:t>
            </a:r>
            <a:r>
              <a:rPr lang="en-US" sz="2400" dirty="0"/>
              <a:t> and DBER</a:t>
            </a:r>
          </a:p>
          <a:p>
            <a:pPr lvl="1"/>
            <a:r>
              <a:rPr lang="en-US" sz="2000" dirty="0">
                <a:hlinkClick r:id="rId7"/>
              </a:rPr>
              <a:t>https://fctl.ucf.edu/sotl-and-dber/</a:t>
            </a:r>
            <a:endParaRPr lang="en-US" sz="2000" dirty="0"/>
          </a:p>
          <a:p>
            <a:r>
              <a:rPr lang="en-US" sz="2400" dirty="0"/>
              <a:t>Vanderbilt University Guide to </a:t>
            </a:r>
            <a:r>
              <a:rPr lang="en-US" sz="2400" dirty="0" err="1"/>
              <a:t>SoTL</a:t>
            </a:r>
            <a:endParaRPr lang="en-US" sz="2400" dirty="0"/>
          </a:p>
          <a:p>
            <a:pPr lvl="1"/>
            <a:r>
              <a:rPr lang="en-US" sz="2000" dirty="0">
                <a:hlinkClick r:id="rId8"/>
              </a:rPr>
              <a:t>https://my.vanderbilt.edu/sotl/</a:t>
            </a:r>
            <a:r>
              <a:rPr lang="en-US" sz="2000" dirty="0"/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425D4-AC9B-4E49-AC51-1FAF009B5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E8553E-10FF-437C-8030-552568F11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2D9387-72C5-4A42-A3D6-F287F2F90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567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E038-A6CD-4191-9B3C-42D875889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Teaching and Learning Journals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9608E5A-17AD-4DA7-9C42-497168B98D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Assessment and Evaluation in Higher Education</a:t>
            </a:r>
          </a:p>
          <a:p>
            <a:r>
              <a:rPr lang="en-US" sz="2400" dirty="0"/>
              <a:t>Distance Education</a:t>
            </a:r>
          </a:p>
          <a:p>
            <a:r>
              <a:rPr lang="en-US" sz="2400" dirty="0"/>
              <a:t>Higher Education Quarterly</a:t>
            </a:r>
          </a:p>
          <a:p>
            <a:r>
              <a:rPr lang="en-US" sz="2400" dirty="0"/>
              <a:t>Innovations in Education and Teaching International</a:t>
            </a:r>
          </a:p>
          <a:p>
            <a:r>
              <a:rPr lang="en-US" sz="2400" dirty="0"/>
              <a:t>International Journal for the Scholarship of Teaching and Learning</a:t>
            </a:r>
          </a:p>
          <a:p>
            <a:r>
              <a:rPr lang="en-US" sz="2400" dirty="0"/>
              <a:t>International Journal of Teaching and Learning in Higher Education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7926F9A-3296-4A5A-A485-20BE08BC0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368107"/>
            <a:ext cx="5392271" cy="4808856"/>
          </a:xfrm>
        </p:spPr>
        <p:txBody>
          <a:bodyPr>
            <a:noAutofit/>
          </a:bodyPr>
          <a:lstStyle/>
          <a:p>
            <a:r>
              <a:rPr lang="en-US" sz="2400" dirty="0"/>
              <a:t>Journal of Further and Higher Education</a:t>
            </a:r>
          </a:p>
          <a:p>
            <a:r>
              <a:rPr lang="en-US" sz="2400" dirty="0"/>
              <a:t>Open Learning: The Journal of Open, Distance and e-Learning</a:t>
            </a:r>
          </a:p>
          <a:p>
            <a:r>
              <a:rPr lang="en-US" sz="2400" dirty="0"/>
              <a:t>Practice and Evidence of Scholarship of Teaching and Learning in Higher Education</a:t>
            </a:r>
          </a:p>
          <a:p>
            <a:r>
              <a:rPr lang="en-US" sz="2400" dirty="0"/>
              <a:t>Studies in Higher Education</a:t>
            </a:r>
          </a:p>
          <a:p>
            <a:r>
              <a:rPr lang="en-US" sz="2400" dirty="0"/>
              <a:t>Teaching in Higher Education</a:t>
            </a:r>
          </a:p>
          <a:p>
            <a:r>
              <a:rPr lang="en-US" sz="2400" i="1" dirty="0"/>
              <a:t>Also… Subject teaching and learning journals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00934B-88E4-4620-AD79-63F66EC14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FFD0F6-7A77-4E61-8031-32A743822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08660-63E5-438C-A8AD-541BE1AA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310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13299DC-8EA6-4203-9A4C-CDC0C8B79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Started with Scholarship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62B024-B71B-4B2C-BD47-E57B2FE01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Definitions of Scholarship (of Teaching and Learning)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Interrelationships with teaching and research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Stages of Scholarship of Teaching and Learning (</a:t>
            </a:r>
            <a:r>
              <a:rPr lang="en-GB" sz="2800" dirty="0" err="1"/>
              <a:t>SoTL</a:t>
            </a:r>
            <a:r>
              <a:rPr lang="en-GB" sz="28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Thinking about your own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Further information: </a:t>
            </a:r>
            <a:r>
              <a:rPr lang="en-GB" sz="2800" dirty="0" err="1"/>
              <a:t>SoTL</a:t>
            </a:r>
            <a:r>
              <a:rPr lang="en-GB" sz="2800" dirty="0"/>
              <a:t> books and websites</a:t>
            </a:r>
            <a:endParaRPr lang="en-GB" sz="24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2B291F-FE49-4FE7-912E-5D66212D7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D49A65-F054-4C68-AFF8-2BDB7F9A6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3732FC-6C31-48C7-8568-49350FA81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54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688F0-9FD1-4774-81CE-032427F5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1: Defining Scholarship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2605C-F9DF-4D91-BC65-A01E2FE4C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800" dirty="0"/>
              <a:t>How would define scholarship?</a:t>
            </a:r>
          </a:p>
          <a:p>
            <a:r>
              <a:rPr lang="en-GB" dirty="0"/>
              <a:t>Are there any other terms you would associate with scholarship?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4C110-4A7B-4416-959F-7AA85C656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E41DE-DFBA-4184-82B4-708F22733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2CEE0-1D76-46F3-9F7D-5E80737A1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62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1FA829-309B-461E-8A79-2BB154D05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7129" y="1291237"/>
            <a:ext cx="9144000" cy="63661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GB" sz="4000" dirty="0"/>
              <a:t>Getting Started with Scholarship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8344E7-05B6-4E37-9A8D-0973A5026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7129" y="2874761"/>
            <a:ext cx="7287895" cy="1099621"/>
          </a:xfrm>
        </p:spPr>
        <p:txBody>
          <a:bodyPr>
            <a:noAutofit/>
          </a:bodyPr>
          <a:lstStyle/>
          <a:p>
            <a:pPr algn="l"/>
            <a:r>
              <a:rPr lang="en-GB" sz="2800" b="0" dirty="0">
                <a:latin typeface="Calibri" panose="020F0502020204030204" pitchFamily="34" charset="0"/>
              </a:rPr>
              <a:t>Trevor Collins and Mark Jones</a:t>
            </a:r>
          </a:p>
          <a:p>
            <a:pPr algn="l"/>
            <a:r>
              <a:rPr lang="en-GB" sz="2800" dirty="0">
                <a:latin typeface="Calibri" panose="020F0502020204030204" pitchFamily="34" charset="0"/>
              </a:rPr>
              <a:t>Tuesday, 2</a:t>
            </a:r>
            <a:r>
              <a:rPr lang="en-GB" sz="2800" baseline="30000" dirty="0">
                <a:latin typeface="Calibri" panose="020F0502020204030204" pitchFamily="34" charset="0"/>
              </a:rPr>
              <a:t>nd</a:t>
            </a:r>
            <a:r>
              <a:rPr lang="en-GB" sz="2800" dirty="0">
                <a:latin typeface="Calibri" panose="020F0502020204030204" pitchFamily="34" charset="0"/>
              </a:rPr>
              <a:t> February 2021</a:t>
            </a:r>
            <a:endParaRPr lang="en-GB" sz="2800" b="0" dirty="0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79094" y="4701659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CB3ECD-303C-4F7F-A758-14BB6494F7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687057" y="953190"/>
            <a:ext cx="1905580" cy="13127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B9C0D4-3D5F-46A7-BE44-6CCD9C925C40}"/>
              </a:ext>
            </a:extLst>
          </p:cNvPr>
          <p:cNvSpPr txBox="1"/>
          <p:nvPr/>
        </p:nvSpPr>
        <p:spPr>
          <a:xfrm>
            <a:off x="1237129" y="5056593"/>
            <a:ext cx="282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3"/>
              </a:rPr>
              <a:t>esteem@open.ac.uk</a:t>
            </a: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8EDBFE-CE98-465C-89CD-7789107F1770}"/>
              </a:ext>
            </a:extLst>
          </p:cNvPr>
          <p:cNvSpPr txBox="1"/>
          <p:nvPr/>
        </p:nvSpPr>
        <p:spPr>
          <a:xfrm>
            <a:off x="4592277" y="5070991"/>
            <a:ext cx="3380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4"/>
              </a:rPr>
              <a:t>www.open.ac.uk/esteem</a:t>
            </a:r>
            <a:endParaRPr lang="en-GB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ACBE45-469A-446A-8565-57E48FCB12E3}"/>
              </a:ext>
            </a:extLst>
          </p:cNvPr>
          <p:cNvSpPr txBox="1"/>
          <p:nvPr/>
        </p:nvSpPr>
        <p:spPr>
          <a:xfrm>
            <a:off x="8503282" y="5070991"/>
            <a:ext cx="2089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5"/>
              </a:rPr>
              <a:t>@</a:t>
            </a:r>
            <a:r>
              <a:rPr lang="en-US" sz="2400" dirty="0" err="1">
                <a:hlinkClick r:id="rId5"/>
              </a:rPr>
              <a:t>OU_eSTEeM</a:t>
            </a:r>
            <a:r>
              <a:rPr lang="en-US" sz="2400" dirty="0"/>
              <a:t> 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0BEF9D-E7B1-4F2D-9B00-AB3A046B94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269" y="3024465"/>
            <a:ext cx="3110368" cy="94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15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E22027-771F-4DF9-8189-231DC4475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0" dirty="0"/>
              <a:t>Definitions of Scholarship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sz="half" idx="1"/>
          </p:nvPr>
        </p:nvSpPr>
        <p:spPr>
          <a:xfrm>
            <a:off x="838199" y="1368107"/>
            <a:ext cx="5967845" cy="4808856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Scholarship (of Teaching and Learning)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is focused on </a:t>
            </a:r>
            <a:r>
              <a:rPr lang="en-US" i="1" dirty="0">
                <a:latin typeface="Calibri" panose="020F0502020204030204" pitchFamily="34" charset="0"/>
              </a:rPr>
              <a:t>improving and supporting learning</a:t>
            </a:r>
            <a:r>
              <a:rPr lang="en-US" dirty="0">
                <a:latin typeface="Calibri" panose="020F0502020204030204" pitchFamily="34" charset="0"/>
              </a:rPr>
              <a:t> through teaching practices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includes </a:t>
            </a:r>
            <a:r>
              <a:rPr lang="en-US" i="1" dirty="0">
                <a:latin typeface="Calibri" panose="020F0502020204030204" pitchFamily="34" charset="0"/>
              </a:rPr>
              <a:t>reflection</a:t>
            </a:r>
            <a:r>
              <a:rPr lang="en-US" dirty="0">
                <a:latin typeface="Calibri" panose="020F0502020204030204" pitchFamily="34" charset="0"/>
              </a:rPr>
              <a:t> on our teaching and the learning of our students, … and the </a:t>
            </a:r>
            <a:r>
              <a:rPr lang="en-US" i="1" dirty="0">
                <a:latin typeface="Calibri" panose="020F0502020204030204" pitchFamily="34" charset="0"/>
              </a:rPr>
              <a:t>implementation</a:t>
            </a:r>
            <a:r>
              <a:rPr lang="en-US" dirty="0">
                <a:latin typeface="Calibri" panose="020F0502020204030204" pitchFamily="34" charset="0"/>
              </a:rPr>
              <a:t> of improvements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requires knowledge of the </a:t>
            </a:r>
            <a:r>
              <a:rPr lang="en-US" i="1" dirty="0">
                <a:latin typeface="Calibri" panose="020F0502020204030204" pitchFamily="34" charset="0"/>
              </a:rPr>
              <a:t>discipline-specific area</a:t>
            </a:r>
            <a:r>
              <a:rPr lang="en-US" dirty="0">
                <a:latin typeface="Calibri" panose="020F0502020204030204" pitchFamily="34" charset="0"/>
              </a:rPr>
              <a:t> that is being taught, and about </a:t>
            </a:r>
            <a:r>
              <a:rPr lang="en-US" i="1" dirty="0">
                <a:latin typeface="Calibri" panose="020F0502020204030204" pitchFamily="34" charset="0"/>
              </a:rPr>
              <a:t>learning and teaching</a:t>
            </a:r>
            <a:endParaRPr lang="en-US" dirty="0">
              <a:latin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</a:rPr>
              <a:t>involves </a:t>
            </a:r>
            <a:r>
              <a:rPr lang="en-US" i="1" dirty="0">
                <a:latin typeface="Calibri" panose="020F0502020204030204" pitchFamily="34" charset="0"/>
              </a:rPr>
              <a:t>dissemination of teaching practices for public/peer scrutiny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>
          <a:xfrm>
            <a:off x="6909955" y="1368107"/>
            <a:ext cx="4946072" cy="4808856"/>
          </a:xfrm>
        </p:spPr>
        <p:txBody>
          <a:bodyPr/>
          <a:lstStyle/>
          <a:p>
            <a:r>
              <a:rPr lang="en-US" dirty="0"/>
              <a:t>Scholarship at the OU</a:t>
            </a:r>
          </a:p>
          <a:p>
            <a:pPr lvl="1"/>
            <a:r>
              <a:rPr lang="en-US" dirty="0"/>
              <a:t>Scholarship is a term used to cover </a:t>
            </a:r>
            <a:r>
              <a:rPr lang="en-US" i="1" dirty="0"/>
              <a:t>activities that lead to evidence-informed development of our learning and teaching</a:t>
            </a:r>
            <a:r>
              <a:rPr lang="en-US" dirty="0"/>
              <a:t> </a:t>
            </a:r>
          </a:p>
          <a:p>
            <a:r>
              <a:rPr lang="en-US" dirty="0"/>
              <a:t>Other terms associated with Scholarship</a:t>
            </a:r>
          </a:p>
          <a:p>
            <a:pPr lvl="1"/>
            <a:r>
              <a:rPr lang="en-US" dirty="0"/>
              <a:t>Action Research</a:t>
            </a:r>
          </a:p>
          <a:p>
            <a:pPr lvl="1"/>
            <a:r>
              <a:rPr lang="en-US" dirty="0"/>
              <a:t>Educational Inquiry</a:t>
            </a:r>
          </a:p>
          <a:p>
            <a:pPr lvl="1"/>
            <a:r>
              <a:rPr lang="en-US" dirty="0"/>
              <a:t>Pedagogic Research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6EF585-B528-4B81-A7A8-84C99CA22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31C354-D1C2-4509-B510-89384F77B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5A0A38-C607-4362-9307-A91A8357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4</a:t>
            </a:fld>
            <a:endParaRPr lang="en-GB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62BEEDFF-85D4-4234-AF86-3477A6B70B3F}"/>
              </a:ext>
            </a:extLst>
          </p:cNvPr>
          <p:cNvSpPr/>
          <p:nvPr/>
        </p:nvSpPr>
        <p:spPr>
          <a:xfrm>
            <a:off x="6776323" y="1368107"/>
            <a:ext cx="163354" cy="4808856"/>
          </a:xfrm>
          <a:prstGeom prst="rightBrace">
            <a:avLst>
              <a:gd name="adj1" fmla="val 8333"/>
              <a:gd name="adj2" fmla="val 2375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13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1002F-85BA-4713-B744-F7A031E40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Definitions of Scholarship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A721F22-4E0E-4173-AB2B-2EC3CF549F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114502"/>
              </p:ext>
            </p:extLst>
          </p:nvPr>
        </p:nvGraphicFramePr>
        <p:xfrm>
          <a:off x="838200" y="1350963"/>
          <a:ext cx="10515600" cy="484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9CFB8B-61E9-420B-92DD-CE74C8F83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F26E41-24B5-49AE-A662-8E89731D1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4EE843F-E1CE-40C3-ABCE-D53AB7587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634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83ACBB-7252-42E1-9DA6-08C7881AB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2: What is </a:t>
            </a:r>
            <a:r>
              <a:rPr lang="en-US" dirty="0" err="1"/>
              <a:t>SoTL</a:t>
            </a:r>
            <a:r>
              <a:rPr lang="en-US" dirty="0"/>
              <a:t> for?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GB" sz="2800" dirty="0"/>
              <a:t>What is your impetus for being interested in </a:t>
            </a:r>
            <a:r>
              <a:rPr lang="en-GB" sz="2800" dirty="0" err="1"/>
              <a:t>SoTL</a:t>
            </a:r>
            <a:r>
              <a:rPr lang="en-GB" sz="2800" dirty="0"/>
              <a:t>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437EB62-319B-4688-9294-2339973EC1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What does </a:t>
            </a:r>
            <a:r>
              <a:rPr lang="en-GB" dirty="0" err="1"/>
              <a:t>SoTL</a:t>
            </a:r>
            <a:r>
              <a:rPr lang="en-GB" dirty="0"/>
              <a:t> offer?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C17765B-19A5-4F7C-A004-197857F2B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BB74F30-A24C-4D69-8E4C-DA00D69B3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9F80EEF-DAE2-4CAA-893F-A79E9BD93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203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E00C3-EED3-4496-B56C-F64993683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</a:t>
            </a:r>
            <a:r>
              <a:rPr lang="en-GB" dirty="0" err="1"/>
              <a:t>SoTL</a:t>
            </a:r>
            <a:r>
              <a:rPr lang="en-GB" dirty="0"/>
              <a:t>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E2E66-BAD7-4150-A8D2-0349D48612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SoTL</a:t>
            </a:r>
            <a:r>
              <a:rPr lang="en-US" dirty="0"/>
              <a:t> </a:t>
            </a:r>
            <a:r>
              <a:rPr lang="en-US" i="1" dirty="0"/>
              <a:t>can</a:t>
            </a:r>
            <a:r>
              <a:rPr lang="en-US" dirty="0"/>
              <a:t> do</a:t>
            </a:r>
          </a:p>
          <a:p>
            <a:pPr lvl="1"/>
            <a:r>
              <a:rPr lang="en-US" dirty="0"/>
              <a:t>Offers space to understand issues around teaching and learning</a:t>
            </a:r>
          </a:p>
          <a:p>
            <a:pPr lvl="1"/>
            <a:r>
              <a:rPr lang="en-US" dirty="0"/>
              <a:t>Provide evidence to identify and address issues in module design and delivery</a:t>
            </a:r>
          </a:p>
          <a:p>
            <a:pPr lvl="1"/>
            <a:r>
              <a:rPr lang="en-US" dirty="0"/>
              <a:t>Provide a basis for determining whether an intervention or change in practice  is successful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DF6B17-0C36-416B-BF03-DFB2F47F51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SoTL</a:t>
            </a:r>
            <a:r>
              <a:rPr lang="en-US" dirty="0"/>
              <a:t> </a:t>
            </a:r>
            <a:r>
              <a:rPr lang="en-US" i="1" dirty="0"/>
              <a:t>can’t</a:t>
            </a:r>
            <a:r>
              <a:rPr lang="en-US" dirty="0"/>
              <a:t> do</a:t>
            </a:r>
          </a:p>
          <a:p>
            <a:pPr lvl="1"/>
            <a:r>
              <a:rPr lang="en-US" dirty="0"/>
              <a:t>Provide a silver bullet to overcome issues of retention and attainment</a:t>
            </a:r>
          </a:p>
          <a:p>
            <a:pPr lvl="1"/>
            <a:r>
              <a:rPr lang="en-US" dirty="0"/>
              <a:t>Provide absolute evidence of cause and effect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E0002A-7394-4C0C-99F8-CE2CFDEAE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F5D168-2E32-407E-9593-F0A14EA4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F8018-22AB-4493-90E0-ADEDA08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BC9E3A-E52B-40A5-A114-ACFF299C9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400" b="0" dirty="0"/>
              <a:t>Stages of Research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GB" altLang="en-US" sz="2800" dirty="0">
                <a:solidFill>
                  <a:srgbClr val="000000"/>
                </a:solidFill>
              </a:rPr>
              <a:t>Starting from what you know…</a:t>
            </a:r>
          </a:p>
          <a:p>
            <a:pPr lvl="1"/>
            <a:r>
              <a:rPr lang="en-GB" altLang="en-US" dirty="0">
                <a:solidFill>
                  <a:srgbClr val="000000"/>
                </a:solidFill>
              </a:rPr>
              <a:t>Thinking about your own discipline areas, what are the stages of research?</a:t>
            </a:r>
          </a:p>
          <a:p>
            <a:pPr lvl="1"/>
            <a:r>
              <a:rPr lang="en-GB" altLang="en-US" dirty="0">
                <a:solidFill>
                  <a:srgbClr val="000000"/>
                </a:solidFill>
              </a:rPr>
              <a:t>How might they compare to the stages for pedagogic research?</a:t>
            </a:r>
          </a:p>
        </p:txBody>
      </p:sp>
      <p:pic>
        <p:nvPicPr>
          <p:cNvPr id="1026" name="Picture 2" descr="Research Life Cycle | Noclor">
            <a:extLst>
              <a:ext uri="{FF2B5EF4-FFF2-40B4-BE49-F238E27FC236}">
                <a16:creationId xmlns:a16="http://schemas.microsoft.com/office/drawing/2014/main" id="{69232A3A-07D4-4687-ACE0-0BEF70E8ED5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731" y="1368425"/>
            <a:ext cx="4808538" cy="480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1965DCD-9512-41BE-B40B-4815DF67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6C8B8-D7E6-4133-B37E-1F443B56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DD90D9B-D2A4-4631-84C6-2CD8EDAE4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284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307EB84-7F79-4B25-8159-3D9DD4ACE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23913"/>
          </a:xfrm>
        </p:spPr>
        <p:txBody>
          <a:bodyPr/>
          <a:lstStyle/>
          <a:p>
            <a:r>
              <a:rPr lang="en-GB" dirty="0"/>
              <a:t>Stages in </a:t>
            </a:r>
            <a:r>
              <a:rPr lang="en-GB" dirty="0" err="1"/>
              <a:t>SoTL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1C0C7E-4D67-4142-BD0E-23EA258D5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55725"/>
            <a:ext cx="5332412" cy="431511"/>
          </a:xfrm>
        </p:spPr>
        <p:txBody>
          <a:bodyPr/>
          <a:lstStyle/>
          <a:p>
            <a:r>
              <a:rPr lang="en-US" dirty="0"/>
              <a:t>7 Steps to Pedagogic Research (</a:t>
            </a:r>
            <a:r>
              <a:rPr lang="en-US" dirty="0" err="1">
                <a:hlinkClick r:id="rId2"/>
              </a:rPr>
              <a:t>PedRIO</a:t>
            </a:r>
            <a:r>
              <a:rPr lang="en-US" dirty="0"/>
              <a:t>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2074346-1E95-4DED-B84C-B737E6625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53923"/>
            <a:ext cx="5157787" cy="423574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 dirty="0"/>
              <a:t>Identify a research question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Consider theoretical underpinnings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Formulate a research methodology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Obtain ethical approval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Analyse data appropriately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Disseminate your findings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Collaborate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3B8B6A5-3169-4BB8-9B44-5CC8E1F6D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55725"/>
            <a:ext cx="5486400" cy="431511"/>
          </a:xfrm>
        </p:spPr>
        <p:txBody>
          <a:bodyPr/>
          <a:lstStyle/>
          <a:p>
            <a:r>
              <a:rPr lang="en-US" dirty="0"/>
              <a:t>5 Stages of </a:t>
            </a:r>
            <a:r>
              <a:rPr lang="en-US" dirty="0" err="1"/>
              <a:t>SoTL</a:t>
            </a:r>
            <a:r>
              <a:rPr lang="en-GB" dirty="0"/>
              <a:t> (</a:t>
            </a:r>
            <a:r>
              <a:rPr lang="en-GB" dirty="0">
                <a:hlinkClick r:id="rId3"/>
              </a:rPr>
              <a:t>University of Glasgow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42C30C1-2B1E-46ED-A9B7-F08ED03557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53923"/>
            <a:ext cx="5183188" cy="423574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Clear goals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Adequate preparation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Methods and evidence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Dissemination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Reflection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B3188-FCA7-44E8-B20C-4416E5C4D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15BC3-A4B6-46FF-9903-A7781449D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39177-CFE0-4D6C-90F9-988F24895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9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uiExpand="1" build="p"/>
      <p:bldP spid="11" grpId="0" build="p"/>
      <p:bldP spid="12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PRESENTATIONINFO" val="{&quot;DocumentId&quot;:&quot;29ad3a3ebe5e404357d4ecaf534720f0&quot;,&quot;LanguageCode&quot;:&quot;en-US&quot;,&quot;SlideGuids&quot;:[&quot;c9357629-6185-4467-a39f-3b7c432b5c10&quot;,&quot;a4878e81-4d15-4d43-9531-39680c84ecfd&quot;,&quot;f5b398ea-cf7c-4b3e-8177-824a4a8ab1cf&quot;,&quot;c49b6e99-fa39-4211-a779-fc7790e6eed6&quot;,&quot;dd196faf-b12c-483b-aa38-b2c4502e2f6b&quot;,&quot;18aba1ed-efdf-4f22-8d7a-ad6c440525cb&quot;,&quot;7158b587-1b31-406f-8257-87dc7fa3f787&quot;,&quot;05797c85-1add-41f0-b160-1fadf135e4cf&quot;,&quot;adaa4fae-b221-436f-8dba-057a16a6d2e7&quot;,&quot;e72066f0-097a-49a3-a904-6929ad9723e8&quot;,&quot;34c97da7-b5dc-453c-a409-7a366c37ccaf&quot;,&quot;6cc20db3-ea89-47d1-a321-ca87e78ad727&quot;,&quot;6538ee61-a74c-46f4-87b8-1761415f06fa&quot;],&quot;TimeStamp&quot;:&quot;2018-10-04T22:54:38.6356615+01:00&quot;}"/>
  <p:tag name="PRESGUID" val="872d936f-9ddc-4851-8037-7a62be03d20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U Title">
  <a:themeElements>
    <a:clrScheme name="OU Theme Colours">
      <a:dk1>
        <a:srgbClr val="000000"/>
      </a:dk1>
      <a:lt1>
        <a:srgbClr val="FFFFFF"/>
      </a:lt1>
      <a:dk2>
        <a:srgbClr val="A7A9AC"/>
      </a:dk2>
      <a:lt2>
        <a:srgbClr val="CCCCCC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000000"/>
      </a:accent6>
      <a:hlink>
        <a:srgbClr val="5490D0"/>
      </a:hlink>
      <a:folHlink>
        <a:srgbClr val="716F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l"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73262_OU_Presentation_Template_WIDE_UK.pptx" id="{0D03CF9A-D069-4DB5-98CC-BA9287862A76}" vid="{EF1B13A4-813D-44E3-93C5-C503883F126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4864</TotalTime>
  <Words>2176</Words>
  <Application>Microsoft Office PowerPoint</Application>
  <PresentationFormat>Widescreen</PresentationFormat>
  <Paragraphs>338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OU Title</vt:lpstr>
      <vt:lpstr>Getting Started with Scholarship </vt:lpstr>
      <vt:lpstr>Getting Started with Scholarship</vt:lpstr>
      <vt:lpstr>Activity 1: Defining Scholarship</vt:lpstr>
      <vt:lpstr>Definitions of Scholarship</vt:lpstr>
      <vt:lpstr>Definitions of Scholarship</vt:lpstr>
      <vt:lpstr>Activity 2: What is SoTL for?</vt:lpstr>
      <vt:lpstr>What is SoTL for?</vt:lpstr>
      <vt:lpstr>Stages of Research</vt:lpstr>
      <vt:lpstr>Stages in SoTL</vt:lpstr>
      <vt:lpstr>Which stage are you at?</vt:lpstr>
      <vt:lpstr>Stages in a scholarship project</vt:lpstr>
      <vt:lpstr>Activity 3: Goals and preparation</vt:lpstr>
      <vt:lpstr>Other factors to consider</vt:lpstr>
      <vt:lpstr>Identifying the issue</vt:lpstr>
      <vt:lpstr>Finding Institutional Data</vt:lpstr>
      <vt:lpstr>Finding OU Knowledge</vt:lpstr>
      <vt:lpstr>HE Research, Policy and Practice</vt:lpstr>
      <vt:lpstr>Choosing Research Methods</vt:lpstr>
      <vt:lpstr>Choosing Research Methods</vt:lpstr>
      <vt:lpstr>Choosing Research Methods</vt:lpstr>
      <vt:lpstr>Practical considerations and approvals</vt:lpstr>
      <vt:lpstr>Activity 4: Identifying the issue</vt:lpstr>
      <vt:lpstr>Next steps: After identifying the issue…</vt:lpstr>
      <vt:lpstr>Dissemination</vt:lpstr>
      <vt:lpstr>Further information – Books on SoTL</vt:lpstr>
      <vt:lpstr>Books on SoTL</vt:lpstr>
      <vt:lpstr>External websites on SoTL</vt:lpstr>
      <vt:lpstr>Example Teaching and Learning Journals</vt:lpstr>
      <vt:lpstr>Getting Started with Scholarship</vt:lpstr>
      <vt:lpstr>Getting Started with Scholarship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Embedding and sustaining inclusive STEM practices</dc:title>
  <dc:creator>Trevor Collins</dc:creator>
  <cp:lastModifiedBy>Diane.Ford</cp:lastModifiedBy>
  <cp:revision>493</cp:revision>
  <cp:lastPrinted>2018-10-16T09:27:54Z</cp:lastPrinted>
  <dcterms:created xsi:type="dcterms:W3CDTF">2017-05-06T04:58:44Z</dcterms:created>
  <dcterms:modified xsi:type="dcterms:W3CDTF">2021-02-02T09:18:15Z</dcterms:modified>
</cp:coreProperties>
</file>