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298" r:id="rId2"/>
    <p:sldId id="307" r:id="rId3"/>
    <p:sldId id="309" r:id="rId4"/>
    <p:sldId id="308" r:id="rId5"/>
    <p:sldId id="317" r:id="rId6"/>
    <p:sldId id="315" r:id="rId7"/>
    <p:sldId id="318" r:id="rId8"/>
    <p:sldId id="310" r:id="rId9"/>
    <p:sldId id="319" r:id="rId10"/>
    <p:sldId id="311" r:id="rId11"/>
    <p:sldId id="354" r:id="rId12"/>
    <p:sldId id="356" r:id="rId13"/>
    <p:sldId id="313" r:id="rId14"/>
    <p:sldId id="314" r:id="rId15"/>
    <p:sldId id="357" r:id="rId16"/>
    <p:sldId id="358" r:id="rId17"/>
  </p:sldIdLst>
  <p:sldSz cx="12192000" cy="6858000"/>
  <p:notesSz cx="7010400" cy="92964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538DD5"/>
    <a:srgbClr val="C5D9F1"/>
    <a:srgbClr val="1E4B9B"/>
    <a:srgbClr val="D0CE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79B9A1-F3E3-4EFA-B2E6-646340F42BDB}" v="2493" dt="2021-03-25T12:31:56.902"/>
    <p1510:client id="{7E7F9CC9-4628-4209-9721-D6628BA650B3}" v="581" dt="2021-03-24T18:24:16.992"/>
    <p1510:client id="{C7532592-B809-7C2A-EB70-2734B8A67D08}" v="349" dt="2021-03-25T11:31:53.539"/>
    <p1510:client id="{D3DA65E3-30F6-9529-A911-E4987AEAFFD2}" v="12" dt="2021-03-25T11:53:22.3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4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8CC96A8-6ED5-4539-87D6-AFCB6A9ADD7A}"/>
              </a:ext>
            </a:extLst>
          </p:cNvPr>
          <p:cNvSpPr>
            <a:spLocks noGrp="1"/>
          </p:cNvSpPr>
          <p:nvPr>
            <p:ph type="hdr" sz="quarter"/>
          </p:nvPr>
        </p:nvSpPr>
        <p:spPr>
          <a:xfrm>
            <a:off x="1" y="1"/>
            <a:ext cx="3038475" cy="46672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0501CA9-6E9A-4637-835A-572E070E7FDA}"/>
              </a:ext>
            </a:extLst>
          </p:cNvPr>
          <p:cNvSpPr>
            <a:spLocks noGrp="1"/>
          </p:cNvSpPr>
          <p:nvPr>
            <p:ph type="dt" sz="quarter" idx="1"/>
          </p:nvPr>
        </p:nvSpPr>
        <p:spPr>
          <a:xfrm>
            <a:off x="3970339" y="1"/>
            <a:ext cx="3038475" cy="466725"/>
          </a:xfrm>
          <a:prstGeom prst="rect">
            <a:avLst/>
          </a:prstGeom>
        </p:spPr>
        <p:txBody>
          <a:bodyPr vert="horz" lIns="91440" tIns="45720" rIns="91440" bIns="45720" rtlCol="0"/>
          <a:lstStyle>
            <a:lvl1pPr algn="r">
              <a:defRPr sz="1200"/>
            </a:lvl1pPr>
          </a:lstStyle>
          <a:p>
            <a:fld id="{75431E61-F304-4060-A71B-12EF89F2AB62}" type="datetimeFigureOut">
              <a:rPr lang="en-GB" smtClean="0"/>
              <a:t>28/04/2021</a:t>
            </a:fld>
            <a:endParaRPr lang="en-GB"/>
          </a:p>
        </p:txBody>
      </p:sp>
      <p:sp>
        <p:nvSpPr>
          <p:cNvPr id="4" name="Footer Placeholder 3">
            <a:extLst>
              <a:ext uri="{FF2B5EF4-FFF2-40B4-BE49-F238E27FC236}">
                <a16:creationId xmlns:a16="http://schemas.microsoft.com/office/drawing/2014/main" id="{67A7BD09-F700-4294-844B-B16BB42D4517}"/>
              </a:ext>
            </a:extLst>
          </p:cNvPr>
          <p:cNvSpPr>
            <a:spLocks noGrp="1"/>
          </p:cNvSpPr>
          <p:nvPr>
            <p:ph type="ftr" sz="quarter" idx="2"/>
          </p:nvPr>
        </p:nvSpPr>
        <p:spPr>
          <a:xfrm>
            <a:off x="1" y="8829676"/>
            <a:ext cx="3038475" cy="4667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3BD03D2-9D32-4973-B2F2-CBB43172B8F0}"/>
              </a:ext>
            </a:extLst>
          </p:cNvPr>
          <p:cNvSpPr>
            <a:spLocks noGrp="1"/>
          </p:cNvSpPr>
          <p:nvPr>
            <p:ph type="sldNum" sz="quarter" idx="3"/>
          </p:nvPr>
        </p:nvSpPr>
        <p:spPr>
          <a:xfrm>
            <a:off x="3970339" y="8829676"/>
            <a:ext cx="3038475" cy="466725"/>
          </a:xfrm>
          <a:prstGeom prst="rect">
            <a:avLst/>
          </a:prstGeom>
        </p:spPr>
        <p:txBody>
          <a:bodyPr vert="horz" lIns="91440" tIns="45720" rIns="91440" bIns="45720" rtlCol="0" anchor="b"/>
          <a:lstStyle>
            <a:lvl1pPr algn="r">
              <a:defRPr sz="1200"/>
            </a:lvl1pPr>
          </a:lstStyle>
          <a:p>
            <a:fld id="{96F62D12-9E5E-493C-BE47-C6A094F24C03}" type="slidenum">
              <a:rPr lang="en-GB" smtClean="0"/>
              <a:t>‹#›</a:t>
            </a:fld>
            <a:endParaRPr lang="en-GB"/>
          </a:p>
        </p:txBody>
      </p:sp>
    </p:spTree>
    <p:extLst>
      <p:ext uri="{BB962C8B-B14F-4D97-AF65-F5344CB8AC3E}">
        <p14:creationId xmlns:p14="http://schemas.microsoft.com/office/powerpoint/2010/main" val="3837103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938" y="1"/>
            <a:ext cx="3037840" cy="466435"/>
          </a:xfrm>
          <a:prstGeom prst="rect">
            <a:avLst/>
          </a:prstGeom>
        </p:spPr>
        <p:txBody>
          <a:bodyPr vert="horz" lIns="91440" tIns="45720" rIns="91440" bIns="45720" rtlCol="0"/>
          <a:lstStyle>
            <a:lvl1pPr algn="r">
              <a:defRPr sz="1200"/>
            </a:lvl1pPr>
          </a:lstStyle>
          <a:p>
            <a:fld id="{FEB1C1C4-A2CA-4E67-A1F5-602634E2BCF5}" type="datetimeFigureOut">
              <a:rPr lang="en-GB" smtClean="0"/>
              <a:t>28/04/2021</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8"/>
            <a:ext cx="3037840" cy="4664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1440" tIns="45720" rIns="91440" bIns="45720" rtlCol="0" anchor="b"/>
          <a:lstStyle>
            <a:lvl1pPr algn="r">
              <a:defRPr sz="1200"/>
            </a:lvl1pPr>
          </a:lstStyle>
          <a:p>
            <a:fld id="{2C755DF9-41A9-4B2A-8603-E47104E21A85}" type="slidenum">
              <a:rPr lang="en-GB" smtClean="0"/>
              <a:t>‹#›</a:t>
            </a:fld>
            <a:endParaRPr lang="en-GB"/>
          </a:p>
        </p:txBody>
      </p:sp>
    </p:spTree>
    <p:extLst>
      <p:ext uri="{BB962C8B-B14F-4D97-AF65-F5344CB8AC3E}">
        <p14:creationId xmlns:p14="http://schemas.microsoft.com/office/powerpoint/2010/main" val="2875099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open.ac.uk/about/wideningparticipation/sites/www.open.ac.uk.about.wideningparticipation/files/files/APS%20Strategy.pdf"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open.ac.uk/about/wideningparticipation/sites/www.open.ac.uk.about.wideningparticipation/files/files/OU%20Access%20and%20Participation%20Plan%202020-2025.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open.ac.uk/about/wideningparticipation/sites/www.open.ac.uk.about.wideningparticipation/files/files/APS%20Strategy.pdf"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open.ac.uk/about/wideningparticipation/sites/www.open.ac.uk.about.wideningparticipation/files/files/OU%20Access%20and%20Participation%20Plan%202020-2025.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00"/>
              </a:spcBef>
            </a:pPr>
            <a:r>
              <a:rPr lang="en-GB" sz="1800" b="1">
                <a:solidFill>
                  <a:srgbClr val="4472C4"/>
                </a:solidFill>
                <a:effectLst/>
                <a:latin typeface="Calibri Light" panose="020F0302020204030204" pitchFamily="34" charset="0"/>
                <a:ea typeface="Times New Roman" panose="02020603050405020304" pitchFamily="18" charset="0"/>
              </a:rPr>
              <a:t>A STEM scholarly response to the OU Awarding Gap </a:t>
            </a:r>
            <a:endParaRPr lang="en-GB" sz="1800" b="1">
              <a:solidFill>
                <a:srgbClr val="1F3763"/>
              </a:solidFill>
              <a:effectLst/>
              <a:latin typeface="Calibri Light" panose="020F0302020204030204" pitchFamily="34" charset="0"/>
              <a:ea typeface="Calibri" panose="020F0502020204030204" pitchFamily="34" charset="0"/>
            </a:endParaRPr>
          </a:p>
          <a:p>
            <a:pPr>
              <a:spcBef>
                <a:spcPts val="200"/>
              </a:spcBef>
            </a:pPr>
            <a:r>
              <a:rPr lang="en-GB" sz="1800" b="1">
                <a:solidFill>
                  <a:srgbClr val="4472C4"/>
                </a:solidFill>
                <a:effectLst/>
                <a:latin typeface="Calibri Light" panose="020F0302020204030204" pitchFamily="34" charset="0"/>
                <a:ea typeface="Times New Roman" panose="02020603050405020304" pitchFamily="18" charset="0"/>
              </a:rPr>
              <a:t>Diane Butler, Associate Dean (Academic Excellence) with Trevor Collins and Mark Jones, </a:t>
            </a:r>
            <a:r>
              <a:rPr lang="en-GB" sz="1800" b="1" err="1">
                <a:solidFill>
                  <a:srgbClr val="4472C4"/>
                </a:solidFill>
                <a:effectLst/>
                <a:latin typeface="Calibri Light" panose="020F0302020204030204" pitchFamily="34" charset="0"/>
                <a:ea typeface="Times New Roman" panose="02020603050405020304" pitchFamily="18" charset="0"/>
              </a:rPr>
              <a:t>eSTEeM</a:t>
            </a:r>
            <a:r>
              <a:rPr lang="en-GB" sz="1800" b="1">
                <a:solidFill>
                  <a:srgbClr val="4472C4"/>
                </a:solidFill>
                <a:effectLst/>
                <a:latin typeface="Calibri Light" panose="020F0302020204030204" pitchFamily="34" charset="0"/>
                <a:ea typeface="Times New Roman" panose="02020603050405020304" pitchFamily="18" charset="0"/>
              </a:rPr>
              <a:t> Directors</a:t>
            </a:r>
            <a:endParaRPr lang="en-GB" sz="1800" b="1">
              <a:solidFill>
                <a:srgbClr val="1F3763"/>
              </a:solidFill>
              <a:effectLst/>
              <a:latin typeface="Calibri Light" panose="020F0302020204030204" pitchFamily="34" charset="0"/>
              <a:ea typeface="Calibri" panose="020F0502020204030204" pitchFamily="34" charset="0"/>
            </a:endParaRPr>
          </a:p>
          <a:p>
            <a:pPr>
              <a:spcBef>
                <a:spcPts val="200"/>
              </a:spcBef>
            </a:pPr>
            <a:r>
              <a:rPr lang="en-GB" sz="1800" b="1">
                <a:solidFill>
                  <a:srgbClr val="4472C4"/>
                </a:solidFill>
                <a:effectLst/>
                <a:latin typeface="Calibri Light" panose="020F0302020204030204" pitchFamily="34" charset="0"/>
                <a:ea typeface="Times New Roman" panose="02020603050405020304" pitchFamily="18" charset="0"/>
              </a:rPr>
              <a:t>Thursday 25</a:t>
            </a:r>
            <a:r>
              <a:rPr lang="en-GB" sz="1800" b="1" baseline="30000">
                <a:solidFill>
                  <a:srgbClr val="4472C4"/>
                </a:solidFill>
                <a:effectLst/>
                <a:latin typeface="Calibri Light" panose="020F0302020204030204" pitchFamily="34" charset="0"/>
                <a:ea typeface="Times New Roman" panose="02020603050405020304" pitchFamily="18" charset="0"/>
              </a:rPr>
              <a:t>th</a:t>
            </a:r>
            <a:r>
              <a:rPr lang="en-GB" sz="1800" b="1">
                <a:solidFill>
                  <a:srgbClr val="1F3763"/>
                </a:solidFill>
                <a:effectLst/>
                <a:latin typeface="Calibri Light" panose="020F0302020204030204" pitchFamily="34" charset="0"/>
                <a:ea typeface="Times New Roman" panose="02020603050405020304" pitchFamily="18" charset="0"/>
              </a:rPr>
              <a:t> </a:t>
            </a:r>
            <a:r>
              <a:rPr lang="en-GB" sz="1800" b="1">
                <a:solidFill>
                  <a:srgbClr val="4472C4"/>
                </a:solidFill>
                <a:effectLst/>
                <a:latin typeface="Calibri Light" panose="020F0302020204030204" pitchFamily="34" charset="0"/>
                <a:ea typeface="Times New Roman" panose="02020603050405020304" pitchFamily="18" charset="0"/>
              </a:rPr>
              <a:t>March, 14.00-15.00 via MS Teams followed by Putting Talk into Action online discussion, Thursday 1</a:t>
            </a:r>
            <a:r>
              <a:rPr lang="en-GB" sz="1800" b="1" baseline="30000">
                <a:solidFill>
                  <a:srgbClr val="4472C4"/>
                </a:solidFill>
                <a:effectLst/>
                <a:latin typeface="Calibri Light" panose="020F0302020204030204" pitchFamily="34" charset="0"/>
                <a:ea typeface="Times New Roman" panose="02020603050405020304" pitchFamily="18" charset="0"/>
              </a:rPr>
              <a:t>st</a:t>
            </a:r>
            <a:r>
              <a:rPr lang="en-GB" sz="1800" b="1">
                <a:solidFill>
                  <a:srgbClr val="4472C4"/>
                </a:solidFill>
                <a:effectLst/>
                <a:latin typeface="Calibri Light" panose="020F0302020204030204" pitchFamily="34" charset="0"/>
                <a:ea typeface="Times New Roman" panose="02020603050405020304" pitchFamily="18" charset="0"/>
              </a:rPr>
              <a:t> April, 19.30-20.30 via MS Teams</a:t>
            </a:r>
            <a:endParaRPr lang="en-GB" sz="1800" b="1">
              <a:solidFill>
                <a:srgbClr val="1F3763"/>
              </a:solidFill>
              <a:effectLst/>
              <a:latin typeface="Calibri Light" panose="020F0302020204030204" pitchFamily="34" charset="0"/>
              <a:ea typeface="Calibri" panose="020F0502020204030204" pitchFamily="34" charset="0"/>
            </a:endParaRPr>
          </a:p>
          <a:p>
            <a:r>
              <a:rPr lang="en-GB" sz="1800">
                <a:effectLst/>
                <a:latin typeface="Calibri" panose="020F0502020204030204" pitchFamily="34" charset="0"/>
                <a:ea typeface="Calibri" panose="020F0502020204030204" pitchFamily="34" charset="0"/>
              </a:rPr>
              <a:t> </a:t>
            </a:r>
          </a:p>
          <a:p>
            <a:pPr>
              <a:spcBef>
                <a:spcPts val="200"/>
              </a:spcBef>
            </a:pPr>
            <a:r>
              <a:rPr lang="en-GB" sz="1800" b="1">
                <a:solidFill>
                  <a:srgbClr val="2F5496"/>
                </a:solidFill>
                <a:effectLst/>
                <a:latin typeface="Calibri Light" panose="020F0302020204030204" pitchFamily="34" charset="0"/>
                <a:ea typeface="Times New Roman" panose="02020603050405020304" pitchFamily="18" charset="0"/>
              </a:rPr>
              <a:t>Abstract</a:t>
            </a:r>
            <a:endParaRPr lang="en-GB" sz="1800" b="1">
              <a:solidFill>
                <a:srgbClr val="2F5496"/>
              </a:solidFill>
              <a:effectLst/>
              <a:latin typeface="Calibri Light" panose="020F0302020204030204" pitchFamily="34" charset="0"/>
              <a:ea typeface="Calibri" panose="020F0502020204030204" pitchFamily="34" charset="0"/>
            </a:endParaRPr>
          </a:p>
          <a:p>
            <a:r>
              <a:rPr lang="en-GB" sz="1800">
                <a:effectLst/>
                <a:latin typeface="Calibri" panose="020F0502020204030204" pitchFamily="34" charset="0"/>
                <a:ea typeface="Calibri" panose="020F0502020204030204" pitchFamily="34" charset="0"/>
              </a:rPr>
              <a:t>Widening access to, and enhancing success in higher education, is at the heart of the OU’s mission. The </a:t>
            </a:r>
            <a:r>
              <a:rPr lang="en-GB" sz="1800" u="sng">
                <a:solidFill>
                  <a:srgbClr val="0563C1"/>
                </a:solidFill>
                <a:effectLst/>
                <a:latin typeface="Calibri" panose="020F0502020204030204" pitchFamily="34" charset="0"/>
                <a:ea typeface="Calibri" panose="020F0502020204030204" pitchFamily="34" charset="0"/>
                <a:hlinkClick r:id="rId3"/>
              </a:rPr>
              <a:t>Access, Participation and Success Strategy</a:t>
            </a:r>
            <a:r>
              <a:rPr lang="en-GB" sz="1800">
                <a:effectLst/>
                <a:latin typeface="Calibri" panose="020F0502020204030204" pitchFamily="34" charset="0"/>
                <a:ea typeface="Calibri" panose="020F0502020204030204" pitchFamily="34" charset="0"/>
              </a:rPr>
              <a:t> details the University's strategic approach to supporting students from underrepresented and disadvantaged backgrounds to access HE and achieve equitable outcomes. However, there are significant differences in the proportion of OU students gaining a good module pass (1:1 and 2:1) when grouped by ethnicity, levels of higher education participation, indices of multiple deprivation or disability. The </a:t>
            </a:r>
            <a:r>
              <a:rPr lang="en-GB" sz="1800" u="sng">
                <a:solidFill>
                  <a:srgbClr val="0563C1"/>
                </a:solidFill>
                <a:effectLst/>
                <a:latin typeface="Calibri" panose="020F0502020204030204" pitchFamily="34" charset="0"/>
                <a:ea typeface="Calibri" panose="020F0502020204030204" pitchFamily="34" charset="0"/>
                <a:hlinkClick r:id="rId4"/>
              </a:rPr>
              <a:t>Access and Participation Plan</a:t>
            </a:r>
            <a:r>
              <a:rPr lang="en-GB" sz="1800">
                <a:effectLst/>
                <a:latin typeface="Calibri" panose="020F0502020204030204" pitchFamily="34" charset="0"/>
                <a:ea typeface="Calibri" panose="020F0502020204030204" pitchFamily="34" charset="0"/>
              </a:rPr>
              <a:t> (APP) sets out specific targets to reduce these awarding gaps by 2024/25.  </a:t>
            </a:r>
          </a:p>
          <a:p>
            <a:r>
              <a:rPr lang="en-GB" sz="1800">
                <a:effectLst/>
                <a:latin typeface="Calibri" panose="020F0502020204030204" pitchFamily="34" charset="0"/>
                <a:ea typeface="Calibri" panose="020F0502020204030204" pitchFamily="34" charset="0"/>
              </a:rPr>
              <a:t> </a:t>
            </a:r>
          </a:p>
          <a:p>
            <a:r>
              <a:rPr lang="en-GB" sz="1800">
                <a:effectLst/>
                <a:latin typeface="Calibri" panose="020F0502020204030204" pitchFamily="34" charset="0"/>
                <a:ea typeface="Calibri" panose="020F0502020204030204" pitchFamily="34" charset="0"/>
              </a:rPr>
              <a:t>This seminar will consider how the Scholarship of Teaching and Learning (</a:t>
            </a:r>
            <a:r>
              <a:rPr lang="en-GB" sz="1800" err="1">
                <a:effectLst/>
                <a:latin typeface="Calibri" panose="020F0502020204030204" pitchFamily="34" charset="0"/>
                <a:ea typeface="Calibri" panose="020F0502020204030204" pitchFamily="34" charset="0"/>
              </a:rPr>
              <a:t>SoTL</a:t>
            </a:r>
            <a:r>
              <a:rPr lang="en-GB" sz="1800">
                <a:effectLst/>
                <a:latin typeface="Calibri" panose="020F0502020204030204" pitchFamily="34" charset="0"/>
                <a:ea typeface="Calibri" panose="020F0502020204030204" pitchFamily="34" charset="0"/>
              </a:rPr>
              <a:t>) can be applied to inform the implementation of the OU’s Access, Participation and Success Strategy and enable the University to meet the aims and objectives of the APP. Within the STEM Faculty, a range of APP initiatives are being undertaken, from scholarship projects (supported through </a:t>
            </a:r>
            <a:r>
              <a:rPr lang="en-GB" sz="1800" err="1">
                <a:effectLst/>
                <a:latin typeface="Calibri" panose="020F0502020204030204" pitchFamily="34" charset="0"/>
                <a:ea typeface="Calibri" panose="020F0502020204030204" pitchFamily="34" charset="0"/>
              </a:rPr>
              <a:t>eSTEeM</a:t>
            </a:r>
            <a:r>
              <a:rPr lang="en-GB" sz="1800">
                <a:effectLst/>
                <a:latin typeface="Calibri" panose="020F0502020204030204" pitchFamily="34" charset="0"/>
                <a:ea typeface="Calibri" panose="020F0502020204030204" pitchFamily="34" charset="0"/>
              </a:rPr>
              <a:t>) to a curriculum review and audit. This seminar will focus on what we know about the OU’s awarding gaps, what we need to find out to develop evidence-informed interventions, what work is currently being done, and what further actions are needed. </a:t>
            </a:r>
          </a:p>
          <a:p>
            <a:endParaRPr lang="en-GB"/>
          </a:p>
        </p:txBody>
      </p:sp>
      <p:sp>
        <p:nvSpPr>
          <p:cNvPr id="4" name="Slide Number Placeholder 3"/>
          <p:cNvSpPr>
            <a:spLocks noGrp="1"/>
          </p:cNvSpPr>
          <p:nvPr>
            <p:ph type="sldNum" sz="quarter" idx="10"/>
          </p:nvPr>
        </p:nvSpPr>
        <p:spPr/>
        <p:txBody>
          <a:bodyPr/>
          <a:lstStyle/>
          <a:p>
            <a:fld id="{2C755DF9-41A9-4B2A-8603-E47104E21A85}" type="slidenum">
              <a:rPr lang="en-GB" smtClean="0"/>
              <a:t>1</a:t>
            </a:fld>
            <a:endParaRPr lang="en-GB"/>
          </a:p>
        </p:txBody>
      </p:sp>
    </p:spTree>
    <p:extLst>
      <p:ext uri="{BB962C8B-B14F-4D97-AF65-F5344CB8AC3E}">
        <p14:creationId xmlns:p14="http://schemas.microsoft.com/office/powerpoint/2010/main" val="415558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Trevor</a:t>
            </a:r>
            <a:r>
              <a:rPr lang="en-GB"/>
              <a:t> to welcome and start</a:t>
            </a:r>
          </a:p>
        </p:txBody>
      </p:sp>
      <p:sp>
        <p:nvSpPr>
          <p:cNvPr id="4" name="Slide Number Placeholder 3"/>
          <p:cNvSpPr>
            <a:spLocks noGrp="1"/>
          </p:cNvSpPr>
          <p:nvPr>
            <p:ph type="sldNum" sz="quarter" idx="5"/>
          </p:nvPr>
        </p:nvSpPr>
        <p:spPr/>
        <p:txBody>
          <a:bodyPr/>
          <a:lstStyle/>
          <a:p>
            <a:fld id="{2C755DF9-41A9-4B2A-8603-E47104E21A85}" type="slidenum">
              <a:rPr lang="en-GB" smtClean="0"/>
              <a:t>2</a:t>
            </a:fld>
            <a:endParaRPr lang="en-GB"/>
          </a:p>
        </p:txBody>
      </p:sp>
    </p:spTree>
    <p:extLst>
      <p:ext uri="{BB962C8B-B14F-4D97-AF65-F5344CB8AC3E}">
        <p14:creationId xmlns:p14="http://schemas.microsoft.com/office/powerpoint/2010/main" val="3482252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Trevor handover to </a:t>
            </a:r>
            <a:r>
              <a:rPr lang="en-GB" b="1"/>
              <a:t>Diane</a:t>
            </a:r>
            <a:r>
              <a:rPr lang="en-GB"/>
              <a:t> for learning from scholarship</a:t>
            </a:r>
          </a:p>
          <a:p>
            <a:endParaRPr lang="en-GB"/>
          </a:p>
          <a:p>
            <a:r>
              <a:rPr lang="en-US" b="0" i="0">
                <a:solidFill>
                  <a:srgbClr val="4D5156"/>
                </a:solidFill>
                <a:effectLst/>
                <a:latin typeface="arial" panose="020B0604020202020204" pitchFamily="34" charset="0"/>
              </a:rPr>
              <a:t>Advertisement: Heineken 'Refreshes the </a:t>
            </a:r>
            <a:r>
              <a:rPr lang="en-US" b="1" i="0">
                <a:solidFill>
                  <a:srgbClr val="5F6368"/>
                </a:solidFill>
                <a:effectLst/>
                <a:latin typeface="arial" panose="020B0604020202020204" pitchFamily="34" charset="0"/>
              </a:rPr>
              <a:t>parts</a:t>
            </a:r>
            <a:r>
              <a:rPr lang="en-US" b="0" i="0">
                <a:solidFill>
                  <a:srgbClr val="4D5156"/>
                </a:solidFill>
                <a:effectLst/>
                <a:latin typeface="arial" panose="020B0604020202020204" pitchFamily="34" charset="0"/>
              </a:rPr>
              <a:t> that </a:t>
            </a:r>
            <a:r>
              <a:rPr lang="en-US" b="1" i="0">
                <a:solidFill>
                  <a:srgbClr val="5F6368"/>
                </a:solidFill>
                <a:effectLst/>
                <a:latin typeface="arial" panose="020B0604020202020204" pitchFamily="34" charset="0"/>
              </a:rPr>
              <a:t>other</a:t>
            </a:r>
            <a:r>
              <a:rPr lang="en-US" b="0" i="0">
                <a:solidFill>
                  <a:srgbClr val="4D5156"/>
                </a:solidFill>
                <a:effectLst/>
                <a:latin typeface="arial" panose="020B0604020202020204" pitchFamily="34" charset="0"/>
              </a:rPr>
              <a:t> beers cannot </a:t>
            </a:r>
            <a:r>
              <a:rPr lang="en-US" b="1" i="0">
                <a:solidFill>
                  <a:srgbClr val="5F6368"/>
                </a:solidFill>
                <a:effectLst/>
                <a:latin typeface="arial" panose="020B0604020202020204" pitchFamily="34" charset="0"/>
              </a:rPr>
              <a:t>reach</a:t>
            </a:r>
            <a:r>
              <a:rPr lang="en-GB" b="1" i="0">
                <a:solidFill>
                  <a:srgbClr val="5F6368"/>
                </a:solidFill>
                <a:effectLst/>
                <a:latin typeface="arial" panose="020B0604020202020204" pitchFamily="34" charset="0"/>
              </a:rPr>
              <a:t>’</a:t>
            </a:r>
            <a:endParaRPr lang="en-GB"/>
          </a:p>
        </p:txBody>
      </p:sp>
      <p:sp>
        <p:nvSpPr>
          <p:cNvPr id="4" name="Slide Number Placeholder 3"/>
          <p:cNvSpPr>
            <a:spLocks noGrp="1"/>
          </p:cNvSpPr>
          <p:nvPr>
            <p:ph type="sldNum" sz="quarter" idx="5"/>
          </p:nvPr>
        </p:nvSpPr>
        <p:spPr/>
        <p:txBody>
          <a:bodyPr/>
          <a:lstStyle/>
          <a:p>
            <a:fld id="{2C755DF9-41A9-4B2A-8603-E47104E21A85}" type="slidenum">
              <a:rPr lang="en-GB" smtClean="0"/>
              <a:t>8</a:t>
            </a:fld>
            <a:endParaRPr lang="en-GB"/>
          </a:p>
        </p:txBody>
      </p:sp>
    </p:spTree>
    <p:extLst>
      <p:ext uri="{BB962C8B-B14F-4D97-AF65-F5344CB8AC3E}">
        <p14:creationId xmlns:p14="http://schemas.microsoft.com/office/powerpoint/2010/main" val="413822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Diane handover to </a:t>
            </a:r>
            <a:r>
              <a:rPr lang="en-GB" b="1"/>
              <a:t>Mark</a:t>
            </a:r>
            <a:r>
              <a:rPr lang="en-GB"/>
              <a:t> for current projects</a:t>
            </a:r>
          </a:p>
          <a:p>
            <a:endParaRPr lang="en-GB"/>
          </a:p>
        </p:txBody>
      </p:sp>
      <p:sp>
        <p:nvSpPr>
          <p:cNvPr id="4" name="Slide Number Placeholder 3"/>
          <p:cNvSpPr>
            <a:spLocks noGrp="1"/>
          </p:cNvSpPr>
          <p:nvPr>
            <p:ph type="sldNum" sz="quarter" idx="5"/>
          </p:nvPr>
        </p:nvSpPr>
        <p:spPr/>
        <p:txBody>
          <a:bodyPr/>
          <a:lstStyle/>
          <a:p>
            <a:fld id="{2C755DF9-41A9-4B2A-8603-E47104E21A85}" type="slidenum">
              <a:rPr lang="en-GB" smtClean="0"/>
              <a:t>11</a:t>
            </a:fld>
            <a:endParaRPr lang="en-GB"/>
          </a:p>
        </p:txBody>
      </p:sp>
    </p:spTree>
    <p:extLst>
      <p:ext uri="{BB962C8B-B14F-4D97-AF65-F5344CB8AC3E}">
        <p14:creationId xmlns:p14="http://schemas.microsoft.com/office/powerpoint/2010/main" val="1795821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C755DF9-41A9-4B2A-8603-E47104E21A85}" type="slidenum">
              <a:rPr lang="en-GB" smtClean="0"/>
              <a:t>12</a:t>
            </a:fld>
            <a:endParaRPr lang="en-GB"/>
          </a:p>
        </p:txBody>
      </p:sp>
    </p:spTree>
    <p:extLst>
      <p:ext uri="{BB962C8B-B14F-4D97-AF65-F5344CB8AC3E}">
        <p14:creationId xmlns:p14="http://schemas.microsoft.com/office/powerpoint/2010/main" val="954368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a:t>Mark to handover to </a:t>
            </a:r>
            <a:r>
              <a:rPr lang="en-GB" b="1"/>
              <a:t>Trevor</a:t>
            </a:r>
            <a:r>
              <a:rPr lang="en-GB"/>
              <a:t> to lead with </a:t>
            </a:r>
            <a:r>
              <a:rPr lang="en-GB" b="1"/>
              <a:t>Mark</a:t>
            </a:r>
            <a:r>
              <a:rPr lang="en-GB"/>
              <a:t> and </a:t>
            </a:r>
            <a:r>
              <a:rPr lang="en-GB" b="1"/>
              <a:t>Diane</a:t>
            </a:r>
            <a:r>
              <a:rPr lang="en-GB"/>
              <a:t> to chip-in and discuss ideas and opportunities for future APP scholarship…</a:t>
            </a:r>
          </a:p>
        </p:txBody>
      </p:sp>
      <p:sp>
        <p:nvSpPr>
          <p:cNvPr id="4" name="Slide Number Placeholder 3"/>
          <p:cNvSpPr>
            <a:spLocks noGrp="1"/>
          </p:cNvSpPr>
          <p:nvPr>
            <p:ph type="sldNum" sz="quarter" idx="5"/>
          </p:nvPr>
        </p:nvSpPr>
        <p:spPr/>
        <p:txBody>
          <a:bodyPr/>
          <a:lstStyle/>
          <a:p>
            <a:fld id="{2C755DF9-41A9-4B2A-8603-E47104E21A85}" type="slidenum">
              <a:rPr lang="en-GB" smtClean="0"/>
              <a:t>13</a:t>
            </a:fld>
            <a:endParaRPr lang="en-GB"/>
          </a:p>
        </p:txBody>
      </p:sp>
    </p:spTree>
    <p:extLst>
      <p:ext uri="{BB962C8B-B14F-4D97-AF65-F5344CB8AC3E}">
        <p14:creationId xmlns:p14="http://schemas.microsoft.com/office/powerpoint/2010/main" val="2725377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Each of us could take the lead on one of these (and the others could chip-in/discuss)?...</a:t>
            </a:r>
          </a:p>
          <a:p>
            <a:r>
              <a:rPr lang="en-GB"/>
              <a:t>- Diane: A need for more meaningful conversations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 Mark: OU brand (national treasure / middle class guardian readers)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 Trevor: Neoliberal reforms in higher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5"/>
          </p:nvPr>
        </p:nvSpPr>
        <p:spPr/>
        <p:txBody>
          <a:bodyPr/>
          <a:lstStyle/>
          <a:p>
            <a:fld id="{2C755DF9-41A9-4B2A-8603-E47104E21A85}" type="slidenum">
              <a:rPr lang="en-GB" smtClean="0"/>
              <a:t>14</a:t>
            </a:fld>
            <a:endParaRPr lang="en-GB"/>
          </a:p>
        </p:txBody>
      </p:sp>
    </p:spTree>
    <p:extLst>
      <p:ext uri="{BB962C8B-B14F-4D97-AF65-F5344CB8AC3E}">
        <p14:creationId xmlns:p14="http://schemas.microsoft.com/office/powerpoint/2010/main" val="894975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Trevor</a:t>
            </a:r>
            <a:r>
              <a:rPr lang="en-GB"/>
              <a:t> to welcome and start</a:t>
            </a:r>
          </a:p>
        </p:txBody>
      </p:sp>
      <p:sp>
        <p:nvSpPr>
          <p:cNvPr id="4" name="Slide Number Placeholder 3"/>
          <p:cNvSpPr>
            <a:spLocks noGrp="1"/>
          </p:cNvSpPr>
          <p:nvPr>
            <p:ph type="sldNum" sz="quarter" idx="5"/>
          </p:nvPr>
        </p:nvSpPr>
        <p:spPr/>
        <p:txBody>
          <a:bodyPr/>
          <a:lstStyle/>
          <a:p>
            <a:fld id="{2C755DF9-41A9-4B2A-8603-E47104E21A85}" type="slidenum">
              <a:rPr lang="en-GB" smtClean="0"/>
              <a:t>15</a:t>
            </a:fld>
            <a:endParaRPr lang="en-GB"/>
          </a:p>
        </p:txBody>
      </p:sp>
    </p:spTree>
    <p:extLst>
      <p:ext uri="{BB962C8B-B14F-4D97-AF65-F5344CB8AC3E}">
        <p14:creationId xmlns:p14="http://schemas.microsoft.com/office/powerpoint/2010/main" val="1983725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00"/>
              </a:spcBef>
            </a:pPr>
            <a:r>
              <a:rPr lang="en-GB" sz="1800" b="1">
                <a:solidFill>
                  <a:srgbClr val="4472C4"/>
                </a:solidFill>
                <a:effectLst/>
                <a:latin typeface="Calibri Light" panose="020F0302020204030204" pitchFamily="34" charset="0"/>
                <a:ea typeface="Times New Roman" panose="02020603050405020304" pitchFamily="18" charset="0"/>
              </a:rPr>
              <a:t>A STEM scholarly response to the OU Awarding Gap </a:t>
            </a:r>
            <a:endParaRPr lang="en-GB" sz="1800" b="1">
              <a:solidFill>
                <a:srgbClr val="1F3763"/>
              </a:solidFill>
              <a:effectLst/>
              <a:latin typeface="Calibri Light" panose="020F0302020204030204" pitchFamily="34" charset="0"/>
              <a:ea typeface="Calibri" panose="020F0502020204030204" pitchFamily="34" charset="0"/>
            </a:endParaRPr>
          </a:p>
          <a:p>
            <a:pPr>
              <a:spcBef>
                <a:spcPts val="200"/>
              </a:spcBef>
            </a:pPr>
            <a:r>
              <a:rPr lang="en-GB" sz="1800" b="1">
                <a:solidFill>
                  <a:srgbClr val="4472C4"/>
                </a:solidFill>
                <a:effectLst/>
                <a:latin typeface="Calibri Light" panose="020F0302020204030204" pitchFamily="34" charset="0"/>
                <a:ea typeface="Times New Roman" panose="02020603050405020304" pitchFamily="18" charset="0"/>
              </a:rPr>
              <a:t>Diane Butler, Associate Dean (Academic Excellence) with Trevor Collins and Mark Jones, </a:t>
            </a:r>
            <a:r>
              <a:rPr lang="en-GB" sz="1800" b="1" err="1">
                <a:solidFill>
                  <a:srgbClr val="4472C4"/>
                </a:solidFill>
                <a:effectLst/>
                <a:latin typeface="Calibri Light" panose="020F0302020204030204" pitchFamily="34" charset="0"/>
                <a:ea typeface="Times New Roman" panose="02020603050405020304" pitchFamily="18" charset="0"/>
              </a:rPr>
              <a:t>eSTEeM</a:t>
            </a:r>
            <a:r>
              <a:rPr lang="en-GB" sz="1800" b="1">
                <a:solidFill>
                  <a:srgbClr val="4472C4"/>
                </a:solidFill>
                <a:effectLst/>
                <a:latin typeface="Calibri Light" panose="020F0302020204030204" pitchFamily="34" charset="0"/>
                <a:ea typeface="Times New Roman" panose="02020603050405020304" pitchFamily="18" charset="0"/>
              </a:rPr>
              <a:t> Directors</a:t>
            </a:r>
            <a:endParaRPr lang="en-GB" sz="1800" b="1">
              <a:solidFill>
                <a:srgbClr val="1F3763"/>
              </a:solidFill>
              <a:effectLst/>
              <a:latin typeface="Calibri Light" panose="020F0302020204030204" pitchFamily="34" charset="0"/>
              <a:ea typeface="Calibri" panose="020F0502020204030204" pitchFamily="34" charset="0"/>
            </a:endParaRPr>
          </a:p>
          <a:p>
            <a:pPr>
              <a:spcBef>
                <a:spcPts val="200"/>
              </a:spcBef>
            </a:pPr>
            <a:r>
              <a:rPr lang="en-GB" sz="1800" b="1">
                <a:solidFill>
                  <a:srgbClr val="4472C4"/>
                </a:solidFill>
                <a:effectLst/>
                <a:latin typeface="Calibri Light" panose="020F0302020204030204" pitchFamily="34" charset="0"/>
                <a:ea typeface="Times New Roman" panose="02020603050405020304" pitchFamily="18" charset="0"/>
              </a:rPr>
              <a:t>Thursday 25</a:t>
            </a:r>
            <a:r>
              <a:rPr lang="en-GB" sz="1800" b="1" baseline="30000">
                <a:solidFill>
                  <a:srgbClr val="4472C4"/>
                </a:solidFill>
                <a:effectLst/>
                <a:latin typeface="Calibri Light" panose="020F0302020204030204" pitchFamily="34" charset="0"/>
                <a:ea typeface="Times New Roman" panose="02020603050405020304" pitchFamily="18" charset="0"/>
              </a:rPr>
              <a:t>th</a:t>
            </a:r>
            <a:r>
              <a:rPr lang="en-GB" sz="1800" b="1">
                <a:solidFill>
                  <a:srgbClr val="1F3763"/>
                </a:solidFill>
                <a:effectLst/>
                <a:latin typeface="Calibri Light" panose="020F0302020204030204" pitchFamily="34" charset="0"/>
                <a:ea typeface="Times New Roman" panose="02020603050405020304" pitchFamily="18" charset="0"/>
              </a:rPr>
              <a:t> </a:t>
            </a:r>
            <a:r>
              <a:rPr lang="en-GB" sz="1800" b="1">
                <a:solidFill>
                  <a:srgbClr val="4472C4"/>
                </a:solidFill>
                <a:effectLst/>
                <a:latin typeface="Calibri Light" panose="020F0302020204030204" pitchFamily="34" charset="0"/>
                <a:ea typeface="Times New Roman" panose="02020603050405020304" pitchFamily="18" charset="0"/>
              </a:rPr>
              <a:t>March, 14.00-15.00 via MS Teams followed by Putting Talk into Action online discussion, Thursday 1</a:t>
            </a:r>
            <a:r>
              <a:rPr lang="en-GB" sz="1800" b="1" baseline="30000">
                <a:solidFill>
                  <a:srgbClr val="4472C4"/>
                </a:solidFill>
                <a:effectLst/>
                <a:latin typeface="Calibri Light" panose="020F0302020204030204" pitchFamily="34" charset="0"/>
                <a:ea typeface="Times New Roman" panose="02020603050405020304" pitchFamily="18" charset="0"/>
              </a:rPr>
              <a:t>st</a:t>
            </a:r>
            <a:r>
              <a:rPr lang="en-GB" sz="1800" b="1">
                <a:solidFill>
                  <a:srgbClr val="4472C4"/>
                </a:solidFill>
                <a:effectLst/>
                <a:latin typeface="Calibri Light" panose="020F0302020204030204" pitchFamily="34" charset="0"/>
                <a:ea typeface="Times New Roman" panose="02020603050405020304" pitchFamily="18" charset="0"/>
              </a:rPr>
              <a:t> April, 19.30-20.30 via MS Teams</a:t>
            </a:r>
            <a:endParaRPr lang="en-GB" sz="1800" b="1">
              <a:solidFill>
                <a:srgbClr val="1F3763"/>
              </a:solidFill>
              <a:effectLst/>
              <a:latin typeface="Calibri Light" panose="020F0302020204030204" pitchFamily="34" charset="0"/>
              <a:ea typeface="Calibri" panose="020F0502020204030204" pitchFamily="34" charset="0"/>
            </a:endParaRPr>
          </a:p>
          <a:p>
            <a:r>
              <a:rPr lang="en-GB" sz="1800">
                <a:effectLst/>
                <a:latin typeface="Calibri" panose="020F0502020204030204" pitchFamily="34" charset="0"/>
                <a:ea typeface="Calibri" panose="020F0502020204030204" pitchFamily="34" charset="0"/>
              </a:rPr>
              <a:t> </a:t>
            </a:r>
          </a:p>
          <a:p>
            <a:pPr>
              <a:spcBef>
                <a:spcPts val="200"/>
              </a:spcBef>
            </a:pPr>
            <a:r>
              <a:rPr lang="en-GB" sz="1800" b="1">
                <a:solidFill>
                  <a:srgbClr val="2F5496"/>
                </a:solidFill>
                <a:effectLst/>
                <a:latin typeface="Calibri Light" panose="020F0302020204030204" pitchFamily="34" charset="0"/>
                <a:ea typeface="Times New Roman" panose="02020603050405020304" pitchFamily="18" charset="0"/>
              </a:rPr>
              <a:t>Abstract</a:t>
            </a:r>
            <a:endParaRPr lang="en-GB" sz="1800" b="1">
              <a:solidFill>
                <a:srgbClr val="2F5496"/>
              </a:solidFill>
              <a:effectLst/>
              <a:latin typeface="Calibri Light" panose="020F0302020204030204" pitchFamily="34" charset="0"/>
              <a:ea typeface="Calibri" panose="020F0502020204030204" pitchFamily="34" charset="0"/>
            </a:endParaRPr>
          </a:p>
          <a:p>
            <a:r>
              <a:rPr lang="en-GB" sz="1800">
                <a:effectLst/>
                <a:latin typeface="Calibri" panose="020F0502020204030204" pitchFamily="34" charset="0"/>
                <a:ea typeface="Calibri" panose="020F0502020204030204" pitchFamily="34" charset="0"/>
              </a:rPr>
              <a:t>Widening access to, and enhancing success in higher education, is at the heart of the OU’s mission. The </a:t>
            </a:r>
            <a:r>
              <a:rPr lang="en-GB" sz="1800" u="sng">
                <a:solidFill>
                  <a:srgbClr val="0563C1"/>
                </a:solidFill>
                <a:effectLst/>
                <a:latin typeface="Calibri" panose="020F0502020204030204" pitchFamily="34" charset="0"/>
                <a:ea typeface="Calibri" panose="020F0502020204030204" pitchFamily="34" charset="0"/>
                <a:hlinkClick r:id="rId3"/>
              </a:rPr>
              <a:t>Access, Participation and Success Strategy</a:t>
            </a:r>
            <a:r>
              <a:rPr lang="en-GB" sz="1800">
                <a:effectLst/>
                <a:latin typeface="Calibri" panose="020F0502020204030204" pitchFamily="34" charset="0"/>
                <a:ea typeface="Calibri" panose="020F0502020204030204" pitchFamily="34" charset="0"/>
              </a:rPr>
              <a:t> details the University's strategic approach to supporting students from underrepresented and disadvantaged backgrounds to access HE and achieve equitable outcomes. However, there are significant differences in the proportion of OU students gaining a good module pass (1:1 and 2:1) when grouped by ethnicity, levels of higher education participation, indices of multiple deprivation or disability. The </a:t>
            </a:r>
            <a:r>
              <a:rPr lang="en-GB" sz="1800" u="sng">
                <a:solidFill>
                  <a:srgbClr val="0563C1"/>
                </a:solidFill>
                <a:effectLst/>
                <a:latin typeface="Calibri" panose="020F0502020204030204" pitchFamily="34" charset="0"/>
                <a:ea typeface="Calibri" panose="020F0502020204030204" pitchFamily="34" charset="0"/>
                <a:hlinkClick r:id="rId4"/>
              </a:rPr>
              <a:t>Access and Participation Plan</a:t>
            </a:r>
            <a:r>
              <a:rPr lang="en-GB" sz="1800">
                <a:effectLst/>
                <a:latin typeface="Calibri" panose="020F0502020204030204" pitchFamily="34" charset="0"/>
                <a:ea typeface="Calibri" panose="020F0502020204030204" pitchFamily="34" charset="0"/>
              </a:rPr>
              <a:t> (APP) sets out specific targets to reduce these awarding gaps by 2024/25.  </a:t>
            </a:r>
          </a:p>
          <a:p>
            <a:r>
              <a:rPr lang="en-GB" sz="1800">
                <a:effectLst/>
                <a:latin typeface="Calibri" panose="020F0502020204030204" pitchFamily="34" charset="0"/>
                <a:ea typeface="Calibri" panose="020F0502020204030204" pitchFamily="34" charset="0"/>
              </a:rPr>
              <a:t> </a:t>
            </a:r>
          </a:p>
          <a:p>
            <a:r>
              <a:rPr lang="en-GB" sz="1800">
                <a:effectLst/>
                <a:latin typeface="Calibri" panose="020F0502020204030204" pitchFamily="34" charset="0"/>
                <a:ea typeface="Calibri" panose="020F0502020204030204" pitchFamily="34" charset="0"/>
              </a:rPr>
              <a:t>This seminar will consider how the Scholarship of Teaching and Learning (</a:t>
            </a:r>
            <a:r>
              <a:rPr lang="en-GB" sz="1800" err="1">
                <a:effectLst/>
                <a:latin typeface="Calibri" panose="020F0502020204030204" pitchFamily="34" charset="0"/>
                <a:ea typeface="Calibri" panose="020F0502020204030204" pitchFamily="34" charset="0"/>
              </a:rPr>
              <a:t>SoTL</a:t>
            </a:r>
            <a:r>
              <a:rPr lang="en-GB" sz="1800">
                <a:effectLst/>
                <a:latin typeface="Calibri" panose="020F0502020204030204" pitchFamily="34" charset="0"/>
                <a:ea typeface="Calibri" panose="020F0502020204030204" pitchFamily="34" charset="0"/>
              </a:rPr>
              <a:t>) can be applied to inform the implementation of the OU’s Access, Participation and Success Strategy and enable the University to meet the aims and objectives of the APP. Within the STEM Faculty, a range of APP initiatives are being undertaken, from scholarship projects (supported through </a:t>
            </a:r>
            <a:r>
              <a:rPr lang="en-GB" sz="1800" err="1">
                <a:effectLst/>
                <a:latin typeface="Calibri" panose="020F0502020204030204" pitchFamily="34" charset="0"/>
                <a:ea typeface="Calibri" panose="020F0502020204030204" pitchFamily="34" charset="0"/>
              </a:rPr>
              <a:t>eSTEeM</a:t>
            </a:r>
            <a:r>
              <a:rPr lang="en-GB" sz="1800">
                <a:effectLst/>
                <a:latin typeface="Calibri" panose="020F0502020204030204" pitchFamily="34" charset="0"/>
                <a:ea typeface="Calibri" panose="020F0502020204030204" pitchFamily="34" charset="0"/>
              </a:rPr>
              <a:t>) to a curriculum review and audit. This seminar will focus on what we know about the OU’s awarding gaps, what we need to find out to develop evidence-informed interventions, what work is currently being done, and what further actions are needed. </a:t>
            </a:r>
          </a:p>
          <a:p>
            <a:endParaRPr lang="en-GB"/>
          </a:p>
        </p:txBody>
      </p:sp>
      <p:sp>
        <p:nvSpPr>
          <p:cNvPr id="4" name="Slide Number Placeholder 3"/>
          <p:cNvSpPr>
            <a:spLocks noGrp="1"/>
          </p:cNvSpPr>
          <p:nvPr>
            <p:ph type="sldNum" sz="quarter" idx="10"/>
          </p:nvPr>
        </p:nvSpPr>
        <p:spPr/>
        <p:txBody>
          <a:bodyPr/>
          <a:lstStyle/>
          <a:p>
            <a:fld id="{2C755DF9-41A9-4B2A-8603-E47104E21A85}" type="slidenum">
              <a:rPr lang="en-GB" smtClean="0"/>
              <a:t>16</a:t>
            </a:fld>
            <a:endParaRPr lang="en-GB"/>
          </a:p>
        </p:txBody>
      </p:sp>
    </p:spTree>
    <p:extLst>
      <p:ext uri="{BB962C8B-B14F-4D97-AF65-F5344CB8AC3E}">
        <p14:creationId xmlns:p14="http://schemas.microsoft.com/office/powerpoint/2010/main" val="4657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024934-070C-DA4D-AC21-0DC55BDEFACF}"/>
              </a:ext>
            </a:extLst>
          </p:cNvPr>
          <p:cNvSpPr/>
          <p:nvPr userDrawn="1"/>
        </p:nvSpPr>
        <p:spPr>
          <a:xfrm>
            <a:off x="10087429" y="319314"/>
            <a:ext cx="1266371" cy="928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r>
              <a:rPr lang="en-US"/>
              <a:t>Thursday, 25th March 2021</a:t>
            </a:r>
            <a:endParaRPr lang="en-GB"/>
          </a:p>
        </p:txBody>
      </p:sp>
      <p:sp>
        <p:nvSpPr>
          <p:cNvPr id="5" name="Footer Placeholder 4"/>
          <p:cNvSpPr>
            <a:spLocks noGrp="1"/>
          </p:cNvSpPr>
          <p:nvPr>
            <p:ph type="ftr" sz="quarter" idx="11"/>
          </p:nvPr>
        </p:nvSpPr>
        <p:spPr/>
        <p:txBody>
          <a:bodyPr/>
          <a:lstStyle/>
          <a:p>
            <a:r>
              <a:rPr lang="en-US"/>
              <a:t>eSTEeM Seminar - A STEM Scholarly response to the OU Awarding Gap</a:t>
            </a:r>
            <a:endParaRPr lang="en-GB"/>
          </a:p>
        </p:txBody>
      </p:sp>
      <p:sp>
        <p:nvSpPr>
          <p:cNvPr id="6" name="Slide Number Placeholder 5"/>
          <p:cNvSpPr>
            <a:spLocks noGrp="1"/>
          </p:cNvSpPr>
          <p:nvPr>
            <p:ph type="sldNum" sz="quarter" idx="12"/>
          </p:nvPr>
        </p:nvSpPr>
        <p:spPr/>
        <p:txBody>
          <a:bodyPr/>
          <a:lstStyle/>
          <a:p>
            <a:fld id="{341D4F6A-8D54-49B9-8B0E-EEA58E4D334B}" type="slidenum">
              <a:rPr lang="en-GB" smtClean="0"/>
              <a:t>‹#›</a:t>
            </a:fld>
            <a:endParaRPr lang="en-GB"/>
          </a:p>
        </p:txBody>
      </p:sp>
    </p:spTree>
    <p:extLst>
      <p:ext uri="{BB962C8B-B14F-4D97-AF65-F5344CB8AC3E}">
        <p14:creationId xmlns:p14="http://schemas.microsoft.com/office/powerpoint/2010/main" val="1432869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Thursday, 25th March 2021</a:t>
            </a:r>
            <a:endParaRPr lang="en-GB"/>
          </a:p>
        </p:txBody>
      </p:sp>
      <p:sp>
        <p:nvSpPr>
          <p:cNvPr id="5" name="Footer Placeholder 4"/>
          <p:cNvSpPr>
            <a:spLocks noGrp="1"/>
          </p:cNvSpPr>
          <p:nvPr>
            <p:ph type="ftr" sz="quarter" idx="11"/>
          </p:nvPr>
        </p:nvSpPr>
        <p:spPr/>
        <p:txBody>
          <a:bodyPr/>
          <a:lstStyle/>
          <a:p>
            <a:r>
              <a:rPr lang="en-US"/>
              <a:t>eSTEeM Seminar - A STEM Scholarly response to the OU Awarding Gap</a:t>
            </a:r>
            <a:endParaRPr lang="en-GB"/>
          </a:p>
        </p:txBody>
      </p:sp>
      <p:sp>
        <p:nvSpPr>
          <p:cNvPr id="6" name="Slide Number Placeholder 5"/>
          <p:cNvSpPr>
            <a:spLocks noGrp="1"/>
          </p:cNvSpPr>
          <p:nvPr>
            <p:ph type="sldNum" sz="quarter" idx="12"/>
          </p:nvPr>
        </p:nvSpPr>
        <p:spPr/>
        <p:txBody>
          <a:bodyPr/>
          <a:lstStyle/>
          <a:p>
            <a:fld id="{341D4F6A-8D54-49B9-8B0E-EEA58E4D334B}" type="slidenum">
              <a:rPr lang="en-GB" smtClean="0"/>
              <a:t>‹#›</a:t>
            </a:fld>
            <a:endParaRPr lang="en-GB"/>
          </a:p>
        </p:txBody>
      </p:sp>
    </p:spTree>
    <p:extLst>
      <p:ext uri="{BB962C8B-B14F-4D97-AF65-F5344CB8AC3E}">
        <p14:creationId xmlns:p14="http://schemas.microsoft.com/office/powerpoint/2010/main" val="1428544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Thursday, 25th March 2021</a:t>
            </a:r>
            <a:endParaRPr lang="en-GB"/>
          </a:p>
        </p:txBody>
      </p:sp>
      <p:sp>
        <p:nvSpPr>
          <p:cNvPr id="5" name="Footer Placeholder 4"/>
          <p:cNvSpPr>
            <a:spLocks noGrp="1"/>
          </p:cNvSpPr>
          <p:nvPr>
            <p:ph type="ftr" sz="quarter" idx="11"/>
          </p:nvPr>
        </p:nvSpPr>
        <p:spPr/>
        <p:txBody>
          <a:bodyPr/>
          <a:lstStyle/>
          <a:p>
            <a:r>
              <a:rPr lang="en-US"/>
              <a:t>eSTEeM Seminar - A STEM Scholarly response to the OU Awarding Gap</a:t>
            </a:r>
            <a:endParaRPr lang="en-GB"/>
          </a:p>
        </p:txBody>
      </p:sp>
      <p:sp>
        <p:nvSpPr>
          <p:cNvPr id="6" name="Slide Number Placeholder 5"/>
          <p:cNvSpPr>
            <a:spLocks noGrp="1"/>
          </p:cNvSpPr>
          <p:nvPr>
            <p:ph type="sldNum" sz="quarter" idx="12"/>
          </p:nvPr>
        </p:nvSpPr>
        <p:spPr/>
        <p:txBody>
          <a:bodyPr/>
          <a:lstStyle/>
          <a:p>
            <a:fld id="{341D4F6A-8D54-49B9-8B0E-EEA58E4D334B}" type="slidenum">
              <a:rPr lang="en-GB" smtClean="0"/>
              <a:t>‹#›</a:t>
            </a:fld>
            <a:endParaRPr lang="en-GB"/>
          </a:p>
        </p:txBody>
      </p:sp>
    </p:spTree>
    <p:extLst>
      <p:ext uri="{BB962C8B-B14F-4D97-AF65-F5344CB8AC3E}">
        <p14:creationId xmlns:p14="http://schemas.microsoft.com/office/powerpoint/2010/main" val="4269705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Thursday, 25th March 2021</a:t>
            </a:r>
            <a:endParaRPr lang="en-GB"/>
          </a:p>
        </p:txBody>
      </p:sp>
      <p:sp>
        <p:nvSpPr>
          <p:cNvPr id="5" name="Footer Placeholder 4"/>
          <p:cNvSpPr>
            <a:spLocks noGrp="1"/>
          </p:cNvSpPr>
          <p:nvPr>
            <p:ph type="ftr" sz="quarter" idx="11"/>
          </p:nvPr>
        </p:nvSpPr>
        <p:spPr/>
        <p:txBody>
          <a:bodyPr/>
          <a:lstStyle/>
          <a:p>
            <a:r>
              <a:rPr lang="en-US"/>
              <a:t>eSTEeM Seminar - A STEM Scholarly response to the OU Awarding Gap</a:t>
            </a:r>
            <a:endParaRPr lang="en-GB"/>
          </a:p>
        </p:txBody>
      </p:sp>
      <p:sp>
        <p:nvSpPr>
          <p:cNvPr id="6" name="Slide Number Placeholder 5"/>
          <p:cNvSpPr>
            <a:spLocks noGrp="1"/>
          </p:cNvSpPr>
          <p:nvPr>
            <p:ph type="sldNum" sz="quarter" idx="12"/>
          </p:nvPr>
        </p:nvSpPr>
        <p:spPr/>
        <p:txBody>
          <a:bodyPr/>
          <a:lstStyle/>
          <a:p>
            <a:fld id="{341D4F6A-8D54-49B9-8B0E-EEA58E4D334B}" type="slidenum">
              <a:rPr lang="en-GB" smtClean="0"/>
              <a:t>‹#›</a:t>
            </a:fld>
            <a:endParaRPr lang="en-GB"/>
          </a:p>
        </p:txBody>
      </p:sp>
    </p:spTree>
    <p:extLst>
      <p:ext uri="{BB962C8B-B14F-4D97-AF65-F5344CB8AC3E}">
        <p14:creationId xmlns:p14="http://schemas.microsoft.com/office/powerpoint/2010/main" val="1790747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Thursday, 25th March 2021</a:t>
            </a:r>
            <a:endParaRPr lang="en-GB"/>
          </a:p>
        </p:txBody>
      </p:sp>
      <p:sp>
        <p:nvSpPr>
          <p:cNvPr id="5" name="Footer Placeholder 4"/>
          <p:cNvSpPr>
            <a:spLocks noGrp="1"/>
          </p:cNvSpPr>
          <p:nvPr>
            <p:ph type="ftr" sz="quarter" idx="11"/>
          </p:nvPr>
        </p:nvSpPr>
        <p:spPr/>
        <p:txBody>
          <a:bodyPr/>
          <a:lstStyle/>
          <a:p>
            <a:r>
              <a:rPr lang="en-US"/>
              <a:t>eSTEeM Seminar - A STEM Scholarly response to the OU Awarding Gap</a:t>
            </a:r>
            <a:endParaRPr lang="en-GB"/>
          </a:p>
        </p:txBody>
      </p:sp>
      <p:sp>
        <p:nvSpPr>
          <p:cNvPr id="6" name="Slide Number Placeholder 5"/>
          <p:cNvSpPr>
            <a:spLocks noGrp="1"/>
          </p:cNvSpPr>
          <p:nvPr>
            <p:ph type="sldNum" sz="quarter" idx="12"/>
          </p:nvPr>
        </p:nvSpPr>
        <p:spPr/>
        <p:txBody>
          <a:bodyPr/>
          <a:lstStyle/>
          <a:p>
            <a:fld id="{341D4F6A-8D54-49B9-8B0E-EEA58E4D334B}" type="slidenum">
              <a:rPr lang="en-GB" smtClean="0"/>
              <a:t>‹#›</a:t>
            </a:fld>
            <a:endParaRPr lang="en-GB"/>
          </a:p>
        </p:txBody>
      </p:sp>
      <p:sp>
        <p:nvSpPr>
          <p:cNvPr id="7" name="Rectangle 6">
            <a:extLst>
              <a:ext uri="{FF2B5EF4-FFF2-40B4-BE49-F238E27FC236}">
                <a16:creationId xmlns:a16="http://schemas.microsoft.com/office/drawing/2014/main" id="{F62414B7-E694-DD45-8C62-70FE79ADDF1F}"/>
              </a:ext>
            </a:extLst>
          </p:cNvPr>
          <p:cNvSpPr/>
          <p:nvPr userDrawn="1"/>
        </p:nvSpPr>
        <p:spPr>
          <a:xfrm>
            <a:off x="10087429" y="319314"/>
            <a:ext cx="1266371" cy="928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4358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a:t>Click to edit Master title style</a:t>
            </a:r>
            <a:endParaRPr lang="en-GB"/>
          </a:p>
        </p:txBody>
      </p:sp>
      <p:sp>
        <p:nvSpPr>
          <p:cNvPr id="3" name="Content Placeholder 2"/>
          <p:cNvSpPr>
            <a:spLocks noGrp="1"/>
          </p:cNvSpPr>
          <p:nvPr>
            <p:ph sz="half" idx="1"/>
          </p:nvPr>
        </p:nvSpPr>
        <p:spPr>
          <a:xfrm>
            <a:off x="838200" y="1368107"/>
            <a:ext cx="5181600" cy="4808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368107"/>
            <a:ext cx="5181600" cy="4808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US"/>
              <a:t>Thursday, 25th March 2021</a:t>
            </a:r>
            <a:endParaRPr lang="en-GB"/>
          </a:p>
        </p:txBody>
      </p:sp>
      <p:sp>
        <p:nvSpPr>
          <p:cNvPr id="6" name="Footer Placeholder 5"/>
          <p:cNvSpPr>
            <a:spLocks noGrp="1"/>
          </p:cNvSpPr>
          <p:nvPr>
            <p:ph type="ftr" sz="quarter" idx="11"/>
          </p:nvPr>
        </p:nvSpPr>
        <p:spPr/>
        <p:txBody>
          <a:bodyPr/>
          <a:lstStyle/>
          <a:p>
            <a:r>
              <a:rPr lang="en-US"/>
              <a:t>eSTEeM Seminar - A STEM Scholarly response to the OU Awarding Gap</a:t>
            </a:r>
            <a:endParaRPr lang="en-GB"/>
          </a:p>
        </p:txBody>
      </p:sp>
      <p:sp>
        <p:nvSpPr>
          <p:cNvPr id="7" name="Slide Number Placeholder 6"/>
          <p:cNvSpPr>
            <a:spLocks noGrp="1"/>
          </p:cNvSpPr>
          <p:nvPr>
            <p:ph type="sldNum" sz="quarter" idx="12"/>
          </p:nvPr>
        </p:nvSpPr>
        <p:spPr/>
        <p:txBody>
          <a:bodyPr/>
          <a:lstStyle/>
          <a:p>
            <a:fld id="{341D4F6A-8D54-49B9-8B0E-EEA58E4D334B}" type="slidenum">
              <a:rPr lang="en-GB" smtClean="0"/>
              <a:t>‹#›</a:t>
            </a:fld>
            <a:endParaRPr lang="en-GB"/>
          </a:p>
        </p:txBody>
      </p:sp>
    </p:spTree>
    <p:extLst>
      <p:ext uri="{BB962C8B-B14F-4D97-AF65-F5344CB8AC3E}">
        <p14:creationId xmlns:p14="http://schemas.microsoft.com/office/powerpoint/2010/main" val="114980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r>
              <a:rPr lang="en-US"/>
              <a:t>Thursday, 25th March 2021</a:t>
            </a:r>
            <a:endParaRPr lang="en-GB"/>
          </a:p>
        </p:txBody>
      </p:sp>
      <p:sp>
        <p:nvSpPr>
          <p:cNvPr id="8" name="Footer Placeholder 7"/>
          <p:cNvSpPr>
            <a:spLocks noGrp="1"/>
          </p:cNvSpPr>
          <p:nvPr>
            <p:ph type="ftr" sz="quarter" idx="11"/>
          </p:nvPr>
        </p:nvSpPr>
        <p:spPr/>
        <p:txBody>
          <a:bodyPr/>
          <a:lstStyle/>
          <a:p>
            <a:r>
              <a:rPr lang="en-US"/>
              <a:t>eSTEeM Seminar - A STEM Scholarly response to the OU Awarding Gap</a:t>
            </a:r>
            <a:endParaRPr lang="en-GB"/>
          </a:p>
        </p:txBody>
      </p:sp>
      <p:sp>
        <p:nvSpPr>
          <p:cNvPr id="9" name="Slide Number Placeholder 8"/>
          <p:cNvSpPr>
            <a:spLocks noGrp="1"/>
          </p:cNvSpPr>
          <p:nvPr>
            <p:ph type="sldNum" sz="quarter" idx="12"/>
          </p:nvPr>
        </p:nvSpPr>
        <p:spPr/>
        <p:txBody>
          <a:bodyPr/>
          <a:lstStyle/>
          <a:p>
            <a:fld id="{341D4F6A-8D54-49B9-8B0E-EEA58E4D334B}" type="slidenum">
              <a:rPr lang="en-GB" smtClean="0"/>
              <a:t>‹#›</a:t>
            </a:fld>
            <a:endParaRPr lang="en-GB"/>
          </a:p>
        </p:txBody>
      </p:sp>
    </p:spTree>
    <p:extLst>
      <p:ext uri="{BB962C8B-B14F-4D97-AF65-F5344CB8AC3E}">
        <p14:creationId xmlns:p14="http://schemas.microsoft.com/office/powerpoint/2010/main" val="1784158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US"/>
              <a:t>Thursday, 25th March 2021</a:t>
            </a:r>
            <a:endParaRPr lang="en-GB"/>
          </a:p>
        </p:txBody>
      </p:sp>
      <p:sp>
        <p:nvSpPr>
          <p:cNvPr id="4" name="Footer Placeholder 3"/>
          <p:cNvSpPr>
            <a:spLocks noGrp="1"/>
          </p:cNvSpPr>
          <p:nvPr>
            <p:ph type="ftr" sz="quarter" idx="11"/>
          </p:nvPr>
        </p:nvSpPr>
        <p:spPr/>
        <p:txBody>
          <a:bodyPr/>
          <a:lstStyle/>
          <a:p>
            <a:r>
              <a:rPr lang="en-US"/>
              <a:t>eSTEeM Seminar - A STEM Scholarly response to the OU Awarding Gap</a:t>
            </a:r>
            <a:endParaRPr lang="en-GB"/>
          </a:p>
        </p:txBody>
      </p:sp>
      <p:sp>
        <p:nvSpPr>
          <p:cNvPr id="5" name="Slide Number Placeholder 4"/>
          <p:cNvSpPr>
            <a:spLocks noGrp="1"/>
          </p:cNvSpPr>
          <p:nvPr>
            <p:ph type="sldNum" sz="quarter" idx="12"/>
          </p:nvPr>
        </p:nvSpPr>
        <p:spPr/>
        <p:txBody>
          <a:bodyPr/>
          <a:lstStyle/>
          <a:p>
            <a:fld id="{341D4F6A-8D54-49B9-8B0E-EEA58E4D334B}" type="slidenum">
              <a:rPr lang="en-GB" smtClean="0"/>
              <a:t>‹#›</a:t>
            </a:fld>
            <a:endParaRPr lang="en-GB"/>
          </a:p>
        </p:txBody>
      </p:sp>
    </p:spTree>
    <p:extLst>
      <p:ext uri="{BB962C8B-B14F-4D97-AF65-F5344CB8AC3E}">
        <p14:creationId xmlns:p14="http://schemas.microsoft.com/office/powerpoint/2010/main" val="2517539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Thursday, 25th March 2021</a:t>
            </a:r>
            <a:endParaRPr lang="en-GB"/>
          </a:p>
        </p:txBody>
      </p:sp>
      <p:sp>
        <p:nvSpPr>
          <p:cNvPr id="3" name="Footer Placeholder 2"/>
          <p:cNvSpPr>
            <a:spLocks noGrp="1"/>
          </p:cNvSpPr>
          <p:nvPr>
            <p:ph type="ftr" sz="quarter" idx="11"/>
          </p:nvPr>
        </p:nvSpPr>
        <p:spPr/>
        <p:txBody>
          <a:bodyPr/>
          <a:lstStyle/>
          <a:p>
            <a:r>
              <a:rPr lang="en-US"/>
              <a:t>eSTEeM Seminar - A STEM Scholarly response to the OU Awarding Gap</a:t>
            </a:r>
            <a:endParaRPr lang="en-GB"/>
          </a:p>
        </p:txBody>
      </p:sp>
      <p:sp>
        <p:nvSpPr>
          <p:cNvPr id="4" name="Slide Number Placeholder 3"/>
          <p:cNvSpPr>
            <a:spLocks noGrp="1"/>
          </p:cNvSpPr>
          <p:nvPr>
            <p:ph type="sldNum" sz="quarter" idx="12"/>
          </p:nvPr>
        </p:nvSpPr>
        <p:spPr/>
        <p:txBody>
          <a:bodyPr/>
          <a:lstStyle/>
          <a:p>
            <a:fld id="{341D4F6A-8D54-49B9-8B0E-EEA58E4D334B}" type="slidenum">
              <a:rPr lang="en-GB" smtClean="0"/>
              <a:t>‹#›</a:t>
            </a:fld>
            <a:endParaRPr lang="en-GB"/>
          </a:p>
        </p:txBody>
      </p:sp>
    </p:spTree>
    <p:extLst>
      <p:ext uri="{BB962C8B-B14F-4D97-AF65-F5344CB8AC3E}">
        <p14:creationId xmlns:p14="http://schemas.microsoft.com/office/powerpoint/2010/main" val="2521443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Thursday, 25th March 2021</a:t>
            </a:r>
            <a:endParaRPr lang="en-GB"/>
          </a:p>
        </p:txBody>
      </p:sp>
      <p:sp>
        <p:nvSpPr>
          <p:cNvPr id="6" name="Footer Placeholder 5"/>
          <p:cNvSpPr>
            <a:spLocks noGrp="1"/>
          </p:cNvSpPr>
          <p:nvPr>
            <p:ph type="ftr" sz="quarter" idx="11"/>
          </p:nvPr>
        </p:nvSpPr>
        <p:spPr/>
        <p:txBody>
          <a:bodyPr/>
          <a:lstStyle/>
          <a:p>
            <a:r>
              <a:rPr lang="en-US"/>
              <a:t>eSTEeM Seminar - A STEM Scholarly response to the OU Awarding Gap</a:t>
            </a:r>
            <a:endParaRPr lang="en-GB"/>
          </a:p>
        </p:txBody>
      </p:sp>
      <p:sp>
        <p:nvSpPr>
          <p:cNvPr id="7" name="Slide Number Placeholder 6"/>
          <p:cNvSpPr>
            <a:spLocks noGrp="1"/>
          </p:cNvSpPr>
          <p:nvPr>
            <p:ph type="sldNum" sz="quarter" idx="12"/>
          </p:nvPr>
        </p:nvSpPr>
        <p:spPr/>
        <p:txBody>
          <a:bodyPr/>
          <a:lstStyle/>
          <a:p>
            <a:fld id="{341D4F6A-8D54-49B9-8B0E-EEA58E4D334B}" type="slidenum">
              <a:rPr lang="en-GB" smtClean="0"/>
              <a:t>‹#›</a:t>
            </a:fld>
            <a:endParaRPr lang="en-GB"/>
          </a:p>
        </p:txBody>
      </p:sp>
    </p:spTree>
    <p:extLst>
      <p:ext uri="{BB962C8B-B14F-4D97-AF65-F5344CB8AC3E}">
        <p14:creationId xmlns:p14="http://schemas.microsoft.com/office/powerpoint/2010/main" val="1027989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Thursday, 25th March 2021</a:t>
            </a:r>
            <a:endParaRPr lang="en-GB"/>
          </a:p>
        </p:txBody>
      </p:sp>
      <p:sp>
        <p:nvSpPr>
          <p:cNvPr id="6" name="Footer Placeholder 5"/>
          <p:cNvSpPr>
            <a:spLocks noGrp="1"/>
          </p:cNvSpPr>
          <p:nvPr>
            <p:ph type="ftr" sz="quarter" idx="11"/>
          </p:nvPr>
        </p:nvSpPr>
        <p:spPr/>
        <p:txBody>
          <a:bodyPr/>
          <a:lstStyle/>
          <a:p>
            <a:r>
              <a:rPr lang="en-US"/>
              <a:t>eSTEeM Seminar - A STEM Scholarly response to the OU Awarding Gap</a:t>
            </a:r>
            <a:endParaRPr lang="en-GB"/>
          </a:p>
        </p:txBody>
      </p:sp>
      <p:sp>
        <p:nvSpPr>
          <p:cNvPr id="7" name="Slide Number Placeholder 6"/>
          <p:cNvSpPr>
            <a:spLocks noGrp="1"/>
          </p:cNvSpPr>
          <p:nvPr>
            <p:ph type="sldNum" sz="quarter" idx="12"/>
          </p:nvPr>
        </p:nvSpPr>
        <p:spPr/>
        <p:txBody>
          <a:bodyPr/>
          <a:lstStyle/>
          <a:p>
            <a:fld id="{341D4F6A-8D54-49B9-8B0E-EEA58E4D334B}" type="slidenum">
              <a:rPr lang="en-GB" smtClean="0"/>
              <a:t>‹#›</a:t>
            </a:fld>
            <a:endParaRPr lang="en-GB"/>
          </a:p>
        </p:txBody>
      </p:sp>
    </p:spTree>
    <p:extLst>
      <p:ext uri="{BB962C8B-B14F-4D97-AF65-F5344CB8AC3E}">
        <p14:creationId xmlns:p14="http://schemas.microsoft.com/office/powerpoint/2010/main" val="3253764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82359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351280"/>
            <a:ext cx="10515600" cy="48463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Thursday, 25th March 2021</a:t>
            </a:r>
            <a:endParaRPr lang="en-GB"/>
          </a:p>
        </p:txBody>
      </p:sp>
      <p:sp>
        <p:nvSpPr>
          <p:cNvPr id="5" name="Footer Placeholder 4"/>
          <p:cNvSpPr>
            <a:spLocks noGrp="1"/>
          </p:cNvSpPr>
          <p:nvPr>
            <p:ph type="ftr" sz="quarter" idx="3"/>
          </p:nvPr>
        </p:nvSpPr>
        <p:spPr>
          <a:xfrm>
            <a:off x="3706026" y="6356350"/>
            <a:ext cx="477994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err="1"/>
              <a:t>eSTEeM</a:t>
            </a:r>
            <a:r>
              <a:rPr lang="en-US"/>
              <a:t> Seminar - A STEM Scholarly response to the OU Awarding Gap</a:t>
            </a: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D4F6A-8D54-49B9-8B0E-EEA58E4D334B}" type="slidenum">
              <a:rPr lang="en-GB" smtClean="0"/>
              <a:t>‹#›</a:t>
            </a:fld>
            <a:endParaRPr lang="en-GB"/>
          </a:p>
        </p:txBody>
      </p:sp>
      <p:pic>
        <p:nvPicPr>
          <p:cNvPr id="7" name="Picture 2" descr="Image result for open university logo">
            <a:extLst>
              <a:ext uri="{FF2B5EF4-FFF2-40B4-BE49-F238E27FC236}">
                <a16:creationId xmlns:a16="http://schemas.microsoft.com/office/drawing/2014/main" id="{73F5A3A6-890C-3C44-8E85-866FAD5E91E9}"/>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119712" y="361703"/>
            <a:ext cx="1234088" cy="841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027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rgbClr val="1E4B9B"/>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1E4B9B"/>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1E4B9B"/>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1E4B9B"/>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1E4B9B"/>
        </a:buClr>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1E4B9B"/>
        </a:buClr>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twitter.com/OU_eSTEeM" TargetMode="External"/><Relationship Id="rId3" Type="http://schemas.openxmlformats.org/officeDocument/2006/relationships/notesSlide" Target="../notesSlides/notesSlide1.xml"/><Relationship Id="rId7" Type="http://schemas.openxmlformats.org/officeDocument/2006/relationships/hyperlink" Target="http://www.open.ac.uk/esteem" TargetMode="Externa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mailto:esteem@open.ac.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open.ac.uk/about/teaching-and-learning/esteem/events/esteem-seminar-series-decolonising-the-%E2%80%98stem%E2%80%99-curriculum" TargetMode="External"/><Relationship Id="rId2" Type="http://schemas.openxmlformats.org/officeDocument/2006/relationships/hyperlink" Target="http://www.open.ac.uk/about/teaching-and-learning/esteem/events/esteem-seminar-series-lessons-recent-sector-seminar-reducing-inequitable-outcomes-bame" TargetMode="External"/><Relationship Id="rId1" Type="http://schemas.openxmlformats.org/officeDocument/2006/relationships/slideLayout" Target="../slideLayouts/slideLayout4.xml"/><Relationship Id="rId5" Type="http://schemas.openxmlformats.org/officeDocument/2006/relationships/hyperlink" Target="http://www.open.ac.uk/about/teaching-and-learning/esteem/events/esteem-seminar-series-decolonising-the-science-curriculum-reflections-1980s-anti-racist" TargetMode="External"/><Relationship Id="rId4" Type="http://schemas.openxmlformats.org/officeDocument/2006/relationships/hyperlink" Target="http://www.open.ac.uk/about/teaching-and-learning/esteem/events/esteem-seminar-series-inclusivity-pre-assessment-academic-support"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www.open.ac.uk/about/teaching-and-learning/esteem/projects/themes/other/understanding-the-bame-attainment-gap-the-ou-means-quantitative-and" TargetMode="External"/><Relationship Id="rId3" Type="http://schemas.openxmlformats.org/officeDocument/2006/relationships/hyperlink" Target="http://www.open.ac.uk/about/teaching-and-learning/esteem/projects/themes/technologies-stem-learning/modern-container-based-learning-interface-and-delivery" TargetMode="External"/><Relationship Id="rId7" Type="http://schemas.openxmlformats.org/officeDocument/2006/relationships/hyperlink" Target="http://www.open.ac.uk/about/teaching-and-learning/esteem/projects/themes/other/understanding-factors-influencing-bame-students%E2%80%99-achievements-within"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www.open.ac.uk/about/teaching-and-learning/esteem/projects/themes/other/understanding-the-mental-health-attainment-gap-design-modules" TargetMode="External"/><Relationship Id="rId5" Type="http://schemas.openxmlformats.org/officeDocument/2006/relationships/hyperlink" Target="http://www.open.ac.uk/about/teaching-and-learning/esteem/projects/themes/other/associate-lecturer-disability-champion-scheme-the-open-university-ei-stem-0" TargetMode="External"/><Relationship Id="rId10" Type="http://schemas.openxmlformats.org/officeDocument/2006/relationships/hyperlink" Target="http://www.open.ac.uk/about/teaching-and-learning/esteem/projects/themes/other/black-student-experience-and-attainment-s112-improving-level-1-stem-module" TargetMode="External"/><Relationship Id="rId4" Type="http://schemas.openxmlformats.org/officeDocument/2006/relationships/hyperlink" Target="http://www.open.ac.uk/about/teaching-and-learning/esteem/projects/themes/other/barriers-and-enablers-higher-education-the-experiences-disabled-students#overlay-context=" TargetMode="External"/><Relationship Id="rId9" Type="http://schemas.openxmlformats.org/officeDocument/2006/relationships/hyperlink" Target="http://www.open.ac.uk/about/teaching-and-learning/esteem/projects/themes/onlineonscreen-stem-practice/online-summer-schools"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www.open.ac.uk/about/teaching-and-learning/esteem/projects/themes/other/using-learning-logs-sxps288-%E2%80%93-effectiveness-helping-students-reach-learning" TargetMode="External"/><Relationship Id="rId3" Type="http://schemas.openxmlformats.org/officeDocument/2006/relationships/hyperlink" Target="http://www.open.ac.uk/about/teaching-and-learning/esteem/projects/themes/supporting-students/welsh-medium-tuition-level-1-mathematicsaddysgu-mathemateg-lefel" TargetMode="External"/><Relationship Id="rId7" Type="http://schemas.openxmlformats.org/officeDocument/2006/relationships/hyperlink" Target="http://www.open.ac.uk/about/teaching-and-learning/esteem/projects/themes/other/effective-support-reflective-writing-learning-improvers#overlay-context="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www.open.ac.uk/about/teaching-and-learning/esteem/projects/themes/other/exploring-the-extent-maths-anxiety-within-the-stem-faculty-the-open-university" TargetMode="External"/><Relationship Id="rId5" Type="http://schemas.openxmlformats.org/officeDocument/2006/relationships/hyperlink" Target="http://www.open.ac.uk/about/teaching-and-learning/esteem/projects/themes/other/evaluating-the-increase-student-wellbeing-brought-about-informal-online#overlay-context=" TargetMode="External"/><Relationship Id="rId4" Type="http://schemas.openxmlformats.org/officeDocument/2006/relationships/hyperlink" Target="http://www.open.ac.uk/about/teaching-and-learning/esteem/projects/themes/supporting-students/using-knowledge-associate-lecturers-bayesian-model-predict-the" TargetMode="External"/><Relationship Id="rId9" Type="http://schemas.openxmlformats.org/officeDocument/2006/relationships/hyperlink" Target="http://www.open.ac.uk/about/teaching-and-learning/esteem/projects/themes/other/investigating-the-impact-ethnicity-student-experience-stage-1-and-2-physica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app.powerbi.com/groups/me/apps/74f8a332-fc3e-4cdc-84b8-86e7e25b6715/reports/5017add6-d823-49bf-85cc-73d17e5a439b/ReportSectiona5e0e85bd960525cb0c6"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mailto:Jonathan.evans@open.ac.uk" TargetMode="External"/><Relationship Id="rId4" Type="http://schemas.openxmlformats.org/officeDocument/2006/relationships/hyperlink" Target="http://www.open.ac.uk/about/teaching-and-learning/esteem/projects/themes/other/understanding-the-bame-attainment-gap-the-ou-means-quantitative-and"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hyperlink" Target="https://twitter.com/OU_eSTEeM" TargetMode="External"/><Relationship Id="rId3" Type="http://schemas.openxmlformats.org/officeDocument/2006/relationships/notesSlide" Target="../notesSlides/notesSlide9.xml"/><Relationship Id="rId7" Type="http://schemas.openxmlformats.org/officeDocument/2006/relationships/hyperlink" Target="http://www.open.ac.uk/esteem" TargetMode="Externa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hyperlink" Target="mailto:esteem@open.ac.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open.ac.uk/about/teaching-and-learning/esteem/projects/themes/supporting-students/flexible-start-m140" TargetMode="External"/><Relationship Id="rId7" Type="http://schemas.openxmlformats.org/officeDocument/2006/relationships/hyperlink" Target="http://www.open.ac.uk/about/teaching-and-learning/esteem/projects/themes/supporting-students/online-peer-mentoring-scale-benefits-and-impacts-student-buddy" TargetMode="External"/><Relationship Id="rId12"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www.open.ac.uk/about/teaching-and-learning/esteem/projects/themes/onlineonscreen-stem-practice/online-journal-clubs-distance-higher-education" TargetMode="External"/><Relationship Id="rId11" Type="http://schemas.openxmlformats.org/officeDocument/2006/relationships/image" Target="../media/image8.png"/><Relationship Id="rId5" Type="http://schemas.openxmlformats.org/officeDocument/2006/relationships/hyperlink" Target="http://www.open.ac.uk/about/teaching-and-learning/esteem/projects/themes/supporting-students/the-mathematics-and-statistics-community-learners" TargetMode="External"/><Relationship Id="rId10" Type="http://schemas.openxmlformats.org/officeDocument/2006/relationships/image" Target="../media/image7.png"/><Relationship Id="rId4" Type="http://schemas.openxmlformats.org/officeDocument/2006/relationships/hyperlink" Target="http://www.open.ac.uk/about/teaching-and-learning/esteem/projects/themes/supporting-students/breaking-the-coding-barrier-transition-level-1-level-2" TargetMode="External"/><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52651" y="759396"/>
            <a:ext cx="8070725" cy="1839941"/>
          </a:xfrm>
        </p:spPr>
        <p:txBody>
          <a:bodyPr anchor="t" anchorCtr="0">
            <a:noAutofit/>
          </a:bodyPr>
          <a:lstStyle/>
          <a:p>
            <a:pPr algn="l">
              <a:lnSpc>
                <a:spcPct val="108000"/>
              </a:lnSpc>
            </a:pPr>
            <a:r>
              <a:rPr lang="en-US" sz="5400"/>
              <a:t>A STEM scholarly response to the OU Awarding Gap </a:t>
            </a:r>
            <a:endParaRPr lang="en-GB" sz="5400"/>
          </a:p>
        </p:txBody>
      </p:sp>
      <p:pic>
        <p:nvPicPr>
          <p:cNvPr id="1026" name="Picture 2" descr="Image result for open university logo">
            <a:extLst>
              <a:ext uri="{FF2B5EF4-FFF2-40B4-BE49-F238E27FC236}">
                <a16:creationId xmlns:a16="http://schemas.microsoft.com/office/drawing/2014/main" id="{FE157760-991E-404C-91D0-67DB92F49D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41599" y="1168871"/>
            <a:ext cx="2097750" cy="14304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CBC9E42-CF55-F942-9572-3ACDE7694071}"/>
              </a:ext>
            </a:extLst>
          </p:cNvPr>
          <p:cNvSpPr txBox="1"/>
          <p:nvPr/>
        </p:nvSpPr>
        <p:spPr>
          <a:xfrm>
            <a:off x="5285678" y="6646127"/>
            <a:ext cx="184731" cy="369332"/>
          </a:xfrm>
          <a:prstGeom prst="rect">
            <a:avLst/>
          </a:prstGeom>
          <a:noFill/>
        </p:spPr>
        <p:txBody>
          <a:bodyPr wrap="none" rtlCol="0">
            <a:spAutoFit/>
          </a:bodyPr>
          <a:lstStyle/>
          <a:p>
            <a:endParaRPr lang="en-US"/>
          </a:p>
        </p:txBody>
      </p:sp>
      <p:sp>
        <p:nvSpPr>
          <p:cNvPr id="7" name="Subtitle 6">
            <a:extLst>
              <a:ext uri="{FF2B5EF4-FFF2-40B4-BE49-F238E27FC236}">
                <a16:creationId xmlns:a16="http://schemas.microsoft.com/office/drawing/2014/main" id="{52CA50C2-3D63-4741-A65C-B25EDFAF93BA}"/>
              </a:ext>
            </a:extLst>
          </p:cNvPr>
          <p:cNvSpPr>
            <a:spLocks noGrp="1"/>
          </p:cNvSpPr>
          <p:nvPr>
            <p:ph type="subTitle" idx="1"/>
          </p:nvPr>
        </p:nvSpPr>
        <p:spPr>
          <a:xfrm>
            <a:off x="652650" y="2868456"/>
            <a:ext cx="9085709" cy="2385403"/>
          </a:xfrm>
        </p:spPr>
        <p:txBody>
          <a:bodyPr>
            <a:noAutofit/>
          </a:bodyPr>
          <a:lstStyle/>
          <a:p>
            <a:pPr algn="l"/>
            <a:r>
              <a:rPr lang="en-US" sz="3200"/>
              <a:t>Diane Butler, Associate Dean (Academic Excellence) with Trevor Collins and Mark Jones, </a:t>
            </a:r>
            <a:r>
              <a:rPr lang="en-US" sz="3200" err="1"/>
              <a:t>eSTEeM</a:t>
            </a:r>
            <a:r>
              <a:rPr lang="en-US" sz="3200"/>
              <a:t> Directors</a:t>
            </a:r>
          </a:p>
          <a:p>
            <a:pPr algn="l"/>
            <a:r>
              <a:rPr lang="en-GB" sz="3200"/>
              <a:t>Thursday, 25</a:t>
            </a:r>
            <a:r>
              <a:rPr lang="en-GB" sz="3200" baseline="30000"/>
              <a:t>th</a:t>
            </a:r>
            <a:r>
              <a:rPr lang="en-GB" sz="3200"/>
              <a:t> March 2021</a:t>
            </a:r>
          </a:p>
        </p:txBody>
      </p:sp>
      <p:pic>
        <p:nvPicPr>
          <p:cNvPr id="9" name="Picture 8" descr="Text&#10;&#10;Description automatically generated">
            <a:extLst>
              <a:ext uri="{FF2B5EF4-FFF2-40B4-BE49-F238E27FC236}">
                <a16:creationId xmlns:a16="http://schemas.microsoft.com/office/drawing/2014/main" id="{5D329E93-E19D-48EE-9406-F7BF0A237E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8544" y="4607729"/>
            <a:ext cx="4900805" cy="1490875"/>
          </a:xfrm>
          <a:prstGeom prst="rect">
            <a:avLst/>
          </a:prstGeom>
        </p:spPr>
      </p:pic>
      <p:sp>
        <p:nvSpPr>
          <p:cNvPr id="8" name="TextBox 7">
            <a:extLst>
              <a:ext uri="{FF2B5EF4-FFF2-40B4-BE49-F238E27FC236}">
                <a16:creationId xmlns:a16="http://schemas.microsoft.com/office/drawing/2014/main" id="{45B0F22E-A5B9-4094-8D22-AF531C798362}"/>
              </a:ext>
            </a:extLst>
          </p:cNvPr>
          <p:cNvSpPr txBox="1"/>
          <p:nvPr/>
        </p:nvSpPr>
        <p:spPr>
          <a:xfrm>
            <a:off x="652650" y="4602679"/>
            <a:ext cx="2824428" cy="461665"/>
          </a:xfrm>
          <a:prstGeom prst="rect">
            <a:avLst/>
          </a:prstGeom>
          <a:noFill/>
        </p:spPr>
        <p:txBody>
          <a:bodyPr wrap="none" rtlCol="0">
            <a:spAutoFit/>
          </a:bodyPr>
          <a:lstStyle/>
          <a:p>
            <a:r>
              <a:rPr lang="en-US" sz="2400">
                <a:hlinkClick r:id="rId6"/>
              </a:rPr>
              <a:t>esteem@open.ac.uk</a:t>
            </a:r>
            <a:endParaRPr lang="en-GB" sz="2400"/>
          </a:p>
        </p:txBody>
      </p:sp>
      <p:sp>
        <p:nvSpPr>
          <p:cNvPr id="10" name="TextBox 9">
            <a:extLst>
              <a:ext uri="{FF2B5EF4-FFF2-40B4-BE49-F238E27FC236}">
                <a16:creationId xmlns:a16="http://schemas.microsoft.com/office/drawing/2014/main" id="{102DBB63-4356-487F-AB54-0495BEA11E5C}"/>
              </a:ext>
            </a:extLst>
          </p:cNvPr>
          <p:cNvSpPr txBox="1"/>
          <p:nvPr/>
        </p:nvSpPr>
        <p:spPr>
          <a:xfrm>
            <a:off x="619272" y="5117784"/>
            <a:ext cx="3380284" cy="461665"/>
          </a:xfrm>
          <a:prstGeom prst="rect">
            <a:avLst/>
          </a:prstGeom>
          <a:noFill/>
        </p:spPr>
        <p:txBody>
          <a:bodyPr wrap="none" rtlCol="0">
            <a:spAutoFit/>
          </a:bodyPr>
          <a:lstStyle/>
          <a:p>
            <a:r>
              <a:rPr lang="en-US" sz="2400">
                <a:hlinkClick r:id="rId7"/>
              </a:rPr>
              <a:t>www.open.ac.uk/esteem</a:t>
            </a:r>
            <a:endParaRPr lang="en-GB" sz="2400"/>
          </a:p>
        </p:txBody>
      </p:sp>
      <p:sp>
        <p:nvSpPr>
          <p:cNvPr id="11" name="TextBox 10">
            <a:extLst>
              <a:ext uri="{FF2B5EF4-FFF2-40B4-BE49-F238E27FC236}">
                <a16:creationId xmlns:a16="http://schemas.microsoft.com/office/drawing/2014/main" id="{0BCD0CF9-C5E1-4A33-8ADD-4FDC19A82089}"/>
              </a:ext>
            </a:extLst>
          </p:cNvPr>
          <p:cNvSpPr txBox="1"/>
          <p:nvPr/>
        </p:nvSpPr>
        <p:spPr>
          <a:xfrm>
            <a:off x="652650" y="5636939"/>
            <a:ext cx="2089355" cy="461665"/>
          </a:xfrm>
          <a:prstGeom prst="rect">
            <a:avLst/>
          </a:prstGeom>
          <a:noFill/>
        </p:spPr>
        <p:txBody>
          <a:bodyPr wrap="none" rtlCol="0">
            <a:spAutoFit/>
          </a:bodyPr>
          <a:lstStyle/>
          <a:p>
            <a:r>
              <a:rPr lang="en-US" sz="2400">
                <a:hlinkClick r:id="rId8"/>
              </a:rPr>
              <a:t>@OU_eSTEeM</a:t>
            </a:r>
            <a:r>
              <a:rPr lang="en-US" sz="2400"/>
              <a:t> </a:t>
            </a:r>
          </a:p>
        </p:txBody>
      </p:sp>
    </p:spTree>
    <p:custDataLst>
      <p:tags r:id="rId1"/>
    </p:custDataLst>
    <p:extLst>
      <p:ext uri="{BB962C8B-B14F-4D97-AF65-F5344CB8AC3E}">
        <p14:creationId xmlns:p14="http://schemas.microsoft.com/office/powerpoint/2010/main" val="1759623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08C63-526D-4F71-B352-744EA1971B6D}"/>
              </a:ext>
            </a:extLst>
          </p:cNvPr>
          <p:cNvSpPr>
            <a:spLocks noGrp="1"/>
          </p:cNvSpPr>
          <p:nvPr>
            <p:ph type="title"/>
          </p:nvPr>
        </p:nvSpPr>
        <p:spPr/>
        <p:txBody>
          <a:bodyPr/>
          <a:lstStyle/>
          <a:p>
            <a:r>
              <a:rPr lang="en-GB"/>
              <a:t>Learning from seminars</a:t>
            </a:r>
          </a:p>
        </p:txBody>
      </p:sp>
      <p:sp>
        <p:nvSpPr>
          <p:cNvPr id="8" name="Content Placeholder 7">
            <a:extLst>
              <a:ext uri="{FF2B5EF4-FFF2-40B4-BE49-F238E27FC236}">
                <a16:creationId xmlns:a16="http://schemas.microsoft.com/office/drawing/2014/main" id="{AD04FDC9-471E-4451-89BF-00B12419EFAD}"/>
              </a:ext>
            </a:extLst>
          </p:cNvPr>
          <p:cNvSpPr>
            <a:spLocks noGrp="1"/>
          </p:cNvSpPr>
          <p:nvPr>
            <p:ph sz="half" idx="1"/>
          </p:nvPr>
        </p:nvSpPr>
        <p:spPr>
          <a:xfrm>
            <a:off x="838200" y="1368107"/>
            <a:ext cx="6477000" cy="4808856"/>
          </a:xfrm>
        </p:spPr>
        <p:txBody>
          <a:bodyPr>
            <a:noAutofit/>
          </a:bodyPr>
          <a:lstStyle/>
          <a:p>
            <a:pPr>
              <a:lnSpc>
                <a:spcPct val="107000"/>
              </a:lnSpc>
              <a:spcBef>
                <a:spcPts val="1200"/>
              </a:spcBef>
              <a:spcAft>
                <a:spcPts val="300"/>
              </a:spcAft>
            </a:pPr>
            <a:r>
              <a:rPr lang="en-GB" sz="2400">
                <a:effectLst/>
                <a:latin typeface="Calibri" panose="020F0502020204030204" pitchFamily="34" charset="0"/>
                <a:ea typeface="Calibri" panose="020F0502020204030204" pitchFamily="34" charset="0"/>
                <a:cs typeface="Arial" panose="020B0604020202020204" pitchFamily="34" charset="0"/>
              </a:rPr>
              <a:t>John Butcher and Darren Gray (APS)</a:t>
            </a:r>
            <a:br>
              <a:rPr lang="en-GB" sz="2400">
                <a:effectLst/>
                <a:latin typeface="Calibri" panose="020F0502020204030204" pitchFamily="34" charset="0"/>
                <a:ea typeface="Calibri" panose="020F0502020204030204" pitchFamily="34" charset="0"/>
                <a:cs typeface="Arial" panose="020B0604020202020204" pitchFamily="34" charset="0"/>
              </a:rPr>
            </a:br>
            <a:r>
              <a:rPr lang="en-GB" sz="2400" u="sng">
                <a:solidFill>
                  <a:srgbClr val="0563C1"/>
                </a:solidFill>
                <a:effectLst/>
                <a:latin typeface="Calibri" panose="020F0502020204030204" pitchFamily="34" charset="0"/>
                <a:cs typeface="Arial" panose="020B0604020202020204" pitchFamily="34" charset="0"/>
                <a:hlinkClick r:id="rId2"/>
              </a:rPr>
              <a:t>Lessons from a recent sector seminar: Reducing inequitable outcomes for BAME students</a:t>
            </a:r>
            <a:endParaRPr lang="en-GB" sz="24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300"/>
              </a:spcAft>
            </a:pPr>
            <a:r>
              <a:rPr lang="en-GB" sz="2400">
                <a:effectLst/>
                <a:latin typeface="Calibri" panose="020F0502020204030204" pitchFamily="34" charset="0"/>
                <a:ea typeface="Calibri" panose="020F0502020204030204" pitchFamily="34" charset="0"/>
                <a:cs typeface="Arial" panose="020B0604020202020204" pitchFamily="34" charset="0"/>
              </a:rPr>
              <a:t>Jenny Douglas (WELS)</a:t>
            </a:r>
            <a:br>
              <a:rPr lang="en-GB" sz="2400">
                <a:effectLst/>
                <a:latin typeface="Calibri" panose="020F0502020204030204" pitchFamily="34" charset="0"/>
                <a:ea typeface="Calibri" panose="020F0502020204030204" pitchFamily="34" charset="0"/>
                <a:cs typeface="Arial" panose="020B0604020202020204" pitchFamily="34" charset="0"/>
              </a:rPr>
            </a:br>
            <a:r>
              <a:rPr lang="en-GB" sz="2400" u="sng">
                <a:solidFill>
                  <a:srgbClr val="0563C1"/>
                </a:solidFill>
                <a:effectLst/>
                <a:latin typeface="Calibri" panose="020F0502020204030204" pitchFamily="34" charset="0"/>
                <a:cs typeface="Arial" panose="020B0604020202020204" pitchFamily="34" charset="0"/>
                <a:hlinkClick r:id="rId3"/>
              </a:rPr>
              <a:t>Decolonising the ‘STEM’ curriculum</a:t>
            </a:r>
            <a:endParaRPr lang="en-GB" sz="2400">
              <a:effectLst/>
              <a:latin typeface="Calibri" panose="020F0502020204030204" pitchFamily="34" charset="0"/>
              <a:cs typeface="Arial" panose="020B0604020202020204" pitchFamily="34" charset="0"/>
            </a:endParaRPr>
          </a:p>
          <a:p>
            <a:pPr>
              <a:lnSpc>
                <a:spcPct val="107000"/>
              </a:lnSpc>
              <a:spcBef>
                <a:spcPts val="1200"/>
              </a:spcBef>
              <a:spcAft>
                <a:spcPts val="300"/>
              </a:spcAft>
            </a:pPr>
            <a:r>
              <a:rPr lang="en-GB" sz="2400">
                <a:effectLst/>
                <a:latin typeface="Calibri" panose="020F0502020204030204" pitchFamily="34" charset="0"/>
                <a:ea typeface="Calibri" panose="020F0502020204030204" pitchFamily="34" charset="0"/>
                <a:cs typeface="Arial" panose="020B0604020202020204" pitchFamily="34" charset="0"/>
              </a:rPr>
              <a:t>Nicola Swann (Kingston University)</a:t>
            </a:r>
            <a:br>
              <a:rPr lang="en-GB" sz="2400">
                <a:effectLst/>
                <a:latin typeface="Calibri" panose="020F0502020204030204" pitchFamily="34" charset="0"/>
                <a:ea typeface="Calibri" panose="020F0502020204030204" pitchFamily="34" charset="0"/>
                <a:cs typeface="Arial" panose="020B0604020202020204" pitchFamily="34" charset="0"/>
              </a:rPr>
            </a:br>
            <a:r>
              <a:rPr lang="en-GB" sz="2400" u="sng">
                <a:solidFill>
                  <a:srgbClr val="0563C1"/>
                </a:solidFill>
                <a:effectLst/>
                <a:latin typeface="Calibri" panose="020F0502020204030204" pitchFamily="34" charset="0"/>
                <a:cs typeface="Arial" panose="020B0604020202020204" pitchFamily="34" charset="0"/>
                <a:hlinkClick r:id="rId4"/>
              </a:rPr>
              <a:t>Inclusivity in Pre-Assessment Academic Support</a:t>
            </a:r>
            <a:endParaRPr lang="en-GB" sz="2400">
              <a:effectLst/>
              <a:latin typeface="Calibri" panose="020F0502020204030204" pitchFamily="34" charset="0"/>
              <a:cs typeface="Arial" panose="020B0604020202020204" pitchFamily="34" charset="0"/>
            </a:endParaRPr>
          </a:p>
          <a:p>
            <a:pPr>
              <a:lnSpc>
                <a:spcPct val="107000"/>
              </a:lnSpc>
              <a:spcBef>
                <a:spcPts val="1200"/>
              </a:spcBef>
              <a:spcAft>
                <a:spcPts val="300"/>
              </a:spcAft>
            </a:pPr>
            <a:r>
              <a:rPr lang="en-GB" sz="2400">
                <a:effectLst/>
                <a:latin typeface="Calibri" panose="020F0502020204030204" pitchFamily="34" charset="0"/>
                <a:ea typeface="Calibri" panose="020F0502020204030204" pitchFamily="34" charset="0"/>
                <a:cs typeface="Arial" panose="020B0604020202020204" pitchFamily="34" charset="0"/>
              </a:rPr>
              <a:t>Les </a:t>
            </a:r>
            <a:r>
              <a:rPr lang="en-GB" sz="2400" err="1">
                <a:effectLst/>
                <a:latin typeface="Calibri" panose="020F0502020204030204" pitchFamily="34" charset="0"/>
                <a:ea typeface="Calibri" panose="020F0502020204030204" pitchFamily="34" charset="0"/>
                <a:cs typeface="Arial" panose="020B0604020202020204" pitchFamily="34" charset="0"/>
              </a:rPr>
              <a:t>Levidow</a:t>
            </a:r>
            <a:r>
              <a:rPr lang="en-GB" sz="2400">
                <a:effectLst/>
                <a:latin typeface="Calibri" panose="020F0502020204030204" pitchFamily="34" charset="0"/>
                <a:ea typeface="Calibri" panose="020F0502020204030204" pitchFamily="34" charset="0"/>
                <a:cs typeface="Arial" panose="020B0604020202020204" pitchFamily="34" charset="0"/>
              </a:rPr>
              <a:t> (FASS)</a:t>
            </a:r>
            <a:br>
              <a:rPr lang="en-GB" sz="2400">
                <a:effectLst/>
                <a:latin typeface="Calibri" panose="020F0502020204030204" pitchFamily="34" charset="0"/>
                <a:ea typeface="Calibri" panose="020F0502020204030204" pitchFamily="34" charset="0"/>
                <a:cs typeface="Arial" panose="020B0604020202020204" pitchFamily="34" charset="0"/>
              </a:rPr>
            </a:br>
            <a:r>
              <a:rPr lang="en-GB" sz="2400" u="sng">
                <a:solidFill>
                  <a:srgbClr val="0563C1"/>
                </a:solidFill>
                <a:effectLst/>
                <a:latin typeface="Calibri" panose="020F0502020204030204" pitchFamily="34" charset="0"/>
                <a:cs typeface="Arial" panose="020B0604020202020204" pitchFamily="34" charset="0"/>
                <a:hlinkClick r:id="rId5"/>
              </a:rPr>
              <a:t>Decolonising the Science Curriculum: Reflections from 1980s anti-racist science teaching</a:t>
            </a:r>
            <a:endParaRPr lang="en-GB" sz="2400">
              <a:effectLst/>
              <a:latin typeface="Calibri" panose="020F0502020204030204" pitchFamily="34" charset="0"/>
              <a:cs typeface="Arial" panose="020B0604020202020204" pitchFamily="34" charset="0"/>
            </a:endParaRPr>
          </a:p>
          <a:p>
            <a:pPr>
              <a:lnSpc>
                <a:spcPct val="107000"/>
              </a:lnSpc>
              <a:spcBef>
                <a:spcPts val="300"/>
              </a:spcBef>
              <a:spcAft>
                <a:spcPts val="300"/>
              </a:spcAft>
            </a:pPr>
            <a:endParaRPr lang="en-GB" sz="2400">
              <a:effectLst/>
              <a:latin typeface="Calibri" panose="020F0502020204030204" pitchFamily="34" charset="0"/>
              <a:ea typeface="Calibri" panose="020F0502020204030204" pitchFamily="34" charset="0"/>
              <a:cs typeface="Arial" panose="020B0604020202020204" pitchFamily="34" charset="0"/>
            </a:endParaRPr>
          </a:p>
          <a:p>
            <a:endParaRPr lang="en-GB" sz="2400"/>
          </a:p>
        </p:txBody>
      </p:sp>
      <p:sp>
        <p:nvSpPr>
          <p:cNvPr id="3" name="Content Placeholder 2">
            <a:extLst>
              <a:ext uri="{FF2B5EF4-FFF2-40B4-BE49-F238E27FC236}">
                <a16:creationId xmlns:a16="http://schemas.microsoft.com/office/drawing/2014/main" id="{59A6EED9-F814-414A-93A6-5233147999BA}"/>
              </a:ext>
            </a:extLst>
          </p:cNvPr>
          <p:cNvSpPr>
            <a:spLocks noGrp="1"/>
          </p:cNvSpPr>
          <p:nvPr>
            <p:ph sz="half" idx="2"/>
          </p:nvPr>
        </p:nvSpPr>
        <p:spPr>
          <a:xfrm>
            <a:off x="7696381" y="1457801"/>
            <a:ext cx="3935180" cy="4808856"/>
          </a:xfrm>
        </p:spPr>
        <p:txBody>
          <a:bodyPr vert="horz" lIns="91440" tIns="45720" rIns="91440" bIns="45720" rtlCol="0" anchor="t">
            <a:normAutofit fontScale="92500" lnSpcReduction="10000"/>
          </a:bodyPr>
          <a:lstStyle/>
          <a:p>
            <a:pPr marL="0" indent="0">
              <a:buNone/>
            </a:pPr>
            <a:r>
              <a:rPr lang="en-GB" sz="2600">
                <a:effectLst/>
                <a:latin typeface="Calibri"/>
                <a:ea typeface="Calibri" panose="020F0502020204030204" pitchFamily="34" charset="0"/>
                <a:cs typeface="Calibri"/>
              </a:rPr>
              <a:t>Emerging themes…</a:t>
            </a:r>
          </a:p>
          <a:p>
            <a:r>
              <a:rPr lang="en-GB" sz="2600">
                <a:effectLst/>
                <a:latin typeface="Calibri"/>
                <a:ea typeface="Calibri" panose="020F0502020204030204" pitchFamily="34" charset="0"/>
                <a:cs typeface="Calibri"/>
              </a:rPr>
              <a:t>Student involvement in the curriculum</a:t>
            </a:r>
          </a:p>
          <a:p>
            <a:pPr lvl="1"/>
            <a:r>
              <a:rPr lang="en-GB" sz="2200">
                <a:effectLst/>
                <a:latin typeface="Calibri"/>
                <a:ea typeface="Calibri" panose="020F0502020204030204" pitchFamily="34" charset="0"/>
                <a:cs typeface="Calibri"/>
              </a:rPr>
              <a:t>Work with and listen to students more</a:t>
            </a:r>
          </a:p>
          <a:p>
            <a:pPr lvl="1"/>
            <a:r>
              <a:rPr lang="en-GB" sz="2200">
                <a:effectLst/>
                <a:latin typeface="Calibri"/>
                <a:ea typeface="Calibri" panose="020F0502020204030204" pitchFamily="34" charset="0"/>
                <a:cs typeface="Calibri"/>
              </a:rPr>
              <a:t>Embed student perspectives into the curriculum</a:t>
            </a:r>
          </a:p>
          <a:p>
            <a:pPr lvl="1"/>
            <a:r>
              <a:rPr lang="en-GB" sz="2200">
                <a:latin typeface="Calibri"/>
                <a:ea typeface="Calibri" panose="020F0502020204030204" pitchFamily="34" charset="0"/>
                <a:cs typeface="Calibri"/>
              </a:rPr>
              <a:t>Engender sense of belonging</a:t>
            </a:r>
            <a:endParaRPr lang="en-GB" sz="2200">
              <a:latin typeface="Calibri" panose="020F0502020204030204" pitchFamily="34" charset="0"/>
              <a:ea typeface="Calibri" panose="020F0502020204030204" pitchFamily="34" charset="0"/>
              <a:cs typeface="Calibri"/>
            </a:endParaRPr>
          </a:p>
          <a:p>
            <a:r>
              <a:rPr lang="en-GB" sz="2600">
                <a:effectLst/>
                <a:latin typeface="Calibri"/>
                <a:ea typeface="Calibri" panose="020F0502020204030204" pitchFamily="34" charset="0"/>
                <a:cs typeface="Calibri"/>
              </a:rPr>
              <a:t>Importance of</a:t>
            </a:r>
            <a:r>
              <a:rPr lang="en-GB" sz="2600">
                <a:latin typeface="Calibri"/>
                <a:ea typeface="Calibri" panose="020F0502020204030204" pitchFamily="34" charset="0"/>
                <a:cs typeface="Calibri"/>
              </a:rPr>
              <a:t> support</a:t>
            </a:r>
            <a:endParaRPr lang="en-GB" sz="2600">
              <a:effectLst/>
              <a:latin typeface="Calibri"/>
              <a:ea typeface="Calibri" panose="020F0502020204030204" pitchFamily="34" charset="0"/>
              <a:cs typeface="Calibri"/>
            </a:endParaRPr>
          </a:p>
          <a:p>
            <a:pPr lvl="1"/>
            <a:r>
              <a:rPr lang="en-GB" sz="2200">
                <a:latin typeface="Calibri"/>
                <a:ea typeface="Calibri" panose="020F0502020204030204" pitchFamily="34" charset="0"/>
                <a:cs typeface="Calibri"/>
              </a:rPr>
              <a:t>Enable more personalised </a:t>
            </a:r>
            <a:r>
              <a:rPr lang="en-GB" sz="2200">
                <a:effectLst/>
                <a:latin typeface="Calibri"/>
                <a:ea typeface="Calibri" panose="020F0502020204030204" pitchFamily="34" charset="0"/>
                <a:cs typeface="Calibri"/>
              </a:rPr>
              <a:t>teaching</a:t>
            </a:r>
            <a:r>
              <a:rPr lang="en-GB" sz="2200">
                <a:latin typeface="Calibri"/>
                <a:ea typeface="Calibri" panose="020F0502020204030204" pitchFamily="34" charset="0"/>
                <a:cs typeface="Calibri"/>
              </a:rPr>
              <a:t>/support </a:t>
            </a:r>
            <a:endParaRPr lang="en-GB" sz="2200">
              <a:effectLst/>
              <a:latin typeface="Calibri"/>
              <a:ea typeface="Calibri" panose="020F0502020204030204" pitchFamily="34" charset="0"/>
              <a:cs typeface="Calibri"/>
            </a:endParaRPr>
          </a:p>
          <a:p>
            <a:pPr lvl="1"/>
            <a:r>
              <a:rPr lang="en-GB" sz="2200">
                <a:effectLst/>
                <a:latin typeface="Calibri"/>
                <a:ea typeface="Calibri" panose="020F0502020204030204" pitchFamily="34" charset="0"/>
                <a:cs typeface="Calibri"/>
              </a:rPr>
              <a:t>Understand students’ needs and experiences</a:t>
            </a:r>
          </a:p>
          <a:p>
            <a:pPr lvl="1"/>
            <a:r>
              <a:rPr lang="en-GB" sz="2200">
                <a:effectLst/>
                <a:latin typeface="Calibri"/>
                <a:ea typeface="Calibri" panose="020F0502020204030204" pitchFamily="34" charset="0"/>
                <a:cs typeface="Calibri"/>
              </a:rPr>
              <a:t>Increased training, resources, more time with students</a:t>
            </a:r>
          </a:p>
          <a:p>
            <a:endParaRPr lang="en-GB"/>
          </a:p>
        </p:txBody>
      </p:sp>
      <p:sp>
        <p:nvSpPr>
          <p:cNvPr id="5" name="Date Placeholder 4">
            <a:extLst>
              <a:ext uri="{FF2B5EF4-FFF2-40B4-BE49-F238E27FC236}">
                <a16:creationId xmlns:a16="http://schemas.microsoft.com/office/drawing/2014/main" id="{E1BE2A5C-A6DA-4E97-AFDF-B8D2E5F048E4}"/>
              </a:ext>
            </a:extLst>
          </p:cNvPr>
          <p:cNvSpPr>
            <a:spLocks noGrp="1"/>
          </p:cNvSpPr>
          <p:nvPr>
            <p:ph type="dt" sz="half" idx="10"/>
          </p:nvPr>
        </p:nvSpPr>
        <p:spPr/>
        <p:txBody>
          <a:bodyPr/>
          <a:lstStyle/>
          <a:p>
            <a:r>
              <a:rPr lang="en-US"/>
              <a:t>Thursday, 25th March 2021</a:t>
            </a:r>
            <a:endParaRPr lang="en-GB"/>
          </a:p>
        </p:txBody>
      </p:sp>
      <p:sp>
        <p:nvSpPr>
          <p:cNvPr id="6" name="Footer Placeholder 5">
            <a:extLst>
              <a:ext uri="{FF2B5EF4-FFF2-40B4-BE49-F238E27FC236}">
                <a16:creationId xmlns:a16="http://schemas.microsoft.com/office/drawing/2014/main" id="{34CC7C09-8ACC-4C69-A792-B99BC1EB840D}"/>
              </a:ext>
            </a:extLst>
          </p:cNvPr>
          <p:cNvSpPr>
            <a:spLocks noGrp="1"/>
          </p:cNvSpPr>
          <p:nvPr>
            <p:ph type="ftr" sz="quarter" idx="11"/>
          </p:nvPr>
        </p:nvSpPr>
        <p:spPr/>
        <p:txBody>
          <a:bodyPr/>
          <a:lstStyle/>
          <a:p>
            <a:r>
              <a:rPr lang="en-US"/>
              <a:t>eSTEeM Seminar - A STEM Scholarly response to the OU Awarding Gap</a:t>
            </a:r>
            <a:endParaRPr lang="en-GB"/>
          </a:p>
        </p:txBody>
      </p:sp>
      <p:sp>
        <p:nvSpPr>
          <p:cNvPr id="7" name="Slide Number Placeholder 6">
            <a:extLst>
              <a:ext uri="{FF2B5EF4-FFF2-40B4-BE49-F238E27FC236}">
                <a16:creationId xmlns:a16="http://schemas.microsoft.com/office/drawing/2014/main" id="{38EF9B3A-5F74-4936-B137-1F451845DA48}"/>
              </a:ext>
            </a:extLst>
          </p:cNvPr>
          <p:cNvSpPr>
            <a:spLocks noGrp="1"/>
          </p:cNvSpPr>
          <p:nvPr>
            <p:ph type="sldNum" sz="quarter" idx="12"/>
          </p:nvPr>
        </p:nvSpPr>
        <p:spPr/>
        <p:txBody>
          <a:bodyPr/>
          <a:lstStyle/>
          <a:p>
            <a:fld id="{341D4F6A-8D54-49B9-8B0E-EEA58E4D334B}" type="slidenum">
              <a:rPr lang="en-GB" smtClean="0"/>
              <a:t>10</a:t>
            </a:fld>
            <a:endParaRPr lang="en-GB"/>
          </a:p>
        </p:txBody>
      </p:sp>
      <p:sp>
        <p:nvSpPr>
          <p:cNvPr id="4" name="Right Brace 3">
            <a:extLst>
              <a:ext uri="{FF2B5EF4-FFF2-40B4-BE49-F238E27FC236}">
                <a16:creationId xmlns:a16="http://schemas.microsoft.com/office/drawing/2014/main" id="{2A34A570-8578-46ED-B720-4A4276D63743}"/>
              </a:ext>
            </a:extLst>
          </p:cNvPr>
          <p:cNvSpPr/>
          <p:nvPr/>
        </p:nvSpPr>
        <p:spPr>
          <a:xfrm>
            <a:off x="7363326" y="1188720"/>
            <a:ext cx="132347" cy="498824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0176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 grpId="0" uiExpand="1" build="p"/>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0C19D-5F8C-4B78-9854-8C43BF533CAC}"/>
              </a:ext>
            </a:extLst>
          </p:cNvPr>
          <p:cNvSpPr>
            <a:spLocks noGrp="1"/>
          </p:cNvSpPr>
          <p:nvPr>
            <p:ph type="title"/>
          </p:nvPr>
        </p:nvSpPr>
        <p:spPr/>
        <p:txBody>
          <a:bodyPr/>
          <a:lstStyle/>
          <a:p>
            <a:r>
              <a:rPr lang="en-GB" sz="4000" kern="1200">
                <a:solidFill>
                  <a:srgbClr val="1E4B9B"/>
                </a:solidFill>
                <a:effectLst/>
                <a:latin typeface="+mj-lt"/>
                <a:ea typeface="+mj-ea"/>
                <a:cs typeface="+mj-cs"/>
              </a:rPr>
              <a:t>Overview of latest projects (17</a:t>
            </a:r>
            <a:r>
              <a:rPr lang="en-GB" sz="4000" kern="1200" baseline="30000">
                <a:solidFill>
                  <a:srgbClr val="1E4B9B"/>
                </a:solidFill>
                <a:effectLst/>
                <a:latin typeface="+mj-lt"/>
                <a:ea typeface="+mj-ea"/>
                <a:cs typeface="+mj-cs"/>
              </a:rPr>
              <a:t>th</a:t>
            </a:r>
            <a:r>
              <a:rPr lang="en-GB" sz="4000" kern="1200">
                <a:solidFill>
                  <a:srgbClr val="1E4B9B"/>
                </a:solidFill>
                <a:effectLst/>
                <a:latin typeface="+mj-lt"/>
                <a:ea typeface="+mj-ea"/>
                <a:cs typeface="+mj-cs"/>
              </a:rPr>
              <a:t> </a:t>
            </a:r>
            <a:r>
              <a:rPr lang="en-GB"/>
              <a:t>c</a:t>
            </a:r>
            <a:r>
              <a:rPr lang="en-GB" sz="4000" kern="1200">
                <a:solidFill>
                  <a:srgbClr val="1E4B9B"/>
                </a:solidFill>
                <a:effectLst/>
                <a:latin typeface="+mj-lt"/>
                <a:ea typeface="+mj-ea"/>
                <a:cs typeface="+mj-cs"/>
              </a:rPr>
              <a:t>all)</a:t>
            </a:r>
            <a:endParaRPr lang="en-GB"/>
          </a:p>
        </p:txBody>
      </p:sp>
      <p:sp>
        <p:nvSpPr>
          <p:cNvPr id="3" name="Content Placeholder 2">
            <a:extLst>
              <a:ext uri="{FF2B5EF4-FFF2-40B4-BE49-F238E27FC236}">
                <a16:creationId xmlns:a16="http://schemas.microsoft.com/office/drawing/2014/main" id="{6FD7AFAE-046E-48D6-BB09-6018EEE4B320}"/>
              </a:ext>
            </a:extLst>
          </p:cNvPr>
          <p:cNvSpPr>
            <a:spLocks noGrp="1"/>
          </p:cNvSpPr>
          <p:nvPr>
            <p:ph sz="half" idx="1"/>
          </p:nvPr>
        </p:nvSpPr>
        <p:spPr>
          <a:xfrm>
            <a:off x="838199" y="1368107"/>
            <a:ext cx="6067927" cy="4808856"/>
          </a:xfrm>
        </p:spPr>
        <p:txBody>
          <a:bodyPr>
            <a:normAutofit/>
          </a:bodyPr>
          <a:lstStyle/>
          <a:p>
            <a:r>
              <a:rPr lang="en-GB" sz="2400"/>
              <a:t>Computing and Communications (1 Tech)</a:t>
            </a:r>
          </a:p>
          <a:p>
            <a:pPr lvl="1"/>
            <a:r>
              <a:rPr lang="en-GB" sz="2000" u="sng">
                <a:solidFill>
                  <a:srgbClr val="0563C1"/>
                </a:solidFill>
                <a:effectLst/>
                <a:cs typeface="Arial" panose="020B0604020202020204" pitchFamily="34" charset="0"/>
                <a:hlinkClick r:id="rId3"/>
              </a:rPr>
              <a:t>Modern Container-based Learning Interface and Delivery Infrastructure (MCLIDI)</a:t>
            </a:r>
            <a:endParaRPr lang="en-GB" sz="2000"/>
          </a:p>
          <a:p>
            <a:r>
              <a:rPr lang="en-GB" sz="2400"/>
              <a:t>Engineering and Innovation (4 EDI)</a:t>
            </a:r>
          </a:p>
          <a:p>
            <a:pPr lvl="1"/>
            <a:r>
              <a:rPr lang="en-GB" sz="2000" u="sng">
                <a:solidFill>
                  <a:srgbClr val="0563C1"/>
                </a:solidFill>
                <a:effectLst/>
                <a:latin typeface="Calibri" panose="020F0502020204030204" pitchFamily="34" charset="0"/>
                <a:cs typeface="Calibri" panose="020F0502020204030204" pitchFamily="34" charset="0"/>
                <a:hlinkClick r:id="rId4"/>
              </a:rPr>
              <a:t>Barriers and enablers to higher education: the experiences of disabled students from minority cultural backgrounds</a:t>
            </a:r>
            <a:endParaRPr lang="en-GB" sz="2000">
              <a:effectLst/>
              <a:latin typeface="Calibri" panose="020F0502020204030204" pitchFamily="34" charset="0"/>
              <a:cs typeface="Calibri" panose="020F0502020204030204" pitchFamily="34" charset="0"/>
            </a:endParaRPr>
          </a:p>
          <a:p>
            <a:pPr lvl="1"/>
            <a:r>
              <a:rPr lang="en-GB" sz="2000" u="sng">
                <a:solidFill>
                  <a:srgbClr val="0563C1"/>
                </a:solidFill>
                <a:effectLst/>
                <a:latin typeface="Calibri" panose="020F0502020204030204" pitchFamily="34" charset="0"/>
                <a:cs typeface="Calibri" panose="020F0502020204030204" pitchFamily="34" charset="0"/>
                <a:hlinkClick r:id="rId5"/>
              </a:rPr>
              <a:t>Associate Lecturer Disability Champion scheme at the Open University (E&amp;I-STEM)</a:t>
            </a:r>
            <a:endParaRPr lang="en-GB" sz="2000" u="sng">
              <a:solidFill>
                <a:srgbClr val="0563C1"/>
              </a:solidFill>
              <a:effectLst/>
              <a:latin typeface="Calibri" panose="020F0502020204030204" pitchFamily="34" charset="0"/>
              <a:cs typeface="Calibri" panose="020F0502020204030204" pitchFamily="34" charset="0"/>
            </a:endParaRPr>
          </a:p>
          <a:p>
            <a:pPr lvl="1"/>
            <a:r>
              <a:rPr lang="en-GB" sz="2000" u="sng">
                <a:solidFill>
                  <a:srgbClr val="0563C1"/>
                </a:solidFill>
                <a:effectLst/>
                <a:latin typeface="Calibri" panose="020F0502020204030204" pitchFamily="34" charset="0"/>
                <a:cs typeface="Calibri" panose="020F0502020204030204" pitchFamily="34" charset="0"/>
                <a:hlinkClick r:id="rId6"/>
              </a:rPr>
              <a:t>Understanding the mental health attainment gap in Design modules</a:t>
            </a:r>
            <a:endParaRPr lang="en-GB" sz="2000">
              <a:effectLst/>
              <a:latin typeface="Calibri" panose="020F0502020204030204" pitchFamily="34" charset="0"/>
              <a:cs typeface="Calibri" panose="020F0502020204030204" pitchFamily="34" charset="0"/>
            </a:endParaRPr>
          </a:p>
          <a:p>
            <a:pPr lvl="1"/>
            <a:r>
              <a:rPr lang="en-GB" sz="2000" u="sng">
                <a:solidFill>
                  <a:srgbClr val="0563C1"/>
                </a:solidFill>
                <a:effectLst/>
                <a:latin typeface="Calibri" panose="020F0502020204030204" pitchFamily="34" charset="0"/>
                <a:cs typeface="Calibri" panose="020F0502020204030204" pitchFamily="34" charset="0"/>
                <a:hlinkClick r:id="rId7"/>
              </a:rPr>
              <a:t>Understanding factors influencing BAME students’ achievements within Engineering and Innovation</a:t>
            </a:r>
            <a:endParaRPr lang="en-GB" sz="2000">
              <a:latin typeface="Calibri" panose="020F0502020204030204" pitchFamily="34" charset="0"/>
              <a:cs typeface="Calibri" panose="020F0502020204030204" pitchFamily="34" charset="0"/>
            </a:endParaRPr>
          </a:p>
          <a:p>
            <a:pPr lvl="1"/>
            <a:endParaRPr lang="en-GB" sz="1600" b="1" i="1">
              <a:effectLst/>
              <a:latin typeface="Calibri" panose="020F050202020403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69A27DCE-9B5A-41E0-BFD8-14E4811236DA}"/>
              </a:ext>
            </a:extLst>
          </p:cNvPr>
          <p:cNvSpPr>
            <a:spLocks noGrp="1"/>
          </p:cNvSpPr>
          <p:nvPr>
            <p:ph sz="half" idx="2"/>
          </p:nvPr>
        </p:nvSpPr>
        <p:spPr>
          <a:xfrm>
            <a:off x="6906126" y="1368107"/>
            <a:ext cx="4644190" cy="4808856"/>
          </a:xfrm>
        </p:spPr>
        <p:txBody>
          <a:bodyPr>
            <a:normAutofit/>
          </a:bodyPr>
          <a:lstStyle/>
          <a:p>
            <a:r>
              <a:rPr lang="en-GB" sz="2400"/>
              <a:t>Knowledge Media Institute (1 EDI)</a:t>
            </a:r>
            <a:endParaRPr lang="en-GB" sz="2400" b="1" i="1" u="sng">
              <a:solidFill>
                <a:srgbClr val="0563C1"/>
              </a:solidFill>
              <a:effectLst/>
              <a:cs typeface="Arial" panose="020B0604020202020204" pitchFamily="34" charset="0"/>
              <a:hlinkClick r:id="rId8"/>
            </a:endParaRPr>
          </a:p>
          <a:p>
            <a:pPr lvl="1"/>
            <a:r>
              <a:rPr lang="en-GB" sz="2000" u="sng">
                <a:solidFill>
                  <a:srgbClr val="0563C1"/>
                </a:solidFill>
                <a:effectLst/>
                <a:latin typeface="Calibri" panose="020F0502020204030204" pitchFamily="34" charset="0"/>
                <a:cs typeface="Arial" panose="020B0604020202020204" pitchFamily="34" charset="0"/>
                <a:hlinkClick r:id="rId8"/>
              </a:rPr>
              <a:t>Understanding the BAME attainment gap at the OU by means of quantitative and qualitative data analytics</a:t>
            </a:r>
            <a:endParaRPr lang="en-GB" sz="2000" u="sng">
              <a:solidFill>
                <a:srgbClr val="0563C1"/>
              </a:solidFill>
              <a:effectLst/>
              <a:latin typeface="Calibri" panose="020F0502020204030204" pitchFamily="34" charset="0"/>
              <a:cs typeface="Arial" panose="020B0604020202020204" pitchFamily="34" charset="0"/>
            </a:endParaRPr>
          </a:p>
          <a:p>
            <a:r>
              <a:rPr lang="en-US" sz="2400"/>
              <a:t>Life, Health and Chemical Sciences (1 Online; 1 EDI)</a:t>
            </a:r>
          </a:p>
          <a:p>
            <a:pPr lvl="1"/>
            <a:r>
              <a:rPr lang="en-GB" sz="2000">
                <a:hlinkClick r:id="rId9"/>
              </a:rPr>
              <a:t>Online Summer Schools</a:t>
            </a:r>
            <a:endParaRPr lang="en-GB" sz="2000"/>
          </a:p>
          <a:p>
            <a:pPr lvl="1"/>
            <a:r>
              <a:rPr lang="en-US" sz="2000">
                <a:hlinkClick r:id="rId10"/>
              </a:rPr>
              <a:t>Black student experience and attainment on S112: improving a level 1 STEM module</a:t>
            </a:r>
            <a:r>
              <a:rPr lang="en-US" sz="2000"/>
              <a:t> (with EEES)</a:t>
            </a:r>
            <a:endParaRPr lang="en-GB" sz="2000">
              <a:effectLst/>
              <a:latin typeface="Calibri" panose="020F0502020204030204" pitchFamily="34" charset="0"/>
              <a:cs typeface="Arial" panose="020B0604020202020204" pitchFamily="34" charset="0"/>
            </a:endParaRPr>
          </a:p>
        </p:txBody>
      </p:sp>
      <p:sp>
        <p:nvSpPr>
          <p:cNvPr id="5" name="Date Placeholder 4">
            <a:extLst>
              <a:ext uri="{FF2B5EF4-FFF2-40B4-BE49-F238E27FC236}">
                <a16:creationId xmlns:a16="http://schemas.microsoft.com/office/drawing/2014/main" id="{31754508-A976-409D-942A-89B60C65B070}"/>
              </a:ext>
            </a:extLst>
          </p:cNvPr>
          <p:cNvSpPr>
            <a:spLocks noGrp="1"/>
          </p:cNvSpPr>
          <p:nvPr>
            <p:ph type="dt" sz="half" idx="10"/>
          </p:nvPr>
        </p:nvSpPr>
        <p:spPr/>
        <p:txBody>
          <a:bodyPr/>
          <a:lstStyle/>
          <a:p>
            <a:r>
              <a:rPr lang="en-US"/>
              <a:t>Thursday, 18th March 2021</a:t>
            </a:r>
            <a:endParaRPr lang="en-GB"/>
          </a:p>
        </p:txBody>
      </p:sp>
      <p:sp>
        <p:nvSpPr>
          <p:cNvPr id="6" name="Footer Placeholder 5">
            <a:extLst>
              <a:ext uri="{FF2B5EF4-FFF2-40B4-BE49-F238E27FC236}">
                <a16:creationId xmlns:a16="http://schemas.microsoft.com/office/drawing/2014/main" id="{8D403EED-02AF-477F-B45F-D2F221CBE00F}"/>
              </a:ext>
            </a:extLst>
          </p:cNvPr>
          <p:cNvSpPr>
            <a:spLocks noGrp="1"/>
          </p:cNvSpPr>
          <p:nvPr>
            <p:ph type="ftr" sz="quarter" idx="11"/>
          </p:nvPr>
        </p:nvSpPr>
        <p:spPr/>
        <p:txBody>
          <a:bodyPr/>
          <a:lstStyle/>
          <a:p>
            <a:r>
              <a:rPr lang="en-US"/>
              <a:t>eSTEeM Update</a:t>
            </a:r>
            <a:endParaRPr lang="en-GB"/>
          </a:p>
        </p:txBody>
      </p:sp>
      <p:sp>
        <p:nvSpPr>
          <p:cNvPr id="4" name="Slide Number Placeholder 3">
            <a:extLst>
              <a:ext uri="{FF2B5EF4-FFF2-40B4-BE49-F238E27FC236}">
                <a16:creationId xmlns:a16="http://schemas.microsoft.com/office/drawing/2014/main" id="{855F0A26-2FAF-499F-82D6-1C91842A33F7}"/>
              </a:ext>
            </a:extLst>
          </p:cNvPr>
          <p:cNvSpPr>
            <a:spLocks noGrp="1"/>
          </p:cNvSpPr>
          <p:nvPr>
            <p:ph type="sldNum" sz="quarter" idx="12"/>
          </p:nvPr>
        </p:nvSpPr>
        <p:spPr/>
        <p:txBody>
          <a:bodyPr/>
          <a:lstStyle/>
          <a:p>
            <a:fld id="{341D4F6A-8D54-49B9-8B0E-EEA58E4D334B}" type="slidenum">
              <a:rPr lang="en-GB" smtClean="0"/>
              <a:t>11</a:t>
            </a:fld>
            <a:endParaRPr lang="en-GB"/>
          </a:p>
        </p:txBody>
      </p:sp>
    </p:spTree>
    <p:extLst>
      <p:ext uri="{BB962C8B-B14F-4D97-AF65-F5344CB8AC3E}">
        <p14:creationId xmlns:p14="http://schemas.microsoft.com/office/powerpoint/2010/main" val="224944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DD97D2C-6929-43B5-AB88-1762C75F391A}"/>
              </a:ext>
            </a:extLst>
          </p:cNvPr>
          <p:cNvSpPr>
            <a:spLocks noGrp="1"/>
          </p:cNvSpPr>
          <p:nvPr>
            <p:ph type="title"/>
          </p:nvPr>
        </p:nvSpPr>
        <p:spPr/>
        <p:txBody>
          <a:bodyPr/>
          <a:lstStyle/>
          <a:p>
            <a:r>
              <a:rPr lang="en-GB" sz="4000" kern="1200">
                <a:solidFill>
                  <a:srgbClr val="1E4B9B"/>
                </a:solidFill>
                <a:effectLst/>
                <a:latin typeface="+mj-lt"/>
                <a:ea typeface="+mj-ea"/>
                <a:cs typeface="+mj-cs"/>
              </a:rPr>
              <a:t>Overview of latest projects (17</a:t>
            </a:r>
            <a:r>
              <a:rPr lang="en-GB" sz="4000" kern="1200" baseline="30000">
                <a:solidFill>
                  <a:srgbClr val="1E4B9B"/>
                </a:solidFill>
                <a:effectLst/>
                <a:latin typeface="+mj-lt"/>
                <a:ea typeface="+mj-ea"/>
                <a:cs typeface="+mj-cs"/>
              </a:rPr>
              <a:t>th</a:t>
            </a:r>
            <a:r>
              <a:rPr lang="en-GB" sz="4000" kern="1200">
                <a:solidFill>
                  <a:srgbClr val="1E4B9B"/>
                </a:solidFill>
                <a:effectLst/>
                <a:latin typeface="+mj-lt"/>
                <a:ea typeface="+mj-ea"/>
                <a:cs typeface="+mj-cs"/>
              </a:rPr>
              <a:t> </a:t>
            </a:r>
            <a:r>
              <a:rPr lang="en-GB"/>
              <a:t>c</a:t>
            </a:r>
            <a:r>
              <a:rPr lang="en-GB" sz="4000" kern="1200">
                <a:solidFill>
                  <a:srgbClr val="1E4B9B"/>
                </a:solidFill>
                <a:effectLst/>
                <a:latin typeface="+mj-lt"/>
                <a:ea typeface="+mj-ea"/>
                <a:cs typeface="+mj-cs"/>
              </a:rPr>
              <a:t>all)</a:t>
            </a:r>
            <a:endParaRPr lang="en-GB"/>
          </a:p>
        </p:txBody>
      </p:sp>
      <p:sp>
        <p:nvSpPr>
          <p:cNvPr id="3" name="Content Placeholder 2">
            <a:extLst>
              <a:ext uri="{FF2B5EF4-FFF2-40B4-BE49-F238E27FC236}">
                <a16:creationId xmlns:a16="http://schemas.microsoft.com/office/drawing/2014/main" id="{AF356E1D-DC73-4C5B-99BE-EF923906E242}"/>
              </a:ext>
            </a:extLst>
          </p:cNvPr>
          <p:cNvSpPr>
            <a:spLocks noGrp="1"/>
          </p:cNvSpPr>
          <p:nvPr>
            <p:ph sz="half" idx="1"/>
          </p:nvPr>
        </p:nvSpPr>
        <p:spPr/>
        <p:txBody>
          <a:bodyPr>
            <a:noAutofit/>
          </a:bodyPr>
          <a:lstStyle/>
          <a:p>
            <a:r>
              <a:rPr lang="en-US" sz="2400" err="1"/>
              <a:t>Maths</a:t>
            </a:r>
            <a:r>
              <a:rPr lang="en-US" sz="2400"/>
              <a:t> and Statistics (2 SS; 3 EDI)</a:t>
            </a:r>
          </a:p>
          <a:p>
            <a:pPr lvl="1"/>
            <a:r>
              <a:rPr lang="en-GB" sz="2000" u="sng">
                <a:solidFill>
                  <a:srgbClr val="0563C1"/>
                </a:solidFill>
                <a:effectLst/>
                <a:latin typeface="Calibri" panose="020F0502020204030204" pitchFamily="34" charset="0"/>
                <a:cs typeface="Arial" panose="020B0604020202020204" pitchFamily="34" charset="0"/>
                <a:hlinkClick r:id="rId3"/>
              </a:rPr>
              <a:t>Welsh-medium tuition in Level 1 Mathematics</a:t>
            </a:r>
            <a:endParaRPr lang="en-GB" sz="2000">
              <a:effectLst/>
              <a:latin typeface="Calibri" panose="020F0502020204030204" pitchFamily="34" charset="0"/>
              <a:cs typeface="Arial" panose="020B0604020202020204" pitchFamily="34" charset="0"/>
            </a:endParaRPr>
          </a:p>
          <a:p>
            <a:pPr lvl="1"/>
            <a:r>
              <a:rPr lang="en-GB" sz="2000" u="sng">
                <a:solidFill>
                  <a:srgbClr val="0563C1"/>
                </a:solidFill>
                <a:effectLst/>
                <a:latin typeface="Calibri" panose="020F0502020204030204" pitchFamily="34" charset="0"/>
                <a:cs typeface="Arial" panose="020B0604020202020204" pitchFamily="34" charset="0"/>
                <a:hlinkClick r:id="rId4"/>
              </a:rPr>
              <a:t>Using knowledge from Associate Lecturers in a Bayesian model to predict the probability of students’ results</a:t>
            </a:r>
            <a:endParaRPr lang="en-GB" sz="2000">
              <a:effectLst/>
              <a:latin typeface="Calibri" panose="020F0502020204030204" pitchFamily="34" charset="0"/>
              <a:cs typeface="Arial" panose="020B0604020202020204" pitchFamily="34" charset="0"/>
            </a:endParaRPr>
          </a:p>
          <a:p>
            <a:pPr lvl="1"/>
            <a:r>
              <a:rPr lang="en-GB" sz="2000" u="sng">
                <a:solidFill>
                  <a:srgbClr val="0563C1"/>
                </a:solidFill>
                <a:effectLst/>
                <a:latin typeface="Calibri" panose="020F0502020204030204" pitchFamily="34" charset="0"/>
                <a:cs typeface="Arial" panose="020B0604020202020204" pitchFamily="34" charset="0"/>
                <a:hlinkClick r:id="rId5"/>
              </a:rPr>
              <a:t>Evaluating the increase in student wellbeing brought about by informal online sessions and computer-generated worked examples on a level 3 pure maths module</a:t>
            </a:r>
            <a:endParaRPr lang="en-GB" sz="2000">
              <a:effectLst/>
              <a:latin typeface="Calibri" panose="020F0502020204030204" pitchFamily="34" charset="0"/>
              <a:cs typeface="Arial" panose="020B0604020202020204" pitchFamily="34" charset="0"/>
            </a:endParaRPr>
          </a:p>
          <a:p>
            <a:pPr lvl="1"/>
            <a:r>
              <a:rPr lang="en-GB" sz="2000" u="sng">
                <a:solidFill>
                  <a:srgbClr val="0563C1"/>
                </a:solidFill>
                <a:effectLst/>
                <a:latin typeface="Calibri" panose="020F0502020204030204" pitchFamily="34" charset="0"/>
                <a:cs typeface="Arial" panose="020B0604020202020204" pitchFamily="34" charset="0"/>
                <a:hlinkClick r:id="rId6"/>
              </a:rPr>
              <a:t>Exploring the extent of maths anxiety within the STEM Faculty at The Open University</a:t>
            </a:r>
            <a:endParaRPr lang="en-GB" sz="2000">
              <a:effectLst/>
              <a:latin typeface="Calibri" panose="020F0502020204030204" pitchFamily="34" charset="0"/>
              <a:cs typeface="Arial" panose="020B0604020202020204" pitchFamily="34" charset="0"/>
            </a:endParaRPr>
          </a:p>
          <a:p>
            <a:pPr lvl="1"/>
            <a:r>
              <a:rPr lang="en-GB" sz="2000" u="sng">
                <a:solidFill>
                  <a:srgbClr val="0563C1"/>
                </a:solidFill>
                <a:effectLst/>
                <a:latin typeface="Calibri" panose="020F0502020204030204" pitchFamily="34" charset="0"/>
                <a:cs typeface="Arial" panose="020B0604020202020204" pitchFamily="34" charset="0"/>
                <a:hlinkClick r:id="rId7"/>
              </a:rPr>
              <a:t>Effective support for reflective writing: learning from improvers</a:t>
            </a:r>
            <a:endParaRPr lang="en-GB" sz="2000">
              <a:effectLst/>
              <a:latin typeface="Calibri" panose="020F0502020204030204" pitchFamily="34" charset="0"/>
              <a:cs typeface="Arial" panose="020B0604020202020204" pitchFamily="34" charset="0"/>
            </a:endParaRPr>
          </a:p>
        </p:txBody>
      </p:sp>
      <p:sp>
        <p:nvSpPr>
          <p:cNvPr id="8" name="Content Placeholder 7">
            <a:extLst>
              <a:ext uri="{FF2B5EF4-FFF2-40B4-BE49-F238E27FC236}">
                <a16:creationId xmlns:a16="http://schemas.microsoft.com/office/drawing/2014/main" id="{C4FF8D12-F06A-4974-81F5-D1606D2E50B3}"/>
              </a:ext>
            </a:extLst>
          </p:cNvPr>
          <p:cNvSpPr>
            <a:spLocks noGrp="1"/>
          </p:cNvSpPr>
          <p:nvPr>
            <p:ph sz="half" idx="2"/>
          </p:nvPr>
        </p:nvSpPr>
        <p:spPr/>
        <p:txBody>
          <a:bodyPr>
            <a:normAutofit/>
          </a:bodyPr>
          <a:lstStyle/>
          <a:p>
            <a:r>
              <a:rPr lang="en-US" sz="2400"/>
              <a:t>School of Physical Sciences (1 E; 1 EDI)</a:t>
            </a:r>
          </a:p>
          <a:p>
            <a:pPr lvl="1"/>
            <a:r>
              <a:rPr lang="en-GB" sz="2000" u="sng">
                <a:solidFill>
                  <a:srgbClr val="0563C1"/>
                </a:solidFill>
                <a:effectLst/>
                <a:cs typeface="Arial" panose="020B0604020202020204" pitchFamily="34" charset="0"/>
                <a:hlinkClick r:id="rId8"/>
              </a:rPr>
              <a:t>Using Learning Logs in SXPS288 – Effectiveness in helping students to reach Learning Outcomes, to enhance and document their employability skills, and raise awareness of opportunities in the space sector</a:t>
            </a:r>
            <a:endParaRPr lang="en-GB" sz="2000">
              <a:effectLst/>
              <a:cs typeface="Arial" panose="020B0604020202020204" pitchFamily="34" charset="0"/>
            </a:endParaRPr>
          </a:p>
          <a:p>
            <a:pPr lvl="1"/>
            <a:r>
              <a:rPr lang="en-GB" sz="2000" u="sng">
                <a:solidFill>
                  <a:srgbClr val="0563C1"/>
                </a:solidFill>
                <a:effectLst/>
                <a:cs typeface="Arial" panose="020B0604020202020204" pitchFamily="34" charset="0"/>
                <a:hlinkClick r:id="rId9"/>
              </a:rPr>
              <a:t>Investigating the impact of ethnicity on student experience in stage 1 and 2 Physical Sciences (PS)-oriented modules</a:t>
            </a:r>
            <a:endParaRPr lang="en-US" sz="2000"/>
          </a:p>
        </p:txBody>
      </p:sp>
      <p:sp>
        <p:nvSpPr>
          <p:cNvPr id="4" name="Date Placeholder 3">
            <a:extLst>
              <a:ext uri="{FF2B5EF4-FFF2-40B4-BE49-F238E27FC236}">
                <a16:creationId xmlns:a16="http://schemas.microsoft.com/office/drawing/2014/main" id="{ECA80877-8931-486F-93CD-CB1FB0595301}"/>
              </a:ext>
            </a:extLst>
          </p:cNvPr>
          <p:cNvSpPr>
            <a:spLocks noGrp="1"/>
          </p:cNvSpPr>
          <p:nvPr>
            <p:ph type="dt" sz="half" idx="10"/>
          </p:nvPr>
        </p:nvSpPr>
        <p:spPr/>
        <p:txBody>
          <a:bodyPr/>
          <a:lstStyle/>
          <a:p>
            <a:r>
              <a:rPr lang="en-US"/>
              <a:t>Thursday, 18th March 2021</a:t>
            </a:r>
            <a:endParaRPr lang="en-GB"/>
          </a:p>
        </p:txBody>
      </p:sp>
      <p:sp>
        <p:nvSpPr>
          <p:cNvPr id="5" name="Footer Placeholder 4">
            <a:extLst>
              <a:ext uri="{FF2B5EF4-FFF2-40B4-BE49-F238E27FC236}">
                <a16:creationId xmlns:a16="http://schemas.microsoft.com/office/drawing/2014/main" id="{E32C6AA4-CCB3-44BA-B53E-A12DA85AFA58}"/>
              </a:ext>
            </a:extLst>
          </p:cNvPr>
          <p:cNvSpPr>
            <a:spLocks noGrp="1"/>
          </p:cNvSpPr>
          <p:nvPr>
            <p:ph type="ftr" sz="quarter" idx="11"/>
          </p:nvPr>
        </p:nvSpPr>
        <p:spPr/>
        <p:txBody>
          <a:bodyPr/>
          <a:lstStyle/>
          <a:p>
            <a:r>
              <a:rPr lang="en-US"/>
              <a:t>eSTEeM Update</a:t>
            </a:r>
            <a:endParaRPr lang="en-GB"/>
          </a:p>
        </p:txBody>
      </p:sp>
      <p:sp>
        <p:nvSpPr>
          <p:cNvPr id="6" name="Slide Number Placeholder 5">
            <a:extLst>
              <a:ext uri="{FF2B5EF4-FFF2-40B4-BE49-F238E27FC236}">
                <a16:creationId xmlns:a16="http://schemas.microsoft.com/office/drawing/2014/main" id="{0CA937E7-C8E0-40DA-A601-99A63BEA7CAD}"/>
              </a:ext>
            </a:extLst>
          </p:cNvPr>
          <p:cNvSpPr>
            <a:spLocks noGrp="1"/>
          </p:cNvSpPr>
          <p:nvPr>
            <p:ph type="sldNum" sz="quarter" idx="12"/>
          </p:nvPr>
        </p:nvSpPr>
        <p:spPr/>
        <p:txBody>
          <a:bodyPr/>
          <a:lstStyle/>
          <a:p>
            <a:fld id="{341D4F6A-8D54-49B9-8B0E-EEA58E4D334B}" type="slidenum">
              <a:rPr lang="en-GB" smtClean="0"/>
              <a:t>12</a:t>
            </a:fld>
            <a:endParaRPr lang="en-GB"/>
          </a:p>
        </p:txBody>
      </p:sp>
      <p:graphicFrame>
        <p:nvGraphicFramePr>
          <p:cNvPr id="14" name="Table 13">
            <a:extLst>
              <a:ext uri="{FF2B5EF4-FFF2-40B4-BE49-F238E27FC236}">
                <a16:creationId xmlns:a16="http://schemas.microsoft.com/office/drawing/2014/main" id="{E99639FC-8B4B-4C11-A570-4E4AB7E01679}"/>
              </a:ext>
            </a:extLst>
          </p:cNvPr>
          <p:cNvGraphicFramePr>
            <a:graphicFrameLocks noGrp="1"/>
          </p:cNvGraphicFramePr>
          <p:nvPr>
            <p:extLst>
              <p:ext uri="{D42A27DB-BD31-4B8C-83A1-F6EECF244321}">
                <p14:modId xmlns:p14="http://schemas.microsoft.com/office/powerpoint/2010/main" val="1677989420"/>
              </p:ext>
            </p:extLst>
          </p:nvPr>
        </p:nvGraphicFramePr>
        <p:xfrm>
          <a:off x="6620235" y="4500563"/>
          <a:ext cx="4733565" cy="1676400"/>
        </p:xfrm>
        <a:graphic>
          <a:graphicData uri="http://schemas.openxmlformats.org/drawingml/2006/table">
            <a:tbl>
              <a:tblPr>
                <a:tableStyleId>{5C22544A-7EE6-4342-B048-85BDC9FD1C3A}</a:tableStyleId>
              </a:tblPr>
              <a:tblGrid>
                <a:gridCol w="1359709">
                  <a:extLst>
                    <a:ext uri="{9D8B030D-6E8A-4147-A177-3AD203B41FA5}">
                      <a16:colId xmlns:a16="http://schemas.microsoft.com/office/drawing/2014/main" val="2881301889"/>
                    </a:ext>
                  </a:extLst>
                </a:gridCol>
                <a:gridCol w="482887">
                  <a:extLst>
                    <a:ext uri="{9D8B030D-6E8A-4147-A177-3AD203B41FA5}">
                      <a16:colId xmlns:a16="http://schemas.microsoft.com/office/drawing/2014/main" val="2117341107"/>
                    </a:ext>
                  </a:extLst>
                </a:gridCol>
                <a:gridCol w="482887">
                  <a:extLst>
                    <a:ext uri="{9D8B030D-6E8A-4147-A177-3AD203B41FA5}">
                      <a16:colId xmlns:a16="http://schemas.microsoft.com/office/drawing/2014/main" val="2939667897"/>
                    </a:ext>
                  </a:extLst>
                </a:gridCol>
                <a:gridCol w="482887">
                  <a:extLst>
                    <a:ext uri="{9D8B030D-6E8A-4147-A177-3AD203B41FA5}">
                      <a16:colId xmlns:a16="http://schemas.microsoft.com/office/drawing/2014/main" val="3183504619"/>
                    </a:ext>
                  </a:extLst>
                </a:gridCol>
                <a:gridCol w="482887">
                  <a:extLst>
                    <a:ext uri="{9D8B030D-6E8A-4147-A177-3AD203B41FA5}">
                      <a16:colId xmlns:a16="http://schemas.microsoft.com/office/drawing/2014/main" val="3779625570"/>
                    </a:ext>
                  </a:extLst>
                </a:gridCol>
                <a:gridCol w="482887">
                  <a:extLst>
                    <a:ext uri="{9D8B030D-6E8A-4147-A177-3AD203B41FA5}">
                      <a16:colId xmlns:a16="http://schemas.microsoft.com/office/drawing/2014/main" val="3598217014"/>
                    </a:ext>
                  </a:extLst>
                </a:gridCol>
                <a:gridCol w="482887">
                  <a:extLst>
                    <a:ext uri="{9D8B030D-6E8A-4147-A177-3AD203B41FA5}">
                      <a16:colId xmlns:a16="http://schemas.microsoft.com/office/drawing/2014/main" val="3971852934"/>
                    </a:ext>
                  </a:extLst>
                </a:gridCol>
                <a:gridCol w="476534">
                  <a:extLst>
                    <a:ext uri="{9D8B030D-6E8A-4147-A177-3AD203B41FA5}">
                      <a16:colId xmlns:a16="http://schemas.microsoft.com/office/drawing/2014/main" val="2207850137"/>
                    </a:ext>
                  </a:extLst>
                </a:gridCol>
              </a:tblGrid>
              <a:tr h="238125">
                <a:tc rowSpan="2">
                  <a:txBody>
                    <a:bodyPr/>
                    <a:lstStyle/>
                    <a:p>
                      <a:pPr algn="l" fontAlgn="t"/>
                      <a:r>
                        <a:rPr lang="en-GB" sz="1400" b="1" u="none" strike="noStrike">
                          <a:effectLst/>
                        </a:rPr>
                        <a:t> Area</a:t>
                      </a:r>
                      <a:endParaRPr lang="en-GB" sz="1400" b="1"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7">
                  <a:txBody>
                    <a:bodyPr/>
                    <a:lstStyle/>
                    <a:p>
                      <a:pPr algn="ctr" fontAlgn="ctr"/>
                      <a:r>
                        <a:rPr lang="en-GB" sz="1400" b="1" u="none" strike="noStrike">
                          <a:effectLst/>
                        </a:rPr>
                        <a:t>STEM School (Project Leads)</a:t>
                      </a:r>
                      <a:endParaRPr lang="en-GB" sz="14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96928898"/>
                  </a:ext>
                </a:extLst>
              </a:tr>
              <a:tr h="247650">
                <a:tc vMerge="1">
                  <a:txBody>
                    <a:bodyPr/>
                    <a:lstStyle/>
                    <a:p>
                      <a:endParaRPr lang="en-GB"/>
                    </a:p>
                  </a:txBody>
                  <a:tcPr/>
                </a:tc>
                <a:tc>
                  <a:txBody>
                    <a:bodyPr/>
                    <a:lstStyle/>
                    <a:p>
                      <a:pPr algn="ctr" fontAlgn="ctr"/>
                      <a:r>
                        <a:rPr lang="en-GB" sz="1400" b="0" i="1" u="none" strike="noStrike">
                          <a:effectLst/>
                        </a:rPr>
                        <a:t>C&amp;C</a:t>
                      </a:r>
                      <a:endParaRPr lang="en-GB" sz="1400" b="0" i="1"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1" u="none" strike="noStrike">
                          <a:effectLst/>
                        </a:rPr>
                        <a:t>EEES</a:t>
                      </a:r>
                      <a:endParaRPr lang="en-GB" sz="1400" b="0" i="1"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1" u="none" strike="noStrike">
                          <a:effectLst/>
                        </a:rPr>
                        <a:t>E&amp;I</a:t>
                      </a:r>
                      <a:endParaRPr lang="en-GB" sz="1400" b="0" i="1"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1" u="none" strike="noStrike">
                          <a:effectLst/>
                        </a:rPr>
                        <a:t>KMi</a:t>
                      </a:r>
                      <a:endParaRPr lang="en-GB" sz="1400" b="0" i="1"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1" u="none" strike="noStrike">
                          <a:effectLst/>
                        </a:rPr>
                        <a:t>LHCS</a:t>
                      </a:r>
                      <a:endParaRPr lang="en-GB" sz="1400" b="0" i="1"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1" u="none" strike="noStrike">
                          <a:effectLst/>
                        </a:rPr>
                        <a:t>M&amp;S</a:t>
                      </a:r>
                      <a:endParaRPr lang="en-GB" sz="1400" b="0" i="1"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1" u="none" strike="noStrike">
                          <a:effectLst/>
                        </a:rPr>
                        <a:t>SPS</a:t>
                      </a:r>
                      <a:endParaRPr lang="en-GB" sz="1400" b="0" i="1"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160526"/>
                  </a:ext>
                </a:extLst>
              </a:tr>
              <a:tr h="238125">
                <a:tc>
                  <a:txBody>
                    <a:bodyPr/>
                    <a:lstStyle/>
                    <a:p>
                      <a:pPr algn="l" fontAlgn="b"/>
                      <a:r>
                        <a:rPr lang="en-GB" sz="1400" u="none" strike="noStrike">
                          <a:effectLst/>
                        </a:rPr>
                        <a:t> EDI (APP)</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rPr>
                        <a:t> 1</a:t>
                      </a:r>
                      <a:endParaRPr lang="en-GB"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rPr>
                        <a:t>4</a:t>
                      </a:r>
                      <a:endParaRPr lang="en-GB"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rPr>
                        <a:t>3</a:t>
                      </a:r>
                      <a:endParaRPr lang="en-GB"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5735297"/>
                  </a:ext>
                </a:extLst>
              </a:tr>
              <a:tr h="238125">
                <a:tc>
                  <a:txBody>
                    <a:bodyPr/>
                    <a:lstStyle/>
                    <a:p>
                      <a:pPr algn="l" fontAlgn="b"/>
                      <a:r>
                        <a:rPr lang="en-GB" sz="1400" u="none" strike="noStrike">
                          <a:effectLst/>
                        </a:rPr>
                        <a:t> Tech for Learning</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0934537"/>
                  </a:ext>
                </a:extLst>
              </a:tr>
              <a:tr h="238125">
                <a:tc>
                  <a:txBody>
                    <a:bodyPr/>
                    <a:lstStyle/>
                    <a:p>
                      <a:pPr algn="l" fontAlgn="b"/>
                      <a:r>
                        <a:rPr lang="en-GB" sz="1400" u="none" strike="noStrike">
                          <a:effectLst/>
                        </a:rPr>
                        <a:t> Online/Onscreen</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3986552"/>
                  </a:ext>
                </a:extLst>
              </a:tr>
              <a:tr h="238125">
                <a:tc>
                  <a:txBody>
                    <a:bodyPr/>
                    <a:lstStyle/>
                    <a:p>
                      <a:pPr algn="l" fontAlgn="b"/>
                      <a:r>
                        <a:rPr lang="en-GB" sz="1400" u="none" strike="noStrike">
                          <a:effectLst/>
                        </a:rPr>
                        <a:t> Student Support</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rPr>
                        <a:t>2</a:t>
                      </a:r>
                      <a:endParaRPr lang="en-GB"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2625371"/>
                  </a:ext>
                </a:extLst>
              </a:tr>
              <a:tr h="238125">
                <a:tc>
                  <a:txBody>
                    <a:bodyPr/>
                    <a:lstStyle/>
                    <a:p>
                      <a:pPr algn="l" fontAlgn="b"/>
                      <a:r>
                        <a:rPr lang="en-GB" sz="1400" u="none" strike="noStrike">
                          <a:effectLst/>
                        </a:rPr>
                        <a:t> Employability</a:t>
                      </a:r>
                      <a:endParaRPr lang="en-GB"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9494479"/>
                  </a:ext>
                </a:extLst>
              </a:tr>
            </a:tbl>
          </a:graphicData>
        </a:graphic>
      </p:graphicFrame>
    </p:spTree>
    <p:extLst>
      <p:ext uri="{BB962C8B-B14F-4D97-AF65-F5344CB8AC3E}">
        <p14:creationId xmlns:p14="http://schemas.microsoft.com/office/powerpoint/2010/main" val="263649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D446B-19A4-4342-BB3E-1421B9A1BEFC}"/>
              </a:ext>
            </a:extLst>
          </p:cNvPr>
          <p:cNvSpPr>
            <a:spLocks noGrp="1"/>
          </p:cNvSpPr>
          <p:nvPr>
            <p:ph type="title"/>
          </p:nvPr>
        </p:nvSpPr>
        <p:spPr/>
        <p:txBody>
          <a:bodyPr/>
          <a:lstStyle/>
          <a:p>
            <a:r>
              <a:rPr lang="en-GB"/>
              <a:t>Ideas/opportunities for scholarship</a:t>
            </a:r>
          </a:p>
        </p:txBody>
      </p:sp>
      <p:sp>
        <p:nvSpPr>
          <p:cNvPr id="8" name="Content Placeholder 7">
            <a:extLst>
              <a:ext uri="{FF2B5EF4-FFF2-40B4-BE49-F238E27FC236}">
                <a16:creationId xmlns:a16="http://schemas.microsoft.com/office/drawing/2014/main" id="{E218B016-531A-4716-B373-F54953FB2720}"/>
              </a:ext>
            </a:extLst>
          </p:cNvPr>
          <p:cNvSpPr>
            <a:spLocks noGrp="1"/>
          </p:cNvSpPr>
          <p:nvPr>
            <p:ph sz="half" idx="1"/>
          </p:nvPr>
        </p:nvSpPr>
        <p:spPr>
          <a:xfrm>
            <a:off x="838199" y="1368107"/>
            <a:ext cx="5531069" cy="4808856"/>
          </a:xfrm>
        </p:spPr>
        <p:txBody>
          <a:bodyPr vert="horz" lIns="91440" tIns="45720" rIns="91440" bIns="45720" rtlCol="0" anchor="t">
            <a:normAutofit/>
          </a:bodyPr>
          <a:lstStyle/>
          <a:p>
            <a:r>
              <a:rPr lang="en-GB"/>
              <a:t>Relationship Building</a:t>
            </a:r>
          </a:p>
          <a:p>
            <a:pPr lvl="1"/>
            <a:r>
              <a:rPr lang="en-GB"/>
              <a:t>Student induction (and beyond)</a:t>
            </a:r>
            <a:endParaRPr lang="en-GB">
              <a:cs typeface="Calibri"/>
            </a:endParaRPr>
          </a:p>
          <a:p>
            <a:pPr lvl="1"/>
            <a:r>
              <a:rPr lang="en-GB"/>
              <a:t>Getting to know </a:t>
            </a:r>
            <a:r>
              <a:rPr lang="en-GB" i="1"/>
              <a:t>all</a:t>
            </a:r>
            <a:r>
              <a:rPr lang="en-GB"/>
              <a:t> our students</a:t>
            </a:r>
            <a:endParaRPr lang="en-GB">
              <a:cs typeface="Calibri"/>
            </a:endParaRPr>
          </a:p>
          <a:p>
            <a:pPr lvl="1"/>
            <a:r>
              <a:rPr lang="en-GB"/>
              <a:t>Risks of making assumptions in the absence of information</a:t>
            </a:r>
            <a:endParaRPr lang="en-GB">
              <a:cs typeface="Calibri"/>
            </a:endParaRPr>
          </a:p>
          <a:p>
            <a:r>
              <a:rPr lang="en-GB"/>
              <a:t>Better data access and support</a:t>
            </a:r>
            <a:endParaRPr lang="en-GB">
              <a:cs typeface="Calibri"/>
            </a:endParaRPr>
          </a:p>
          <a:p>
            <a:pPr lvl="1"/>
            <a:r>
              <a:rPr lang="en-GB">
                <a:hlinkClick r:id="rId3"/>
              </a:rPr>
              <a:t>Power BI (EDI) dashboards</a:t>
            </a:r>
            <a:endParaRPr lang="en-GB"/>
          </a:p>
          <a:p>
            <a:pPr lvl="1"/>
            <a:r>
              <a:rPr lang="en-GB"/>
              <a:t>Analytics4Action going to use the Power BI datasets</a:t>
            </a:r>
            <a:endParaRPr lang="en-GB">
              <a:cs typeface="Calibri"/>
            </a:endParaRPr>
          </a:p>
          <a:p>
            <a:pPr lvl="1"/>
            <a:r>
              <a:rPr lang="en-GB">
                <a:hlinkClick r:id="rId4"/>
              </a:rPr>
              <a:t>OU Analyse (EDI focus e.g. BAME)</a:t>
            </a:r>
            <a:endParaRPr lang="en-GB"/>
          </a:p>
          <a:p>
            <a:pPr lvl="1"/>
            <a:r>
              <a:rPr lang="en-GB" err="1"/>
              <a:t>eSTEeM</a:t>
            </a:r>
            <a:r>
              <a:rPr lang="en-GB"/>
              <a:t> Project Officer - Jonathan Evans (</a:t>
            </a:r>
            <a:r>
              <a:rPr lang="en-GB">
                <a:hlinkClick r:id="rId5"/>
              </a:rPr>
              <a:t>jonathan.evans@open.ac.uk</a:t>
            </a:r>
            <a:r>
              <a:rPr lang="en-GB"/>
              <a:t>) </a:t>
            </a:r>
            <a:endParaRPr lang="en-GB">
              <a:cs typeface="Calibri"/>
            </a:endParaRPr>
          </a:p>
        </p:txBody>
      </p:sp>
      <p:sp>
        <p:nvSpPr>
          <p:cNvPr id="3" name="Content Placeholder 2">
            <a:extLst>
              <a:ext uri="{FF2B5EF4-FFF2-40B4-BE49-F238E27FC236}">
                <a16:creationId xmlns:a16="http://schemas.microsoft.com/office/drawing/2014/main" id="{E2207D41-C498-4A04-A247-7419D4EBF43D}"/>
              </a:ext>
            </a:extLst>
          </p:cNvPr>
          <p:cNvSpPr>
            <a:spLocks noGrp="1"/>
          </p:cNvSpPr>
          <p:nvPr>
            <p:ph sz="half" idx="2"/>
          </p:nvPr>
        </p:nvSpPr>
        <p:spPr>
          <a:xfrm>
            <a:off x="6573851" y="1368107"/>
            <a:ext cx="5013803" cy="4808856"/>
          </a:xfrm>
        </p:spPr>
        <p:txBody>
          <a:bodyPr/>
          <a:lstStyle/>
          <a:p>
            <a:r>
              <a:rPr lang="en-GB"/>
              <a:t>Personal Learning Advisors</a:t>
            </a:r>
          </a:p>
          <a:p>
            <a:pPr lvl="1"/>
            <a:r>
              <a:rPr lang="en-GB"/>
              <a:t>Proactive targeted support</a:t>
            </a:r>
          </a:p>
          <a:p>
            <a:r>
              <a:rPr lang="en-GB"/>
              <a:t>Peer support</a:t>
            </a:r>
          </a:p>
          <a:p>
            <a:pPr lvl="1"/>
            <a:r>
              <a:rPr lang="en-GB"/>
              <a:t>Mentoring (alumni and students)</a:t>
            </a:r>
          </a:p>
          <a:p>
            <a:pPr lvl="1"/>
            <a:r>
              <a:rPr lang="en-GB"/>
              <a:t>Study and career advice</a:t>
            </a:r>
          </a:p>
          <a:p>
            <a:pPr lvl="1"/>
            <a:r>
              <a:rPr lang="en-GB"/>
              <a:t>Internships and placements</a:t>
            </a:r>
          </a:p>
          <a:p>
            <a:r>
              <a:rPr lang="en-GB"/>
              <a:t>Disciplinary differences</a:t>
            </a:r>
          </a:p>
          <a:p>
            <a:pPr lvl="1"/>
            <a:r>
              <a:rPr lang="en-GB"/>
              <a:t>Why are the Awarding Gaps larger in some areas than others</a:t>
            </a:r>
          </a:p>
          <a:p>
            <a:pPr lvl="1"/>
            <a:r>
              <a:rPr lang="en-GB"/>
              <a:t>Who is participating / not participating (and why)?</a:t>
            </a:r>
          </a:p>
        </p:txBody>
      </p:sp>
      <p:sp>
        <p:nvSpPr>
          <p:cNvPr id="5" name="Date Placeholder 4">
            <a:extLst>
              <a:ext uri="{FF2B5EF4-FFF2-40B4-BE49-F238E27FC236}">
                <a16:creationId xmlns:a16="http://schemas.microsoft.com/office/drawing/2014/main" id="{2346AB5A-5C90-4B87-B670-A3E7CF0E302F}"/>
              </a:ext>
            </a:extLst>
          </p:cNvPr>
          <p:cNvSpPr>
            <a:spLocks noGrp="1"/>
          </p:cNvSpPr>
          <p:nvPr>
            <p:ph type="dt" sz="half" idx="10"/>
          </p:nvPr>
        </p:nvSpPr>
        <p:spPr/>
        <p:txBody>
          <a:bodyPr/>
          <a:lstStyle/>
          <a:p>
            <a:r>
              <a:rPr lang="en-US"/>
              <a:t>Thursday, 25th March 2021</a:t>
            </a:r>
            <a:endParaRPr lang="en-GB"/>
          </a:p>
        </p:txBody>
      </p:sp>
      <p:sp>
        <p:nvSpPr>
          <p:cNvPr id="6" name="Footer Placeholder 5">
            <a:extLst>
              <a:ext uri="{FF2B5EF4-FFF2-40B4-BE49-F238E27FC236}">
                <a16:creationId xmlns:a16="http://schemas.microsoft.com/office/drawing/2014/main" id="{2596500C-B067-4165-80BD-F1CC1F1DDFA1}"/>
              </a:ext>
            </a:extLst>
          </p:cNvPr>
          <p:cNvSpPr>
            <a:spLocks noGrp="1"/>
          </p:cNvSpPr>
          <p:nvPr>
            <p:ph type="ftr" sz="quarter" idx="11"/>
          </p:nvPr>
        </p:nvSpPr>
        <p:spPr/>
        <p:txBody>
          <a:bodyPr/>
          <a:lstStyle/>
          <a:p>
            <a:r>
              <a:rPr lang="en-US"/>
              <a:t>eSTEeM Seminar - A STEM Scholarly response to the OU Awarding Gap</a:t>
            </a:r>
            <a:endParaRPr lang="en-GB"/>
          </a:p>
        </p:txBody>
      </p:sp>
      <p:sp>
        <p:nvSpPr>
          <p:cNvPr id="7" name="Slide Number Placeholder 6">
            <a:extLst>
              <a:ext uri="{FF2B5EF4-FFF2-40B4-BE49-F238E27FC236}">
                <a16:creationId xmlns:a16="http://schemas.microsoft.com/office/drawing/2014/main" id="{B808F33E-1808-479D-AE4A-52FF4C5B49F9}"/>
              </a:ext>
            </a:extLst>
          </p:cNvPr>
          <p:cNvSpPr>
            <a:spLocks noGrp="1"/>
          </p:cNvSpPr>
          <p:nvPr>
            <p:ph type="sldNum" sz="quarter" idx="12"/>
          </p:nvPr>
        </p:nvSpPr>
        <p:spPr/>
        <p:txBody>
          <a:bodyPr/>
          <a:lstStyle/>
          <a:p>
            <a:fld id="{341D4F6A-8D54-49B9-8B0E-EEA58E4D334B}" type="slidenum">
              <a:rPr lang="en-GB" smtClean="0"/>
              <a:t>13</a:t>
            </a:fld>
            <a:endParaRPr lang="en-GB"/>
          </a:p>
        </p:txBody>
      </p:sp>
    </p:spTree>
    <p:extLst>
      <p:ext uri="{BB962C8B-B14F-4D97-AF65-F5344CB8AC3E}">
        <p14:creationId xmlns:p14="http://schemas.microsoft.com/office/powerpoint/2010/main" val="358634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FF8708A-9EFC-4AAA-B7FC-6E3AA76F67D2}"/>
              </a:ext>
            </a:extLst>
          </p:cNvPr>
          <p:cNvSpPr>
            <a:spLocks noGrp="1"/>
          </p:cNvSpPr>
          <p:nvPr>
            <p:ph type="title"/>
          </p:nvPr>
        </p:nvSpPr>
        <p:spPr/>
        <p:txBody>
          <a:bodyPr/>
          <a:lstStyle/>
          <a:p>
            <a:r>
              <a:rPr lang="en-GB"/>
              <a:t>Ideas/opportunities for scholarship</a:t>
            </a:r>
          </a:p>
        </p:txBody>
      </p:sp>
      <p:sp>
        <p:nvSpPr>
          <p:cNvPr id="9" name="Content Placeholder 8">
            <a:extLst>
              <a:ext uri="{FF2B5EF4-FFF2-40B4-BE49-F238E27FC236}">
                <a16:creationId xmlns:a16="http://schemas.microsoft.com/office/drawing/2014/main" id="{4073AAFB-A290-44E2-A6FA-675C0BE1C527}"/>
              </a:ext>
            </a:extLst>
          </p:cNvPr>
          <p:cNvSpPr>
            <a:spLocks noGrp="1"/>
          </p:cNvSpPr>
          <p:nvPr>
            <p:ph idx="1"/>
          </p:nvPr>
        </p:nvSpPr>
        <p:spPr/>
        <p:txBody>
          <a:bodyPr/>
          <a:lstStyle/>
          <a:p>
            <a:r>
              <a:rPr lang="en-GB"/>
              <a:t>A STEM scholarly response to the OU Awarding Gaps (so what)…</a:t>
            </a:r>
          </a:p>
          <a:p>
            <a:pPr lvl="1"/>
            <a:r>
              <a:rPr lang="en-GB"/>
              <a:t>A need for more meaningful conversations</a:t>
            </a:r>
          </a:p>
          <a:p>
            <a:pPr lvl="2"/>
            <a:r>
              <a:rPr lang="en-GB"/>
              <a:t>Enabling more talking and engagement with students</a:t>
            </a:r>
          </a:p>
          <a:p>
            <a:pPr lvl="2"/>
            <a:r>
              <a:rPr lang="en-GB"/>
              <a:t>Conversations to help us understand what we don’t know</a:t>
            </a:r>
          </a:p>
          <a:p>
            <a:pPr lvl="1"/>
            <a:r>
              <a:rPr lang="en-GB"/>
              <a:t>OU brand (national treasure / middle class guardian readers)</a:t>
            </a:r>
          </a:p>
          <a:p>
            <a:pPr lvl="2"/>
            <a:r>
              <a:rPr lang="en-GB"/>
              <a:t>Are we delivering on the mission (open to people, places, methods and ideas)?</a:t>
            </a:r>
          </a:p>
          <a:p>
            <a:pPr lvl="2"/>
            <a:r>
              <a:rPr lang="en-GB"/>
              <a:t>What are we doing to dispel the myths about the OU (expanding our brand)?</a:t>
            </a:r>
          </a:p>
          <a:p>
            <a:pPr lvl="2"/>
            <a:r>
              <a:rPr lang="en-GB"/>
              <a:t>Risks of generic student personas – using shortcuts for a lack of knowledge</a:t>
            </a:r>
          </a:p>
          <a:p>
            <a:pPr lvl="1"/>
            <a:r>
              <a:rPr lang="en-GB"/>
              <a:t>Neoliberal reforms in higher education</a:t>
            </a:r>
          </a:p>
          <a:p>
            <a:pPr lvl="2"/>
            <a:r>
              <a:rPr lang="en-GB"/>
              <a:t>Outcomes oriented approach by university regulators (can we all be above average?)</a:t>
            </a:r>
          </a:p>
          <a:p>
            <a:pPr lvl="2"/>
            <a:r>
              <a:rPr lang="en-GB"/>
              <a:t>Vocational and career orientated higher education (impact on interdisciplinary teaching)</a:t>
            </a:r>
          </a:p>
          <a:p>
            <a:pPr lvl="2"/>
            <a:r>
              <a:rPr lang="en-GB"/>
              <a:t>Is selective/elitist higher education narrowing (rather than widening) participation</a:t>
            </a:r>
          </a:p>
          <a:p>
            <a:pPr lvl="2"/>
            <a:r>
              <a:rPr lang="en-GB"/>
              <a:t>Reclaiming excellence of opportunity and supported open learning</a:t>
            </a:r>
          </a:p>
        </p:txBody>
      </p:sp>
      <p:sp>
        <p:nvSpPr>
          <p:cNvPr id="5" name="Date Placeholder 4">
            <a:extLst>
              <a:ext uri="{FF2B5EF4-FFF2-40B4-BE49-F238E27FC236}">
                <a16:creationId xmlns:a16="http://schemas.microsoft.com/office/drawing/2014/main" id="{BDA709AC-FFCC-420F-88FB-773979CB61B4}"/>
              </a:ext>
            </a:extLst>
          </p:cNvPr>
          <p:cNvSpPr>
            <a:spLocks noGrp="1"/>
          </p:cNvSpPr>
          <p:nvPr>
            <p:ph type="dt" sz="half" idx="10"/>
          </p:nvPr>
        </p:nvSpPr>
        <p:spPr/>
        <p:txBody>
          <a:bodyPr/>
          <a:lstStyle/>
          <a:p>
            <a:r>
              <a:rPr lang="en-US"/>
              <a:t>Thursday, 25th March 2021</a:t>
            </a:r>
            <a:endParaRPr lang="en-GB"/>
          </a:p>
        </p:txBody>
      </p:sp>
      <p:sp>
        <p:nvSpPr>
          <p:cNvPr id="6" name="Footer Placeholder 5">
            <a:extLst>
              <a:ext uri="{FF2B5EF4-FFF2-40B4-BE49-F238E27FC236}">
                <a16:creationId xmlns:a16="http://schemas.microsoft.com/office/drawing/2014/main" id="{1ACD5EEC-3EEA-4D08-AA85-F247211FE1FC}"/>
              </a:ext>
            </a:extLst>
          </p:cNvPr>
          <p:cNvSpPr>
            <a:spLocks noGrp="1"/>
          </p:cNvSpPr>
          <p:nvPr>
            <p:ph type="ftr" sz="quarter" idx="11"/>
          </p:nvPr>
        </p:nvSpPr>
        <p:spPr/>
        <p:txBody>
          <a:bodyPr/>
          <a:lstStyle/>
          <a:p>
            <a:r>
              <a:rPr lang="en-US"/>
              <a:t>eSTEeM Seminar - A STEM Scholarly response to the OU Awarding Gap</a:t>
            </a:r>
            <a:endParaRPr lang="en-GB"/>
          </a:p>
        </p:txBody>
      </p:sp>
      <p:sp>
        <p:nvSpPr>
          <p:cNvPr id="7" name="Slide Number Placeholder 6">
            <a:extLst>
              <a:ext uri="{FF2B5EF4-FFF2-40B4-BE49-F238E27FC236}">
                <a16:creationId xmlns:a16="http://schemas.microsoft.com/office/drawing/2014/main" id="{DE912FA3-C660-43F3-9355-09B3D6029A0F}"/>
              </a:ext>
            </a:extLst>
          </p:cNvPr>
          <p:cNvSpPr>
            <a:spLocks noGrp="1"/>
          </p:cNvSpPr>
          <p:nvPr>
            <p:ph type="sldNum" sz="quarter" idx="12"/>
          </p:nvPr>
        </p:nvSpPr>
        <p:spPr/>
        <p:txBody>
          <a:bodyPr/>
          <a:lstStyle/>
          <a:p>
            <a:fld id="{341D4F6A-8D54-49B9-8B0E-EEA58E4D334B}" type="slidenum">
              <a:rPr lang="en-GB" smtClean="0"/>
              <a:t>14</a:t>
            </a:fld>
            <a:endParaRPr lang="en-GB"/>
          </a:p>
        </p:txBody>
      </p:sp>
    </p:spTree>
    <p:extLst>
      <p:ext uri="{BB962C8B-B14F-4D97-AF65-F5344CB8AC3E}">
        <p14:creationId xmlns:p14="http://schemas.microsoft.com/office/powerpoint/2010/main" val="156873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AED6C-0CF9-4047-88F9-FF5C27F92EAA}"/>
              </a:ext>
            </a:extLst>
          </p:cNvPr>
          <p:cNvSpPr>
            <a:spLocks noGrp="1"/>
          </p:cNvSpPr>
          <p:nvPr>
            <p:ph type="title"/>
          </p:nvPr>
        </p:nvSpPr>
        <p:spPr/>
        <p:txBody>
          <a:bodyPr/>
          <a:lstStyle/>
          <a:p>
            <a:r>
              <a:rPr lang="en-GB"/>
              <a:t>Overview</a:t>
            </a:r>
          </a:p>
        </p:txBody>
      </p:sp>
      <p:sp>
        <p:nvSpPr>
          <p:cNvPr id="7" name="Content Placeholder 6">
            <a:extLst>
              <a:ext uri="{FF2B5EF4-FFF2-40B4-BE49-F238E27FC236}">
                <a16:creationId xmlns:a16="http://schemas.microsoft.com/office/drawing/2014/main" id="{E2C5685A-25B6-4E1B-9E04-4F6E73089AB7}"/>
              </a:ext>
            </a:extLst>
          </p:cNvPr>
          <p:cNvSpPr>
            <a:spLocks noGrp="1"/>
          </p:cNvSpPr>
          <p:nvPr>
            <p:ph sz="half" idx="1"/>
          </p:nvPr>
        </p:nvSpPr>
        <p:spPr>
          <a:xfrm>
            <a:off x="838200" y="1368107"/>
            <a:ext cx="5512904" cy="4808856"/>
          </a:xfrm>
        </p:spPr>
        <p:txBody>
          <a:bodyPr/>
          <a:lstStyle/>
          <a:p>
            <a:r>
              <a:rPr lang="en-GB"/>
              <a:t>Welcome and introductions</a:t>
            </a:r>
          </a:p>
          <a:p>
            <a:pPr lvl="1"/>
            <a:r>
              <a:rPr lang="en-GB"/>
              <a:t>Access and Participation Plan(s)</a:t>
            </a:r>
          </a:p>
          <a:p>
            <a:pPr lvl="1"/>
            <a:r>
              <a:rPr lang="en-GB"/>
              <a:t>OU Awarding Gap(s)</a:t>
            </a:r>
          </a:p>
          <a:p>
            <a:r>
              <a:rPr lang="en-GB"/>
              <a:t>What (we think) we know</a:t>
            </a:r>
          </a:p>
          <a:p>
            <a:pPr lvl="1"/>
            <a:r>
              <a:rPr lang="en-GB"/>
              <a:t>Learning from previous projects</a:t>
            </a:r>
          </a:p>
          <a:p>
            <a:pPr lvl="1"/>
            <a:r>
              <a:rPr lang="en-GB"/>
              <a:t>Learning from the seminars</a:t>
            </a:r>
          </a:p>
          <a:p>
            <a:r>
              <a:rPr lang="en-GB"/>
              <a:t>What we are finding out</a:t>
            </a:r>
          </a:p>
          <a:p>
            <a:pPr lvl="1"/>
            <a:r>
              <a:rPr lang="en-GB"/>
              <a:t>Overview of latest projects</a:t>
            </a:r>
          </a:p>
          <a:p>
            <a:r>
              <a:rPr lang="en-GB"/>
              <a:t>What further actions are needed</a:t>
            </a:r>
          </a:p>
          <a:p>
            <a:pPr lvl="1"/>
            <a:r>
              <a:rPr lang="en-GB"/>
              <a:t>Ideas/opportunities for scholarship</a:t>
            </a:r>
          </a:p>
        </p:txBody>
      </p:sp>
      <p:sp>
        <p:nvSpPr>
          <p:cNvPr id="4" name="Date Placeholder 3">
            <a:extLst>
              <a:ext uri="{FF2B5EF4-FFF2-40B4-BE49-F238E27FC236}">
                <a16:creationId xmlns:a16="http://schemas.microsoft.com/office/drawing/2014/main" id="{48EDE366-6436-4FFF-94EF-5E6E5609AC64}"/>
              </a:ext>
            </a:extLst>
          </p:cNvPr>
          <p:cNvSpPr>
            <a:spLocks noGrp="1"/>
          </p:cNvSpPr>
          <p:nvPr>
            <p:ph type="dt" sz="half" idx="10"/>
          </p:nvPr>
        </p:nvSpPr>
        <p:spPr/>
        <p:txBody>
          <a:bodyPr/>
          <a:lstStyle/>
          <a:p>
            <a:r>
              <a:rPr lang="en-US"/>
              <a:t>Thursday, 25th March 2021</a:t>
            </a:r>
            <a:endParaRPr lang="en-GB"/>
          </a:p>
        </p:txBody>
      </p:sp>
      <p:sp>
        <p:nvSpPr>
          <p:cNvPr id="5" name="Footer Placeholder 4">
            <a:extLst>
              <a:ext uri="{FF2B5EF4-FFF2-40B4-BE49-F238E27FC236}">
                <a16:creationId xmlns:a16="http://schemas.microsoft.com/office/drawing/2014/main" id="{D4BD491F-55FB-4DFD-9785-6FF9B5AFA6B1}"/>
              </a:ext>
            </a:extLst>
          </p:cNvPr>
          <p:cNvSpPr>
            <a:spLocks noGrp="1"/>
          </p:cNvSpPr>
          <p:nvPr>
            <p:ph type="ftr" sz="quarter" idx="11"/>
          </p:nvPr>
        </p:nvSpPr>
        <p:spPr/>
        <p:txBody>
          <a:bodyPr/>
          <a:lstStyle/>
          <a:p>
            <a:r>
              <a:rPr lang="en-US" err="1"/>
              <a:t>eSTEeM</a:t>
            </a:r>
            <a:r>
              <a:rPr lang="en-US"/>
              <a:t> Seminar - A STEM Scholarly response to the OU Awarding Gap</a:t>
            </a:r>
            <a:endParaRPr lang="en-GB"/>
          </a:p>
        </p:txBody>
      </p:sp>
      <p:sp>
        <p:nvSpPr>
          <p:cNvPr id="6" name="Slide Number Placeholder 5">
            <a:extLst>
              <a:ext uri="{FF2B5EF4-FFF2-40B4-BE49-F238E27FC236}">
                <a16:creationId xmlns:a16="http://schemas.microsoft.com/office/drawing/2014/main" id="{34E371C5-B8B1-44AF-B4E2-829B86309056}"/>
              </a:ext>
            </a:extLst>
          </p:cNvPr>
          <p:cNvSpPr>
            <a:spLocks noGrp="1"/>
          </p:cNvSpPr>
          <p:nvPr>
            <p:ph type="sldNum" sz="quarter" idx="12"/>
          </p:nvPr>
        </p:nvSpPr>
        <p:spPr/>
        <p:txBody>
          <a:bodyPr/>
          <a:lstStyle/>
          <a:p>
            <a:fld id="{341D4F6A-8D54-49B9-8B0E-EEA58E4D334B}" type="slidenum">
              <a:rPr lang="en-GB" smtClean="0"/>
              <a:t>15</a:t>
            </a:fld>
            <a:endParaRPr lang="en-GB"/>
          </a:p>
        </p:txBody>
      </p:sp>
      <p:pic>
        <p:nvPicPr>
          <p:cNvPr id="13" name="Content Placeholder 12" descr="A picture containing text, person, indoor, group&#10;&#10;Description automatically generated">
            <a:extLst>
              <a:ext uri="{FF2B5EF4-FFF2-40B4-BE49-F238E27FC236}">
                <a16:creationId xmlns:a16="http://schemas.microsoft.com/office/drawing/2014/main" id="{E9EF3D81-BCCA-419F-A05D-2CF1D126699D}"/>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310" t="3144" r="23460" b="33393"/>
          <a:stretch/>
        </p:blipFill>
        <p:spPr>
          <a:xfrm rot="176898">
            <a:off x="6270529" y="2133650"/>
            <a:ext cx="5013407" cy="2845618"/>
          </a:xfrm>
          <a:ln w="6350">
            <a:solidFill>
              <a:schemeClr val="bg2">
                <a:lumMod val="75000"/>
              </a:schemeClr>
            </a:solidFill>
          </a:ln>
        </p:spPr>
      </p:pic>
    </p:spTree>
    <p:extLst>
      <p:ext uri="{BB962C8B-B14F-4D97-AF65-F5344CB8AC3E}">
        <p14:creationId xmlns:p14="http://schemas.microsoft.com/office/powerpoint/2010/main" val="2465819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52651" y="759396"/>
            <a:ext cx="8070725" cy="1839941"/>
          </a:xfrm>
        </p:spPr>
        <p:txBody>
          <a:bodyPr anchor="t" anchorCtr="0">
            <a:noAutofit/>
          </a:bodyPr>
          <a:lstStyle/>
          <a:p>
            <a:pPr algn="l">
              <a:lnSpc>
                <a:spcPct val="108000"/>
              </a:lnSpc>
            </a:pPr>
            <a:r>
              <a:rPr lang="en-US" sz="5400"/>
              <a:t>A STEM scholarly response to the OU Awarding Gap </a:t>
            </a:r>
            <a:endParaRPr lang="en-GB" sz="5400"/>
          </a:p>
        </p:txBody>
      </p:sp>
      <p:pic>
        <p:nvPicPr>
          <p:cNvPr id="1026" name="Picture 2" descr="Image result for open university logo">
            <a:extLst>
              <a:ext uri="{FF2B5EF4-FFF2-40B4-BE49-F238E27FC236}">
                <a16:creationId xmlns:a16="http://schemas.microsoft.com/office/drawing/2014/main" id="{FE157760-991E-404C-91D0-67DB92F49D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41599" y="1168871"/>
            <a:ext cx="2097750" cy="14304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CBC9E42-CF55-F942-9572-3ACDE7694071}"/>
              </a:ext>
            </a:extLst>
          </p:cNvPr>
          <p:cNvSpPr txBox="1"/>
          <p:nvPr/>
        </p:nvSpPr>
        <p:spPr>
          <a:xfrm>
            <a:off x="5285678" y="6646127"/>
            <a:ext cx="184731" cy="369332"/>
          </a:xfrm>
          <a:prstGeom prst="rect">
            <a:avLst/>
          </a:prstGeom>
          <a:noFill/>
        </p:spPr>
        <p:txBody>
          <a:bodyPr wrap="none" rtlCol="0">
            <a:spAutoFit/>
          </a:bodyPr>
          <a:lstStyle/>
          <a:p>
            <a:endParaRPr lang="en-US"/>
          </a:p>
        </p:txBody>
      </p:sp>
      <p:sp>
        <p:nvSpPr>
          <p:cNvPr id="7" name="Subtitle 6">
            <a:extLst>
              <a:ext uri="{FF2B5EF4-FFF2-40B4-BE49-F238E27FC236}">
                <a16:creationId xmlns:a16="http://schemas.microsoft.com/office/drawing/2014/main" id="{52CA50C2-3D63-4741-A65C-B25EDFAF93BA}"/>
              </a:ext>
            </a:extLst>
          </p:cNvPr>
          <p:cNvSpPr>
            <a:spLocks noGrp="1"/>
          </p:cNvSpPr>
          <p:nvPr>
            <p:ph type="subTitle" idx="1"/>
          </p:nvPr>
        </p:nvSpPr>
        <p:spPr>
          <a:xfrm>
            <a:off x="652650" y="2868456"/>
            <a:ext cx="9085709" cy="2385403"/>
          </a:xfrm>
        </p:spPr>
        <p:txBody>
          <a:bodyPr>
            <a:noAutofit/>
          </a:bodyPr>
          <a:lstStyle/>
          <a:p>
            <a:pPr algn="l"/>
            <a:r>
              <a:rPr lang="en-US" sz="3200"/>
              <a:t>Diane Butler, Associate Dean (Academic Excellence) with Trevor Collins and Mark Jones, </a:t>
            </a:r>
            <a:r>
              <a:rPr lang="en-US" sz="3200" err="1"/>
              <a:t>eSTEeM</a:t>
            </a:r>
            <a:r>
              <a:rPr lang="en-US" sz="3200"/>
              <a:t> Directors</a:t>
            </a:r>
          </a:p>
          <a:p>
            <a:pPr algn="l"/>
            <a:r>
              <a:rPr lang="en-GB" sz="3200"/>
              <a:t>Thursday, 25</a:t>
            </a:r>
            <a:r>
              <a:rPr lang="en-GB" sz="3200" baseline="30000"/>
              <a:t>th</a:t>
            </a:r>
            <a:r>
              <a:rPr lang="en-GB" sz="3200"/>
              <a:t> March 2021</a:t>
            </a:r>
          </a:p>
        </p:txBody>
      </p:sp>
      <p:pic>
        <p:nvPicPr>
          <p:cNvPr id="9" name="Picture 8" descr="Text&#10;&#10;Description automatically generated">
            <a:extLst>
              <a:ext uri="{FF2B5EF4-FFF2-40B4-BE49-F238E27FC236}">
                <a16:creationId xmlns:a16="http://schemas.microsoft.com/office/drawing/2014/main" id="{5D329E93-E19D-48EE-9406-F7BF0A237E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8544" y="4607729"/>
            <a:ext cx="4900805" cy="1490875"/>
          </a:xfrm>
          <a:prstGeom prst="rect">
            <a:avLst/>
          </a:prstGeom>
        </p:spPr>
      </p:pic>
      <p:sp>
        <p:nvSpPr>
          <p:cNvPr id="8" name="TextBox 7">
            <a:extLst>
              <a:ext uri="{FF2B5EF4-FFF2-40B4-BE49-F238E27FC236}">
                <a16:creationId xmlns:a16="http://schemas.microsoft.com/office/drawing/2014/main" id="{45B0F22E-A5B9-4094-8D22-AF531C798362}"/>
              </a:ext>
            </a:extLst>
          </p:cNvPr>
          <p:cNvSpPr txBox="1"/>
          <p:nvPr/>
        </p:nvSpPr>
        <p:spPr>
          <a:xfrm>
            <a:off x="652650" y="4602679"/>
            <a:ext cx="2824428" cy="461665"/>
          </a:xfrm>
          <a:prstGeom prst="rect">
            <a:avLst/>
          </a:prstGeom>
          <a:noFill/>
        </p:spPr>
        <p:txBody>
          <a:bodyPr wrap="none" rtlCol="0">
            <a:spAutoFit/>
          </a:bodyPr>
          <a:lstStyle/>
          <a:p>
            <a:r>
              <a:rPr lang="en-US" sz="2400">
                <a:hlinkClick r:id="rId6"/>
              </a:rPr>
              <a:t>esteem@open.ac.uk</a:t>
            </a:r>
            <a:endParaRPr lang="en-GB" sz="2400"/>
          </a:p>
        </p:txBody>
      </p:sp>
      <p:sp>
        <p:nvSpPr>
          <p:cNvPr id="10" name="TextBox 9">
            <a:extLst>
              <a:ext uri="{FF2B5EF4-FFF2-40B4-BE49-F238E27FC236}">
                <a16:creationId xmlns:a16="http://schemas.microsoft.com/office/drawing/2014/main" id="{102DBB63-4356-487F-AB54-0495BEA11E5C}"/>
              </a:ext>
            </a:extLst>
          </p:cNvPr>
          <p:cNvSpPr txBox="1"/>
          <p:nvPr/>
        </p:nvSpPr>
        <p:spPr>
          <a:xfrm>
            <a:off x="619272" y="5117784"/>
            <a:ext cx="3380284" cy="461665"/>
          </a:xfrm>
          <a:prstGeom prst="rect">
            <a:avLst/>
          </a:prstGeom>
          <a:noFill/>
        </p:spPr>
        <p:txBody>
          <a:bodyPr wrap="none" rtlCol="0">
            <a:spAutoFit/>
          </a:bodyPr>
          <a:lstStyle/>
          <a:p>
            <a:r>
              <a:rPr lang="en-US" sz="2400">
                <a:hlinkClick r:id="rId7"/>
              </a:rPr>
              <a:t>www.open.ac.uk/esteem</a:t>
            </a:r>
            <a:endParaRPr lang="en-GB" sz="2400"/>
          </a:p>
        </p:txBody>
      </p:sp>
      <p:sp>
        <p:nvSpPr>
          <p:cNvPr id="11" name="TextBox 10">
            <a:extLst>
              <a:ext uri="{FF2B5EF4-FFF2-40B4-BE49-F238E27FC236}">
                <a16:creationId xmlns:a16="http://schemas.microsoft.com/office/drawing/2014/main" id="{0BCD0CF9-C5E1-4A33-8ADD-4FDC19A82089}"/>
              </a:ext>
            </a:extLst>
          </p:cNvPr>
          <p:cNvSpPr txBox="1"/>
          <p:nvPr/>
        </p:nvSpPr>
        <p:spPr>
          <a:xfrm>
            <a:off x="652650" y="5636939"/>
            <a:ext cx="2089355" cy="461665"/>
          </a:xfrm>
          <a:prstGeom prst="rect">
            <a:avLst/>
          </a:prstGeom>
          <a:noFill/>
        </p:spPr>
        <p:txBody>
          <a:bodyPr wrap="none" rtlCol="0">
            <a:spAutoFit/>
          </a:bodyPr>
          <a:lstStyle/>
          <a:p>
            <a:r>
              <a:rPr lang="en-US" sz="2400">
                <a:hlinkClick r:id="rId8"/>
              </a:rPr>
              <a:t>@OU_eSTEeM</a:t>
            </a:r>
            <a:r>
              <a:rPr lang="en-US" sz="2400"/>
              <a:t> </a:t>
            </a:r>
          </a:p>
        </p:txBody>
      </p:sp>
    </p:spTree>
    <p:custDataLst>
      <p:tags r:id="rId1"/>
    </p:custDataLst>
    <p:extLst>
      <p:ext uri="{BB962C8B-B14F-4D97-AF65-F5344CB8AC3E}">
        <p14:creationId xmlns:p14="http://schemas.microsoft.com/office/powerpoint/2010/main" val="475336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AED6C-0CF9-4047-88F9-FF5C27F92EAA}"/>
              </a:ext>
            </a:extLst>
          </p:cNvPr>
          <p:cNvSpPr>
            <a:spLocks noGrp="1"/>
          </p:cNvSpPr>
          <p:nvPr>
            <p:ph type="title"/>
          </p:nvPr>
        </p:nvSpPr>
        <p:spPr/>
        <p:txBody>
          <a:bodyPr/>
          <a:lstStyle/>
          <a:p>
            <a:r>
              <a:rPr lang="en-GB"/>
              <a:t>Overview</a:t>
            </a:r>
          </a:p>
        </p:txBody>
      </p:sp>
      <p:sp>
        <p:nvSpPr>
          <p:cNvPr id="7" name="Content Placeholder 6">
            <a:extLst>
              <a:ext uri="{FF2B5EF4-FFF2-40B4-BE49-F238E27FC236}">
                <a16:creationId xmlns:a16="http://schemas.microsoft.com/office/drawing/2014/main" id="{E2C5685A-25B6-4E1B-9E04-4F6E73089AB7}"/>
              </a:ext>
            </a:extLst>
          </p:cNvPr>
          <p:cNvSpPr>
            <a:spLocks noGrp="1"/>
          </p:cNvSpPr>
          <p:nvPr>
            <p:ph sz="half" idx="1"/>
          </p:nvPr>
        </p:nvSpPr>
        <p:spPr>
          <a:xfrm>
            <a:off x="838200" y="1368107"/>
            <a:ext cx="5512904" cy="4808856"/>
          </a:xfrm>
        </p:spPr>
        <p:txBody>
          <a:bodyPr/>
          <a:lstStyle/>
          <a:p>
            <a:r>
              <a:rPr lang="en-GB"/>
              <a:t>Welcome and introductions</a:t>
            </a:r>
          </a:p>
          <a:p>
            <a:pPr lvl="1"/>
            <a:r>
              <a:rPr lang="en-GB"/>
              <a:t>Access and Participation Plan(s)</a:t>
            </a:r>
          </a:p>
          <a:p>
            <a:pPr lvl="1"/>
            <a:r>
              <a:rPr lang="en-GB"/>
              <a:t>OU Awarding Gap(s)</a:t>
            </a:r>
          </a:p>
          <a:p>
            <a:r>
              <a:rPr lang="en-GB"/>
              <a:t>What (we think) we know</a:t>
            </a:r>
          </a:p>
          <a:p>
            <a:pPr lvl="1"/>
            <a:r>
              <a:rPr lang="en-GB"/>
              <a:t>Learning from previous projects</a:t>
            </a:r>
          </a:p>
          <a:p>
            <a:pPr lvl="1"/>
            <a:r>
              <a:rPr lang="en-GB"/>
              <a:t>Learning from the seminars</a:t>
            </a:r>
          </a:p>
          <a:p>
            <a:r>
              <a:rPr lang="en-GB"/>
              <a:t>What we are finding out</a:t>
            </a:r>
          </a:p>
          <a:p>
            <a:pPr lvl="1"/>
            <a:r>
              <a:rPr lang="en-GB"/>
              <a:t>Overview of latest projects</a:t>
            </a:r>
          </a:p>
          <a:p>
            <a:r>
              <a:rPr lang="en-GB"/>
              <a:t>What further actions are needed</a:t>
            </a:r>
          </a:p>
          <a:p>
            <a:pPr lvl="1"/>
            <a:r>
              <a:rPr lang="en-GB"/>
              <a:t>Ideas/opportunities for scholarship</a:t>
            </a:r>
          </a:p>
        </p:txBody>
      </p:sp>
      <p:sp>
        <p:nvSpPr>
          <p:cNvPr id="4" name="Date Placeholder 3">
            <a:extLst>
              <a:ext uri="{FF2B5EF4-FFF2-40B4-BE49-F238E27FC236}">
                <a16:creationId xmlns:a16="http://schemas.microsoft.com/office/drawing/2014/main" id="{48EDE366-6436-4FFF-94EF-5E6E5609AC64}"/>
              </a:ext>
            </a:extLst>
          </p:cNvPr>
          <p:cNvSpPr>
            <a:spLocks noGrp="1"/>
          </p:cNvSpPr>
          <p:nvPr>
            <p:ph type="dt" sz="half" idx="10"/>
          </p:nvPr>
        </p:nvSpPr>
        <p:spPr/>
        <p:txBody>
          <a:bodyPr/>
          <a:lstStyle/>
          <a:p>
            <a:r>
              <a:rPr lang="en-US"/>
              <a:t>Thursday, 25th March 2021</a:t>
            </a:r>
            <a:endParaRPr lang="en-GB"/>
          </a:p>
        </p:txBody>
      </p:sp>
      <p:sp>
        <p:nvSpPr>
          <p:cNvPr id="5" name="Footer Placeholder 4">
            <a:extLst>
              <a:ext uri="{FF2B5EF4-FFF2-40B4-BE49-F238E27FC236}">
                <a16:creationId xmlns:a16="http://schemas.microsoft.com/office/drawing/2014/main" id="{D4BD491F-55FB-4DFD-9785-6FF9B5AFA6B1}"/>
              </a:ext>
            </a:extLst>
          </p:cNvPr>
          <p:cNvSpPr>
            <a:spLocks noGrp="1"/>
          </p:cNvSpPr>
          <p:nvPr>
            <p:ph type="ftr" sz="quarter" idx="11"/>
          </p:nvPr>
        </p:nvSpPr>
        <p:spPr/>
        <p:txBody>
          <a:bodyPr/>
          <a:lstStyle/>
          <a:p>
            <a:r>
              <a:rPr lang="en-US" err="1"/>
              <a:t>eSTEeM</a:t>
            </a:r>
            <a:r>
              <a:rPr lang="en-US"/>
              <a:t> Seminar - A STEM Scholarly response to the OU Awarding Gap</a:t>
            </a:r>
            <a:endParaRPr lang="en-GB"/>
          </a:p>
        </p:txBody>
      </p:sp>
      <p:sp>
        <p:nvSpPr>
          <p:cNvPr id="6" name="Slide Number Placeholder 5">
            <a:extLst>
              <a:ext uri="{FF2B5EF4-FFF2-40B4-BE49-F238E27FC236}">
                <a16:creationId xmlns:a16="http://schemas.microsoft.com/office/drawing/2014/main" id="{34E371C5-B8B1-44AF-B4E2-829B86309056}"/>
              </a:ext>
            </a:extLst>
          </p:cNvPr>
          <p:cNvSpPr>
            <a:spLocks noGrp="1"/>
          </p:cNvSpPr>
          <p:nvPr>
            <p:ph type="sldNum" sz="quarter" idx="12"/>
          </p:nvPr>
        </p:nvSpPr>
        <p:spPr/>
        <p:txBody>
          <a:bodyPr/>
          <a:lstStyle/>
          <a:p>
            <a:fld id="{341D4F6A-8D54-49B9-8B0E-EEA58E4D334B}" type="slidenum">
              <a:rPr lang="en-GB" smtClean="0"/>
              <a:t>2</a:t>
            </a:fld>
            <a:endParaRPr lang="en-GB"/>
          </a:p>
        </p:txBody>
      </p:sp>
      <p:pic>
        <p:nvPicPr>
          <p:cNvPr id="13" name="Content Placeholder 12" descr="A picture containing text, person, indoor, group&#10;&#10;Description automatically generated">
            <a:extLst>
              <a:ext uri="{FF2B5EF4-FFF2-40B4-BE49-F238E27FC236}">
                <a16:creationId xmlns:a16="http://schemas.microsoft.com/office/drawing/2014/main" id="{E9EF3D81-BCCA-419F-A05D-2CF1D126699D}"/>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310" t="3144" r="23460" b="33393"/>
          <a:stretch/>
        </p:blipFill>
        <p:spPr>
          <a:xfrm rot="176898">
            <a:off x="6270529" y="2133650"/>
            <a:ext cx="5013407" cy="2845618"/>
          </a:xfrm>
          <a:ln w="6350">
            <a:solidFill>
              <a:schemeClr val="bg2">
                <a:lumMod val="75000"/>
              </a:schemeClr>
            </a:solidFill>
          </a:ln>
        </p:spPr>
      </p:pic>
    </p:spTree>
    <p:extLst>
      <p:ext uri="{BB962C8B-B14F-4D97-AF65-F5344CB8AC3E}">
        <p14:creationId xmlns:p14="http://schemas.microsoft.com/office/powerpoint/2010/main" val="59582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FCBDD-DFC2-4CED-95A9-A7D6B623DC33}"/>
              </a:ext>
            </a:extLst>
          </p:cNvPr>
          <p:cNvSpPr>
            <a:spLocks noGrp="1"/>
          </p:cNvSpPr>
          <p:nvPr>
            <p:ph type="title"/>
          </p:nvPr>
        </p:nvSpPr>
        <p:spPr/>
        <p:txBody>
          <a:bodyPr/>
          <a:lstStyle/>
          <a:p>
            <a:r>
              <a:rPr lang="en-GB"/>
              <a:t>Access and Participation Plan(s)</a:t>
            </a:r>
          </a:p>
        </p:txBody>
      </p:sp>
      <p:sp>
        <p:nvSpPr>
          <p:cNvPr id="8" name="Content Placeholder 7">
            <a:extLst>
              <a:ext uri="{FF2B5EF4-FFF2-40B4-BE49-F238E27FC236}">
                <a16:creationId xmlns:a16="http://schemas.microsoft.com/office/drawing/2014/main" id="{6441C3F2-AB95-4A9C-BE61-B8244EF0EC5B}"/>
              </a:ext>
            </a:extLst>
          </p:cNvPr>
          <p:cNvSpPr>
            <a:spLocks noGrp="1"/>
          </p:cNvSpPr>
          <p:nvPr>
            <p:ph idx="1"/>
          </p:nvPr>
        </p:nvSpPr>
        <p:spPr>
          <a:xfrm>
            <a:off x="838199" y="1351280"/>
            <a:ext cx="10768781" cy="4846320"/>
          </a:xfrm>
        </p:spPr>
        <p:txBody>
          <a:bodyPr/>
          <a:lstStyle/>
          <a:p>
            <a:r>
              <a:rPr lang="en-GB"/>
              <a:t>Access and Participation Plan is a condition of registration with the Office for Students aligned with funding for students</a:t>
            </a:r>
          </a:p>
          <a:p>
            <a:r>
              <a:rPr lang="en-GB"/>
              <a:t>OU guidance set under the Access and Participation Strategy</a:t>
            </a:r>
          </a:p>
          <a:p>
            <a:pPr lvl="1"/>
            <a:r>
              <a:rPr lang="en-US"/>
              <a:t>Reduce the gap in the award of module good passes for Black and Asian students compared to white students (Black students to be a particular focus)</a:t>
            </a:r>
          </a:p>
          <a:p>
            <a:pPr lvl="1"/>
            <a:r>
              <a:rPr lang="en-US"/>
              <a:t>Reduce the gap in the award of module passes for disabled students (faculties to check if awarding gap is larger for students with mental health disabilities)</a:t>
            </a:r>
          </a:p>
          <a:p>
            <a:pPr lvl="1"/>
            <a:r>
              <a:rPr lang="en-US"/>
              <a:t>Reduce the gap in the award of module good passes for students in lowest and highest quintile of deprivation (e.g., Index of Multiple Deprivation ‘IMD’)</a:t>
            </a:r>
          </a:p>
          <a:p>
            <a:r>
              <a:rPr lang="en-US"/>
              <a:t>Key issues for STEM compared to the OU overall are </a:t>
            </a:r>
            <a:r>
              <a:rPr lang="en-US" i="1"/>
              <a:t>good pass rates for black students</a:t>
            </a:r>
            <a:r>
              <a:rPr lang="en-US"/>
              <a:t> and </a:t>
            </a:r>
            <a:r>
              <a:rPr lang="en-US" i="1"/>
              <a:t>module passes for disabled students</a:t>
            </a:r>
            <a:r>
              <a:rPr lang="en-US"/>
              <a:t>, particularly those with mental health disabilities</a:t>
            </a:r>
            <a:endParaRPr lang="en-GB"/>
          </a:p>
        </p:txBody>
      </p:sp>
      <p:sp>
        <p:nvSpPr>
          <p:cNvPr id="5" name="Date Placeholder 4">
            <a:extLst>
              <a:ext uri="{FF2B5EF4-FFF2-40B4-BE49-F238E27FC236}">
                <a16:creationId xmlns:a16="http://schemas.microsoft.com/office/drawing/2014/main" id="{1AB32515-FC43-460F-B516-3DC380BD5A2F}"/>
              </a:ext>
            </a:extLst>
          </p:cNvPr>
          <p:cNvSpPr>
            <a:spLocks noGrp="1"/>
          </p:cNvSpPr>
          <p:nvPr>
            <p:ph type="dt" sz="half" idx="10"/>
          </p:nvPr>
        </p:nvSpPr>
        <p:spPr/>
        <p:txBody>
          <a:bodyPr/>
          <a:lstStyle/>
          <a:p>
            <a:r>
              <a:rPr lang="en-US"/>
              <a:t>Thursday, 25th March 2021</a:t>
            </a:r>
            <a:endParaRPr lang="en-GB"/>
          </a:p>
        </p:txBody>
      </p:sp>
      <p:sp>
        <p:nvSpPr>
          <p:cNvPr id="6" name="Footer Placeholder 5">
            <a:extLst>
              <a:ext uri="{FF2B5EF4-FFF2-40B4-BE49-F238E27FC236}">
                <a16:creationId xmlns:a16="http://schemas.microsoft.com/office/drawing/2014/main" id="{C6D89155-2D67-48DE-A09C-6505A22F47B7}"/>
              </a:ext>
            </a:extLst>
          </p:cNvPr>
          <p:cNvSpPr>
            <a:spLocks noGrp="1"/>
          </p:cNvSpPr>
          <p:nvPr>
            <p:ph type="ftr" sz="quarter" idx="11"/>
          </p:nvPr>
        </p:nvSpPr>
        <p:spPr/>
        <p:txBody>
          <a:bodyPr/>
          <a:lstStyle/>
          <a:p>
            <a:r>
              <a:rPr lang="en-US"/>
              <a:t>eSTEeM Seminar - A STEM Scholarly response to the OU Awarding Gap</a:t>
            </a:r>
            <a:endParaRPr lang="en-GB"/>
          </a:p>
        </p:txBody>
      </p:sp>
      <p:sp>
        <p:nvSpPr>
          <p:cNvPr id="7" name="Slide Number Placeholder 6">
            <a:extLst>
              <a:ext uri="{FF2B5EF4-FFF2-40B4-BE49-F238E27FC236}">
                <a16:creationId xmlns:a16="http://schemas.microsoft.com/office/drawing/2014/main" id="{715E48CA-B14E-47AA-B714-8FC6ED2A4F64}"/>
              </a:ext>
            </a:extLst>
          </p:cNvPr>
          <p:cNvSpPr>
            <a:spLocks noGrp="1"/>
          </p:cNvSpPr>
          <p:nvPr>
            <p:ph type="sldNum" sz="quarter" idx="12"/>
          </p:nvPr>
        </p:nvSpPr>
        <p:spPr/>
        <p:txBody>
          <a:bodyPr/>
          <a:lstStyle/>
          <a:p>
            <a:fld id="{341D4F6A-8D54-49B9-8B0E-EEA58E4D334B}" type="slidenum">
              <a:rPr lang="en-GB" smtClean="0"/>
              <a:t>3</a:t>
            </a:fld>
            <a:endParaRPr lang="en-GB"/>
          </a:p>
        </p:txBody>
      </p:sp>
    </p:spTree>
    <p:extLst>
      <p:ext uri="{BB962C8B-B14F-4D97-AF65-F5344CB8AC3E}">
        <p14:creationId xmlns:p14="http://schemas.microsoft.com/office/powerpoint/2010/main" val="205914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63E-C9B3-45E2-AB32-77CAF2253502}"/>
              </a:ext>
            </a:extLst>
          </p:cNvPr>
          <p:cNvSpPr>
            <a:spLocks noGrp="1"/>
          </p:cNvSpPr>
          <p:nvPr>
            <p:ph type="title"/>
          </p:nvPr>
        </p:nvSpPr>
        <p:spPr/>
        <p:txBody>
          <a:bodyPr/>
          <a:lstStyle/>
          <a:p>
            <a:r>
              <a:rPr lang="en-GB"/>
              <a:t>OU Awarding Gap(s) – Ethnicity (STEM)</a:t>
            </a:r>
          </a:p>
        </p:txBody>
      </p:sp>
      <p:sp>
        <p:nvSpPr>
          <p:cNvPr id="8" name="Content Placeholder 7">
            <a:extLst>
              <a:ext uri="{FF2B5EF4-FFF2-40B4-BE49-F238E27FC236}">
                <a16:creationId xmlns:a16="http://schemas.microsoft.com/office/drawing/2014/main" id="{AF7BEECA-D095-42F8-A949-49417A6C195E}"/>
              </a:ext>
            </a:extLst>
          </p:cNvPr>
          <p:cNvSpPr>
            <a:spLocks noGrp="1"/>
          </p:cNvSpPr>
          <p:nvPr>
            <p:ph idx="1"/>
          </p:nvPr>
        </p:nvSpPr>
        <p:spPr/>
        <p:txBody>
          <a:bodyPr/>
          <a:lstStyle/>
          <a:p>
            <a:r>
              <a:rPr lang="en-US"/>
              <a:t>Reduce the gap in the award of module good passes* for Black and Asian students</a:t>
            </a:r>
            <a:r>
              <a:rPr lang="en-GB"/>
              <a:t> compared to White students</a:t>
            </a:r>
          </a:p>
        </p:txBody>
      </p:sp>
      <p:sp>
        <p:nvSpPr>
          <p:cNvPr id="5" name="Date Placeholder 4">
            <a:extLst>
              <a:ext uri="{FF2B5EF4-FFF2-40B4-BE49-F238E27FC236}">
                <a16:creationId xmlns:a16="http://schemas.microsoft.com/office/drawing/2014/main" id="{E5FD124A-799E-4997-9C85-4AC79AF13E49}"/>
              </a:ext>
            </a:extLst>
          </p:cNvPr>
          <p:cNvSpPr>
            <a:spLocks noGrp="1"/>
          </p:cNvSpPr>
          <p:nvPr>
            <p:ph type="dt" sz="half" idx="10"/>
          </p:nvPr>
        </p:nvSpPr>
        <p:spPr/>
        <p:txBody>
          <a:bodyPr/>
          <a:lstStyle/>
          <a:p>
            <a:r>
              <a:rPr lang="en-US"/>
              <a:t>Thursday, 25th March 2021</a:t>
            </a:r>
            <a:endParaRPr lang="en-GB"/>
          </a:p>
        </p:txBody>
      </p:sp>
      <p:sp>
        <p:nvSpPr>
          <p:cNvPr id="6" name="Footer Placeholder 5">
            <a:extLst>
              <a:ext uri="{FF2B5EF4-FFF2-40B4-BE49-F238E27FC236}">
                <a16:creationId xmlns:a16="http://schemas.microsoft.com/office/drawing/2014/main" id="{BFC0A9F7-C29D-4B4E-AB89-7A7514486C37}"/>
              </a:ext>
            </a:extLst>
          </p:cNvPr>
          <p:cNvSpPr>
            <a:spLocks noGrp="1"/>
          </p:cNvSpPr>
          <p:nvPr>
            <p:ph type="ftr" sz="quarter" idx="11"/>
          </p:nvPr>
        </p:nvSpPr>
        <p:spPr/>
        <p:txBody>
          <a:bodyPr/>
          <a:lstStyle/>
          <a:p>
            <a:r>
              <a:rPr lang="en-US" err="1"/>
              <a:t>eSTEeM</a:t>
            </a:r>
            <a:r>
              <a:rPr lang="en-US"/>
              <a:t> Seminar - A STEM Scholarly response to the OU Awarding Gap</a:t>
            </a:r>
            <a:endParaRPr lang="en-GB"/>
          </a:p>
        </p:txBody>
      </p:sp>
      <p:sp>
        <p:nvSpPr>
          <p:cNvPr id="7" name="Slide Number Placeholder 6">
            <a:extLst>
              <a:ext uri="{FF2B5EF4-FFF2-40B4-BE49-F238E27FC236}">
                <a16:creationId xmlns:a16="http://schemas.microsoft.com/office/drawing/2014/main" id="{ECAE6017-436E-4E18-9508-A24052E225F6}"/>
              </a:ext>
            </a:extLst>
          </p:cNvPr>
          <p:cNvSpPr>
            <a:spLocks noGrp="1"/>
          </p:cNvSpPr>
          <p:nvPr>
            <p:ph type="sldNum" sz="quarter" idx="12"/>
          </p:nvPr>
        </p:nvSpPr>
        <p:spPr/>
        <p:txBody>
          <a:bodyPr/>
          <a:lstStyle/>
          <a:p>
            <a:fld id="{341D4F6A-8D54-49B9-8B0E-EEA58E4D334B}" type="slidenum">
              <a:rPr lang="en-GB" smtClean="0"/>
              <a:t>4</a:t>
            </a:fld>
            <a:endParaRPr lang="en-GB"/>
          </a:p>
        </p:txBody>
      </p:sp>
      <p:graphicFrame>
        <p:nvGraphicFramePr>
          <p:cNvPr id="3" name="Table 2">
            <a:extLst>
              <a:ext uri="{FF2B5EF4-FFF2-40B4-BE49-F238E27FC236}">
                <a16:creationId xmlns:a16="http://schemas.microsoft.com/office/drawing/2014/main" id="{EDC3FEA3-375D-459D-9C30-5CB7EE74BE74}"/>
              </a:ext>
            </a:extLst>
          </p:cNvPr>
          <p:cNvGraphicFramePr>
            <a:graphicFrameLocks noGrp="1"/>
          </p:cNvGraphicFramePr>
          <p:nvPr>
            <p:extLst>
              <p:ext uri="{D42A27DB-BD31-4B8C-83A1-F6EECF244321}">
                <p14:modId xmlns:p14="http://schemas.microsoft.com/office/powerpoint/2010/main" val="1327218436"/>
              </p:ext>
            </p:extLst>
          </p:nvPr>
        </p:nvGraphicFramePr>
        <p:xfrm>
          <a:off x="1690851" y="2331720"/>
          <a:ext cx="8810297" cy="2194560"/>
        </p:xfrm>
        <a:graphic>
          <a:graphicData uri="http://schemas.openxmlformats.org/drawingml/2006/table">
            <a:tbl>
              <a:tblPr>
                <a:tableStyleId>{5C22544A-7EE6-4342-B048-85BDC9FD1C3A}</a:tableStyleId>
              </a:tblPr>
              <a:tblGrid>
                <a:gridCol w="1340962">
                  <a:extLst>
                    <a:ext uri="{9D8B030D-6E8A-4147-A177-3AD203B41FA5}">
                      <a16:colId xmlns:a16="http://schemas.microsoft.com/office/drawing/2014/main" val="1557128539"/>
                    </a:ext>
                  </a:extLst>
                </a:gridCol>
                <a:gridCol w="1162368">
                  <a:extLst>
                    <a:ext uri="{9D8B030D-6E8A-4147-A177-3AD203B41FA5}">
                      <a16:colId xmlns:a16="http://schemas.microsoft.com/office/drawing/2014/main" val="1922875416"/>
                    </a:ext>
                  </a:extLst>
                </a:gridCol>
                <a:gridCol w="1180529">
                  <a:extLst>
                    <a:ext uri="{9D8B030D-6E8A-4147-A177-3AD203B41FA5}">
                      <a16:colId xmlns:a16="http://schemas.microsoft.com/office/drawing/2014/main" val="927321382"/>
                    </a:ext>
                  </a:extLst>
                </a:gridCol>
                <a:gridCol w="1725391">
                  <a:extLst>
                    <a:ext uri="{9D8B030D-6E8A-4147-A177-3AD203B41FA5}">
                      <a16:colId xmlns:a16="http://schemas.microsoft.com/office/drawing/2014/main" val="1087703217"/>
                    </a:ext>
                  </a:extLst>
                </a:gridCol>
                <a:gridCol w="1543770">
                  <a:extLst>
                    <a:ext uri="{9D8B030D-6E8A-4147-A177-3AD203B41FA5}">
                      <a16:colId xmlns:a16="http://schemas.microsoft.com/office/drawing/2014/main" val="1333561547"/>
                    </a:ext>
                  </a:extLst>
                </a:gridCol>
                <a:gridCol w="1857277">
                  <a:extLst>
                    <a:ext uri="{9D8B030D-6E8A-4147-A177-3AD203B41FA5}">
                      <a16:colId xmlns:a16="http://schemas.microsoft.com/office/drawing/2014/main" val="1773150427"/>
                    </a:ext>
                  </a:extLst>
                </a:gridCol>
              </a:tblGrid>
              <a:tr h="320988">
                <a:tc>
                  <a:txBody>
                    <a:bodyPr/>
                    <a:lstStyle/>
                    <a:p>
                      <a:pPr algn="l" fontAlgn="b"/>
                      <a:r>
                        <a:rPr lang="en-GB" sz="2400" b="1" u="none" strike="noStrike">
                          <a:solidFill>
                            <a:schemeClr val="accent1"/>
                          </a:solidFill>
                          <a:effectLst/>
                          <a:latin typeface="+mn-lt"/>
                        </a:rPr>
                        <a:t>Student Group</a:t>
                      </a:r>
                      <a:endParaRPr lang="en-GB" sz="2400" b="1" i="0" u="none" strike="noStrike">
                        <a:solidFill>
                          <a:schemeClr val="accent1"/>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400" b="1" u="none" strike="noStrike">
                          <a:solidFill>
                            <a:schemeClr val="accent1"/>
                          </a:solidFill>
                          <a:effectLst/>
                          <a:latin typeface="+mn-lt"/>
                        </a:rPr>
                        <a:t>Total pass</a:t>
                      </a:r>
                      <a:endParaRPr lang="en-GB" sz="2400" b="1" i="0" u="none" strike="noStrike">
                        <a:solidFill>
                          <a:schemeClr val="accent1"/>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400" b="1" u="none" strike="noStrike">
                          <a:solidFill>
                            <a:schemeClr val="accent1"/>
                          </a:solidFill>
                          <a:effectLst/>
                          <a:latin typeface="+mn-lt"/>
                        </a:rPr>
                        <a:t>Good pass</a:t>
                      </a:r>
                      <a:endParaRPr lang="en-GB" sz="2400" b="1" i="0" u="none" strike="noStrike">
                        <a:solidFill>
                          <a:schemeClr val="accent1"/>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400" b="1" u="none" strike="noStrike">
                          <a:solidFill>
                            <a:schemeClr val="accent1"/>
                          </a:solidFill>
                          <a:effectLst/>
                          <a:latin typeface="+mn-lt"/>
                        </a:rPr>
                        <a:t>% good pass to pass</a:t>
                      </a:r>
                      <a:endParaRPr lang="en-GB" sz="2400" b="1" i="0" u="none" strike="noStrike">
                        <a:solidFill>
                          <a:schemeClr val="accent1"/>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400" b="1" u="none" strike="noStrike">
                          <a:solidFill>
                            <a:schemeClr val="accent1"/>
                          </a:solidFill>
                          <a:effectLst/>
                          <a:latin typeface="+mn-lt"/>
                        </a:rPr>
                        <a:t>Awarding Gap</a:t>
                      </a:r>
                      <a:endParaRPr lang="en-GB" sz="2400" b="1" i="0" u="none" strike="noStrike">
                        <a:solidFill>
                          <a:schemeClr val="accent1"/>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400" b="1" i="0" u="none" strike="noStrike">
                          <a:solidFill>
                            <a:schemeClr val="accent1"/>
                          </a:solidFill>
                          <a:effectLst/>
                          <a:latin typeface="+mn-lt"/>
                        </a:rPr>
                        <a:t>OU Awarding gap</a:t>
                      </a: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873630889"/>
                  </a:ext>
                </a:extLst>
              </a:tr>
              <a:tr h="142875">
                <a:tc>
                  <a:txBody>
                    <a:bodyPr/>
                    <a:lstStyle/>
                    <a:p>
                      <a:pPr algn="l" fontAlgn="b"/>
                      <a:r>
                        <a:rPr lang="en-GB" sz="2400" u="none" strike="noStrike">
                          <a:effectLst/>
                          <a:latin typeface="+mn-lt"/>
                        </a:rPr>
                        <a:t>Black</a:t>
                      </a:r>
                      <a:endParaRPr lang="en-GB" sz="2400" b="0" i="0" u="none" strike="noStrike">
                        <a:solidFill>
                          <a:srgbClr val="000000"/>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400" u="none" strike="noStrike">
                          <a:effectLst/>
                          <a:latin typeface="+mn-lt"/>
                        </a:rPr>
                        <a:t>431</a:t>
                      </a:r>
                      <a:endParaRPr lang="en-GB" sz="2400" b="0" i="0" u="none" strike="noStrike">
                        <a:solidFill>
                          <a:srgbClr val="000000"/>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400" u="none" strike="noStrike">
                          <a:effectLst/>
                          <a:latin typeface="+mn-lt"/>
                        </a:rPr>
                        <a:t>137</a:t>
                      </a:r>
                      <a:endParaRPr lang="en-GB" sz="2400" b="0" i="0" u="none" strike="noStrike">
                        <a:solidFill>
                          <a:srgbClr val="000000"/>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400" u="none" strike="noStrike">
                          <a:effectLst/>
                          <a:latin typeface="+mn-lt"/>
                        </a:rPr>
                        <a:t>31.8%</a:t>
                      </a:r>
                      <a:endParaRPr lang="en-GB" sz="2400" b="0" i="0" u="none" strike="noStrike">
                        <a:solidFill>
                          <a:srgbClr val="000000"/>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400" u="none" strike="noStrike">
                          <a:solidFill>
                            <a:schemeClr val="tx1"/>
                          </a:solidFill>
                          <a:effectLst/>
                          <a:latin typeface="+mn-lt"/>
                        </a:rPr>
                        <a:t>32.8%</a:t>
                      </a:r>
                      <a:endParaRPr lang="en-GB" sz="2400" b="0" i="0" u="none" strike="noStrike">
                        <a:solidFill>
                          <a:schemeClr val="tx1"/>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C5D9F1"/>
                    </a:solidFill>
                  </a:tcPr>
                </a:tc>
                <a:tc>
                  <a:txBody>
                    <a:bodyPr/>
                    <a:lstStyle/>
                    <a:p>
                      <a:pPr algn="ctr" fontAlgn="b"/>
                      <a:r>
                        <a:rPr lang="en-GB" sz="2400" b="0" i="0" u="none" strike="noStrike">
                          <a:solidFill>
                            <a:srgbClr val="000000"/>
                          </a:solidFill>
                          <a:effectLst/>
                          <a:latin typeface="+mn-lt"/>
                        </a:rPr>
                        <a:t>31.1%</a:t>
                      </a: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204963036"/>
                  </a:ext>
                </a:extLst>
              </a:tr>
              <a:tr h="142875">
                <a:tc>
                  <a:txBody>
                    <a:bodyPr/>
                    <a:lstStyle/>
                    <a:p>
                      <a:pPr algn="l" fontAlgn="b"/>
                      <a:r>
                        <a:rPr lang="en-GB" sz="2400" u="none" strike="noStrike">
                          <a:effectLst/>
                          <a:latin typeface="+mn-lt"/>
                        </a:rPr>
                        <a:t>Asian</a:t>
                      </a:r>
                      <a:endParaRPr lang="en-GB" sz="2400" b="0" i="0" u="none" strike="noStrike">
                        <a:solidFill>
                          <a:srgbClr val="000000"/>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400" u="none" strike="noStrike">
                          <a:effectLst/>
                          <a:latin typeface="+mn-lt"/>
                        </a:rPr>
                        <a:t>784</a:t>
                      </a:r>
                      <a:endParaRPr lang="en-GB" sz="2400" b="0" i="0" u="none" strike="noStrike">
                        <a:solidFill>
                          <a:srgbClr val="000000"/>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400" u="none" strike="noStrike">
                          <a:effectLst/>
                          <a:latin typeface="+mn-lt"/>
                        </a:rPr>
                        <a:t>419</a:t>
                      </a:r>
                      <a:endParaRPr lang="en-GB" sz="2400" b="0" i="0" u="none" strike="noStrike">
                        <a:solidFill>
                          <a:srgbClr val="000000"/>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400" u="none" strike="noStrike">
                          <a:effectLst/>
                          <a:latin typeface="+mn-lt"/>
                        </a:rPr>
                        <a:t>53.4%</a:t>
                      </a:r>
                      <a:endParaRPr lang="en-GB" sz="2400" b="0" i="0" u="none" strike="noStrike">
                        <a:solidFill>
                          <a:srgbClr val="000000"/>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400" u="none" strike="noStrike">
                          <a:effectLst/>
                          <a:latin typeface="+mn-lt"/>
                        </a:rPr>
                        <a:t>11.1%</a:t>
                      </a:r>
                      <a:endParaRPr lang="en-GB" sz="2400" b="0" i="0" u="none" strike="noStrike">
                        <a:solidFill>
                          <a:srgbClr val="000000"/>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chemeClr val="bg2">
                        <a:lumMod val="90000"/>
                      </a:schemeClr>
                    </a:solidFill>
                  </a:tcPr>
                </a:tc>
                <a:tc>
                  <a:txBody>
                    <a:bodyPr/>
                    <a:lstStyle/>
                    <a:p>
                      <a:pPr algn="ctr" fontAlgn="b"/>
                      <a:r>
                        <a:rPr lang="en-GB" sz="2400" b="0" i="0" u="none" strike="noStrike">
                          <a:solidFill>
                            <a:srgbClr val="000000"/>
                          </a:solidFill>
                          <a:effectLst/>
                          <a:latin typeface="+mn-lt"/>
                        </a:rPr>
                        <a:t>12.7%</a:t>
                      </a: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278706174"/>
                  </a:ext>
                </a:extLst>
              </a:tr>
              <a:tr h="142875">
                <a:tc>
                  <a:txBody>
                    <a:bodyPr/>
                    <a:lstStyle/>
                    <a:p>
                      <a:pPr algn="l" fontAlgn="b"/>
                      <a:r>
                        <a:rPr lang="en-GB" sz="2400" u="none" strike="noStrike">
                          <a:effectLst/>
                          <a:latin typeface="+mn-lt"/>
                        </a:rPr>
                        <a:t>White</a:t>
                      </a:r>
                      <a:endParaRPr lang="en-GB" sz="2400" b="0" i="0" u="none" strike="noStrike">
                        <a:solidFill>
                          <a:srgbClr val="000000"/>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400" u="none" strike="noStrike">
                          <a:effectLst/>
                          <a:latin typeface="+mn-lt"/>
                        </a:rPr>
                        <a:t>16,708</a:t>
                      </a:r>
                      <a:endParaRPr lang="en-GB" sz="2400" b="0" i="0" u="none" strike="noStrike">
                        <a:solidFill>
                          <a:srgbClr val="000000"/>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400" u="none" strike="noStrike">
                          <a:effectLst/>
                          <a:latin typeface="+mn-lt"/>
                        </a:rPr>
                        <a:t>10,791</a:t>
                      </a:r>
                      <a:endParaRPr lang="en-GB" sz="2400" b="0" i="0" u="none" strike="noStrike">
                        <a:solidFill>
                          <a:srgbClr val="000000"/>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400" u="none" strike="noStrike">
                          <a:effectLst/>
                          <a:latin typeface="+mn-lt"/>
                        </a:rPr>
                        <a:t>64.6%</a:t>
                      </a:r>
                      <a:endParaRPr lang="en-GB" sz="2400" b="0" i="0" u="none" strike="noStrike">
                        <a:solidFill>
                          <a:srgbClr val="000000"/>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endParaRPr lang="en-GB" sz="2400" b="0" i="0" u="none" strike="noStrike">
                        <a:solidFill>
                          <a:srgbClr val="000000"/>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endParaRPr lang="en-GB" sz="2400" b="0" i="0" u="none" strike="noStrike">
                        <a:solidFill>
                          <a:srgbClr val="000000"/>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803030351"/>
                  </a:ext>
                </a:extLst>
              </a:tr>
            </a:tbl>
          </a:graphicData>
        </a:graphic>
      </p:graphicFrame>
      <p:graphicFrame>
        <p:nvGraphicFramePr>
          <p:cNvPr id="14" name="Table 13">
            <a:extLst>
              <a:ext uri="{FF2B5EF4-FFF2-40B4-BE49-F238E27FC236}">
                <a16:creationId xmlns:a16="http://schemas.microsoft.com/office/drawing/2014/main" id="{A59FB139-62A6-4F03-9FC0-01B64C7E68C7}"/>
              </a:ext>
            </a:extLst>
          </p:cNvPr>
          <p:cNvGraphicFramePr>
            <a:graphicFrameLocks noGrp="1"/>
          </p:cNvGraphicFramePr>
          <p:nvPr>
            <p:extLst>
              <p:ext uri="{D42A27DB-BD31-4B8C-83A1-F6EECF244321}">
                <p14:modId xmlns:p14="http://schemas.microsoft.com/office/powerpoint/2010/main" val="2197433335"/>
              </p:ext>
            </p:extLst>
          </p:nvPr>
        </p:nvGraphicFramePr>
        <p:xfrm>
          <a:off x="8295290" y="4837342"/>
          <a:ext cx="3058510" cy="1257300"/>
        </p:xfrm>
        <a:graphic>
          <a:graphicData uri="http://schemas.openxmlformats.org/drawingml/2006/table">
            <a:tbl>
              <a:tblPr>
                <a:tableStyleId>{5C22544A-7EE6-4342-B048-85BDC9FD1C3A}</a:tableStyleId>
              </a:tblPr>
              <a:tblGrid>
                <a:gridCol w="517634">
                  <a:extLst>
                    <a:ext uri="{9D8B030D-6E8A-4147-A177-3AD203B41FA5}">
                      <a16:colId xmlns:a16="http://schemas.microsoft.com/office/drawing/2014/main" val="61999835"/>
                    </a:ext>
                  </a:extLst>
                </a:gridCol>
                <a:gridCol w="2540876">
                  <a:extLst>
                    <a:ext uri="{9D8B030D-6E8A-4147-A177-3AD203B41FA5}">
                      <a16:colId xmlns:a16="http://schemas.microsoft.com/office/drawing/2014/main" val="4230130209"/>
                    </a:ext>
                  </a:extLst>
                </a:gridCol>
              </a:tblGrid>
              <a:tr h="15216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2000" u="none" strike="noStrike">
                          <a:effectLst/>
                          <a:latin typeface="+mn-lt"/>
                        </a:rPr>
                        <a:t>Key: </a:t>
                      </a:r>
                      <a:endParaRPr lang="en-GB" sz="20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2000" b="0" i="0" u="none" strike="noStrike">
                          <a:solidFill>
                            <a:srgbClr val="000000"/>
                          </a:solidFill>
                          <a:effectLst/>
                          <a:latin typeface="+mn-lt"/>
                        </a:rPr>
                        <a:t>STEM lower than OU</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0CECE"/>
                    </a:solidFill>
                  </a:tcPr>
                </a:tc>
                <a:extLst>
                  <a:ext uri="{0D108BD9-81ED-4DB2-BD59-A6C34878D82A}">
                    <a16:rowId xmlns:a16="http://schemas.microsoft.com/office/drawing/2014/main" val="4121167104"/>
                  </a:ext>
                </a:extLst>
              </a:tr>
              <a:tr h="152168">
                <a:tc>
                  <a:txBody>
                    <a:bodyPr/>
                    <a:lstStyle/>
                    <a:p>
                      <a:pPr algn="r" fontAlgn="b"/>
                      <a:endParaRPr lang="en-GB" sz="20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2000" u="none" strike="noStrike">
                          <a:effectLst/>
                          <a:latin typeface="+mn-lt"/>
                        </a:rPr>
                        <a:t>Gap to OU &gt;1%</a:t>
                      </a:r>
                      <a:endParaRPr lang="en-GB" sz="20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5D9F1"/>
                    </a:solidFill>
                  </a:tcPr>
                </a:tc>
                <a:extLst>
                  <a:ext uri="{0D108BD9-81ED-4DB2-BD59-A6C34878D82A}">
                    <a16:rowId xmlns:a16="http://schemas.microsoft.com/office/drawing/2014/main" val="1803660337"/>
                  </a:ext>
                </a:extLst>
              </a:tr>
              <a:tr h="152168">
                <a:tc>
                  <a:txBody>
                    <a:bodyPr/>
                    <a:lstStyle/>
                    <a:p>
                      <a:pPr algn="r" fontAlgn="b"/>
                      <a:endParaRPr lang="en-GB" sz="20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2000" u="none" strike="noStrike">
                          <a:solidFill>
                            <a:schemeClr val="bg1"/>
                          </a:solidFill>
                          <a:effectLst/>
                          <a:latin typeface="+mn-lt"/>
                        </a:rPr>
                        <a:t>Gap to OU &gt; 3%</a:t>
                      </a:r>
                      <a:endParaRPr lang="en-GB" sz="2000" b="0" i="0" u="none" strike="noStrike">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38DD5"/>
                    </a:solidFill>
                  </a:tcPr>
                </a:tc>
                <a:extLst>
                  <a:ext uri="{0D108BD9-81ED-4DB2-BD59-A6C34878D82A}">
                    <a16:rowId xmlns:a16="http://schemas.microsoft.com/office/drawing/2014/main" val="2472770866"/>
                  </a:ext>
                </a:extLst>
              </a:tr>
              <a:tr h="152168">
                <a:tc>
                  <a:txBody>
                    <a:bodyPr/>
                    <a:lstStyle/>
                    <a:p>
                      <a:pPr algn="r" fontAlgn="b"/>
                      <a:endParaRPr lang="en-GB" sz="20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2000" u="none" strike="noStrike">
                          <a:solidFill>
                            <a:schemeClr val="bg1"/>
                          </a:solidFill>
                          <a:effectLst/>
                          <a:latin typeface="+mn-lt"/>
                        </a:rPr>
                        <a:t>Gap to OU &gt;5%</a:t>
                      </a:r>
                      <a:endParaRPr lang="en-GB" sz="2000" b="0" i="0" u="none" strike="noStrike">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990604436"/>
                  </a:ext>
                </a:extLst>
              </a:tr>
            </a:tbl>
          </a:graphicData>
        </a:graphic>
      </p:graphicFrame>
      <p:sp>
        <p:nvSpPr>
          <p:cNvPr id="4" name="TextBox 3">
            <a:extLst>
              <a:ext uri="{FF2B5EF4-FFF2-40B4-BE49-F238E27FC236}">
                <a16:creationId xmlns:a16="http://schemas.microsoft.com/office/drawing/2014/main" id="{E8EB23BE-26AD-4C6B-A2D5-EBE9CDC48054}"/>
              </a:ext>
            </a:extLst>
          </p:cNvPr>
          <p:cNvSpPr txBox="1"/>
          <p:nvPr/>
        </p:nvSpPr>
        <p:spPr>
          <a:xfrm>
            <a:off x="838200" y="5078979"/>
            <a:ext cx="5791200" cy="1015663"/>
          </a:xfrm>
          <a:prstGeom prst="rect">
            <a:avLst/>
          </a:prstGeom>
          <a:noFill/>
        </p:spPr>
        <p:txBody>
          <a:bodyPr wrap="square" rtlCol="0">
            <a:spAutoFit/>
          </a:bodyPr>
          <a:lstStyle/>
          <a:p>
            <a:r>
              <a:rPr lang="en-GB" sz="2000"/>
              <a:t>Data Source: Data and Student Analytics</a:t>
            </a:r>
            <a:br>
              <a:rPr lang="en-GB" sz="2000"/>
            </a:br>
            <a:r>
              <a:rPr lang="en-GB" sz="2000"/>
              <a:t>Student Profile data from 2019/20 (Feb 2021)</a:t>
            </a:r>
          </a:p>
          <a:p>
            <a:r>
              <a:rPr lang="en-GB" sz="2000"/>
              <a:t>* Good pass = G1 or G2 first time pass at level 2 or 3</a:t>
            </a:r>
          </a:p>
        </p:txBody>
      </p:sp>
    </p:spTree>
    <p:extLst>
      <p:ext uri="{BB962C8B-B14F-4D97-AF65-F5344CB8AC3E}">
        <p14:creationId xmlns:p14="http://schemas.microsoft.com/office/powerpoint/2010/main" val="185448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763E-C9B3-45E2-AB32-77CAF2253502}"/>
              </a:ext>
            </a:extLst>
          </p:cNvPr>
          <p:cNvSpPr>
            <a:spLocks noGrp="1"/>
          </p:cNvSpPr>
          <p:nvPr>
            <p:ph type="title"/>
          </p:nvPr>
        </p:nvSpPr>
        <p:spPr/>
        <p:txBody>
          <a:bodyPr/>
          <a:lstStyle/>
          <a:p>
            <a:r>
              <a:rPr lang="en-GB"/>
              <a:t>OU Awarding Gap(s) – Disability (STEM)</a:t>
            </a:r>
          </a:p>
        </p:txBody>
      </p:sp>
      <p:sp>
        <p:nvSpPr>
          <p:cNvPr id="4" name="Content Placeholder 3">
            <a:extLst>
              <a:ext uri="{FF2B5EF4-FFF2-40B4-BE49-F238E27FC236}">
                <a16:creationId xmlns:a16="http://schemas.microsoft.com/office/drawing/2014/main" id="{15D794F9-F51F-46BB-B479-4A21760B3C21}"/>
              </a:ext>
            </a:extLst>
          </p:cNvPr>
          <p:cNvSpPr>
            <a:spLocks noGrp="1"/>
          </p:cNvSpPr>
          <p:nvPr>
            <p:ph sz="half" idx="1"/>
          </p:nvPr>
        </p:nvSpPr>
        <p:spPr>
          <a:xfrm>
            <a:off x="838200" y="1368107"/>
            <a:ext cx="3292366" cy="4533455"/>
          </a:xfrm>
        </p:spPr>
        <p:txBody>
          <a:bodyPr/>
          <a:lstStyle/>
          <a:p>
            <a:r>
              <a:rPr lang="en-US"/>
              <a:t>Reduce the gap in the award of module passes for disabled students</a:t>
            </a:r>
          </a:p>
          <a:p>
            <a:r>
              <a:rPr lang="en-US"/>
              <a:t>Faculties to check if awarding gap is larger for students with mental health disabilities compared to overall disabilities</a:t>
            </a:r>
            <a:endParaRPr lang="en-GB"/>
          </a:p>
          <a:p>
            <a:endParaRPr lang="en-US"/>
          </a:p>
        </p:txBody>
      </p:sp>
      <p:sp>
        <p:nvSpPr>
          <p:cNvPr id="5" name="Date Placeholder 4">
            <a:extLst>
              <a:ext uri="{FF2B5EF4-FFF2-40B4-BE49-F238E27FC236}">
                <a16:creationId xmlns:a16="http://schemas.microsoft.com/office/drawing/2014/main" id="{E5FD124A-799E-4997-9C85-4AC79AF13E49}"/>
              </a:ext>
            </a:extLst>
          </p:cNvPr>
          <p:cNvSpPr>
            <a:spLocks noGrp="1"/>
          </p:cNvSpPr>
          <p:nvPr>
            <p:ph type="dt" sz="half" idx="10"/>
          </p:nvPr>
        </p:nvSpPr>
        <p:spPr/>
        <p:txBody>
          <a:bodyPr/>
          <a:lstStyle/>
          <a:p>
            <a:r>
              <a:rPr lang="en-US"/>
              <a:t>Thursday, 25th March 2021</a:t>
            </a:r>
            <a:endParaRPr lang="en-GB"/>
          </a:p>
        </p:txBody>
      </p:sp>
      <p:sp>
        <p:nvSpPr>
          <p:cNvPr id="6" name="Footer Placeholder 5">
            <a:extLst>
              <a:ext uri="{FF2B5EF4-FFF2-40B4-BE49-F238E27FC236}">
                <a16:creationId xmlns:a16="http://schemas.microsoft.com/office/drawing/2014/main" id="{BFC0A9F7-C29D-4B4E-AB89-7A7514486C37}"/>
              </a:ext>
            </a:extLst>
          </p:cNvPr>
          <p:cNvSpPr>
            <a:spLocks noGrp="1"/>
          </p:cNvSpPr>
          <p:nvPr>
            <p:ph type="ftr" sz="quarter" idx="11"/>
          </p:nvPr>
        </p:nvSpPr>
        <p:spPr/>
        <p:txBody>
          <a:bodyPr/>
          <a:lstStyle/>
          <a:p>
            <a:r>
              <a:rPr lang="en-US"/>
              <a:t>eSTEeM Seminar - A STEM Scholarly response to the OU Awarding Gap</a:t>
            </a:r>
            <a:endParaRPr lang="en-GB"/>
          </a:p>
        </p:txBody>
      </p:sp>
      <p:sp>
        <p:nvSpPr>
          <p:cNvPr id="7" name="Slide Number Placeholder 6">
            <a:extLst>
              <a:ext uri="{FF2B5EF4-FFF2-40B4-BE49-F238E27FC236}">
                <a16:creationId xmlns:a16="http://schemas.microsoft.com/office/drawing/2014/main" id="{ECAE6017-436E-4E18-9508-A24052E225F6}"/>
              </a:ext>
            </a:extLst>
          </p:cNvPr>
          <p:cNvSpPr>
            <a:spLocks noGrp="1"/>
          </p:cNvSpPr>
          <p:nvPr>
            <p:ph type="sldNum" sz="quarter" idx="12"/>
          </p:nvPr>
        </p:nvSpPr>
        <p:spPr/>
        <p:txBody>
          <a:bodyPr/>
          <a:lstStyle/>
          <a:p>
            <a:fld id="{341D4F6A-8D54-49B9-8B0E-EEA58E4D334B}" type="slidenum">
              <a:rPr lang="en-GB" smtClean="0"/>
              <a:t>5</a:t>
            </a:fld>
            <a:endParaRPr lang="en-GB"/>
          </a:p>
        </p:txBody>
      </p:sp>
      <p:graphicFrame>
        <p:nvGraphicFramePr>
          <p:cNvPr id="10" name="Table 9">
            <a:extLst>
              <a:ext uri="{FF2B5EF4-FFF2-40B4-BE49-F238E27FC236}">
                <a16:creationId xmlns:a16="http://schemas.microsoft.com/office/drawing/2014/main" id="{675036D1-C6D2-4BB8-8E42-467AA6D37683}"/>
              </a:ext>
            </a:extLst>
          </p:cNvPr>
          <p:cNvGraphicFramePr>
            <a:graphicFrameLocks noGrp="1"/>
          </p:cNvGraphicFramePr>
          <p:nvPr>
            <p:extLst>
              <p:ext uri="{D42A27DB-BD31-4B8C-83A1-F6EECF244321}">
                <p14:modId xmlns:p14="http://schemas.microsoft.com/office/powerpoint/2010/main" val="2612551631"/>
              </p:ext>
            </p:extLst>
          </p:nvPr>
        </p:nvGraphicFramePr>
        <p:xfrm>
          <a:off x="4272455" y="1368107"/>
          <a:ext cx="7081346" cy="1493520"/>
        </p:xfrm>
        <a:graphic>
          <a:graphicData uri="http://schemas.openxmlformats.org/drawingml/2006/table">
            <a:tbl>
              <a:tblPr>
                <a:tableStyleId>{5C22544A-7EE6-4342-B048-85BDC9FD1C3A}</a:tableStyleId>
              </a:tblPr>
              <a:tblGrid>
                <a:gridCol w="1560786">
                  <a:extLst>
                    <a:ext uri="{9D8B030D-6E8A-4147-A177-3AD203B41FA5}">
                      <a16:colId xmlns:a16="http://schemas.microsoft.com/office/drawing/2014/main" val="93600351"/>
                    </a:ext>
                  </a:extLst>
                </a:gridCol>
                <a:gridCol w="1040525">
                  <a:extLst>
                    <a:ext uri="{9D8B030D-6E8A-4147-A177-3AD203B41FA5}">
                      <a16:colId xmlns:a16="http://schemas.microsoft.com/office/drawing/2014/main" val="4180431221"/>
                    </a:ext>
                  </a:extLst>
                </a:gridCol>
                <a:gridCol w="843430">
                  <a:extLst>
                    <a:ext uri="{9D8B030D-6E8A-4147-A177-3AD203B41FA5}">
                      <a16:colId xmlns:a16="http://schemas.microsoft.com/office/drawing/2014/main" val="215022332"/>
                    </a:ext>
                  </a:extLst>
                </a:gridCol>
                <a:gridCol w="811949">
                  <a:extLst>
                    <a:ext uri="{9D8B030D-6E8A-4147-A177-3AD203B41FA5}">
                      <a16:colId xmlns:a16="http://schemas.microsoft.com/office/drawing/2014/main" val="3660810270"/>
                    </a:ext>
                  </a:extLst>
                </a:gridCol>
                <a:gridCol w="1213945">
                  <a:extLst>
                    <a:ext uri="{9D8B030D-6E8A-4147-A177-3AD203B41FA5}">
                      <a16:colId xmlns:a16="http://schemas.microsoft.com/office/drawing/2014/main" val="3861001858"/>
                    </a:ext>
                  </a:extLst>
                </a:gridCol>
                <a:gridCol w="1610711">
                  <a:extLst>
                    <a:ext uri="{9D8B030D-6E8A-4147-A177-3AD203B41FA5}">
                      <a16:colId xmlns:a16="http://schemas.microsoft.com/office/drawing/2014/main" val="3777604922"/>
                    </a:ext>
                  </a:extLst>
                </a:gridCol>
              </a:tblGrid>
              <a:tr h="320988">
                <a:tc>
                  <a:txBody>
                    <a:bodyPr/>
                    <a:lstStyle/>
                    <a:p>
                      <a:pPr algn="l" fontAlgn="b"/>
                      <a:r>
                        <a:rPr lang="en-GB" sz="2000" b="1" u="none" strike="noStrike">
                          <a:solidFill>
                            <a:schemeClr val="accent1"/>
                          </a:solidFill>
                          <a:effectLst/>
                          <a:latin typeface="+mn-lt"/>
                        </a:rPr>
                        <a:t>Student Group</a:t>
                      </a:r>
                      <a:endParaRPr lang="en-GB" sz="2000" b="1" i="0" u="none" strike="noStrike">
                        <a:solidFill>
                          <a:schemeClr val="accent1"/>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b="1" u="none" strike="noStrike">
                          <a:solidFill>
                            <a:schemeClr val="accent1"/>
                          </a:solidFill>
                          <a:effectLst/>
                          <a:latin typeface="+mn-lt"/>
                        </a:rPr>
                        <a:t>Total Students</a:t>
                      </a:r>
                      <a:endParaRPr lang="en-GB" sz="2000" b="1" i="0" u="none" strike="noStrike">
                        <a:solidFill>
                          <a:schemeClr val="accent1"/>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b="1" u="none" strike="noStrike">
                          <a:solidFill>
                            <a:schemeClr val="accent1"/>
                          </a:solidFill>
                          <a:effectLst/>
                          <a:latin typeface="+mn-lt"/>
                        </a:rPr>
                        <a:t>Total </a:t>
                      </a:r>
                      <a:endParaRPr lang="en-GB" sz="2000" b="1" i="0" u="none" strike="noStrike">
                        <a:solidFill>
                          <a:schemeClr val="accent1"/>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b="1" u="none" strike="noStrike">
                          <a:solidFill>
                            <a:schemeClr val="accent1"/>
                          </a:solidFill>
                          <a:effectLst/>
                          <a:latin typeface="+mn-lt"/>
                        </a:rPr>
                        <a:t>Pass Rate</a:t>
                      </a:r>
                      <a:endParaRPr lang="en-GB" sz="2000" b="1" i="0" u="none" strike="noStrike">
                        <a:solidFill>
                          <a:schemeClr val="accent1"/>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b="1" u="none" strike="noStrike">
                          <a:solidFill>
                            <a:schemeClr val="accent1"/>
                          </a:solidFill>
                          <a:effectLst/>
                          <a:latin typeface="+mn-lt"/>
                        </a:rPr>
                        <a:t>Awarding Gap</a:t>
                      </a:r>
                      <a:endParaRPr lang="en-GB" sz="2000" b="1" i="0" u="none" strike="noStrike">
                        <a:solidFill>
                          <a:schemeClr val="accent1"/>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b="1" i="0" u="none" strike="noStrike">
                          <a:solidFill>
                            <a:schemeClr val="accent1"/>
                          </a:solidFill>
                          <a:effectLst/>
                          <a:latin typeface="+mn-lt"/>
                        </a:rPr>
                        <a:t>OU Awarding gap</a:t>
                      </a: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4083934283"/>
                  </a:ext>
                </a:extLst>
              </a:tr>
              <a:tr h="142875">
                <a:tc>
                  <a:txBody>
                    <a:bodyPr/>
                    <a:lstStyle/>
                    <a:p>
                      <a:pPr algn="l" fontAlgn="b"/>
                      <a:r>
                        <a:rPr lang="en-GB" sz="2000" u="none" strike="noStrike">
                          <a:effectLst/>
                          <a:latin typeface="+mn-lt"/>
                        </a:rPr>
                        <a:t>Disability</a:t>
                      </a:r>
                      <a:endParaRPr lang="en-GB" sz="2000" b="0" i="0" u="none" strike="noStrike">
                        <a:solidFill>
                          <a:srgbClr val="000000"/>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u="none" strike="noStrike">
                          <a:effectLst/>
                          <a:latin typeface="+mn-lt"/>
                        </a:rPr>
                        <a:t>12,253</a:t>
                      </a:r>
                      <a:endParaRPr lang="en-GB" sz="2000" b="0" i="0" u="none" strike="noStrike">
                        <a:solidFill>
                          <a:srgbClr val="000000"/>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u="none" strike="noStrike">
                          <a:effectLst/>
                          <a:latin typeface="+mn-lt"/>
                        </a:rPr>
                        <a:t>7,385</a:t>
                      </a:r>
                      <a:endParaRPr lang="en-GB" sz="2000" b="0" i="0" u="none" strike="noStrike">
                        <a:solidFill>
                          <a:srgbClr val="000000"/>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u="none" strike="noStrike">
                          <a:effectLst/>
                          <a:latin typeface="+mn-lt"/>
                        </a:rPr>
                        <a:t>60.3%</a:t>
                      </a:r>
                      <a:endParaRPr lang="en-GB" sz="2000" b="0" i="0" u="none" strike="noStrike">
                        <a:solidFill>
                          <a:srgbClr val="000000"/>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u="none" strike="noStrike">
                          <a:solidFill>
                            <a:schemeClr val="tx1"/>
                          </a:solidFill>
                          <a:effectLst/>
                          <a:latin typeface="+mn-lt"/>
                        </a:rPr>
                        <a:t>11.4%</a:t>
                      </a:r>
                      <a:endParaRPr lang="en-GB" sz="2000" b="0" i="0" u="none" strike="noStrike">
                        <a:solidFill>
                          <a:schemeClr val="tx1"/>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C5D9F1"/>
                    </a:solidFill>
                  </a:tcPr>
                </a:tc>
                <a:tc>
                  <a:txBody>
                    <a:bodyPr/>
                    <a:lstStyle/>
                    <a:p>
                      <a:pPr algn="ctr" fontAlgn="b"/>
                      <a:r>
                        <a:rPr lang="en-GB" sz="2000" u="none" strike="noStrike">
                          <a:effectLst/>
                          <a:latin typeface="+mn-lt"/>
                        </a:rPr>
                        <a:t>9.20%</a:t>
                      </a:r>
                      <a:endParaRPr lang="en-GB" sz="2000" b="0" i="0" u="none" strike="noStrike">
                        <a:solidFill>
                          <a:srgbClr val="000000"/>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636990646"/>
                  </a:ext>
                </a:extLst>
              </a:tr>
              <a:tr h="142875">
                <a:tc>
                  <a:txBody>
                    <a:bodyPr/>
                    <a:lstStyle/>
                    <a:p>
                      <a:pPr algn="l" fontAlgn="b"/>
                      <a:r>
                        <a:rPr lang="en-GB" sz="2000" u="none" strike="noStrike">
                          <a:effectLst/>
                          <a:latin typeface="+mn-lt"/>
                        </a:rPr>
                        <a:t>No Disability</a:t>
                      </a:r>
                      <a:endParaRPr lang="en-GB" sz="2000" b="0" i="0" u="none" strike="noStrike">
                        <a:solidFill>
                          <a:srgbClr val="000000"/>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u="none" strike="noStrike">
                          <a:effectLst/>
                          <a:latin typeface="+mn-lt"/>
                        </a:rPr>
                        <a:t>43,568</a:t>
                      </a:r>
                      <a:endParaRPr lang="en-GB" sz="2000" b="0" i="0" u="none" strike="noStrike">
                        <a:solidFill>
                          <a:srgbClr val="000000"/>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u="none" strike="noStrike">
                          <a:effectLst/>
                          <a:latin typeface="+mn-lt"/>
                        </a:rPr>
                        <a:t>31,220</a:t>
                      </a:r>
                      <a:endParaRPr lang="en-GB" sz="2000" b="0" i="0" u="none" strike="noStrike">
                        <a:solidFill>
                          <a:srgbClr val="000000"/>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u="none" strike="noStrike">
                          <a:effectLst/>
                          <a:latin typeface="+mn-lt"/>
                        </a:rPr>
                        <a:t>71.7%</a:t>
                      </a:r>
                      <a:endParaRPr lang="en-GB" sz="2000" b="0" i="0" u="none" strike="noStrike">
                        <a:solidFill>
                          <a:srgbClr val="000000"/>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endParaRPr lang="en-GB" sz="2000" b="0" i="0" u="none" strike="noStrike">
                        <a:solidFill>
                          <a:srgbClr val="000000"/>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endParaRPr lang="en-GB" sz="2000" b="0" i="0" u="none" strike="noStrike">
                        <a:solidFill>
                          <a:srgbClr val="000000"/>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3002561625"/>
                  </a:ext>
                </a:extLst>
              </a:tr>
            </a:tbl>
          </a:graphicData>
        </a:graphic>
      </p:graphicFrame>
      <p:graphicFrame>
        <p:nvGraphicFramePr>
          <p:cNvPr id="11" name="Table 10">
            <a:extLst>
              <a:ext uri="{FF2B5EF4-FFF2-40B4-BE49-F238E27FC236}">
                <a16:creationId xmlns:a16="http://schemas.microsoft.com/office/drawing/2014/main" id="{F9C38D30-AF96-4DE1-89FF-0121DB9C5A43}"/>
              </a:ext>
            </a:extLst>
          </p:cNvPr>
          <p:cNvGraphicFramePr>
            <a:graphicFrameLocks noGrp="1"/>
          </p:cNvGraphicFramePr>
          <p:nvPr>
            <p:extLst>
              <p:ext uri="{D42A27DB-BD31-4B8C-83A1-F6EECF244321}">
                <p14:modId xmlns:p14="http://schemas.microsoft.com/office/powerpoint/2010/main" val="1170974"/>
              </p:ext>
            </p:extLst>
          </p:nvPr>
        </p:nvGraphicFramePr>
        <p:xfrm>
          <a:off x="4272455" y="3041014"/>
          <a:ext cx="7081346" cy="1798320"/>
        </p:xfrm>
        <a:graphic>
          <a:graphicData uri="http://schemas.openxmlformats.org/drawingml/2006/table">
            <a:tbl>
              <a:tblPr>
                <a:tableStyleId>{5C22544A-7EE6-4342-B048-85BDC9FD1C3A}</a:tableStyleId>
              </a:tblPr>
              <a:tblGrid>
                <a:gridCol w="1576552">
                  <a:extLst>
                    <a:ext uri="{9D8B030D-6E8A-4147-A177-3AD203B41FA5}">
                      <a16:colId xmlns:a16="http://schemas.microsoft.com/office/drawing/2014/main" val="93600351"/>
                    </a:ext>
                  </a:extLst>
                </a:gridCol>
                <a:gridCol w="1072055">
                  <a:extLst>
                    <a:ext uri="{9D8B030D-6E8A-4147-A177-3AD203B41FA5}">
                      <a16:colId xmlns:a16="http://schemas.microsoft.com/office/drawing/2014/main" val="4180431221"/>
                    </a:ext>
                  </a:extLst>
                </a:gridCol>
                <a:gridCol w="835572">
                  <a:extLst>
                    <a:ext uri="{9D8B030D-6E8A-4147-A177-3AD203B41FA5}">
                      <a16:colId xmlns:a16="http://schemas.microsoft.com/office/drawing/2014/main" val="215022332"/>
                    </a:ext>
                  </a:extLst>
                </a:gridCol>
                <a:gridCol w="804042">
                  <a:extLst>
                    <a:ext uri="{9D8B030D-6E8A-4147-A177-3AD203B41FA5}">
                      <a16:colId xmlns:a16="http://schemas.microsoft.com/office/drawing/2014/main" val="3660810270"/>
                    </a:ext>
                  </a:extLst>
                </a:gridCol>
                <a:gridCol w="1245476">
                  <a:extLst>
                    <a:ext uri="{9D8B030D-6E8A-4147-A177-3AD203B41FA5}">
                      <a16:colId xmlns:a16="http://schemas.microsoft.com/office/drawing/2014/main" val="3861001858"/>
                    </a:ext>
                  </a:extLst>
                </a:gridCol>
                <a:gridCol w="1547649">
                  <a:extLst>
                    <a:ext uri="{9D8B030D-6E8A-4147-A177-3AD203B41FA5}">
                      <a16:colId xmlns:a16="http://schemas.microsoft.com/office/drawing/2014/main" val="3777604922"/>
                    </a:ext>
                  </a:extLst>
                </a:gridCol>
              </a:tblGrid>
              <a:tr h="320988">
                <a:tc>
                  <a:txBody>
                    <a:bodyPr/>
                    <a:lstStyle/>
                    <a:p>
                      <a:pPr algn="l" fontAlgn="b"/>
                      <a:r>
                        <a:rPr lang="en-GB" sz="2000" b="1" u="none" strike="noStrike">
                          <a:solidFill>
                            <a:schemeClr val="accent1"/>
                          </a:solidFill>
                          <a:effectLst/>
                          <a:latin typeface="+mn-lt"/>
                        </a:rPr>
                        <a:t>Student Group</a:t>
                      </a:r>
                      <a:endParaRPr lang="en-GB" sz="2000" b="1" i="0" u="none" strike="noStrike">
                        <a:solidFill>
                          <a:schemeClr val="accent1"/>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b="1" u="none" strike="noStrike">
                          <a:solidFill>
                            <a:schemeClr val="accent1"/>
                          </a:solidFill>
                          <a:effectLst/>
                          <a:latin typeface="+mn-lt"/>
                        </a:rPr>
                        <a:t>Total Students</a:t>
                      </a:r>
                      <a:endParaRPr lang="en-GB" sz="2000" b="1" i="0" u="none" strike="noStrike">
                        <a:solidFill>
                          <a:schemeClr val="accent1"/>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b="1" u="none" strike="noStrike">
                          <a:solidFill>
                            <a:schemeClr val="accent1"/>
                          </a:solidFill>
                          <a:effectLst/>
                          <a:latin typeface="+mn-lt"/>
                        </a:rPr>
                        <a:t>Total </a:t>
                      </a:r>
                      <a:endParaRPr lang="en-GB" sz="2000" b="1" i="0" u="none" strike="noStrike">
                        <a:solidFill>
                          <a:schemeClr val="accent1"/>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b="1" u="none" strike="noStrike">
                          <a:solidFill>
                            <a:schemeClr val="accent1"/>
                          </a:solidFill>
                          <a:effectLst/>
                          <a:latin typeface="+mn-lt"/>
                        </a:rPr>
                        <a:t>Pass Rate</a:t>
                      </a:r>
                      <a:endParaRPr lang="en-GB" sz="2000" b="1" i="0" u="none" strike="noStrike">
                        <a:solidFill>
                          <a:schemeClr val="accent1"/>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b="1" u="none" strike="noStrike">
                          <a:solidFill>
                            <a:schemeClr val="accent1"/>
                          </a:solidFill>
                          <a:effectLst/>
                          <a:latin typeface="+mn-lt"/>
                        </a:rPr>
                        <a:t>Awarding Gap</a:t>
                      </a:r>
                      <a:endParaRPr lang="en-GB" sz="2000" b="1" i="0" u="none" strike="noStrike">
                        <a:solidFill>
                          <a:schemeClr val="accent1"/>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b="1" i="0" u="none" strike="noStrike">
                          <a:solidFill>
                            <a:schemeClr val="accent1"/>
                          </a:solidFill>
                          <a:effectLst/>
                          <a:latin typeface="+mn-lt"/>
                        </a:rPr>
                        <a:t>OU Awarding gap</a:t>
                      </a: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4083934283"/>
                  </a:ext>
                </a:extLst>
              </a:tr>
              <a:tr h="142875">
                <a:tc>
                  <a:txBody>
                    <a:bodyPr/>
                    <a:lstStyle/>
                    <a:p>
                      <a:pPr algn="l" fontAlgn="b"/>
                      <a:r>
                        <a:rPr lang="en-GB" sz="2000" u="none" strike="noStrike">
                          <a:effectLst/>
                          <a:latin typeface="+mn-lt"/>
                        </a:rPr>
                        <a:t>Disability - Mental Health</a:t>
                      </a:r>
                      <a:endParaRPr lang="en-GB" sz="2000" b="0" i="0" u="none" strike="noStrike">
                        <a:solidFill>
                          <a:srgbClr val="000000"/>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u="none" strike="noStrike">
                          <a:effectLst/>
                          <a:latin typeface="+mn-lt"/>
                        </a:rPr>
                        <a:t>4,924</a:t>
                      </a:r>
                      <a:endParaRPr lang="en-GB" sz="2000" b="0" i="0" u="none" strike="noStrike">
                        <a:solidFill>
                          <a:srgbClr val="000000"/>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u="none" strike="noStrike">
                          <a:effectLst/>
                          <a:latin typeface="+mn-lt"/>
                        </a:rPr>
                        <a:t>2,776</a:t>
                      </a:r>
                      <a:endParaRPr lang="en-GB" sz="2000" b="0" i="0" u="none" strike="noStrike">
                        <a:solidFill>
                          <a:srgbClr val="000000"/>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u="none" strike="noStrike">
                          <a:effectLst/>
                          <a:latin typeface="+mn-lt"/>
                        </a:rPr>
                        <a:t>56.4%</a:t>
                      </a:r>
                      <a:endParaRPr lang="en-GB" sz="2000" b="0" i="0" u="none" strike="noStrike">
                        <a:solidFill>
                          <a:srgbClr val="000000"/>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u="none" strike="noStrike">
                          <a:effectLst/>
                          <a:latin typeface="+mn-lt"/>
                        </a:rPr>
                        <a:t>15.3%</a:t>
                      </a:r>
                      <a:endParaRPr lang="en-GB" sz="2000" b="0" i="0" u="none" strike="noStrike">
                        <a:solidFill>
                          <a:srgbClr val="000000"/>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C5D9F1"/>
                    </a:solidFill>
                  </a:tcPr>
                </a:tc>
                <a:tc>
                  <a:txBody>
                    <a:bodyPr/>
                    <a:lstStyle/>
                    <a:p>
                      <a:pPr algn="ctr" fontAlgn="b"/>
                      <a:r>
                        <a:rPr lang="en-GB" sz="2000" u="none" strike="noStrike">
                          <a:effectLst/>
                          <a:latin typeface="+mn-lt"/>
                        </a:rPr>
                        <a:t>12.50%</a:t>
                      </a:r>
                      <a:endParaRPr lang="en-GB" sz="2000" b="0" i="0" u="none" strike="noStrike">
                        <a:solidFill>
                          <a:srgbClr val="000000"/>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636990646"/>
                  </a:ext>
                </a:extLst>
              </a:tr>
              <a:tr h="142875">
                <a:tc>
                  <a:txBody>
                    <a:bodyPr/>
                    <a:lstStyle/>
                    <a:p>
                      <a:pPr algn="l" fontAlgn="b"/>
                      <a:r>
                        <a:rPr lang="en-GB" sz="2000" u="none" strike="noStrike">
                          <a:effectLst/>
                          <a:latin typeface="+mn-lt"/>
                        </a:rPr>
                        <a:t>No Disability</a:t>
                      </a:r>
                      <a:endParaRPr lang="en-GB" sz="2000" b="0" i="0" u="none" strike="noStrike">
                        <a:solidFill>
                          <a:srgbClr val="000000"/>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u="none" strike="noStrike">
                          <a:effectLst/>
                          <a:latin typeface="+mn-lt"/>
                        </a:rPr>
                        <a:t>43,568</a:t>
                      </a:r>
                      <a:endParaRPr lang="en-GB" sz="2000" b="0" i="0" u="none" strike="noStrike">
                        <a:solidFill>
                          <a:srgbClr val="000000"/>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u="none" strike="noStrike">
                          <a:effectLst/>
                          <a:latin typeface="+mn-lt"/>
                        </a:rPr>
                        <a:t>31,220</a:t>
                      </a:r>
                      <a:endParaRPr lang="en-GB" sz="2000" b="0" i="0" u="none" strike="noStrike">
                        <a:solidFill>
                          <a:srgbClr val="000000"/>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u="none" strike="noStrike">
                          <a:effectLst/>
                          <a:latin typeface="+mn-lt"/>
                        </a:rPr>
                        <a:t>71.7%</a:t>
                      </a:r>
                      <a:endParaRPr lang="en-GB" sz="2000" b="0" i="0" u="none" strike="noStrike">
                        <a:solidFill>
                          <a:srgbClr val="000000"/>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endParaRPr lang="en-GB" sz="2000" b="0" i="0" u="none" strike="noStrike">
                        <a:solidFill>
                          <a:srgbClr val="000000"/>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endParaRPr lang="en-GB" sz="2000" b="0" i="0" u="none" strike="noStrike">
                        <a:solidFill>
                          <a:srgbClr val="000000"/>
                        </a:solidFill>
                        <a:effectLst/>
                        <a:latin typeface="+mn-lt"/>
                      </a:endParaRPr>
                    </a:p>
                  </a:txBody>
                  <a:tcPr marL="45720" marR="4572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3002561625"/>
                  </a:ext>
                </a:extLst>
              </a:tr>
            </a:tbl>
          </a:graphicData>
        </a:graphic>
      </p:graphicFrame>
      <p:graphicFrame>
        <p:nvGraphicFramePr>
          <p:cNvPr id="13" name="Table 12">
            <a:extLst>
              <a:ext uri="{FF2B5EF4-FFF2-40B4-BE49-F238E27FC236}">
                <a16:creationId xmlns:a16="http://schemas.microsoft.com/office/drawing/2014/main" id="{6ACFCA69-C618-4B16-BCD5-F672F0A63932}"/>
              </a:ext>
            </a:extLst>
          </p:cNvPr>
          <p:cNvGraphicFramePr>
            <a:graphicFrameLocks noGrp="1"/>
          </p:cNvGraphicFramePr>
          <p:nvPr>
            <p:extLst>
              <p:ext uri="{D42A27DB-BD31-4B8C-83A1-F6EECF244321}">
                <p14:modId xmlns:p14="http://schemas.microsoft.com/office/powerpoint/2010/main" val="4011708642"/>
              </p:ext>
            </p:extLst>
          </p:nvPr>
        </p:nvGraphicFramePr>
        <p:xfrm>
          <a:off x="8295290" y="5018721"/>
          <a:ext cx="3058510" cy="1257300"/>
        </p:xfrm>
        <a:graphic>
          <a:graphicData uri="http://schemas.openxmlformats.org/drawingml/2006/table">
            <a:tbl>
              <a:tblPr>
                <a:tableStyleId>{5C22544A-7EE6-4342-B048-85BDC9FD1C3A}</a:tableStyleId>
              </a:tblPr>
              <a:tblGrid>
                <a:gridCol w="517634">
                  <a:extLst>
                    <a:ext uri="{9D8B030D-6E8A-4147-A177-3AD203B41FA5}">
                      <a16:colId xmlns:a16="http://schemas.microsoft.com/office/drawing/2014/main" val="61999835"/>
                    </a:ext>
                  </a:extLst>
                </a:gridCol>
                <a:gridCol w="2540876">
                  <a:extLst>
                    <a:ext uri="{9D8B030D-6E8A-4147-A177-3AD203B41FA5}">
                      <a16:colId xmlns:a16="http://schemas.microsoft.com/office/drawing/2014/main" val="4230130209"/>
                    </a:ext>
                  </a:extLst>
                </a:gridCol>
              </a:tblGrid>
              <a:tr h="15216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2000" u="none" strike="noStrike">
                          <a:effectLst/>
                          <a:latin typeface="+mn-lt"/>
                        </a:rPr>
                        <a:t>Key: </a:t>
                      </a:r>
                      <a:endParaRPr lang="en-GB" sz="20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2000" b="0" i="0" u="none" strike="noStrike">
                          <a:solidFill>
                            <a:srgbClr val="000000"/>
                          </a:solidFill>
                          <a:effectLst/>
                          <a:latin typeface="+mn-lt"/>
                        </a:rPr>
                        <a:t>STEM lower than OU</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0CECE"/>
                    </a:solidFill>
                  </a:tcPr>
                </a:tc>
                <a:extLst>
                  <a:ext uri="{0D108BD9-81ED-4DB2-BD59-A6C34878D82A}">
                    <a16:rowId xmlns:a16="http://schemas.microsoft.com/office/drawing/2014/main" val="4121167104"/>
                  </a:ext>
                </a:extLst>
              </a:tr>
              <a:tr h="152168">
                <a:tc>
                  <a:txBody>
                    <a:bodyPr/>
                    <a:lstStyle/>
                    <a:p>
                      <a:pPr algn="r" fontAlgn="b"/>
                      <a:endParaRPr lang="en-GB" sz="20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2000" u="none" strike="noStrike">
                          <a:effectLst/>
                          <a:latin typeface="+mn-lt"/>
                        </a:rPr>
                        <a:t>Gap to OU &gt;1%</a:t>
                      </a:r>
                      <a:endParaRPr lang="en-GB" sz="20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5D9F1"/>
                    </a:solidFill>
                  </a:tcPr>
                </a:tc>
                <a:extLst>
                  <a:ext uri="{0D108BD9-81ED-4DB2-BD59-A6C34878D82A}">
                    <a16:rowId xmlns:a16="http://schemas.microsoft.com/office/drawing/2014/main" val="1803660337"/>
                  </a:ext>
                </a:extLst>
              </a:tr>
              <a:tr h="152168">
                <a:tc>
                  <a:txBody>
                    <a:bodyPr/>
                    <a:lstStyle/>
                    <a:p>
                      <a:pPr algn="r" fontAlgn="b"/>
                      <a:endParaRPr lang="en-GB" sz="20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2000" u="none" strike="noStrike">
                          <a:solidFill>
                            <a:schemeClr val="bg1"/>
                          </a:solidFill>
                          <a:effectLst/>
                          <a:latin typeface="+mn-lt"/>
                        </a:rPr>
                        <a:t>Gap to OU &gt; 3%</a:t>
                      </a:r>
                      <a:endParaRPr lang="en-GB" sz="2000" b="0" i="0" u="none" strike="noStrike">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38DD5"/>
                    </a:solidFill>
                  </a:tcPr>
                </a:tc>
                <a:extLst>
                  <a:ext uri="{0D108BD9-81ED-4DB2-BD59-A6C34878D82A}">
                    <a16:rowId xmlns:a16="http://schemas.microsoft.com/office/drawing/2014/main" val="2472770866"/>
                  </a:ext>
                </a:extLst>
              </a:tr>
              <a:tr h="152168">
                <a:tc>
                  <a:txBody>
                    <a:bodyPr/>
                    <a:lstStyle/>
                    <a:p>
                      <a:pPr algn="r" fontAlgn="b"/>
                      <a:endParaRPr lang="en-GB" sz="20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2000" u="none" strike="noStrike">
                          <a:solidFill>
                            <a:schemeClr val="bg1"/>
                          </a:solidFill>
                          <a:effectLst/>
                          <a:latin typeface="+mn-lt"/>
                        </a:rPr>
                        <a:t>Gap to OU &gt;5%</a:t>
                      </a:r>
                      <a:endParaRPr lang="en-GB" sz="2000" b="0" i="0" u="none" strike="noStrike">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990604436"/>
                  </a:ext>
                </a:extLst>
              </a:tr>
            </a:tbl>
          </a:graphicData>
        </a:graphic>
      </p:graphicFrame>
    </p:spTree>
    <p:extLst>
      <p:ext uri="{BB962C8B-B14F-4D97-AF65-F5344CB8AC3E}">
        <p14:creationId xmlns:p14="http://schemas.microsoft.com/office/powerpoint/2010/main" val="241116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3C54DFF-3971-4AAC-8379-C913617FD1A5}"/>
              </a:ext>
            </a:extLst>
          </p:cNvPr>
          <p:cNvSpPr>
            <a:spLocks noGrp="1"/>
          </p:cNvSpPr>
          <p:nvPr>
            <p:ph type="title"/>
          </p:nvPr>
        </p:nvSpPr>
        <p:spPr/>
        <p:txBody>
          <a:bodyPr/>
          <a:lstStyle/>
          <a:p>
            <a:r>
              <a:rPr lang="en-GB"/>
              <a:t>OU Awarding Gap(s) – Deprivation (STEM)</a:t>
            </a:r>
          </a:p>
        </p:txBody>
      </p:sp>
      <p:sp>
        <p:nvSpPr>
          <p:cNvPr id="3" name="Content Placeholder 2">
            <a:extLst>
              <a:ext uri="{FF2B5EF4-FFF2-40B4-BE49-F238E27FC236}">
                <a16:creationId xmlns:a16="http://schemas.microsoft.com/office/drawing/2014/main" id="{76BED3A9-382E-4772-80D6-96757511FD9C}"/>
              </a:ext>
            </a:extLst>
          </p:cNvPr>
          <p:cNvSpPr>
            <a:spLocks noGrp="1"/>
          </p:cNvSpPr>
          <p:nvPr>
            <p:ph idx="1"/>
          </p:nvPr>
        </p:nvSpPr>
        <p:spPr/>
        <p:txBody>
          <a:bodyPr/>
          <a:lstStyle/>
          <a:p>
            <a:r>
              <a:rPr lang="en-US"/>
              <a:t>Reduce the gap in the award of module good passes for students in lowest and highest quintile of deprivation (IMD)</a:t>
            </a:r>
          </a:p>
        </p:txBody>
      </p:sp>
      <p:sp>
        <p:nvSpPr>
          <p:cNvPr id="5" name="Date Placeholder 4">
            <a:extLst>
              <a:ext uri="{FF2B5EF4-FFF2-40B4-BE49-F238E27FC236}">
                <a16:creationId xmlns:a16="http://schemas.microsoft.com/office/drawing/2014/main" id="{F9691978-A56D-4267-A799-EA65034CF3E5}"/>
              </a:ext>
            </a:extLst>
          </p:cNvPr>
          <p:cNvSpPr>
            <a:spLocks noGrp="1"/>
          </p:cNvSpPr>
          <p:nvPr>
            <p:ph type="dt" sz="half" idx="10"/>
          </p:nvPr>
        </p:nvSpPr>
        <p:spPr/>
        <p:txBody>
          <a:bodyPr/>
          <a:lstStyle/>
          <a:p>
            <a:r>
              <a:rPr lang="en-US"/>
              <a:t>Thursday, 25th March 2021</a:t>
            </a:r>
            <a:endParaRPr lang="en-GB"/>
          </a:p>
        </p:txBody>
      </p:sp>
      <p:sp>
        <p:nvSpPr>
          <p:cNvPr id="6" name="Footer Placeholder 5">
            <a:extLst>
              <a:ext uri="{FF2B5EF4-FFF2-40B4-BE49-F238E27FC236}">
                <a16:creationId xmlns:a16="http://schemas.microsoft.com/office/drawing/2014/main" id="{3F84FBC9-1672-4BC2-BC15-EE385F0E891A}"/>
              </a:ext>
            </a:extLst>
          </p:cNvPr>
          <p:cNvSpPr>
            <a:spLocks noGrp="1"/>
          </p:cNvSpPr>
          <p:nvPr>
            <p:ph type="ftr" sz="quarter" idx="11"/>
          </p:nvPr>
        </p:nvSpPr>
        <p:spPr/>
        <p:txBody>
          <a:bodyPr/>
          <a:lstStyle/>
          <a:p>
            <a:r>
              <a:rPr lang="en-US"/>
              <a:t>eSTEeM Seminar - A STEM Scholarly response to the OU Awarding Gap</a:t>
            </a:r>
            <a:endParaRPr lang="en-GB"/>
          </a:p>
        </p:txBody>
      </p:sp>
      <p:sp>
        <p:nvSpPr>
          <p:cNvPr id="7" name="Slide Number Placeholder 6">
            <a:extLst>
              <a:ext uri="{FF2B5EF4-FFF2-40B4-BE49-F238E27FC236}">
                <a16:creationId xmlns:a16="http://schemas.microsoft.com/office/drawing/2014/main" id="{7BF57FE1-41D6-4382-80A0-23EE011166C6}"/>
              </a:ext>
            </a:extLst>
          </p:cNvPr>
          <p:cNvSpPr>
            <a:spLocks noGrp="1"/>
          </p:cNvSpPr>
          <p:nvPr>
            <p:ph type="sldNum" sz="quarter" idx="12"/>
          </p:nvPr>
        </p:nvSpPr>
        <p:spPr/>
        <p:txBody>
          <a:bodyPr/>
          <a:lstStyle/>
          <a:p>
            <a:fld id="{341D4F6A-8D54-49B9-8B0E-EEA58E4D334B}" type="slidenum">
              <a:rPr lang="en-GB" smtClean="0"/>
              <a:t>6</a:t>
            </a:fld>
            <a:endParaRPr lang="en-GB"/>
          </a:p>
        </p:txBody>
      </p:sp>
      <p:graphicFrame>
        <p:nvGraphicFramePr>
          <p:cNvPr id="11" name="Table 10">
            <a:extLst>
              <a:ext uri="{FF2B5EF4-FFF2-40B4-BE49-F238E27FC236}">
                <a16:creationId xmlns:a16="http://schemas.microsoft.com/office/drawing/2014/main" id="{CC27CF74-3A87-478C-8812-D2A958B0CA8D}"/>
              </a:ext>
            </a:extLst>
          </p:cNvPr>
          <p:cNvGraphicFramePr>
            <a:graphicFrameLocks noGrp="1"/>
          </p:cNvGraphicFramePr>
          <p:nvPr>
            <p:extLst>
              <p:ext uri="{D42A27DB-BD31-4B8C-83A1-F6EECF244321}">
                <p14:modId xmlns:p14="http://schemas.microsoft.com/office/powerpoint/2010/main" val="3248808394"/>
              </p:ext>
            </p:extLst>
          </p:nvPr>
        </p:nvGraphicFramePr>
        <p:xfrm>
          <a:off x="1187670" y="2471019"/>
          <a:ext cx="8794530" cy="1246585"/>
        </p:xfrm>
        <a:graphic>
          <a:graphicData uri="http://schemas.openxmlformats.org/drawingml/2006/table">
            <a:tbl>
              <a:tblPr>
                <a:tableStyleId>{5C22544A-7EE6-4342-B048-85BDC9FD1C3A}</a:tableStyleId>
              </a:tblPr>
              <a:tblGrid>
                <a:gridCol w="1273378">
                  <a:extLst>
                    <a:ext uri="{9D8B030D-6E8A-4147-A177-3AD203B41FA5}">
                      <a16:colId xmlns:a16="http://schemas.microsoft.com/office/drawing/2014/main" val="1028722124"/>
                    </a:ext>
                  </a:extLst>
                </a:gridCol>
                <a:gridCol w="1037988">
                  <a:extLst>
                    <a:ext uri="{9D8B030D-6E8A-4147-A177-3AD203B41FA5}">
                      <a16:colId xmlns:a16="http://schemas.microsoft.com/office/drawing/2014/main" val="3979417708"/>
                    </a:ext>
                  </a:extLst>
                </a:gridCol>
                <a:gridCol w="1157100">
                  <a:extLst>
                    <a:ext uri="{9D8B030D-6E8A-4147-A177-3AD203B41FA5}">
                      <a16:colId xmlns:a16="http://schemas.microsoft.com/office/drawing/2014/main" val="43321799"/>
                    </a:ext>
                  </a:extLst>
                </a:gridCol>
                <a:gridCol w="1752666">
                  <a:extLst>
                    <a:ext uri="{9D8B030D-6E8A-4147-A177-3AD203B41FA5}">
                      <a16:colId xmlns:a16="http://schemas.microsoft.com/office/drawing/2014/main" val="2849178606"/>
                    </a:ext>
                  </a:extLst>
                </a:gridCol>
                <a:gridCol w="1752666">
                  <a:extLst>
                    <a:ext uri="{9D8B030D-6E8A-4147-A177-3AD203B41FA5}">
                      <a16:colId xmlns:a16="http://schemas.microsoft.com/office/drawing/2014/main" val="1827993698"/>
                    </a:ext>
                  </a:extLst>
                </a:gridCol>
                <a:gridCol w="1820732">
                  <a:extLst>
                    <a:ext uri="{9D8B030D-6E8A-4147-A177-3AD203B41FA5}">
                      <a16:colId xmlns:a16="http://schemas.microsoft.com/office/drawing/2014/main" val="2532034027"/>
                    </a:ext>
                  </a:extLst>
                </a:gridCol>
              </a:tblGrid>
              <a:tr h="608491">
                <a:tc>
                  <a:txBody>
                    <a:bodyPr/>
                    <a:lstStyle/>
                    <a:p>
                      <a:pPr algn="l" fontAlgn="b"/>
                      <a:r>
                        <a:rPr lang="en-GB" sz="2400" b="1" u="none" strike="noStrike">
                          <a:solidFill>
                            <a:schemeClr val="accent1"/>
                          </a:solidFill>
                          <a:effectLst/>
                          <a:latin typeface="+mn-lt"/>
                        </a:rPr>
                        <a:t>Ethnicity</a:t>
                      </a:r>
                      <a:endParaRPr lang="en-GB" sz="2400" b="1" i="0" u="none" strike="noStrike">
                        <a:solidFill>
                          <a:schemeClr val="accent1"/>
                        </a:solidFill>
                        <a:effectLst/>
                        <a:latin typeface="+mn-lt"/>
                      </a:endParaRPr>
                    </a:p>
                  </a:txBody>
                  <a:tcPr marL="67610" marR="67610" marT="67610" marB="6761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400" b="1" u="none" strike="noStrike">
                          <a:solidFill>
                            <a:schemeClr val="accent1"/>
                          </a:solidFill>
                          <a:effectLst/>
                          <a:latin typeface="+mn-lt"/>
                        </a:rPr>
                        <a:t>Total pass</a:t>
                      </a:r>
                      <a:endParaRPr lang="en-GB" sz="2400" b="1" i="0" u="none" strike="noStrike">
                        <a:solidFill>
                          <a:schemeClr val="accent1"/>
                        </a:solidFill>
                        <a:effectLst/>
                        <a:latin typeface="+mn-lt"/>
                      </a:endParaRPr>
                    </a:p>
                  </a:txBody>
                  <a:tcPr marL="67610" marR="67610" marT="67610" marB="6761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400" b="1" u="none" strike="noStrike">
                          <a:solidFill>
                            <a:schemeClr val="accent1"/>
                          </a:solidFill>
                          <a:effectLst/>
                          <a:latin typeface="+mn-lt"/>
                        </a:rPr>
                        <a:t>Good pass</a:t>
                      </a:r>
                      <a:endParaRPr lang="en-GB" sz="2400" b="1" i="0" u="none" strike="noStrike">
                        <a:solidFill>
                          <a:schemeClr val="accent1"/>
                        </a:solidFill>
                        <a:effectLst/>
                        <a:latin typeface="+mn-lt"/>
                      </a:endParaRPr>
                    </a:p>
                  </a:txBody>
                  <a:tcPr marL="67610" marR="67610" marT="67610" marB="6761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400" b="1" u="none" strike="noStrike">
                          <a:solidFill>
                            <a:schemeClr val="accent1"/>
                          </a:solidFill>
                          <a:effectLst/>
                          <a:latin typeface="+mn-lt"/>
                        </a:rPr>
                        <a:t>% good pass to pass</a:t>
                      </a:r>
                      <a:endParaRPr lang="en-GB" sz="2400" b="1" i="0" u="none" strike="noStrike">
                        <a:solidFill>
                          <a:schemeClr val="accent1"/>
                        </a:solidFill>
                        <a:effectLst/>
                        <a:latin typeface="+mn-lt"/>
                      </a:endParaRPr>
                    </a:p>
                  </a:txBody>
                  <a:tcPr marL="67610" marR="67610" marT="67610" marB="6761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400" b="1" u="none" strike="noStrike">
                          <a:solidFill>
                            <a:schemeClr val="accent1"/>
                          </a:solidFill>
                          <a:effectLst/>
                          <a:latin typeface="+mn-lt"/>
                        </a:rPr>
                        <a:t>Awarding Gap</a:t>
                      </a:r>
                      <a:endParaRPr lang="en-GB" sz="2400" b="1" i="0" u="none" strike="noStrike">
                        <a:solidFill>
                          <a:schemeClr val="accent1"/>
                        </a:solidFill>
                        <a:effectLst/>
                        <a:latin typeface="+mn-lt"/>
                      </a:endParaRPr>
                    </a:p>
                  </a:txBody>
                  <a:tcPr marL="67610" marR="67610" marT="67610" marB="6761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400" b="1" i="0" u="none" strike="noStrike">
                          <a:solidFill>
                            <a:schemeClr val="accent1"/>
                          </a:solidFill>
                          <a:effectLst/>
                          <a:latin typeface="+mn-lt"/>
                        </a:rPr>
                        <a:t>OU Awarding gap</a:t>
                      </a:r>
                    </a:p>
                  </a:txBody>
                  <a:tcPr marL="67610" marR="67610" marT="67610" marB="6761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763760514"/>
                  </a:ext>
                </a:extLst>
              </a:tr>
              <a:tr h="211281">
                <a:tc>
                  <a:txBody>
                    <a:bodyPr/>
                    <a:lstStyle/>
                    <a:p>
                      <a:pPr algn="l" fontAlgn="b"/>
                      <a:r>
                        <a:rPr lang="en-GB" sz="2400" b="0" i="0" u="none" strike="noStrike">
                          <a:solidFill>
                            <a:srgbClr val="000000"/>
                          </a:solidFill>
                          <a:effectLst/>
                          <a:latin typeface="+mn-lt"/>
                        </a:rPr>
                        <a:t>Q1</a:t>
                      </a:r>
                    </a:p>
                  </a:txBody>
                  <a:tcPr marL="14085" marR="14085" marT="14085" marB="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400" b="0" i="0" u="none" strike="noStrike">
                          <a:solidFill>
                            <a:srgbClr val="000000"/>
                          </a:solidFill>
                          <a:effectLst/>
                          <a:latin typeface="+mn-lt"/>
                        </a:rPr>
                        <a:t>2,749</a:t>
                      </a:r>
                    </a:p>
                  </a:txBody>
                  <a:tcPr marL="14085" marR="14085" marT="14085" marB="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400" b="0" i="0" u="none" strike="noStrike">
                          <a:solidFill>
                            <a:srgbClr val="000000"/>
                          </a:solidFill>
                          <a:effectLst/>
                          <a:latin typeface="+mn-lt"/>
                        </a:rPr>
                        <a:t>1,547</a:t>
                      </a:r>
                    </a:p>
                  </a:txBody>
                  <a:tcPr marL="14085" marR="14085" marT="14085" marB="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400" b="0" i="0" u="none" strike="noStrike">
                          <a:solidFill>
                            <a:srgbClr val="000000"/>
                          </a:solidFill>
                          <a:effectLst/>
                          <a:latin typeface="+mn-lt"/>
                        </a:rPr>
                        <a:t>56.3%</a:t>
                      </a:r>
                    </a:p>
                  </a:txBody>
                  <a:tcPr marL="14085" marR="14085" marT="14085" marB="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400" b="0" i="0" u="none" strike="noStrike">
                          <a:solidFill>
                            <a:srgbClr val="000000"/>
                          </a:solidFill>
                          <a:effectLst/>
                          <a:latin typeface="+mn-lt"/>
                        </a:rPr>
                        <a:t>10.0%</a:t>
                      </a:r>
                    </a:p>
                  </a:txBody>
                  <a:tcPr marL="14085" marR="14085" marT="14085" marB="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chemeClr val="bg2">
                        <a:lumMod val="90000"/>
                      </a:schemeClr>
                    </a:solidFill>
                  </a:tcPr>
                </a:tc>
                <a:tc>
                  <a:txBody>
                    <a:bodyPr/>
                    <a:lstStyle/>
                    <a:p>
                      <a:pPr algn="ctr" fontAlgn="b"/>
                      <a:r>
                        <a:rPr lang="en-GB" sz="2400" b="0" i="0" u="none" strike="noStrike">
                          <a:solidFill>
                            <a:srgbClr val="000000"/>
                          </a:solidFill>
                          <a:effectLst/>
                          <a:latin typeface="+mn-lt"/>
                        </a:rPr>
                        <a:t>13.0%</a:t>
                      </a:r>
                    </a:p>
                  </a:txBody>
                  <a:tcPr marL="14085" marR="14085" marT="14085" marB="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2611183546"/>
                  </a:ext>
                </a:extLst>
              </a:tr>
            </a:tbl>
          </a:graphicData>
        </a:graphic>
      </p:graphicFrame>
      <p:graphicFrame>
        <p:nvGraphicFramePr>
          <p:cNvPr id="10" name="Table 9">
            <a:extLst>
              <a:ext uri="{FF2B5EF4-FFF2-40B4-BE49-F238E27FC236}">
                <a16:creationId xmlns:a16="http://schemas.microsoft.com/office/drawing/2014/main" id="{215FCF39-48A0-4E04-A733-9DB30854FB4E}"/>
              </a:ext>
            </a:extLst>
          </p:cNvPr>
          <p:cNvGraphicFramePr>
            <a:graphicFrameLocks noGrp="1"/>
          </p:cNvGraphicFramePr>
          <p:nvPr>
            <p:extLst>
              <p:ext uri="{D42A27DB-BD31-4B8C-83A1-F6EECF244321}">
                <p14:modId xmlns:p14="http://schemas.microsoft.com/office/powerpoint/2010/main" val="545807455"/>
              </p:ext>
            </p:extLst>
          </p:nvPr>
        </p:nvGraphicFramePr>
        <p:xfrm>
          <a:off x="8295290" y="4837342"/>
          <a:ext cx="3058510" cy="1257300"/>
        </p:xfrm>
        <a:graphic>
          <a:graphicData uri="http://schemas.openxmlformats.org/drawingml/2006/table">
            <a:tbl>
              <a:tblPr>
                <a:tableStyleId>{5C22544A-7EE6-4342-B048-85BDC9FD1C3A}</a:tableStyleId>
              </a:tblPr>
              <a:tblGrid>
                <a:gridCol w="517634">
                  <a:extLst>
                    <a:ext uri="{9D8B030D-6E8A-4147-A177-3AD203B41FA5}">
                      <a16:colId xmlns:a16="http://schemas.microsoft.com/office/drawing/2014/main" val="61999835"/>
                    </a:ext>
                  </a:extLst>
                </a:gridCol>
                <a:gridCol w="2540876">
                  <a:extLst>
                    <a:ext uri="{9D8B030D-6E8A-4147-A177-3AD203B41FA5}">
                      <a16:colId xmlns:a16="http://schemas.microsoft.com/office/drawing/2014/main" val="4230130209"/>
                    </a:ext>
                  </a:extLst>
                </a:gridCol>
              </a:tblGrid>
              <a:tr h="15216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2000" u="none" strike="noStrike">
                          <a:effectLst/>
                          <a:latin typeface="+mn-lt"/>
                        </a:rPr>
                        <a:t>Key: </a:t>
                      </a:r>
                      <a:endParaRPr lang="en-GB" sz="20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2000" b="0" i="0" u="none" strike="noStrike">
                          <a:solidFill>
                            <a:srgbClr val="000000"/>
                          </a:solidFill>
                          <a:effectLst/>
                          <a:latin typeface="+mn-lt"/>
                        </a:rPr>
                        <a:t>STEM lower than OU</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0CECE"/>
                    </a:solidFill>
                  </a:tcPr>
                </a:tc>
                <a:extLst>
                  <a:ext uri="{0D108BD9-81ED-4DB2-BD59-A6C34878D82A}">
                    <a16:rowId xmlns:a16="http://schemas.microsoft.com/office/drawing/2014/main" val="4121167104"/>
                  </a:ext>
                </a:extLst>
              </a:tr>
              <a:tr h="152168">
                <a:tc>
                  <a:txBody>
                    <a:bodyPr/>
                    <a:lstStyle/>
                    <a:p>
                      <a:pPr algn="r" fontAlgn="b"/>
                      <a:endParaRPr lang="en-GB" sz="20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2000" u="none" strike="noStrike">
                          <a:effectLst/>
                          <a:latin typeface="+mn-lt"/>
                        </a:rPr>
                        <a:t>Gap to OU &gt;1%</a:t>
                      </a:r>
                      <a:endParaRPr lang="en-GB" sz="20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5D9F1"/>
                    </a:solidFill>
                  </a:tcPr>
                </a:tc>
                <a:extLst>
                  <a:ext uri="{0D108BD9-81ED-4DB2-BD59-A6C34878D82A}">
                    <a16:rowId xmlns:a16="http://schemas.microsoft.com/office/drawing/2014/main" val="1803660337"/>
                  </a:ext>
                </a:extLst>
              </a:tr>
              <a:tr h="152168">
                <a:tc>
                  <a:txBody>
                    <a:bodyPr/>
                    <a:lstStyle/>
                    <a:p>
                      <a:pPr algn="r" fontAlgn="b"/>
                      <a:endParaRPr lang="en-GB" sz="20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2000" u="none" strike="noStrike">
                          <a:solidFill>
                            <a:schemeClr val="bg1"/>
                          </a:solidFill>
                          <a:effectLst/>
                          <a:latin typeface="+mn-lt"/>
                        </a:rPr>
                        <a:t>Gap to OU &gt; 3%</a:t>
                      </a:r>
                      <a:endParaRPr lang="en-GB" sz="2000" b="0" i="0" u="none" strike="noStrike">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38DD5"/>
                    </a:solidFill>
                  </a:tcPr>
                </a:tc>
                <a:extLst>
                  <a:ext uri="{0D108BD9-81ED-4DB2-BD59-A6C34878D82A}">
                    <a16:rowId xmlns:a16="http://schemas.microsoft.com/office/drawing/2014/main" val="2472770866"/>
                  </a:ext>
                </a:extLst>
              </a:tr>
              <a:tr h="152168">
                <a:tc>
                  <a:txBody>
                    <a:bodyPr/>
                    <a:lstStyle/>
                    <a:p>
                      <a:pPr algn="r" fontAlgn="b"/>
                      <a:endParaRPr lang="en-GB" sz="20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2000" u="none" strike="noStrike">
                          <a:solidFill>
                            <a:schemeClr val="bg1"/>
                          </a:solidFill>
                          <a:effectLst/>
                          <a:latin typeface="+mn-lt"/>
                        </a:rPr>
                        <a:t>Gap to OU &gt;5%</a:t>
                      </a:r>
                      <a:endParaRPr lang="en-GB" sz="2000" b="0" i="0" u="none" strike="noStrike">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990604436"/>
                  </a:ext>
                </a:extLst>
              </a:tr>
            </a:tbl>
          </a:graphicData>
        </a:graphic>
      </p:graphicFrame>
    </p:spTree>
    <p:extLst>
      <p:ext uri="{BB962C8B-B14F-4D97-AF65-F5344CB8AC3E}">
        <p14:creationId xmlns:p14="http://schemas.microsoft.com/office/powerpoint/2010/main" val="371616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5FCD0-6A0B-418E-99CD-40FBEFD42599}"/>
              </a:ext>
            </a:extLst>
          </p:cNvPr>
          <p:cNvSpPr>
            <a:spLocks noGrp="1"/>
          </p:cNvSpPr>
          <p:nvPr>
            <p:ph type="title"/>
          </p:nvPr>
        </p:nvSpPr>
        <p:spPr/>
        <p:txBody>
          <a:bodyPr/>
          <a:lstStyle/>
          <a:p>
            <a:r>
              <a:rPr lang="en-GB"/>
              <a:t>OU Awarding Gap(s) – Boards of Studies</a:t>
            </a:r>
          </a:p>
        </p:txBody>
      </p:sp>
      <p:sp>
        <p:nvSpPr>
          <p:cNvPr id="3" name="Content Placeholder 2">
            <a:extLst>
              <a:ext uri="{FF2B5EF4-FFF2-40B4-BE49-F238E27FC236}">
                <a16:creationId xmlns:a16="http://schemas.microsoft.com/office/drawing/2014/main" id="{E2CDD6F8-FBDE-4C19-B66F-8274587D2093}"/>
              </a:ext>
            </a:extLst>
          </p:cNvPr>
          <p:cNvSpPr>
            <a:spLocks noGrp="1"/>
          </p:cNvSpPr>
          <p:nvPr>
            <p:ph idx="1"/>
          </p:nvPr>
        </p:nvSpPr>
        <p:spPr>
          <a:xfrm>
            <a:off x="838200" y="1351280"/>
            <a:ext cx="10515600" cy="499291"/>
          </a:xfrm>
        </p:spPr>
        <p:txBody>
          <a:bodyPr/>
          <a:lstStyle/>
          <a:p>
            <a:r>
              <a:rPr lang="en-GB" sz="2800"/>
              <a:t>Note only statistically significant results shown (Chi-squared, p &lt; 0.05)</a:t>
            </a:r>
            <a:endParaRPr lang="en-GB"/>
          </a:p>
        </p:txBody>
      </p:sp>
      <p:sp>
        <p:nvSpPr>
          <p:cNvPr id="4" name="Date Placeholder 3">
            <a:extLst>
              <a:ext uri="{FF2B5EF4-FFF2-40B4-BE49-F238E27FC236}">
                <a16:creationId xmlns:a16="http://schemas.microsoft.com/office/drawing/2014/main" id="{549A6C1C-8774-499D-9F85-8623F3B59070}"/>
              </a:ext>
            </a:extLst>
          </p:cNvPr>
          <p:cNvSpPr>
            <a:spLocks noGrp="1"/>
          </p:cNvSpPr>
          <p:nvPr>
            <p:ph type="dt" sz="half" idx="10"/>
          </p:nvPr>
        </p:nvSpPr>
        <p:spPr/>
        <p:txBody>
          <a:bodyPr/>
          <a:lstStyle/>
          <a:p>
            <a:r>
              <a:rPr lang="en-US"/>
              <a:t>Thursday, 25th March 2021</a:t>
            </a:r>
            <a:endParaRPr lang="en-GB"/>
          </a:p>
        </p:txBody>
      </p:sp>
      <p:sp>
        <p:nvSpPr>
          <p:cNvPr id="5" name="Footer Placeholder 4">
            <a:extLst>
              <a:ext uri="{FF2B5EF4-FFF2-40B4-BE49-F238E27FC236}">
                <a16:creationId xmlns:a16="http://schemas.microsoft.com/office/drawing/2014/main" id="{73F71529-21EE-48FE-933D-B6822E4DD2B4}"/>
              </a:ext>
            </a:extLst>
          </p:cNvPr>
          <p:cNvSpPr>
            <a:spLocks noGrp="1"/>
          </p:cNvSpPr>
          <p:nvPr>
            <p:ph type="ftr" sz="quarter" idx="11"/>
          </p:nvPr>
        </p:nvSpPr>
        <p:spPr/>
        <p:txBody>
          <a:bodyPr/>
          <a:lstStyle/>
          <a:p>
            <a:r>
              <a:rPr lang="en-US"/>
              <a:t>eSTEeM Seminar - A STEM Scholarly response to the OU Awarding Gap</a:t>
            </a:r>
            <a:endParaRPr lang="en-GB"/>
          </a:p>
        </p:txBody>
      </p:sp>
      <p:sp>
        <p:nvSpPr>
          <p:cNvPr id="6" name="Slide Number Placeholder 5">
            <a:extLst>
              <a:ext uri="{FF2B5EF4-FFF2-40B4-BE49-F238E27FC236}">
                <a16:creationId xmlns:a16="http://schemas.microsoft.com/office/drawing/2014/main" id="{80A5F705-ECFE-4B8D-9181-99025B36F5FF}"/>
              </a:ext>
            </a:extLst>
          </p:cNvPr>
          <p:cNvSpPr>
            <a:spLocks noGrp="1"/>
          </p:cNvSpPr>
          <p:nvPr>
            <p:ph type="sldNum" sz="quarter" idx="12"/>
          </p:nvPr>
        </p:nvSpPr>
        <p:spPr/>
        <p:txBody>
          <a:bodyPr/>
          <a:lstStyle/>
          <a:p>
            <a:fld id="{341D4F6A-8D54-49B9-8B0E-EEA58E4D334B}" type="slidenum">
              <a:rPr lang="en-GB" smtClean="0"/>
              <a:t>7</a:t>
            </a:fld>
            <a:endParaRPr lang="en-GB"/>
          </a:p>
        </p:txBody>
      </p:sp>
      <p:graphicFrame>
        <p:nvGraphicFramePr>
          <p:cNvPr id="7" name="Table 6">
            <a:extLst>
              <a:ext uri="{FF2B5EF4-FFF2-40B4-BE49-F238E27FC236}">
                <a16:creationId xmlns:a16="http://schemas.microsoft.com/office/drawing/2014/main" id="{1C7EF38E-A86C-49D7-B70E-0C86E4540359}"/>
              </a:ext>
            </a:extLst>
          </p:cNvPr>
          <p:cNvGraphicFramePr>
            <a:graphicFrameLocks noGrp="1"/>
          </p:cNvGraphicFramePr>
          <p:nvPr>
            <p:extLst>
              <p:ext uri="{D42A27DB-BD31-4B8C-83A1-F6EECF244321}">
                <p14:modId xmlns:p14="http://schemas.microsoft.com/office/powerpoint/2010/main" val="3239380060"/>
              </p:ext>
            </p:extLst>
          </p:nvPr>
        </p:nvGraphicFramePr>
        <p:xfrm>
          <a:off x="838199" y="2007334"/>
          <a:ext cx="5475515" cy="1701475"/>
        </p:xfrm>
        <a:graphic>
          <a:graphicData uri="http://schemas.openxmlformats.org/drawingml/2006/table">
            <a:tbl>
              <a:tblPr>
                <a:tableStyleId>{5C22544A-7EE6-4342-B048-85BDC9FD1C3A}</a:tableStyleId>
              </a:tblPr>
              <a:tblGrid>
                <a:gridCol w="1763488">
                  <a:extLst>
                    <a:ext uri="{9D8B030D-6E8A-4147-A177-3AD203B41FA5}">
                      <a16:colId xmlns:a16="http://schemas.microsoft.com/office/drawing/2014/main" val="1028722124"/>
                    </a:ext>
                  </a:extLst>
                </a:gridCol>
                <a:gridCol w="638211">
                  <a:extLst>
                    <a:ext uri="{9D8B030D-6E8A-4147-A177-3AD203B41FA5}">
                      <a16:colId xmlns:a16="http://schemas.microsoft.com/office/drawing/2014/main" val="3979417708"/>
                    </a:ext>
                  </a:extLst>
                </a:gridCol>
                <a:gridCol w="537695">
                  <a:extLst>
                    <a:ext uri="{9D8B030D-6E8A-4147-A177-3AD203B41FA5}">
                      <a16:colId xmlns:a16="http://schemas.microsoft.com/office/drawing/2014/main" val="43321799"/>
                    </a:ext>
                  </a:extLst>
                </a:gridCol>
                <a:gridCol w="631122">
                  <a:extLst>
                    <a:ext uri="{9D8B030D-6E8A-4147-A177-3AD203B41FA5}">
                      <a16:colId xmlns:a16="http://schemas.microsoft.com/office/drawing/2014/main" val="2849178606"/>
                    </a:ext>
                  </a:extLst>
                </a:gridCol>
                <a:gridCol w="677265">
                  <a:extLst>
                    <a:ext uri="{9D8B030D-6E8A-4147-A177-3AD203B41FA5}">
                      <a16:colId xmlns:a16="http://schemas.microsoft.com/office/drawing/2014/main" val="1827993698"/>
                    </a:ext>
                  </a:extLst>
                </a:gridCol>
                <a:gridCol w="672564">
                  <a:extLst>
                    <a:ext uri="{9D8B030D-6E8A-4147-A177-3AD203B41FA5}">
                      <a16:colId xmlns:a16="http://schemas.microsoft.com/office/drawing/2014/main" val="2532034027"/>
                    </a:ext>
                  </a:extLst>
                </a:gridCol>
                <a:gridCol w="555170">
                  <a:extLst>
                    <a:ext uri="{9D8B030D-6E8A-4147-A177-3AD203B41FA5}">
                      <a16:colId xmlns:a16="http://schemas.microsoft.com/office/drawing/2014/main" val="721084374"/>
                    </a:ext>
                  </a:extLst>
                </a:gridCol>
              </a:tblGrid>
              <a:tr h="608491">
                <a:tc>
                  <a:txBody>
                    <a:bodyPr/>
                    <a:lstStyle/>
                    <a:p>
                      <a:pPr algn="l" fontAlgn="b"/>
                      <a:r>
                        <a:rPr lang="en-GB" sz="2000" b="1" u="none" strike="noStrike">
                          <a:solidFill>
                            <a:schemeClr val="accent1"/>
                          </a:solidFill>
                          <a:effectLst/>
                          <a:latin typeface="+mn-lt"/>
                        </a:rPr>
                        <a:t>Module Good Pass – Ethnicity</a:t>
                      </a:r>
                      <a:endParaRPr lang="en-GB" sz="2000" b="1" i="0" u="none" strike="noStrike">
                        <a:solidFill>
                          <a:schemeClr val="accent1"/>
                        </a:solidFill>
                        <a:effectLst/>
                        <a:latin typeface="+mn-lt"/>
                      </a:endParaRPr>
                    </a:p>
                  </a:txBody>
                  <a:tcPr marL="67610" marR="67610" marT="67610" marB="6761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b="1" u="none" strike="noStrike">
                          <a:solidFill>
                            <a:schemeClr val="accent1"/>
                          </a:solidFill>
                          <a:effectLst/>
                          <a:latin typeface="+mn-lt"/>
                        </a:rPr>
                        <a:t>C&amp;C</a:t>
                      </a:r>
                      <a:endParaRPr lang="en-GB" sz="2000" b="1" i="0" u="none" strike="noStrike">
                        <a:solidFill>
                          <a:schemeClr val="accent1"/>
                        </a:solidFill>
                        <a:effectLst/>
                        <a:latin typeface="+mn-lt"/>
                      </a:endParaRPr>
                    </a:p>
                  </a:txBody>
                  <a:tcPr marL="67610" marR="67610" marT="67610" marB="6761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b="1" u="none" strike="noStrike">
                          <a:solidFill>
                            <a:schemeClr val="accent1"/>
                          </a:solidFill>
                          <a:effectLst/>
                          <a:latin typeface="+mn-lt"/>
                        </a:rPr>
                        <a:t>E&amp;I</a:t>
                      </a:r>
                      <a:endParaRPr lang="en-GB" sz="2000" b="1" i="0" u="none" strike="noStrike">
                        <a:solidFill>
                          <a:schemeClr val="accent1"/>
                        </a:solidFill>
                        <a:effectLst/>
                        <a:latin typeface="+mn-lt"/>
                      </a:endParaRPr>
                    </a:p>
                  </a:txBody>
                  <a:tcPr marL="67610" marR="67610" marT="67610" marB="6761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b="1" u="none" strike="noStrike">
                          <a:solidFill>
                            <a:schemeClr val="accent1"/>
                          </a:solidFill>
                          <a:effectLst/>
                          <a:latin typeface="+mn-lt"/>
                        </a:rPr>
                        <a:t>EEES</a:t>
                      </a:r>
                      <a:endParaRPr lang="en-GB" sz="2000" b="1" i="0" u="none" strike="noStrike">
                        <a:solidFill>
                          <a:schemeClr val="accent1"/>
                        </a:solidFill>
                        <a:effectLst/>
                        <a:latin typeface="+mn-lt"/>
                      </a:endParaRPr>
                    </a:p>
                  </a:txBody>
                  <a:tcPr marL="67610" marR="67610" marT="67610" marB="6761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b="1" u="none" strike="noStrike">
                          <a:solidFill>
                            <a:schemeClr val="accent1"/>
                          </a:solidFill>
                          <a:effectLst/>
                          <a:latin typeface="+mn-lt"/>
                        </a:rPr>
                        <a:t>LHCS</a:t>
                      </a:r>
                      <a:endParaRPr lang="en-GB" sz="2000" b="1" i="0" u="none" strike="noStrike">
                        <a:solidFill>
                          <a:schemeClr val="accent1"/>
                        </a:solidFill>
                        <a:effectLst/>
                        <a:latin typeface="+mn-lt"/>
                      </a:endParaRPr>
                    </a:p>
                  </a:txBody>
                  <a:tcPr marL="67610" marR="67610" marT="67610" marB="6761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b="1" i="0" u="none" strike="noStrike">
                          <a:solidFill>
                            <a:schemeClr val="accent1"/>
                          </a:solidFill>
                          <a:effectLst/>
                          <a:latin typeface="+mn-lt"/>
                        </a:rPr>
                        <a:t>M&amp;S</a:t>
                      </a:r>
                    </a:p>
                  </a:txBody>
                  <a:tcPr marL="67610" marR="67610" marT="67610" marB="6761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b="1" i="0" u="none" strike="noStrike">
                          <a:solidFill>
                            <a:schemeClr val="accent1"/>
                          </a:solidFill>
                          <a:effectLst/>
                          <a:latin typeface="+mn-lt"/>
                        </a:rPr>
                        <a:t>SPS</a:t>
                      </a:r>
                    </a:p>
                  </a:txBody>
                  <a:tcPr marL="67610" marR="67610" marT="67610" marB="6761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763760514"/>
                  </a:ext>
                </a:extLst>
              </a:tr>
              <a:tr h="211281">
                <a:tc>
                  <a:txBody>
                    <a:bodyPr/>
                    <a:lstStyle/>
                    <a:p>
                      <a:pPr algn="l" fontAlgn="b"/>
                      <a:r>
                        <a:rPr lang="en-GB" sz="2000" b="0" i="0" u="none" strike="noStrike">
                          <a:solidFill>
                            <a:srgbClr val="000000"/>
                          </a:solidFill>
                          <a:effectLst/>
                          <a:latin typeface="+mn-lt"/>
                        </a:rPr>
                        <a:t>Black</a:t>
                      </a:r>
                    </a:p>
                  </a:txBody>
                  <a:tcPr marL="14085" marR="14085" marT="14085" marB="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b="0" i="0" u="none" strike="noStrike">
                          <a:solidFill>
                            <a:schemeClr val="bg1"/>
                          </a:solidFill>
                          <a:effectLst/>
                          <a:latin typeface="+mn-lt"/>
                        </a:rPr>
                        <a:t>37%</a:t>
                      </a:r>
                    </a:p>
                  </a:txBody>
                  <a:tcPr marL="14085" marR="14085" marT="14085" marB="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1F497D"/>
                    </a:solidFill>
                  </a:tcPr>
                </a:tc>
                <a:tc>
                  <a:txBody>
                    <a:bodyPr/>
                    <a:lstStyle/>
                    <a:p>
                      <a:pPr algn="ctr" fontAlgn="b"/>
                      <a:r>
                        <a:rPr lang="en-GB" sz="2000" b="0" i="0" u="none" strike="noStrike">
                          <a:solidFill>
                            <a:srgbClr val="000000"/>
                          </a:solidFill>
                          <a:effectLst/>
                          <a:latin typeface="+mn-lt"/>
                        </a:rPr>
                        <a:t>28%</a:t>
                      </a:r>
                    </a:p>
                  </a:txBody>
                  <a:tcPr marL="14085" marR="14085" marT="14085" marB="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endParaRPr lang="en-GB" sz="2000" b="0" i="0" u="none" strike="noStrike">
                        <a:solidFill>
                          <a:srgbClr val="000000"/>
                        </a:solidFill>
                        <a:effectLst/>
                        <a:latin typeface="+mn-lt"/>
                      </a:endParaRPr>
                    </a:p>
                  </a:txBody>
                  <a:tcPr marL="14085" marR="14085" marT="14085" marB="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b="0" i="0" u="none" strike="noStrike">
                          <a:solidFill>
                            <a:srgbClr val="000000"/>
                          </a:solidFill>
                          <a:effectLst/>
                          <a:latin typeface="+mn-lt"/>
                        </a:rPr>
                        <a:t>31%</a:t>
                      </a:r>
                    </a:p>
                  </a:txBody>
                  <a:tcPr marL="14085" marR="14085" marT="14085" marB="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b="0" i="0" u="none" strike="noStrike">
                          <a:solidFill>
                            <a:schemeClr val="bg1"/>
                          </a:solidFill>
                          <a:effectLst/>
                          <a:latin typeface="+mn-lt"/>
                        </a:rPr>
                        <a:t>37%</a:t>
                      </a:r>
                    </a:p>
                  </a:txBody>
                  <a:tcPr marL="14085" marR="14085" marT="14085" marB="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1F497D"/>
                    </a:solidFill>
                  </a:tcPr>
                </a:tc>
                <a:tc>
                  <a:txBody>
                    <a:bodyPr/>
                    <a:lstStyle/>
                    <a:p>
                      <a:pPr algn="ctr" fontAlgn="b"/>
                      <a:endParaRPr lang="en-GB" sz="2000" b="0" i="0" u="none" strike="noStrike">
                        <a:solidFill>
                          <a:srgbClr val="000000"/>
                        </a:solidFill>
                        <a:effectLst/>
                        <a:latin typeface="+mn-lt"/>
                      </a:endParaRPr>
                    </a:p>
                  </a:txBody>
                  <a:tcPr marL="14085" marR="14085" marT="14085" marB="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2611183546"/>
                  </a:ext>
                </a:extLst>
              </a:tr>
              <a:tr h="211281">
                <a:tc>
                  <a:txBody>
                    <a:bodyPr/>
                    <a:lstStyle/>
                    <a:p>
                      <a:pPr algn="l" fontAlgn="b"/>
                      <a:r>
                        <a:rPr lang="en-GB" sz="2000" b="0" i="0" u="none" strike="noStrike">
                          <a:solidFill>
                            <a:srgbClr val="000000"/>
                          </a:solidFill>
                          <a:effectLst/>
                          <a:latin typeface="+mn-lt"/>
                        </a:rPr>
                        <a:t>Asian</a:t>
                      </a:r>
                    </a:p>
                  </a:txBody>
                  <a:tcPr marL="14085" marR="14085" marT="14085" marB="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b="0" i="0" u="none" strike="noStrike">
                          <a:solidFill>
                            <a:schemeClr val="bg1"/>
                          </a:solidFill>
                          <a:effectLst/>
                          <a:latin typeface="+mn-lt"/>
                        </a:rPr>
                        <a:t>17%</a:t>
                      </a:r>
                    </a:p>
                  </a:txBody>
                  <a:tcPr marL="14085" marR="14085" marT="14085" marB="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538DD5"/>
                    </a:solidFill>
                  </a:tcPr>
                </a:tc>
                <a:tc>
                  <a:txBody>
                    <a:bodyPr/>
                    <a:lstStyle/>
                    <a:p>
                      <a:pPr algn="ctr" fontAlgn="b"/>
                      <a:endParaRPr lang="en-GB" sz="2000" b="0" i="0" u="none" strike="noStrike">
                        <a:solidFill>
                          <a:srgbClr val="000000"/>
                        </a:solidFill>
                        <a:effectLst/>
                        <a:latin typeface="+mn-lt"/>
                      </a:endParaRPr>
                    </a:p>
                  </a:txBody>
                  <a:tcPr marL="14085" marR="14085" marT="14085" marB="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endParaRPr lang="en-GB" sz="2000" b="0" i="0" u="none" strike="noStrike">
                        <a:solidFill>
                          <a:srgbClr val="000000"/>
                        </a:solidFill>
                        <a:effectLst/>
                        <a:latin typeface="+mn-lt"/>
                      </a:endParaRPr>
                    </a:p>
                  </a:txBody>
                  <a:tcPr marL="14085" marR="14085" marT="14085" marB="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b="0" i="0" u="none" strike="noStrike">
                          <a:solidFill>
                            <a:srgbClr val="000000"/>
                          </a:solidFill>
                          <a:effectLst/>
                          <a:latin typeface="+mn-lt"/>
                        </a:rPr>
                        <a:t>13%</a:t>
                      </a:r>
                    </a:p>
                  </a:txBody>
                  <a:tcPr marL="14085" marR="14085" marT="14085" marB="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endParaRPr lang="en-GB" sz="2000" b="0" i="0" u="none" strike="noStrike">
                        <a:solidFill>
                          <a:srgbClr val="000000"/>
                        </a:solidFill>
                        <a:effectLst/>
                        <a:latin typeface="+mn-lt"/>
                      </a:endParaRPr>
                    </a:p>
                  </a:txBody>
                  <a:tcPr marL="14085" marR="14085" marT="14085" marB="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endParaRPr lang="en-GB" sz="2000" b="0" i="0" u="none" strike="noStrike">
                        <a:solidFill>
                          <a:srgbClr val="000000"/>
                        </a:solidFill>
                        <a:effectLst/>
                        <a:latin typeface="+mn-lt"/>
                      </a:endParaRPr>
                    </a:p>
                  </a:txBody>
                  <a:tcPr marL="14085" marR="14085" marT="14085" marB="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337215202"/>
                  </a:ext>
                </a:extLst>
              </a:tr>
              <a:tr h="211281">
                <a:tc>
                  <a:txBody>
                    <a:bodyPr/>
                    <a:lstStyle/>
                    <a:p>
                      <a:pPr algn="l" fontAlgn="b"/>
                      <a:r>
                        <a:rPr lang="en-GB" sz="2000" b="0" i="0" u="none" strike="noStrike">
                          <a:solidFill>
                            <a:srgbClr val="000000"/>
                          </a:solidFill>
                          <a:effectLst/>
                          <a:latin typeface="+mn-lt"/>
                        </a:rPr>
                        <a:t>Other</a:t>
                      </a:r>
                    </a:p>
                  </a:txBody>
                  <a:tcPr marL="14085" marR="14085" marT="14085" marB="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b="0" i="0" u="none" strike="noStrike">
                          <a:solidFill>
                            <a:schemeClr val="bg1"/>
                          </a:solidFill>
                          <a:effectLst/>
                          <a:latin typeface="+mn-lt"/>
                        </a:rPr>
                        <a:t>26%</a:t>
                      </a:r>
                    </a:p>
                  </a:txBody>
                  <a:tcPr marL="14085" marR="14085" marT="14085" marB="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1F497D"/>
                    </a:solidFill>
                  </a:tcPr>
                </a:tc>
                <a:tc>
                  <a:txBody>
                    <a:bodyPr/>
                    <a:lstStyle/>
                    <a:p>
                      <a:pPr algn="ctr" fontAlgn="b"/>
                      <a:endParaRPr lang="en-GB" sz="2000" b="0" i="0" u="none" strike="noStrike">
                        <a:solidFill>
                          <a:srgbClr val="000000"/>
                        </a:solidFill>
                        <a:effectLst/>
                        <a:latin typeface="+mn-lt"/>
                      </a:endParaRPr>
                    </a:p>
                  </a:txBody>
                  <a:tcPr marL="14085" marR="14085" marT="14085" marB="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endParaRPr lang="en-GB" sz="2000" b="0" i="0" u="none" strike="noStrike">
                        <a:solidFill>
                          <a:srgbClr val="000000"/>
                        </a:solidFill>
                        <a:effectLst/>
                        <a:latin typeface="+mn-lt"/>
                      </a:endParaRPr>
                    </a:p>
                  </a:txBody>
                  <a:tcPr marL="14085" marR="14085" marT="14085" marB="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endParaRPr lang="en-GB" sz="2000" b="0" i="0" u="none" strike="noStrike">
                        <a:solidFill>
                          <a:srgbClr val="000000"/>
                        </a:solidFill>
                        <a:effectLst/>
                        <a:latin typeface="+mn-lt"/>
                      </a:endParaRPr>
                    </a:p>
                  </a:txBody>
                  <a:tcPr marL="14085" marR="14085" marT="14085" marB="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endParaRPr lang="en-GB" sz="2000" b="0" i="0" u="none" strike="noStrike">
                        <a:solidFill>
                          <a:srgbClr val="000000"/>
                        </a:solidFill>
                        <a:effectLst/>
                        <a:latin typeface="+mn-lt"/>
                      </a:endParaRPr>
                    </a:p>
                  </a:txBody>
                  <a:tcPr marL="14085" marR="14085" marT="14085" marB="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endParaRPr lang="en-GB" sz="2000" b="0" i="0" u="none" strike="noStrike">
                        <a:solidFill>
                          <a:srgbClr val="000000"/>
                        </a:solidFill>
                        <a:effectLst/>
                        <a:latin typeface="+mn-lt"/>
                      </a:endParaRPr>
                    </a:p>
                  </a:txBody>
                  <a:tcPr marL="14085" marR="14085" marT="14085" marB="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914373375"/>
                  </a:ext>
                </a:extLst>
              </a:tr>
            </a:tbl>
          </a:graphicData>
        </a:graphic>
      </p:graphicFrame>
      <p:graphicFrame>
        <p:nvGraphicFramePr>
          <p:cNvPr id="8" name="Table 7">
            <a:extLst>
              <a:ext uri="{FF2B5EF4-FFF2-40B4-BE49-F238E27FC236}">
                <a16:creationId xmlns:a16="http://schemas.microsoft.com/office/drawing/2014/main" id="{9B345770-D695-4119-904A-76F5BA2F07D3}"/>
              </a:ext>
            </a:extLst>
          </p:cNvPr>
          <p:cNvGraphicFramePr>
            <a:graphicFrameLocks noGrp="1"/>
          </p:cNvGraphicFramePr>
          <p:nvPr>
            <p:extLst>
              <p:ext uri="{D42A27DB-BD31-4B8C-83A1-F6EECF244321}">
                <p14:modId xmlns:p14="http://schemas.microsoft.com/office/powerpoint/2010/main" val="4122971053"/>
              </p:ext>
            </p:extLst>
          </p:nvPr>
        </p:nvGraphicFramePr>
        <p:xfrm>
          <a:off x="838199" y="3867309"/>
          <a:ext cx="5475514" cy="2339245"/>
        </p:xfrm>
        <a:graphic>
          <a:graphicData uri="http://schemas.openxmlformats.org/drawingml/2006/table">
            <a:tbl>
              <a:tblPr>
                <a:tableStyleId>{5C22544A-7EE6-4342-B048-85BDC9FD1C3A}</a:tableStyleId>
              </a:tblPr>
              <a:tblGrid>
                <a:gridCol w="1774372">
                  <a:extLst>
                    <a:ext uri="{9D8B030D-6E8A-4147-A177-3AD203B41FA5}">
                      <a16:colId xmlns:a16="http://schemas.microsoft.com/office/drawing/2014/main" val="1028722124"/>
                    </a:ext>
                  </a:extLst>
                </a:gridCol>
                <a:gridCol w="627327">
                  <a:extLst>
                    <a:ext uri="{9D8B030D-6E8A-4147-A177-3AD203B41FA5}">
                      <a16:colId xmlns:a16="http://schemas.microsoft.com/office/drawing/2014/main" val="3979417708"/>
                    </a:ext>
                  </a:extLst>
                </a:gridCol>
                <a:gridCol w="537694">
                  <a:extLst>
                    <a:ext uri="{9D8B030D-6E8A-4147-A177-3AD203B41FA5}">
                      <a16:colId xmlns:a16="http://schemas.microsoft.com/office/drawing/2014/main" val="43321799"/>
                    </a:ext>
                  </a:extLst>
                </a:gridCol>
                <a:gridCol w="642008">
                  <a:extLst>
                    <a:ext uri="{9D8B030D-6E8A-4147-A177-3AD203B41FA5}">
                      <a16:colId xmlns:a16="http://schemas.microsoft.com/office/drawing/2014/main" val="2849178606"/>
                    </a:ext>
                  </a:extLst>
                </a:gridCol>
                <a:gridCol w="666378">
                  <a:extLst>
                    <a:ext uri="{9D8B030D-6E8A-4147-A177-3AD203B41FA5}">
                      <a16:colId xmlns:a16="http://schemas.microsoft.com/office/drawing/2014/main" val="1827993698"/>
                    </a:ext>
                  </a:extLst>
                </a:gridCol>
                <a:gridCol w="683451">
                  <a:extLst>
                    <a:ext uri="{9D8B030D-6E8A-4147-A177-3AD203B41FA5}">
                      <a16:colId xmlns:a16="http://schemas.microsoft.com/office/drawing/2014/main" val="2532034027"/>
                    </a:ext>
                  </a:extLst>
                </a:gridCol>
                <a:gridCol w="544284">
                  <a:extLst>
                    <a:ext uri="{9D8B030D-6E8A-4147-A177-3AD203B41FA5}">
                      <a16:colId xmlns:a16="http://schemas.microsoft.com/office/drawing/2014/main" val="721084374"/>
                    </a:ext>
                  </a:extLst>
                </a:gridCol>
              </a:tblGrid>
              <a:tr h="291112">
                <a:tc>
                  <a:txBody>
                    <a:bodyPr/>
                    <a:lstStyle/>
                    <a:p>
                      <a:pPr algn="l" fontAlgn="b"/>
                      <a:r>
                        <a:rPr lang="en-GB" sz="2000" b="1" u="none" strike="noStrike">
                          <a:solidFill>
                            <a:schemeClr val="accent1"/>
                          </a:solidFill>
                          <a:effectLst/>
                          <a:latin typeface="+mn-lt"/>
                        </a:rPr>
                        <a:t>Module Pass – Disability</a:t>
                      </a:r>
                      <a:endParaRPr lang="en-GB" sz="2000" b="1" i="0" u="none" strike="noStrike">
                        <a:solidFill>
                          <a:schemeClr val="accent1"/>
                        </a:solidFill>
                        <a:effectLst/>
                        <a:latin typeface="+mn-lt"/>
                      </a:endParaRPr>
                    </a:p>
                  </a:txBody>
                  <a:tcPr marL="67610" marR="67610" marT="67610" marB="6761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b="1" u="none" strike="noStrike">
                          <a:solidFill>
                            <a:schemeClr val="accent1"/>
                          </a:solidFill>
                          <a:effectLst/>
                          <a:latin typeface="+mn-lt"/>
                        </a:rPr>
                        <a:t>C&amp;C</a:t>
                      </a:r>
                      <a:endParaRPr lang="en-GB" sz="2000" b="1" i="0" u="none" strike="noStrike">
                        <a:solidFill>
                          <a:schemeClr val="accent1"/>
                        </a:solidFill>
                        <a:effectLst/>
                        <a:latin typeface="+mn-lt"/>
                      </a:endParaRPr>
                    </a:p>
                  </a:txBody>
                  <a:tcPr marL="67610" marR="67610" marT="67610" marB="6761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b="1" u="none" strike="noStrike">
                          <a:solidFill>
                            <a:schemeClr val="accent1"/>
                          </a:solidFill>
                          <a:effectLst/>
                          <a:latin typeface="+mn-lt"/>
                        </a:rPr>
                        <a:t>E&amp;I</a:t>
                      </a:r>
                      <a:endParaRPr lang="en-GB" sz="2000" b="1" i="0" u="none" strike="noStrike">
                        <a:solidFill>
                          <a:schemeClr val="accent1"/>
                        </a:solidFill>
                        <a:effectLst/>
                        <a:latin typeface="+mn-lt"/>
                      </a:endParaRPr>
                    </a:p>
                  </a:txBody>
                  <a:tcPr marL="67610" marR="67610" marT="67610" marB="6761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b="1" u="none" strike="noStrike">
                          <a:solidFill>
                            <a:schemeClr val="accent1"/>
                          </a:solidFill>
                          <a:effectLst/>
                          <a:latin typeface="+mn-lt"/>
                        </a:rPr>
                        <a:t>EEES</a:t>
                      </a:r>
                      <a:endParaRPr lang="en-GB" sz="2000" b="1" i="0" u="none" strike="noStrike">
                        <a:solidFill>
                          <a:schemeClr val="accent1"/>
                        </a:solidFill>
                        <a:effectLst/>
                        <a:latin typeface="+mn-lt"/>
                      </a:endParaRPr>
                    </a:p>
                  </a:txBody>
                  <a:tcPr marL="67610" marR="67610" marT="67610" marB="6761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b="1" u="none" strike="noStrike">
                          <a:solidFill>
                            <a:schemeClr val="accent1"/>
                          </a:solidFill>
                          <a:effectLst/>
                          <a:latin typeface="+mn-lt"/>
                        </a:rPr>
                        <a:t>LHCS</a:t>
                      </a:r>
                      <a:endParaRPr lang="en-GB" sz="2000" b="1" i="0" u="none" strike="noStrike">
                        <a:solidFill>
                          <a:schemeClr val="accent1"/>
                        </a:solidFill>
                        <a:effectLst/>
                        <a:latin typeface="+mn-lt"/>
                      </a:endParaRPr>
                    </a:p>
                  </a:txBody>
                  <a:tcPr marL="67610" marR="67610" marT="67610" marB="6761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b="1" i="0" u="none" strike="noStrike">
                          <a:solidFill>
                            <a:schemeClr val="accent1"/>
                          </a:solidFill>
                          <a:effectLst/>
                          <a:latin typeface="+mn-lt"/>
                        </a:rPr>
                        <a:t>M&amp;S</a:t>
                      </a:r>
                    </a:p>
                  </a:txBody>
                  <a:tcPr marL="67610" marR="67610" marT="67610" marB="6761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b="1" i="0" u="none" strike="noStrike">
                          <a:solidFill>
                            <a:schemeClr val="accent1"/>
                          </a:solidFill>
                          <a:effectLst/>
                          <a:latin typeface="+mn-lt"/>
                        </a:rPr>
                        <a:t>SPS</a:t>
                      </a:r>
                    </a:p>
                  </a:txBody>
                  <a:tcPr marL="67610" marR="67610" marT="67610" marB="6761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763760514"/>
                  </a:ext>
                </a:extLst>
              </a:tr>
              <a:tr h="211281">
                <a:tc>
                  <a:txBody>
                    <a:bodyPr/>
                    <a:lstStyle/>
                    <a:p>
                      <a:pPr algn="l" fontAlgn="b"/>
                      <a:r>
                        <a:rPr lang="en-GB" sz="2000" b="0" i="0" u="none" strike="noStrike">
                          <a:solidFill>
                            <a:srgbClr val="000000"/>
                          </a:solidFill>
                          <a:effectLst/>
                          <a:latin typeface="+mn-lt"/>
                        </a:rPr>
                        <a:t>Disability (all)</a:t>
                      </a:r>
                    </a:p>
                  </a:txBody>
                  <a:tcPr marL="14085" marR="14085" marT="14085" marB="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ctr"/>
                      <a:r>
                        <a:rPr lang="en-GB" sz="2000" b="0" i="0" u="none" strike="noStrike">
                          <a:solidFill>
                            <a:schemeClr val="tx1"/>
                          </a:solidFill>
                          <a:effectLst/>
                          <a:latin typeface="+mn-lt"/>
                        </a:rPr>
                        <a:t>12%</a:t>
                      </a:r>
                    </a:p>
                  </a:txBody>
                  <a:tcPr marL="4021" marR="4021" marT="4021"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C5D9F1"/>
                    </a:solidFill>
                  </a:tcPr>
                </a:tc>
                <a:tc>
                  <a:txBody>
                    <a:bodyPr/>
                    <a:lstStyle/>
                    <a:p>
                      <a:pPr algn="ctr" fontAlgn="b"/>
                      <a:r>
                        <a:rPr lang="en-GB" sz="2000" b="0" i="0" u="none" strike="noStrike">
                          <a:solidFill>
                            <a:schemeClr val="bg1"/>
                          </a:solidFill>
                          <a:effectLst/>
                          <a:latin typeface="+mn-lt"/>
                        </a:rPr>
                        <a:t>13%</a:t>
                      </a:r>
                    </a:p>
                  </a:txBody>
                  <a:tcPr marL="4021" marR="4021" marT="4021" marB="0" anchor="b">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538DD5"/>
                    </a:solidFill>
                  </a:tcPr>
                </a:tc>
                <a:tc>
                  <a:txBody>
                    <a:bodyPr/>
                    <a:lstStyle/>
                    <a:p>
                      <a:pPr algn="ctr" fontAlgn="b"/>
                      <a:r>
                        <a:rPr lang="en-GB" sz="2000" b="0" i="0" u="none" strike="noStrike">
                          <a:solidFill>
                            <a:schemeClr val="tx1"/>
                          </a:solidFill>
                          <a:effectLst/>
                          <a:latin typeface="+mn-lt"/>
                        </a:rPr>
                        <a:t>7%</a:t>
                      </a:r>
                    </a:p>
                  </a:txBody>
                  <a:tcPr marL="4021" marR="4021" marT="4021" marB="0" anchor="b">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b="0" i="0" u="none" strike="noStrike">
                          <a:solidFill>
                            <a:schemeClr val="tx1"/>
                          </a:solidFill>
                          <a:effectLst/>
                          <a:latin typeface="+mn-lt"/>
                        </a:rPr>
                        <a:t>11%</a:t>
                      </a:r>
                    </a:p>
                  </a:txBody>
                  <a:tcPr marL="4021" marR="4021" marT="4021" marB="0" anchor="b">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C5D9F1"/>
                    </a:solidFill>
                  </a:tcPr>
                </a:tc>
                <a:tc>
                  <a:txBody>
                    <a:bodyPr/>
                    <a:lstStyle/>
                    <a:p>
                      <a:pPr algn="ctr" fontAlgn="ctr"/>
                      <a:r>
                        <a:rPr lang="en-GB" sz="2000" b="0" i="0" u="none" strike="noStrike">
                          <a:solidFill>
                            <a:schemeClr val="tx1"/>
                          </a:solidFill>
                          <a:effectLst/>
                          <a:latin typeface="+mn-lt"/>
                        </a:rPr>
                        <a:t>12%</a:t>
                      </a:r>
                    </a:p>
                  </a:txBody>
                  <a:tcPr marL="4021" marR="4021" marT="4021"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C5D9F1"/>
                    </a:solidFill>
                  </a:tcPr>
                </a:tc>
                <a:tc>
                  <a:txBody>
                    <a:bodyPr/>
                    <a:lstStyle/>
                    <a:p>
                      <a:pPr algn="ctr" fontAlgn="b"/>
                      <a:r>
                        <a:rPr lang="en-GB" sz="2000" b="0" i="0" u="none" strike="noStrike">
                          <a:solidFill>
                            <a:schemeClr val="bg1"/>
                          </a:solidFill>
                          <a:effectLst/>
                          <a:latin typeface="+mn-lt"/>
                        </a:rPr>
                        <a:t>12%</a:t>
                      </a:r>
                    </a:p>
                  </a:txBody>
                  <a:tcPr marL="4021" marR="4021" marT="4021" marB="0" anchor="b">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538DD5"/>
                    </a:solidFill>
                  </a:tcPr>
                </a:tc>
                <a:extLst>
                  <a:ext uri="{0D108BD9-81ED-4DB2-BD59-A6C34878D82A}">
                    <a16:rowId xmlns:a16="http://schemas.microsoft.com/office/drawing/2014/main" val="2611183546"/>
                  </a:ext>
                </a:extLst>
              </a:tr>
              <a:tr h="211281">
                <a:tc>
                  <a:txBody>
                    <a:bodyPr/>
                    <a:lstStyle/>
                    <a:p>
                      <a:pPr algn="l" fontAlgn="b"/>
                      <a:r>
                        <a:rPr lang="en-GB" sz="2000" b="0" i="0" u="none" strike="noStrike">
                          <a:solidFill>
                            <a:srgbClr val="000000"/>
                          </a:solidFill>
                          <a:effectLst/>
                          <a:latin typeface="+mn-lt"/>
                        </a:rPr>
                        <a:t>Mental</a:t>
                      </a:r>
                    </a:p>
                  </a:txBody>
                  <a:tcPr marL="14085" marR="14085" marT="14085" marB="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ctr"/>
                      <a:r>
                        <a:rPr lang="en-GB" sz="2000" b="0" i="0" u="none" strike="noStrike">
                          <a:solidFill>
                            <a:schemeClr val="tx1"/>
                          </a:solidFill>
                          <a:effectLst/>
                          <a:latin typeface="+mn-lt"/>
                        </a:rPr>
                        <a:t>13%</a:t>
                      </a:r>
                    </a:p>
                  </a:txBody>
                  <a:tcPr marL="4021" marR="4021" marT="4021"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ctr"/>
                      <a:r>
                        <a:rPr lang="en-GB" sz="2000" b="0" i="0" u="none" strike="noStrike">
                          <a:solidFill>
                            <a:schemeClr val="bg1"/>
                          </a:solidFill>
                          <a:effectLst/>
                          <a:latin typeface="+mn-lt"/>
                        </a:rPr>
                        <a:t>21%</a:t>
                      </a:r>
                    </a:p>
                  </a:txBody>
                  <a:tcPr marL="4021" marR="4021" marT="4021"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1F497D"/>
                    </a:solidFill>
                  </a:tcPr>
                </a:tc>
                <a:tc>
                  <a:txBody>
                    <a:bodyPr/>
                    <a:lstStyle/>
                    <a:p>
                      <a:pPr algn="ctr" fontAlgn="ctr"/>
                      <a:r>
                        <a:rPr lang="en-GB" sz="2000" b="0" i="0" u="none" strike="noStrike">
                          <a:solidFill>
                            <a:schemeClr val="tx1"/>
                          </a:solidFill>
                          <a:effectLst/>
                          <a:latin typeface="+mn-lt"/>
                        </a:rPr>
                        <a:t>10%</a:t>
                      </a:r>
                    </a:p>
                  </a:txBody>
                  <a:tcPr marL="4021" marR="4021" marT="4021"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ctr"/>
                      <a:r>
                        <a:rPr lang="en-GB" sz="2000" b="0" i="0" u="none" strike="noStrike">
                          <a:solidFill>
                            <a:schemeClr val="tx1"/>
                          </a:solidFill>
                          <a:effectLst/>
                          <a:latin typeface="+mn-lt"/>
                        </a:rPr>
                        <a:t>15%</a:t>
                      </a:r>
                    </a:p>
                  </a:txBody>
                  <a:tcPr marL="4021" marR="4021" marT="4021"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C5D9F1"/>
                    </a:solidFill>
                  </a:tcPr>
                </a:tc>
                <a:tc>
                  <a:txBody>
                    <a:bodyPr/>
                    <a:lstStyle/>
                    <a:p>
                      <a:pPr algn="ctr" fontAlgn="ctr"/>
                      <a:r>
                        <a:rPr lang="en-GB" sz="2000" b="0" i="0" u="none" strike="noStrike">
                          <a:solidFill>
                            <a:schemeClr val="tx1"/>
                          </a:solidFill>
                          <a:effectLst/>
                          <a:latin typeface="+mn-lt"/>
                        </a:rPr>
                        <a:t>15%</a:t>
                      </a:r>
                    </a:p>
                  </a:txBody>
                  <a:tcPr marL="4021" marR="4021" marT="4021"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C5D9F1"/>
                    </a:solidFill>
                  </a:tcPr>
                </a:tc>
                <a:tc>
                  <a:txBody>
                    <a:bodyPr/>
                    <a:lstStyle/>
                    <a:p>
                      <a:pPr algn="ctr" fontAlgn="ctr"/>
                      <a:r>
                        <a:rPr lang="en-GB" sz="2000" b="0" i="0" u="none" strike="noStrike">
                          <a:solidFill>
                            <a:schemeClr val="bg1"/>
                          </a:solidFill>
                          <a:effectLst/>
                          <a:latin typeface="+mn-lt"/>
                        </a:rPr>
                        <a:t>18%</a:t>
                      </a:r>
                    </a:p>
                  </a:txBody>
                  <a:tcPr marL="4021" marR="4021" marT="4021"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1F497D"/>
                    </a:solidFill>
                  </a:tcPr>
                </a:tc>
                <a:extLst>
                  <a:ext uri="{0D108BD9-81ED-4DB2-BD59-A6C34878D82A}">
                    <a16:rowId xmlns:a16="http://schemas.microsoft.com/office/drawing/2014/main" val="1337215202"/>
                  </a:ext>
                </a:extLst>
              </a:tr>
              <a:tr h="211281">
                <a:tc>
                  <a:txBody>
                    <a:bodyPr/>
                    <a:lstStyle/>
                    <a:p>
                      <a:pPr algn="l" fontAlgn="b"/>
                      <a:r>
                        <a:rPr lang="en-GB" sz="2000" b="0" i="0" u="none" strike="noStrike">
                          <a:solidFill>
                            <a:srgbClr val="000000"/>
                          </a:solidFill>
                          <a:effectLst/>
                          <a:latin typeface="+mn-lt"/>
                        </a:rPr>
                        <a:t>Physical</a:t>
                      </a:r>
                    </a:p>
                  </a:txBody>
                  <a:tcPr marL="14085" marR="14085" marT="14085" marB="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ctr"/>
                      <a:r>
                        <a:rPr lang="en-GB" sz="2000" b="0" i="0" u="none" strike="noStrike">
                          <a:solidFill>
                            <a:schemeClr val="bg1"/>
                          </a:solidFill>
                          <a:effectLst/>
                          <a:latin typeface="+mn-lt"/>
                        </a:rPr>
                        <a:t>18%</a:t>
                      </a:r>
                    </a:p>
                  </a:txBody>
                  <a:tcPr marL="4021" marR="4021" marT="4021"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1F497D"/>
                    </a:solidFill>
                  </a:tcPr>
                </a:tc>
                <a:tc>
                  <a:txBody>
                    <a:bodyPr/>
                    <a:lstStyle/>
                    <a:p>
                      <a:pPr algn="ctr" fontAlgn="ctr"/>
                      <a:r>
                        <a:rPr lang="en-GB" sz="2000" b="0" i="0" u="none" strike="noStrike">
                          <a:solidFill>
                            <a:schemeClr val="tx1"/>
                          </a:solidFill>
                          <a:effectLst/>
                          <a:latin typeface="+mn-lt"/>
                        </a:rPr>
                        <a:t>8%</a:t>
                      </a:r>
                    </a:p>
                  </a:txBody>
                  <a:tcPr marL="4021" marR="4021" marT="4021"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ctr"/>
                      <a:endParaRPr lang="en-GB" sz="2000" b="0" i="0" u="none" strike="noStrike">
                        <a:solidFill>
                          <a:schemeClr val="tx1"/>
                        </a:solidFill>
                        <a:effectLst/>
                        <a:latin typeface="+mn-lt"/>
                      </a:endParaRPr>
                    </a:p>
                  </a:txBody>
                  <a:tcPr marL="4021" marR="4021" marT="4021"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ctr"/>
                      <a:r>
                        <a:rPr lang="en-GB" sz="2000" b="0" i="0" u="none" strike="noStrike">
                          <a:solidFill>
                            <a:schemeClr val="tx1"/>
                          </a:solidFill>
                          <a:effectLst/>
                          <a:latin typeface="+mn-lt"/>
                        </a:rPr>
                        <a:t>10%</a:t>
                      </a:r>
                    </a:p>
                  </a:txBody>
                  <a:tcPr marL="4021" marR="4021" marT="4021"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C5D9F1"/>
                    </a:solidFill>
                  </a:tcPr>
                </a:tc>
                <a:tc>
                  <a:txBody>
                    <a:bodyPr/>
                    <a:lstStyle/>
                    <a:p>
                      <a:pPr algn="ctr" fontAlgn="b"/>
                      <a:r>
                        <a:rPr lang="en-GB" sz="2000" b="0" i="0" u="none" strike="noStrike">
                          <a:solidFill>
                            <a:schemeClr val="bg1"/>
                          </a:solidFill>
                          <a:effectLst/>
                          <a:latin typeface="+mn-lt"/>
                        </a:rPr>
                        <a:t>14%</a:t>
                      </a:r>
                    </a:p>
                  </a:txBody>
                  <a:tcPr marL="4021" marR="4021" marT="4021" marB="0" anchor="b">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1F497D"/>
                    </a:solidFill>
                  </a:tcPr>
                </a:tc>
                <a:tc>
                  <a:txBody>
                    <a:bodyPr/>
                    <a:lstStyle/>
                    <a:p>
                      <a:pPr algn="ctr" fontAlgn="b"/>
                      <a:r>
                        <a:rPr lang="en-GB" sz="2000" b="0" i="0" u="none" strike="noStrike">
                          <a:solidFill>
                            <a:schemeClr val="bg1"/>
                          </a:solidFill>
                          <a:effectLst/>
                          <a:latin typeface="+mn-lt"/>
                        </a:rPr>
                        <a:t>13%</a:t>
                      </a:r>
                    </a:p>
                  </a:txBody>
                  <a:tcPr marL="4021" marR="4021" marT="4021" marB="0" anchor="b">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538DD5"/>
                    </a:solidFill>
                  </a:tcPr>
                </a:tc>
                <a:extLst>
                  <a:ext uri="{0D108BD9-81ED-4DB2-BD59-A6C34878D82A}">
                    <a16:rowId xmlns:a16="http://schemas.microsoft.com/office/drawing/2014/main" val="1914373375"/>
                  </a:ext>
                </a:extLst>
              </a:tr>
              <a:tr h="211281">
                <a:tc>
                  <a:txBody>
                    <a:bodyPr/>
                    <a:lstStyle/>
                    <a:p>
                      <a:pPr algn="l" fontAlgn="b"/>
                      <a:r>
                        <a:rPr lang="en-GB" sz="2000" b="0" i="0" u="none" strike="noStrike">
                          <a:solidFill>
                            <a:srgbClr val="000000"/>
                          </a:solidFill>
                          <a:effectLst/>
                          <a:latin typeface="+mn-lt"/>
                        </a:rPr>
                        <a:t>Learning</a:t>
                      </a:r>
                    </a:p>
                  </a:txBody>
                  <a:tcPr marL="14085" marR="14085" marT="14085" marB="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ctr"/>
                      <a:r>
                        <a:rPr lang="en-GB" sz="2000" b="0" i="0" u="none" strike="noStrike">
                          <a:solidFill>
                            <a:schemeClr val="tx1"/>
                          </a:solidFill>
                          <a:effectLst/>
                          <a:latin typeface="+mn-lt"/>
                        </a:rPr>
                        <a:t>7%</a:t>
                      </a:r>
                    </a:p>
                  </a:txBody>
                  <a:tcPr marL="4021" marR="4021" marT="4021"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C5D9F1"/>
                    </a:solidFill>
                  </a:tcPr>
                </a:tc>
                <a:tc>
                  <a:txBody>
                    <a:bodyPr/>
                    <a:lstStyle/>
                    <a:p>
                      <a:pPr algn="ctr" fontAlgn="ctr"/>
                      <a:endParaRPr lang="en-GB" sz="2000" b="0" i="0" u="none" strike="noStrike">
                        <a:solidFill>
                          <a:schemeClr val="tx1"/>
                        </a:solidFill>
                        <a:effectLst/>
                        <a:latin typeface="+mn-lt"/>
                      </a:endParaRPr>
                    </a:p>
                  </a:txBody>
                  <a:tcPr marL="4021" marR="4021" marT="4021"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endParaRPr lang="en-GB" sz="2000" b="0" i="0" u="none" strike="noStrike">
                        <a:solidFill>
                          <a:schemeClr val="tx1"/>
                        </a:solidFill>
                        <a:effectLst/>
                        <a:latin typeface="+mn-lt"/>
                      </a:endParaRPr>
                    </a:p>
                  </a:txBody>
                  <a:tcPr marL="4021" marR="4021" marT="4021" marB="0" anchor="b">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ctr"/>
                      <a:endParaRPr lang="en-GB" sz="2000" b="0" i="0" u="none" strike="noStrike">
                        <a:solidFill>
                          <a:schemeClr val="tx1"/>
                        </a:solidFill>
                        <a:effectLst/>
                        <a:latin typeface="+mn-lt"/>
                      </a:endParaRPr>
                    </a:p>
                  </a:txBody>
                  <a:tcPr marL="4021" marR="4021" marT="4021"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ctr"/>
                      <a:r>
                        <a:rPr lang="en-GB" sz="2000" b="0" i="0" u="none" strike="noStrike">
                          <a:solidFill>
                            <a:schemeClr val="bg1"/>
                          </a:solidFill>
                          <a:effectLst/>
                          <a:latin typeface="+mn-lt"/>
                        </a:rPr>
                        <a:t>12%</a:t>
                      </a:r>
                    </a:p>
                  </a:txBody>
                  <a:tcPr marL="4021" marR="4021" marT="4021"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1F497D"/>
                    </a:solidFill>
                  </a:tcPr>
                </a:tc>
                <a:tc>
                  <a:txBody>
                    <a:bodyPr/>
                    <a:lstStyle/>
                    <a:p>
                      <a:pPr algn="ctr" fontAlgn="ctr"/>
                      <a:endParaRPr lang="en-GB" sz="2000" b="0" i="0" u="none" strike="noStrike">
                        <a:solidFill>
                          <a:schemeClr val="bg1"/>
                        </a:solidFill>
                        <a:effectLst/>
                        <a:latin typeface="+mn-lt"/>
                      </a:endParaRPr>
                    </a:p>
                  </a:txBody>
                  <a:tcPr marL="4021" marR="4021" marT="4021"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942620306"/>
                  </a:ext>
                </a:extLst>
              </a:tr>
              <a:tr h="211281">
                <a:tc>
                  <a:txBody>
                    <a:bodyPr/>
                    <a:lstStyle/>
                    <a:p>
                      <a:pPr algn="l" fontAlgn="b"/>
                      <a:r>
                        <a:rPr lang="en-GB" sz="2000" b="0" i="0" u="none" strike="noStrike">
                          <a:solidFill>
                            <a:srgbClr val="000000"/>
                          </a:solidFill>
                          <a:effectLst/>
                          <a:latin typeface="+mn-lt"/>
                        </a:rPr>
                        <a:t>Other</a:t>
                      </a:r>
                    </a:p>
                  </a:txBody>
                  <a:tcPr marL="14085" marR="14085" marT="14085" marB="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ctr"/>
                      <a:r>
                        <a:rPr lang="en-GB" sz="2000" b="0" i="0" u="none" strike="noStrike">
                          <a:solidFill>
                            <a:schemeClr val="tx1"/>
                          </a:solidFill>
                          <a:effectLst/>
                          <a:latin typeface="+mn-lt"/>
                        </a:rPr>
                        <a:t>6%</a:t>
                      </a:r>
                    </a:p>
                  </a:txBody>
                  <a:tcPr marL="4021" marR="4021" marT="4021"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b="0" i="0" u="none" strike="noStrike">
                          <a:solidFill>
                            <a:schemeClr val="bg1"/>
                          </a:solidFill>
                          <a:effectLst/>
                          <a:latin typeface="+mn-lt"/>
                        </a:rPr>
                        <a:t>13%</a:t>
                      </a:r>
                    </a:p>
                  </a:txBody>
                  <a:tcPr marL="4021" marR="4021" marT="4021" marB="0" anchor="b">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1F497D"/>
                    </a:solidFill>
                  </a:tcPr>
                </a:tc>
                <a:tc>
                  <a:txBody>
                    <a:bodyPr/>
                    <a:lstStyle/>
                    <a:p>
                      <a:pPr algn="ctr" fontAlgn="b"/>
                      <a:r>
                        <a:rPr lang="en-GB" sz="2000" b="0" i="0" u="none" strike="noStrike">
                          <a:solidFill>
                            <a:schemeClr val="bg1"/>
                          </a:solidFill>
                          <a:effectLst/>
                          <a:latin typeface="+mn-lt"/>
                        </a:rPr>
                        <a:t>12%</a:t>
                      </a:r>
                    </a:p>
                  </a:txBody>
                  <a:tcPr marL="4021" marR="4021" marT="4021" marB="0" anchor="b">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1F497D"/>
                    </a:solidFill>
                  </a:tcPr>
                </a:tc>
                <a:tc>
                  <a:txBody>
                    <a:bodyPr/>
                    <a:lstStyle/>
                    <a:p>
                      <a:pPr algn="ctr" fontAlgn="b"/>
                      <a:r>
                        <a:rPr lang="en-GB" sz="2000" b="0" i="0" u="none" strike="noStrike">
                          <a:solidFill>
                            <a:schemeClr val="tx1"/>
                          </a:solidFill>
                          <a:effectLst/>
                          <a:latin typeface="+mn-lt"/>
                        </a:rPr>
                        <a:t>6%</a:t>
                      </a:r>
                    </a:p>
                  </a:txBody>
                  <a:tcPr marL="4021" marR="4021" marT="4021" marB="0" anchor="b">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ctr"/>
                      <a:endParaRPr lang="en-GB" sz="2000" b="0" i="0" u="none" strike="noStrike">
                        <a:solidFill>
                          <a:schemeClr val="bg1"/>
                        </a:solidFill>
                        <a:effectLst/>
                        <a:latin typeface="+mn-lt"/>
                      </a:endParaRPr>
                    </a:p>
                  </a:txBody>
                  <a:tcPr marL="4021" marR="4021" marT="4021"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endParaRPr lang="en-GB" sz="2000" b="0" i="0" u="none" strike="noStrike">
                        <a:solidFill>
                          <a:schemeClr val="bg1"/>
                        </a:solidFill>
                        <a:effectLst/>
                        <a:latin typeface="+mn-lt"/>
                      </a:endParaRPr>
                    </a:p>
                  </a:txBody>
                  <a:tcPr marL="4021" marR="4021" marT="4021" marB="0" anchor="b">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085075508"/>
                  </a:ext>
                </a:extLst>
              </a:tr>
            </a:tbl>
          </a:graphicData>
        </a:graphic>
      </p:graphicFrame>
      <p:graphicFrame>
        <p:nvGraphicFramePr>
          <p:cNvPr id="11" name="Table 10">
            <a:extLst>
              <a:ext uri="{FF2B5EF4-FFF2-40B4-BE49-F238E27FC236}">
                <a16:creationId xmlns:a16="http://schemas.microsoft.com/office/drawing/2014/main" id="{089C5F85-FFFC-4599-A3A2-D8179F479313}"/>
              </a:ext>
            </a:extLst>
          </p:cNvPr>
          <p:cNvGraphicFramePr>
            <a:graphicFrameLocks noGrp="1"/>
          </p:cNvGraphicFramePr>
          <p:nvPr>
            <p:extLst>
              <p:ext uri="{D42A27DB-BD31-4B8C-83A1-F6EECF244321}">
                <p14:modId xmlns:p14="http://schemas.microsoft.com/office/powerpoint/2010/main" val="990878349"/>
              </p:ext>
            </p:extLst>
          </p:nvPr>
        </p:nvGraphicFramePr>
        <p:xfrm>
          <a:off x="6427457" y="2016573"/>
          <a:ext cx="5340000" cy="1382590"/>
        </p:xfrm>
        <a:graphic>
          <a:graphicData uri="http://schemas.openxmlformats.org/drawingml/2006/table">
            <a:tbl>
              <a:tblPr>
                <a:tableStyleId>{5C22544A-7EE6-4342-B048-85BDC9FD1C3A}</a:tableStyleId>
              </a:tblPr>
              <a:tblGrid>
                <a:gridCol w="1617086">
                  <a:extLst>
                    <a:ext uri="{9D8B030D-6E8A-4147-A177-3AD203B41FA5}">
                      <a16:colId xmlns:a16="http://schemas.microsoft.com/office/drawing/2014/main" val="1028722124"/>
                    </a:ext>
                  </a:extLst>
                </a:gridCol>
                <a:gridCol w="642257">
                  <a:extLst>
                    <a:ext uri="{9D8B030D-6E8A-4147-A177-3AD203B41FA5}">
                      <a16:colId xmlns:a16="http://schemas.microsoft.com/office/drawing/2014/main" val="3979417708"/>
                    </a:ext>
                  </a:extLst>
                </a:gridCol>
                <a:gridCol w="544286">
                  <a:extLst>
                    <a:ext uri="{9D8B030D-6E8A-4147-A177-3AD203B41FA5}">
                      <a16:colId xmlns:a16="http://schemas.microsoft.com/office/drawing/2014/main" val="43321799"/>
                    </a:ext>
                  </a:extLst>
                </a:gridCol>
                <a:gridCol w="674914">
                  <a:extLst>
                    <a:ext uri="{9D8B030D-6E8A-4147-A177-3AD203B41FA5}">
                      <a16:colId xmlns:a16="http://schemas.microsoft.com/office/drawing/2014/main" val="2849178606"/>
                    </a:ext>
                  </a:extLst>
                </a:gridCol>
                <a:gridCol w="664029">
                  <a:extLst>
                    <a:ext uri="{9D8B030D-6E8A-4147-A177-3AD203B41FA5}">
                      <a16:colId xmlns:a16="http://schemas.microsoft.com/office/drawing/2014/main" val="1827993698"/>
                    </a:ext>
                  </a:extLst>
                </a:gridCol>
                <a:gridCol w="673318">
                  <a:extLst>
                    <a:ext uri="{9D8B030D-6E8A-4147-A177-3AD203B41FA5}">
                      <a16:colId xmlns:a16="http://schemas.microsoft.com/office/drawing/2014/main" val="2532034027"/>
                    </a:ext>
                  </a:extLst>
                </a:gridCol>
                <a:gridCol w="524110">
                  <a:extLst>
                    <a:ext uri="{9D8B030D-6E8A-4147-A177-3AD203B41FA5}">
                      <a16:colId xmlns:a16="http://schemas.microsoft.com/office/drawing/2014/main" val="721084374"/>
                    </a:ext>
                  </a:extLst>
                </a:gridCol>
              </a:tblGrid>
              <a:tr h="608491">
                <a:tc>
                  <a:txBody>
                    <a:bodyPr/>
                    <a:lstStyle/>
                    <a:p>
                      <a:pPr algn="l" fontAlgn="b"/>
                      <a:r>
                        <a:rPr lang="en-GB" sz="2000" b="1" u="none" strike="noStrike">
                          <a:solidFill>
                            <a:schemeClr val="accent1"/>
                          </a:solidFill>
                          <a:effectLst/>
                          <a:latin typeface="+mn-lt"/>
                        </a:rPr>
                        <a:t>Module Good Pass – IMD</a:t>
                      </a:r>
                      <a:endParaRPr lang="en-GB" sz="2000" b="1" i="0" u="none" strike="noStrike">
                        <a:solidFill>
                          <a:schemeClr val="accent1"/>
                        </a:solidFill>
                        <a:effectLst/>
                        <a:latin typeface="+mn-lt"/>
                      </a:endParaRPr>
                    </a:p>
                  </a:txBody>
                  <a:tcPr marL="67610" marR="67610" marT="67610" marB="6761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b="1" u="none" strike="noStrike">
                          <a:solidFill>
                            <a:schemeClr val="accent1"/>
                          </a:solidFill>
                          <a:effectLst/>
                          <a:latin typeface="+mn-lt"/>
                        </a:rPr>
                        <a:t>C&amp;C</a:t>
                      </a:r>
                      <a:endParaRPr lang="en-GB" sz="2000" b="1" i="0" u="none" strike="noStrike">
                        <a:solidFill>
                          <a:schemeClr val="accent1"/>
                        </a:solidFill>
                        <a:effectLst/>
                        <a:latin typeface="+mn-lt"/>
                      </a:endParaRPr>
                    </a:p>
                  </a:txBody>
                  <a:tcPr marL="67610" marR="67610" marT="67610" marB="6761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b="1" u="none" strike="noStrike">
                          <a:solidFill>
                            <a:schemeClr val="accent1"/>
                          </a:solidFill>
                          <a:effectLst/>
                          <a:latin typeface="+mn-lt"/>
                        </a:rPr>
                        <a:t>E&amp;I</a:t>
                      </a:r>
                      <a:endParaRPr lang="en-GB" sz="2000" b="1" i="0" u="none" strike="noStrike">
                        <a:solidFill>
                          <a:schemeClr val="accent1"/>
                        </a:solidFill>
                        <a:effectLst/>
                        <a:latin typeface="+mn-lt"/>
                      </a:endParaRPr>
                    </a:p>
                  </a:txBody>
                  <a:tcPr marL="67610" marR="67610" marT="67610" marB="6761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b="1" u="none" strike="noStrike">
                          <a:solidFill>
                            <a:schemeClr val="accent1"/>
                          </a:solidFill>
                          <a:effectLst/>
                          <a:latin typeface="+mn-lt"/>
                        </a:rPr>
                        <a:t>EEES</a:t>
                      </a:r>
                      <a:endParaRPr lang="en-GB" sz="2000" b="1" i="0" u="none" strike="noStrike">
                        <a:solidFill>
                          <a:schemeClr val="accent1"/>
                        </a:solidFill>
                        <a:effectLst/>
                        <a:latin typeface="+mn-lt"/>
                      </a:endParaRPr>
                    </a:p>
                  </a:txBody>
                  <a:tcPr marL="67610" marR="67610" marT="67610" marB="6761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b="1" u="none" strike="noStrike">
                          <a:solidFill>
                            <a:schemeClr val="accent1"/>
                          </a:solidFill>
                          <a:effectLst/>
                          <a:latin typeface="+mn-lt"/>
                        </a:rPr>
                        <a:t>LHCS</a:t>
                      </a:r>
                      <a:endParaRPr lang="en-GB" sz="2000" b="1" i="0" u="none" strike="noStrike">
                        <a:solidFill>
                          <a:schemeClr val="accent1"/>
                        </a:solidFill>
                        <a:effectLst/>
                        <a:latin typeface="+mn-lt"/>
                      </a:endParaRPr>
                    </a:p>
                  </a:txBody>
                  <a:tcPr marL="67610" marR="67610" marT="67610" marB="6761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b="1" i="0" u="none" strike="noStrike">
                          <a:solidFill>
                            <a:schemeClr val="accent1"/>
                          </a:solidFill>
                          <a:effectLst/>
                          <a:latin typeface="+mn-lt"/>
                        </a:rPr>
                        <a:t>M&amp;S</a:t>
                      </a:r>
                    </a:p>
                  </a:txBody>
                  <a:tcPr marL="67610" marR="67610" marT="67610" marB="6761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b="1" i="0" u="none" strike="noStrike">
                          <a:solidFill>
                            <a:schemeClr val="accent1"/>
                          </a:solidFill>
                          <a:effectLst/>
                          <a:latin typeface="+mn-lt"/>
                        </a:rPr>
                        <a:t>SPS</a:t>
                      </a:r>
                    </a:p>
                  </a:txBody>
                  <a:tcPr marL="67610" marR="67610" marT="67610" marB="6761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763760514"/>
                  </a:ext>
                </a:extLst>
              </a:tr>
              <a:tr h="211281">
                <a:tc>
                  <a:txBody>
                    <a:bodyPr/>
                    <a:lstStyle/>
                    <a:p>
                      <a:pPr algn="l" fontAlgn="b"/>
                      <a:r>
                        <a:rPr lang="en-GB" sz="2000" b="0" i="0" u="none" strike="noStrike">
                          <a:solidFill>
                            <a:srgbClr val="000000"/>
                          </a:solidFill>
                          <a:effectLst/>
                          <a:latin typeface="+mn-lt"/>
                        </a:rPr>
                        <a:t>Q1 (highest)</a:t>
                      </a:r>
                    </a:p>
                  </a:txBody>
                  <a:tcPr marL="14085" marR="14085" marT="14085" marB="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b="0" i="0" u="none" strike="noStrike">
                          <a:solidFill>
                            <a:schemeClr val="bg1"/>
                          </a:solidFill>
                          <a:effectLst/>
                          <a:latin typeface="+mn-lt"/>
                        </a:rPr>
                        <a:t>37%</a:t>
                      </a:r>
                    </a:p>
                  </a:txBody>
                  <a:tcPr marL="14085" marR="14085" marT="14085" marB="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1F497D"/>
                    </a:solidFill>
                  </a:tcPr>
                </a:tc>
                <a:tc>
                  <a:txBody>
                    <a:bodyPr/>
                    <a:lstStyle/>
                    <a:p>
                      <a:pPr algn="ctr" fontAlgn="b"/>
                      <a:r>
                        <a:rPr lang="en-GB" sz="2000" b="0" i="0" u="none" strike="noStrike">
                          <a:solidFill>
                            <a:srgbClr val="000000"/>
                          </a:solidFill>
                          <a:effectLst/>
                          <a:latin typeface="+mn-lt"/>
                        </a:rPr>
                        <a:t>28%</a:t>
                      </a:r>
                    </a:p>
                  </a:txBody>
                  <a:tcPr marL="14085" marR="14085" marT="14085" marB="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endParaRPr lang="en-GB" sz="2000" b="0" i="0" u="none" strike="noStrike">
                        <a:solidFill>
                          <a:srgbClr val="000000"/>
                        </a:solidFill>
                        <a:effectLst/>
                        <a:latin typeface="+mn-lt"/>
                      </a:endParaRPr>
                    </a:p>
                  </a:txBody>
                  <a:tcPr marL="14085" marR="14085" marT="14085" marB="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b="0" i="0" u="none" strike="noStrike">
                          <a:solidFill>
                            <a:srgbClr val="000000"/>
                          </a:solidFill>
                          <a:effectLst/>
                          <a:latin typeface="+mn-lt"/>
                        </a:rPr>
                        <a:t>31%</a:t>
                      </a:r>
                    </a:p>
                  </a:txBody>
                  <a:tcPr marL="14085" marR="14085" marT="14085" marB="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b="0" i="0" u="none" strike="noStrike">
                          <a:solidFill>
                            <a:schemeClr val="bg1"/>
                          </a:solidFill>
                          <a:effectLst/>
                          <a:latin typeface="+mn-lt"/>
                        </a:rPr>
                        <a:t>37%</a:t>
                      </a:r>
                    </a:p>
                  </a:txBody>
                  <a:tcPr marL="14085" marR="14085" marT="14085" marB="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1F497D"/>
                    </a:solidFill>
                  </a:tcPr>
                </a:tc>
                <a:tc>
                  <a:txBody>
                    <a:bodyPr/>
                    <a:lstStyle/>
                    <a:p>
                      <a:pPr algn="ctr" fontAlgn="b"/>
                      <a:endParaRPr lang="en-GB" sz="2000" b="0" i="0" u="none" strike="noStrike">
                        <a:solidFill>
                          <a:srgbClr val="000000"/>
                        </a:solidFill>
                        <a:effectLst/>
                        <a:latin typeface="+mn-lt"/>
                      </a:endParaRPr>
                    </a:p>
                  </a:txBody>
                  <a:tcPr marL="14085" marR="14085" marT="14085" marB="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2611183546"/>
                  </a:ext>
                </a:extLst>
              </a:tr>
              <a:tr h="211281">
                <a:tc>
                  <a:txBody>
                    <a:bodyPr/>
                    <a:lstStyle/>
                    <a:p>
                      <a:pPr algn="l" fontAlgn="b"/>
                      <a:r>
                        <a:rPr lang="en-GB" sz="2000" b="0" i="0" u="none" strike="noStrike">
                          <a:solidFill>
                            <a:srgbClr val="000000"/>
                          </a:solidFill>
                          <a:effectLst/>
                          <a:latin typeface="+mn-lt"/>
                        </a:rPr>
                        <a:t>Q2</a:t>
                      </a:r>
                    </a:p>
                  </a:txBody>
                  <a:tcPr marL="14085" marR="14085" marT="14085" marB="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b="0" i="0" u="none" strike="noStrike">
                          <a:solidFill>
                            <a:schemeClr val="bg1"/>
                          </a:solidFill>
                          <a:effectLst/>
                          <a:latin typeface="+mn-lt"/>
                        </a:rPr>
                        <a:t>17%</a:t>
                      </a:r>
                    </a:p>
                  </a:txBody>
                  <a:tcPr marL="14085" marR="14085" marT="14085" marB="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538DD5"/>
                    </a:solidFill>
                  </a:tcPr>
                </a:tc>
                <a:tc>
                  <a:txBody>
                    <a:bodyPr/>
                    <a:lstStyle/>
                    <a:p>
                      <a:pPr algn="ctr" fontAlgn="b"/>
                      <a:endParaRPr lang="en-GB" sz="2000" b="0" i="0" u="none" strike="noStrike">
                        <a:solidFill>
                          <a:srgbClr val="000000"/>
                        </a:solidFill>
                        <a:effectLst/>
                        <a:latin typeface="+mn-lt"/>
                      </a:endParaRPr>
                    </a:p>
                  </a:txBody>
                  <a:tcPr marL="14085" marR="14085" marT="14085" marB="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endParaRPr lang="en-GB" sz="2000" b="0" i="0" u="none" strike="noStrike">
                        <a:solidFill>
                          <a:srgbClr val="000000"/>
                        </a:solidFill>
                        <a:effectLst/>
                        <a:latin typeface="+mn-lt"/>
                      </a:endParaRPr>
                    </a:p>
                  </a:txBody>
                  <a:tcPr marL="14085" marR="14085" marT="14085" marB="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r>
                        <a:rPr lang="en-GB" sz="2000" b="0" i="0" u="none" strike="noStrike">
                          <a:solidFill>
                            <a:srgbClr val="000000"/>
                          </a:solidFill>
                          <a:effectLst/>
                          <a:latin typeface="+mn-lt"/>
                        </a:rPr>
                        <a:t>13%</a:t>
                      </a:r>
                    </a:p>
                  </a:txBody>
                  <a:tcPr marL="14085" marR="14085" marT="14085" marB="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endParaRPr lang="en-GB" sz="2000" b="0" i="0" u="none" strike="noStrike">
                        <a:solidFill>
                          <a:srgbClr val="000000"/>
                        </a:solidFill>
                        <a:effectLst/>
                        <a:latin typeface="+mn-lt"/>
                      </a:endParaRPr>
                    </a:p>
                  </a:txBody>
                  <a:tcPr marL="14085" marR="14085" marT="14085" marB="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tc>
                  <a:txBody>
                    <a:bodyPr/>
                    <a:lstStyle/>
                    <a:p>
                      <a:pPr algn="ctr" fontAlgn="b"/>
                      <a:endParaRPr lang="en-GB" sz="2000" b="0" i="0" u="none" strike="noStrike">
                        <a:solidFill>
                          <a:srgbClr val="000000"/>
                        </a:solidFill>
                        <a:effectLst/>
                        <a:latin typeface="+mn-lt"/>
                      </a:endParaRPr>
                    </a:p>
                  </a:txBody>
                  <a:tcPr marL="14085" marR="14085" marT="14085" marB="0">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337215202"/>
                  </a:ext>
                </a:extLst>
              </a:tr>
            </a:tbl>
          </a:graphicData>
        </a:graphic>
      </p:graphicFrame>
      <p:graphicFrame>
        <p:nvGraphicFramePr>
          <p:cNvPr id="12" name="Table 11">
            <a:extLst>
              <a:ext uri="{FF2B5EF4-FFF2-40B4-BE49-F238E27FC236}">
                <a16:creationId xmlns:a16="http://schemas.microsoft.com/office/drawing/2014/main" id="{99023AD1-728B-44E0-AB39-2F74B7DD99BF}"/>
              </a:ext>
            </a:extLst>
          </p:cNvPr>
          <p:cNvGraphicFramePr>
            <a:graphicFrameLocks noGrp="1"/>
          </p:cNvGraphicFramePr>
          <p:nvPr>
            <p:extLst>
              <p:ext uri="{D42A27DB-BD31-4B8C-83A1-F6EECF244321}">
                <p14:modId xmlns:p14="http://schemas.microsoft.com/office/powerpoint/2010/main" val="1753477989"/>
              </p:ext>
            </p:extLst>
          </p:nvPr>
        </p:nvGraphicFramePr>
        <p:xfrm>
          <a:off x="8295290" y="4837342"/>
          <a:ext cx="3058510" cy="1257300"/>
        </p:xfrm>
        <a:graphic>
          <a:graphicData uri="http://schemas.openxmlformats.org/drawingml/2006/table">
            <a:tbl>
              <a:tblPr>
                <a:tableStyleId>{5C22544A-7EE6-4342-B048-85BDC9FD1C3A}</a:tableStyleId>
              </a:tblPr>
              <a:tblGrid>
                <a:gridCol w="517634">
                  <a:extLst>
                    <a:ext uri="{9D8B030D-6E8A-4147-A177-3AD203B41FA5}">
                      <a16:colId xmlns:a16="http://schemas.microsoft.com/office/drawing/2014/main" val="61999835"/>
                    </a:ext>
                  </a:extLst>
                </a:gridCol>
                <a:gridCol w="2540876">
                  <a:extLst>
                    <a:ext uri="{9D8B030D-6E8A-4147-A177-3AD203B41FA5}">
                      <a16:colId xmlns:a16="http://schemas.microsoft.com/office/drawing/2014/main" val="4230130209"/>
                    </a:ext>
                  </a:extLst>
                </a:gridCol>
              </a:tblGrid>
              <a:tr h="15216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2000" u="none" strike="noStrike">
                          <a:effectLst/>
                          <a:latin typeface="+mn-lt"/>
                        </a:rPr>
                        <a:t>Key: </a:t>
                      </a:r>
                      <a:endParaRPr lang="en-GB" sz="20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2000" b="0" i="0" u="none" strike="noStrike">
                          <a:solidFill>
                            <a:srgbClr val="000000"/>
                          </a:solidFill>
                          <a:effectLst/>
                          <a:latin typeface="+mn-lt"/>
                        </a:rPr>
                        <a:t>STEM lower than OU</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0CECE"/>
                    </a:solidFill>
                  </a:tcPr>
                </a:tc>
                <a:extLst>
                  <a:ext uri="{0D108BD9-81ED-4DB2-BD59-A6C34878D82A}">
                    <a16:rowId xmlns:a16="http://schemas.microsoft.com/office/drawing/2014/main" val="4121167104"/>
                  </a:ext>
                </a:extLst>
              </a:tr>
              <a:tr h="152168">
                <a:tc>
                  <a:txBody>
                    <a:bodyPr/>
                    <a:lstStyle/>
                    <a:p>
                      <a:pPr algn="r" fontAlgn="b"/>
                      <a:endParaRPr lang="en-GB" sz="20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2000" u="none" strike="noStrike">
                          <a:effectLst/>
                          <a:latin typeface="+mn-lt"/>
                        </a:rPr>
                        <a:t>Gap to OU &gt;1%</a:t>
                      </a:r>
                      <a:endParaRPr lang="en-GB" sz="20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5D9F1"/>
                    </a:solidFill>
                  </a:tcPr>
                </a:tc>
                <a:extLst>
                  <a:ext uri="{0D108BD9-81ED-4DB2-BD59-A6C34878D82A}">
                    <a16:rowId xmlns:a16="http://schemas.microsoft.com/office/drawing/2014/main" val="1803660337"/>
                  </a:ext>
                </a:extLst>
              </a:tr>
              <a:tr h="152168">
                <a:tc>
                  <a:txBody>
                    <a:bodyPr/>
                    <a:lstStyle/>
                    <a:p>
                      <a:pPr algn="r" fontAlgn="b"/>
                      <a:endParaRPr lang="en-GB" sz="20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2000" u="none" strike="noStrike">
                          <a:solidFill>
                            <a:schemeClr val="bg1"/>
                          </a:solidFill>
                          <a:effectLst/>
                          <a:latin typeface="+mn-lt"/>
                        </a:rPr>
                        <a:t>Gap to OU &gt; 3%</a:t>
                      </a:r>
                      <a:endParaRPr lang="en-GB" sz="2000" b="0" i="0" u="none" strike="noStrike">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38DD5"/>
                    </a:solidFill>
                  </a:tcPr>
                </a:tc>
                <a:extLst>
                  <a:ext uri="{0D108BD9-81ED-4DB2-BD59-A6C34878D82A}">
                    <a16:rowId xmlns:a16="http://schemas.microsoft.com/office/drawing/2014/main" val="2472770866"/>
                  </a:ext>
                </a:extLst>
              </a:tr>
              <a:tr h="152168">
                <a:tc>
                  <a:txBody>
                    <a:bodyPr/>
                    <a:lstStyle/>
                    <a:p>
                      <a:pPr algn="r" fontAlgn="b"/>
                      <a:endParaRPr lang="en-GB" sz="20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GB" sz="2000" u="none" strike="noStrike">
                          <a:solidFill>
                            <a:schemeClr val="bg1"/>
                          </a:solidFill>
                          <a:effectLst/>
                          <a:latin typeface="+mn-lt"/>
                        </a:rPr>
                        <a:t>Gap to OU &gt;5%</a:t>
                      </a:r>
                      <a:endParaRPr lang="en-GB" sz="2000" b="0" i="0" u="none" strike="noStrike">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990604436"/>
                  </a:ext>
                </a:extLst>
              </a:tr>
            </a:tbl>
          </a:graphicData>
        </a:graphic>
      </p:graphicFrame>
    </p:spTree>
    <p:extLst>
      <p:ext uri="{BB962C8B-B14F-4D97-AF65-F5344CB8AC3E}">
        <p14:creationId xmlns:p14="http://schemas.microsoft.com/office/powerpoint/2010/main" val="236016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06F9A-E117-45B9-9302-F67D4CB1EFEF}"/>
              </a:ext>
            </a:extLst>
          </p:cNvPr>
          <p:cNvSpPr>
            <a:spLocks noGrp="1"/>
          </p:cNvSpPr>
          <p:nvPr>
            <p:ph type="title"/>
          </p:nvPr>
        </p:nvSpPr>
        <p:spPr/>
        <p:txBody>
          <a:bodyPr/>
          <a:lstStyle/>
          <a:p>
            <a:r>
              <a:rPr lang="en-GB"/>
              <a:t>Learning from previous projects</a:t>
            </a:r>
          </a:p>
        </p:txBody>
      </p:sp>
      <p:sp>
        <p:nvSpPr>
          <p:cNvPr id="8" name="Content Placeholder 7">
            <a:extLst>
              <a:ext uri="{FF2B5EF4-FFF2-40B4-BE49-F238E27FC236}">
                <a16:creationId xmlns:a16="http://schemas.microsoft.com/office/drawing/2014/main" id="{E7A57036-02AF-4F5A-BCEB-A3C2C17A5645}"/>
              </a:ext>
            </a:extLst>
          </p:cNvPr>
          <p:cNvSpPr>
            <a:spLocks noGrp="1"/>
          </p:cNvSpPr>
          <p:nvPr>
            <p:ph sz="half" idx="1"/>
          </p:nvPr>
        </p:nvSpPr>
        <p:spPr>
          <a:xfrm>
            <a:off x="838200" y="1368107"/>
            <a:ext cx="4864768" cy="4808856"/>
          </a:xfrm>
        </p:spPr>
        <p:txBody>
          <a:bodyPr vert="horz" lIns="91440" tIns="45720" rIns="91440" bIns="45720" rtlCol="0" anchor="t">
            <a:normAutofit/>
          </a:bodyPr>
          <a:lstStyle/>
          <a:p>
            <a:r>
              <a:rPr lang="en-GB"/>
              <a:t>Scholarship targeting a specific context (i.e. module, issue, group) and across contexts  </a:t>
            </a:r>
          </a:p>
          <a:p>
            <a:r>
              <a:rPr lang="en-GB"/>
              <a:t>A selection of projects that have had impact…</a:t>
            </a:r>
            <a:endParaRPr lang="en-GB">
              <a:cs typeface="Calibri"/>
            </a:endParaRPr>
          </a:p>
          <a:p>
            <a:pPr lvl="1"/>
            <a:r>
              <a:rPr lang="en-GB">
                <a:hlinkClick r:id="rId3"/>
              </a:rPr>
              <a:t>Early Starts</a:t>
            </a:r>
            <a:endParaRPr lang="en-GB"/>
          </a:p>
          <a:p>
            <a:pPr lvl="1"/>
            <a:r>
              <a:rPr lang="en-GB">
                <a:hlinkClick r:id="rId4"/>
              </a:rPr>
              <a:t>Bridging Courses</a:t>
            </a:r>
            <a:endParaRPr lang="en-GB"/>
          </a:p>
          <a:p>
            <a:pPr lvl="1"/>
            <a:r>
              <a:rPr lang="en-GB">
                <a:hlinkClick r:id="rId5"/>
              </a:rPr>
              <a:t>Subject Study Sites</a:t>
            </a:r>
            <a:endParaRPr lang="en-GB"/>
          </a:p>
          <a:p>
            <a:pPr lvl="1"/>
            <a:r>
              <a:rPr lang="en-GB">
                <a:hlinkClick r:id="rId6"/>
              </a:rPr>
              <a:t>Online Journal Clubs</a:t>
            </a:r>
            <a:endParaRPr lang="en-GB"/>
          </a:p>
          <a:p>
            <a:pPr lvl="1"/>
            <a:r>
              <a:rPr lang="en-GB">
                <a:hlinkClick r:id="rId7"/>
              </a:rPr>
              <a:t>Student Buddy Scheme</a:t>
            </a:r>
            <a:endParaRPr lang="en-GB"/>
          </a:p>
        </p:txBody>
      </p:sp>
      <p:pic>
        <p:nvPicPr>
          <p:cNvPr id="9" name="Content Placeholder 8">
            <a:extLst>
              <a:ext uri="{FF2B5EF4-FFF2-40B4-BE49-F238E27FC236}">
                <a16:creationId xmlns:a16="http://schemas.microsoft.com/office/drawing/2014/main" id="{3E01F71F-649D-49FC-AF5B-7DFDA6E13892}"/>
              </a:ext>
            </a:extLst>
          </p:cNvPr>
          <p:cNvPicPr>
            <a:picLocks noGrp="1" noChangeAspect="1"/>
          </p:cNvPicPr>
          <p:nvPr>
            <p:ph sz="half" idx="2"/>
          </p:nvPr>
        </p:nvPicPr>
        <p:blipFill>
          <a:blip r:embed="rId8"/>
          <a:stretch>
            <a:fillRect/>
          </a:stretch>
        </p:blipFill>
        <p:spPr>
          <a:xfrm>
            <a:off x="5846763" y="1532153"/>
            <a:ext cx="5507037" cy="4481081"/>
          </a:xfrm>
        </p:spPr>
      </p:pic>
      <p:sp>
        <p:nvSpPr>
          <p:cNvPr id="5" name="Date Placeholder 4">
            <a:extLst>
              <a:ext uri="{FF2B5EF4-FFF2-40B4-BE49-F238E27FC236}">
                <a16:creationId xmlns:a16="http://schemas.microsoft.com/office/drawing/2014/main" id="{C1E11DE7-5EB0-4E75-8B43-37ABB312C75E}"/>
              </a:ext>
            </a:extLst>
          </p:cNvPr>
          <p:cNvSpPr>
            <a:spLocks noGrp="1"/>
          </p:cNvSpPr>
          <p:nvPr>
            <p:ph type="dt" sz="half" idx="10"/>
          </p:nvPr>
        </p:nvSpPr>
        <p:spPr/>
        <p:txBody>
          <a:bodyPr/>
          <a:lstStyle/>
          <a:p>
            <a:r>
              <a:rPr lang="en-US"/>
              <a:t>Thursday, 25th March 2021</a:t>
            </a:r>
            <a:endParaRPr lang="en-GB"/>
          </a:p>
        </p:txBody>
      </p:sp>
      <p:sp>
        <p:nvSpPr>
          <p:cNvPr id="6" name="Footer Placeholder 5">
            <a:extLst>
              <a:ext uri="{FF2B5EF4-FFF2-40B4-BE49-F238E27FC236}">
                <a16:creationId xmlns:a16="http://schemas.microsoft.com/office/drawing/2014/main" id="{323258D7-BE4A-4F63-B6B8-CEADE9B47216}"/>
              </a:ext>
            </a:extLst>
          </p:cNvPr>
          <p:cNvSpPr>
            <a:spLocks noGrp="1"/>
          </p:cNvSpPr>
          <p:nvPr>
            <p:ph type="ftr" sz="quarter" idx="11"/>
          </p:nvPr>
        </p:nvSpPr>
        <p:spPr/>
        <p:txBody>
          <a:bodyPr/>
          <a:lstStyle/>
          <a:p>
            <a:r>
              <a:rPr lang="en-US"/>
              <a:t>eSTEeM Seminar - A STEM Scholarly response to the OU Awarding Gap</a:t>
            </a:r>
            <a:endParaRPr lang="en-GB"/>
          </a:p>
        </p:txBody>
      </p:sp>
      <p:sp>
        <p:nvSpPr>
          <p:cNvPr id="7" name="Slide Number Placeholder 6">
            <a:extLst>
              <a:ext uri="{FF2B5EF4-FFF2-40B4-BE49-F238E27FC236}">
                <a16:creationId xmlns:a16="http://schemas.microsoft.com/office/drawing/2014/main" id="{2D6F6F10-7A0E-46FC-8A40-E4186A8035BE}"/>
              </a:ext>
            </a:extLst>
          </p:cNvPr>
          <p:cNvSpPr>
            <a:spLocks noGrp="1"/>
          </p:cNvSpPr>
          <p:nvPr>
            <p:ph type="sldNum" sz="quarter" idx="12"/>
          </p:nvPr>
        </p:nvSpPr>
        <p:spPr/>
        <p:txBody>
          <a:bodyPr/>
          <a:lstStyle/>
          <a:p>
            <a:fld id="{341D4F6A-8D54-49B9-8B0E-EEA58E4D334B}" type="slidenum">
              <a:rPr lang="en-GB" smtClean="0"/>
              <a:t>8</a:t>
            </a:fld>
            <a:endParaRPr lang="en-GB"/>
          </a:p>
        </p:txBody>
      </p:sp>
      <p:pic>
        <p:nvPicPr>
          <p:cNvPr id="11" name="Picture 10">
            <a:extLst>
              <a:ext uri="{FF2B5EF4-FFF2-40B4-BE49-F238E27FC236}">
                <a16:creationId xmlns:a16="http://schemas.microsoft.com/office/drawing/2014/main" id="{19BE34C4-AAFB-49B9-9F82-B9D4448CC8EB}"/>
              </a:ext>
            </a:extLst>
          </p:cNvPr>
          <p:cNvPicPr>
            <a:picLocks noChangeAspect="1"/>
          </p:cNvPicPr>
          <p:nvPr/>
        </p:nvPicPr>
        <p:blipFill>
          <a:blip r:embed="rId9"/>
          <a:stretch>
            <a:fillRect/>
          </a:stretch>
        </p:blipFill>
        <p:spPr>
          <a:xfrm>
            <a:off x="5846373" y="1531836"/>
            <a:ext cx="5507427" cy="4481398"/>
          </a:xfrm>
          <a:prstGeom prst="rect">
            <a:avLst/>
          </a:prstGeom>
        </p:spPr>
      </p:pic>
      <p:pic>
        <p:nvPicPr>
          <p:cNvPr id="13" name="Picture 12">
            <a:extLst>
              <a:ext uri="{FF2B5EF4-FFF2-40B4-BE49-F238E27FC236}">
                <a16:creationId xmlns:a16="http://schemas.microsoft.com/office/drawing/2014/main" id="{A229B2DF-308B-4CD2-9BEA-F4F62C0D18E4}"/>
              </a:ext>
            </a:extLst>
          </p:cNvPr>
          <p:cNvPicPr>
            <a:picLocks noChangeAspect="1"/>
          </p:cNvPicPr>
          <p:nvPr/>
        </p:nvPicPr>
        <p:blipFill>
          <a:blip r:embed="rId10"/>
          <a:stretch>
            <a:fillRect/>
          </a:stretch>
        </p:blipFill>
        <p:spPr>
          <a:xfrm>
            <a:off x="5846373" y="1531836"/>
            <a:ext cx="5507427" cy="4481398"/>
          </a:xfrm>
          <a:prstGeom prst="rect">
            <a:avLst/>
          </a:prstGeom>
        </p:spPr>
      </p:pic>
      <p:pic>
        <p:nvPicPr>
          <p:cNvPr id="15" name="Picture 14">
            <a:extLst>
              <a:ext uri="{FF2B5EF4-FFF2-40B4-BE49-F238E27FC236}">
                <a16:creationId xmlns:a16="http://schemas.microsoft.com/office/drawing/2014/main" id="{02ECF903-4E41-45BE-9322-AE0830310ADA}"/>
              </a:ext>
            </a:extLst>
          </p:cNvPr>
          <p:cNvPicPr>
            <a:picLocks noChangeAspect="1"/>
          </p:cNvPicPr>
          <p:nvPr/>
        </p:nvPicPr>
        <p:blipFill>
          <a:blip r:embed="rId11"/>
          <a:stretch>
            <a:fillRect/>
          </a:stretch>
        </p:blipFill>
        <p:spPr>
          <a:xfrm>
            <a:off x="5846372" y="1531836"/>
            <a:ext cx="5507427" cy="4481399"/>
          </a:xfrm>
          <a:prstGeom prst="rect">
            <a:avLst/>
          </a:prstGeom>
        </p:spPr>
      </p:pic>
      <p:pic>
        <p:nvPicPr>
          <p:cNvPr id="17" name="Picture 16">
            <a:extLst>
              <a:ext uri="{FF2B5EF4-FFF2-40B4-BE49-F238E27FC236}">
                <a16:creationId xmlns:a16="http://schemas.microsoft.com/office/drawing/2014/main" id="{44AC8BB9-D9F8-4E54-A982-32EFE6BBDFAD}"/>
              </a:ext>
            </a:extLst>
          </p:cNvPr>
          <p:cNvPicPr>
            <a:picLocks noChangeAspect="1"/>
          </p:cNvPicPr>
          <p:nvPr/>
        </p:nvPicPr>
        <p:blipFill>
          <a:blip r:embed="rId12"/>
          <a:stretch>
            <a:fillRect/>
          </a:stretch>
        </p:blipFill>
        <p:spPr>
          <a:xfrm>
            <a:off x="5846761" y="1531835"/>
            <a:ext cx="5507037" cy="4481081"/>
          </a:xfrm>
          <a:prstGeom prst="rect">
            <a:avLst/>
          </a:prstGeom>
        </p:spPr>
      </p:pic>
    </p:spTree>
    <p:extLst>
      <p:ext uri="{BB962C8B-B14F-4D97-AF65-F5344CB8AC3E}">
        <p14:creationId xmlns:p14="http://schemas.microsoft.com/office/powerpoint/2010/main" val="427413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035CA-06A2-4A58-A671-54FBC000338C}"/>
              </a:ext>
            </a:extLst>
          </p:cNvPr>
          <p:cNvSpPr>
            <a:spLocks noGrp="1"/>
          </p:cNvSpPr>
          <p:nvPr>
            <p:ph type="title"/>
          </p:nvPr>
        </p:nvSpPr>
        <p:spPr/>
        <p:txBody>
          <a:bodyPr/>
          <a:lstStyle/>
          <a:p>
            <a:r>
              <a:rPr lang="en-GB"/>
              <a:t>Learning from previous projects</a:t>
            </a:r>
          </a:p>
        </p:txBody>
      </p:sp>
      <p:sp>
        <p:nvSpPr>
          <p:cNvPr id="8" name="Content Placeholder 7">
            <a:extLst>
              <a:ext uri="{FF2B5EF4-FFF2-40B4-BE49-F238E27FC236}">
                <a16:creationId xmlns:a16="http://schemas.microsoft.com/office/drawing/2014/main" id="{BD2FAE22-D9FB-4B69-AFA4-F6766D7C8136}"/>
              </a:ext>
            </a:extLst>
          </p:cNvPr>
          <p:cNvSpPr>
            <a:spLocks noGrp="1"/>
          </p:cNvSpPr>
          <p:nvPr>
            <p:ph idx="1"/>
          </p:nvPr>
        </p:nvSpPr>
        <p:spPr>
          <a:xfrm>
            <a:off x="838200" y="1351280"/>
            <a:ext cx="8163910" cy="4159250"/>
          </a:xfrm>
        </p:spPr>
        <p:txBody>
          <a:bodyPr vert="horz" lIns="91440" tIns="45720" rIns="91440" bIns="45720" rtlCol="0" anchor="t">
            <a:normAutofit/>
          </a:bodyPr>
          <a:lstStyle/>
          <a:p>
            <a:r>
              <a:rPr lang="en-GB"/>
              <a:t>…but do only the students that engage benefit?</a:t>
            </a:r>
          </a:p>
          <a:p>
            <a:r>
              <a:rPr lang="en-GB"/>
              <a:t>Who is missing from our data?</a:t>
            </a:r>
            <a:endParaRPr lang="en-GB">
              <a:cs typeface="Calibri"/>
            </a:endParaRPr>
          </a:p>
          <a:p>
            <a:pPr lvl="1"/>
            <a:r>
              <a:rPr lang="en-GB"/>
              <a:t>Non-response bias: The evidence shows a benefit to students that participate, but what about those that don’t participate (or don’t respond to research invitations)?</a:t>
            </a:r>
            <a:endParaRPr lang="en-GB">
              <a:cs typeface="Calibri"/>
            </a:endParaRPr>
          </a:p>
          <a:p>
            <a:pPr lvl="1"/>
            <a:r>
              <a:rPr lang="en-GB"/>
              <a:t>Statistical biases: By comparing the averages or looking at frequent experiences are we at risk of missing different students’ experiences?</a:t>
            </a:r>
            <a:endParaRPr lang="en-GB">
              <a:cs typeface="Calibri"/>
            </a:endParaRPr>
          </a:p>
          <a:p>
            <a:pPr lvl="1"/>
            <a:r>
              <a:rPr lang="en-GB"/>
              <a:t>Selection biases: How could we better engage with and understand the experiences of different groups of students?</a:t>
            </a:r>
            <a:endParaRPr lang="en-GB">
              <a:cs typeface="Calibri"/>
            </a:endParaRPr>
          </a:p>
          <a:p>
            <a:pPr lvl="1"/>
            <a:endParaRPr lang="en-GB"/>
          </a:p>
          <a:p>
            <a:pPr lvl="1"/>
            <a:endParaRPr lang="en-GB"/>
          </a:p>
          <a:p>
            <a:endParaRPr lang="en-GB"/>
          </a:p>
          <a:p>
            <a:endParaRPr lang="en-GB"/>
          </a:p>
        </p:txBody>
      </p:sp>
      <p:sp>
        <p:nvSpPr>
          <p:cNvPr id="5" name="Date Placeholder 4">
            <a:extLst>
              <a:ext uri="{FF2B5EF4-FFF2-40B4-BE49-F238E27FC236}">
                <a16:creationId xmlns:a16="http://schemas.microsoft.com/office/drawing/2014/main" id="{740B5706-7061-463F-B87E-01D2253494B5}"/>
              </a:ext>
            </a:extLst>
          </p:cNvPr>
          <p:cNvSpPr>
            <a:spLocks noGrp="1"/>
          </p:cNvSpPr>
          <p:nvPr>
            <p:ph type="dt" sz="half" idx="10"/>
          </p:nvPr>
        </p:nvSpPr>
        <p:spPr/>
        <p:txBody>
          <a:bodyPr/>
          <a:lstStyle/>
          <a:p>
            <a:r>
              <a:rPr lang="en-US"/>
              <a:t>Thursday, 25th March 2021</a:t>
            </a:r>
            <a:endParaRPr lang="en-GB"/>
          </a:p>
        </p:txBody>
      </p:sp>
      <p:sp>
        <p:nvSpPr>
          <p:cNvPr id="6" name="Footer Placeholder 5">
            <a:extLst>
              <a:ext uri="{FF2B5EF4-FFF2-40B4-BE49-F238E27FC236}">
                <a16:creationId xmlns:a16="http://schemas.microsoft.com/office/drawing/2014/main" id="{BFE667C6-0D5F-48BD-804D-296F358FCD0C}"/>
              </a:ext>
            </a:extLst>
          </p:cNvPr>
          <p:cNvSpPr>
            <a:spLocks noGrp="1"/>
          </p:cNvSpPr>
          <p:nvPr>
            <p:ph type="ftr" sz="quarter" idx="11"/>
          </p:nvPr>
        </p:nvSpPr>
        <p:spPr/>
        <p:txBody>
          <a:bodyPr/>
          <a:lstStyle/>
          <a:p>
            <a:r>
              <a:rPr lang="en-US"/>
              <a:t>eSTEeM Seminar - A STEM Scholarly response to the OU Awarding Gap</a:t>
            </a:r>
            <a:endParaRPr lang="en-GB"/>
          </a:p>
        </p:txBody>
      </p:sp>
      <p:sp>
        <p:nvSpPr>
          <p:cNvPr id="7" name="Slide Number Placeholder 6">
            <a:extLst>
              <a:ext uri="{FF2B5EF4-FFF2-40B4-BE49-F238E27FC236}">
                <a16:creationId xmlns:a16="http://schemas.microsoft.com/office/drawing/2014/main" id="{67C32266-233C-4773-BE14-D134041FBBE2}"/>
              </a:ext>
            </a:extLst>
          </p:cNvPr>
          <p:cNvSpPr>
            <a:spLocks noGrp="1"/>
          </p:cNvSpPr>
          <p:nvPr>
            <p:ph type="sldNum" sz="quarter" idx="12"/>
          </p:nvPr>
        </p:nvSpPr>
        <p:spPr/>
        <p:txBody>
          <a:bodyPr/>
          <a:lstStyle/>
          <a:p>
            <a:fld id="{341D4F6A-8D54-49B9-8B0E-EEA58E4D334B}" type="slidenum">
              <a:rPr lang="en-GB" smtClean="0"/>
              <a:t>9</a:t>
            </a:fld>
            <a:endParaRPr lang="en-GB"/>
          </a:p>
        </p:txBody>
      </p:sp>
      <p:pic>
        <p:nvPicPr>
          <p:cNvPr id="13" name="Picture 12" descr="A large group of people&#10;&#10;Description automatically generated with low confidence">
            <a:extLst>
              <a:ext uri="{FF2B5EF4-FFF2-40B4-BE49-F238E27FC236}">
                <a16:creationId xmlns:a16="http://schemas.microsoft.com/office/drawing/2014/main" id="{E6D51403-E35A-4D6A-BF5A-5CEE02763CA0}"/>
              </a:ext>
            </a:extLst>
          </p:cNvPr>
          <p:cNvPicPr>
            <a:picLocks noChangeAspect="1"/>
          </p:cNvPicPr>
          <p:nvPr/>
        </p:nvPicPr>
        <p:blipFill rotWithShape="1">
          <a:blip r:embed="rId2">
            <a:extLst>
              <a:ext uri="{28A0092B-C50C-407E-A947-70E740481C1C}">
                <a14:useLocalDpi xmlns:a14="http://schemas.microsoft.com/office/drawing/2010/main" val="0"/>
              </a:ext>
            </a:extLst>
          </a:blip>
          <a:srcRect l="36144" t="12061" r="35613" b="12129"/>
          <a:stretch/>
        </p:blipFill>
        <p:spPr>
          <a:xfrm>
            <a:off x="9022258" y="1351280"/>
            <a:ext cx="2331542" cy="4159250"/>
          </a:xfrm>
          <a:prstGeom prst="rect">
            <a:avLst/>
          </a:prstGeom>
          <a:ln w="6350">
            <a:solidFill>
              <a:schemeClr val="bg2">
                <a:lumMod val="75000"/>
              </a:schemeClr>
            </a:solidFill>
          </a:ln>
        </p:spPr>
      </p:pic>
    </p:spTree>
    <p:extLst>
      <p:ext uri="{BB962C8B-B14F-4D97-AF65-F5344CB8AC3E}">
        <p14:creationId xmlns:p14="http://schemas.microsoft.com/office/powerpoint/2010/main" val="126123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_MICROSOFT_TRANSLATOR_CLM_PRESENTATIONINFO" val="{&quot;DocumentId&quot;:&quot;29ad3a3ebe5e404357d4ecaf534720f0&quot;,&quot;LanguageCode&quot;:&quot;en-US&quot;,&quot;SlideGuids&quot;:[&quot;c9357629-6185-4467-a39f-3b7c432b5c10&quot;,&quot;a4878e81-4d15-4d43-9531-39680c84ecfd&quot;,&quot;f5b398ea-cf7c-4b3e-8177-824a4a8ab1cf&quot;,&quot;c49b6e99-fa39-4211-a779-fc7790e6eed6&quot;,&quot;dd196faf-b12c-483b-aa38-b2c4502e2f6b&quot;,&quot;18aba1ed-efdf-4f22-8d7a-ad6c440525cb&quot;,&quot;7158b587-1b31-406f-8257-87dc7fa3f787&quot;,&quot;05797c85-1add-41f0-b160-1fadf135e4cf&quot;,&quot;adaa4fae-b221-436f-8dba-057a16a6d2e7&quot;,&quot;e72066f0-097a-49a3-a904-6929ad9723e8&quot;,&quot;34c97da7-b5dc-453c-a409-7a366c37ccaf&quot;,&quot;6cc20db3-ea89-47d1-a321-ca87e78ad727&quot;,&quot;6538ee61-a74c-46f4-87b8-1761415f06fa&quot;],&quot;TimeStamp&quot;:&quot;2018-10-04T22:54:38.6356615+01:00&quot;}"/>
  <p:tag name="PRESGUID" val="5d115a95-bc6f-4e2e-bd1b-6d68751ec203"/>
</p:tagLst>
</file>

<file path=ppt/tags/tag2.xml><?xml version="1.0" encoding="utf-8"?>
<p:tagLst xmlns:a="http://schemas.openxmlformats.org/drawingml/2006/main" xmlns:r="http://schemas.openxmlformats.org/officeDocument/2006/relationships" xmlns:p="http://schemas.openxmlformats.org/presentationml/2006/main">
  <p:tag name="__MICROSOFT_TRANSLATOR_CLM_SLIDEINFO" val="{&quot;Guid&quot;:&quot;c9357629-6185-4467-a39f-3b7c432b5c10&quot;,&quot;TimeStamp&quot;:&quot;2018-10-04T22:54:38.5658229+01:00&quot;}"/>
</p:tagLst>
</file>

<file path=ppt/tags/tag3.xml><?xml version="1.0" encoding="utf-8"?>
<p:tagLst xmlns:a="http://schemas.openxmlformats.org/drawingml/2006/main" xmlns:r="http://schemas.openxmlformats.org/officeDocument/2006/relationships" xmlns:p="http://schemas.openxmlformats.org/presentationml/2006/main">
  <p:tag name="__MICROSOFT_TRANSLATOR_CLM_SLIDEINFO" val="{&quot;Guid&quot;:&quot;c9357629-6185-4467-a39f-3b7c432b5c10&quot;,&quot;TimeStamp&quot;:&quot;2018-10-04T22:54:38.5658229+01:00&qu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2656</Words>
  <Application>Microsoft Office PowerPoint</Application>
  <PresentationFormat>Widescreen</PresentationFormat>
  <Paragraphs>418</Paragraphs>
  <Slides>16</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vt:lpstr>
      <vt:lpstr>Calibri</vt:lpstr>
      <vt:lpstr>Calibri Light</vt:lpstr>
      <vt:lpstr>Office Theme</vt:lpstr>
      <vt:lpstr>A STEM scholarly response to the OU Awarding Gap </vt:lpstr>
      <vt:lpstr>Overview</vt:lpstr>
      <vt:lpstr>Access and Participation Plan(s)</vt:lpstr>
      <vt:lpstr>OU Awarding Gap(s) – Ethnicity (STEM)</vt:lpstr>
      <vt:lpstr>OU Awarding Gap(s) – Disability (STEM)</vt:lpstr>
      <vt:lpstr>OU Awarding Gap(s) – Deprivation (STEM)</vt:lpstr>
      <vt:lpstr>OU Awarding Gap(s) – Boards of Studies</vt:lpstr>
      <vt:lpstr>Learning from previous projects</vt:lpstr>
      <vt:lpstr>Learning from previous projects</vt:lpstr>
      <vt:lpstr>Learning from seminars</vt:lpstr>
      <vt:lpstr>Overview of latest projects (17th call)</vt:lpstr>
      <vt:lpstr>Overview of latest projects (17th call)</vt:lpstr>
      <vt:lpstr>Ideas/opportunities for scholarship</vt:lpstr>
      <vt:lpstr>Ideas/opportunities for scholarship</vt:lpstr>
      <vt:lpstr>Overview</vt:lpstr>
      <vt:lpstr>A STEM scholarly response to the OU Awarding Gap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Embedding and sustaining inclusive STEM practices</dc:title>
  <dc:creator>Trevor Collins</dc:creator>
  <cp:lastModifiedBy>Diane.Ford</cp:lastModifiedBy>
  <cp:revision>2</cp:revision>
  <cp:lastPrinted>2018-10-16T09:27:54Z</cp:lastPrinted>
  <dcterms:created xsi:type="dcterms:W3CDTF">2017-05-06T04:58:44Z</dcterms:created>
  <dcterms:modified xsi:type="dcterms:W3CDTF">2021-04-28T10:08:54Z</dcterms:modified>
</cp:coreProperties>
</file>