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74" r:id="rId3"/>
    <p:sldId id="278" r:id="rId4"/>
    <p:sldId id="312" r:id="rId5"/>
    <p:sldId id="280" r:id="rId6"/>
    <p:sldId id="282" r:id="rId7"/>
    <p:sldId id="310" r:id="rId8"/>
    <p:sldId id="313" r:id="rId9"/>
    <p:sldId id="284" r:id="rId10"/>
    <p:sldId id="314" r:id="rId11"/>
    <p:sldId id="309" r:id="rId12"/>
    <p:sldId id="318" r:id="rId13"/>
    <p:sldId id="320" r:id="rId14"/>
    <p:sldId id="321" r:id="rId15"/>
    <p:sldId id="322" r:id="rId16"/>
    <p:sldId id="323" r:id="rId17"/>
    <p:sldId id="326" r:id="rId18"/>
    <p:sldId id="325" r:id="rId19"/>
    <p:sldId id="334" r:id="rId20"/>
    <p:sldId id="327" r:id="rId21"/>
    <p:sldId id="329" r:id="rId22"/>
    <p:sldId id="330" r:id="rId23"/>
    <p:sldId id="331" r:id="rId24"/>
    <p:sldId id="332" r:id="rId25"/>
    <p:sldId id="335" r:id="rId26"/>
    <p:sldId id="336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3D451-EEC0-9143-B9E8-E2429F73FFB7}" v="33" dt="2021-12-08T07:50:42.163"/>
    <p1510:client id="{FB96A39F-0302-4100-8E7F-122B4D0FC585}" v="598" dt="2021-12-08T10:23:06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9" autoAdjust="0"/>
  </p:normalViewPr>
  <p:slideViewPr>
    <p:cSldViewPr snapToGrid="0">
      <p:cViewPr varScale="1">
        <p:scale>
          <a:sx n="62" d="100"/>
          <a:sy n="62" d="100"/>
        </p:scale>
        <p:origin x="2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95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6AC10-12BD-4BE7-A318-E9E0E421E26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0E71DE-5FCE-4E3B-93DB-1CED9ACD2777}">
      <dgm:prSet phldrT="[Text]"/>
      <dgm:spPr/>
      <dgm:t>
        <a:bodyPr/>
        <a:lstStyle/>
        <a:p>
          <a:r>
            <a:rPr lang="en-GB" dirty="0"/>
            <a:t>Teaching</a:t>
          </a:r>
        </a:p>
      </dgm:t>
    </dgm:pt>
    <dgm:pt modelId="{9052AADC-56DE-4E4C-B281-5C4354596842}" type="parTrans" cxnId="{3313A49E-018D-4BF0-82D3-36DAE871D6E9}">
      <dgm:prSet/>
      <dgm:spPr/>
      <dgm:t>
        <a:bodyPr/>
        <a:lstStyle/>
        <a:p>
          <a:endParaRPr lang="en-GB"/>
        </a:p>
      </dgm:t>
    </dgm:pt>
    <dgm:pt modelId="{FD6C584E-7BC3-46F4-A595-00AEC9C3BA4F}" type="sibTrans" cxnId="{3313A49E-018D-4BF0-82D3-36DAE871D6E9}">
      <dgm:prSet/>
      <dgm:spPr/>
      <dgm:t>
        <a:bodyPr/>
        <a:lstStyle/>
        <a:p>
          <a:endParaRPr lang="en-GB"/>
        </a:p>
      </dgm:t>
    </dgm:pt>
    <dgm:pt modelId="{549F5DC2-FE8F-4D3D-BBA9-CE023E1AFB4F}">
      <dgm:prSet phldrT="[Text]"/>
      <dgm:spPr/>
      <dgm:t>
        <a:bodyPr/>
        <a:lstStyle/>
        <a:p>
          <a:r>
            <a:rPr lang="en-GB" dirty="0"/>
            <a:t>Scholarly Teaching</a:t>
          </a:r>
        </a:p>
      </dgm:t>
    </dgm:pt>
    <dgm:pt modelId="{1760782F-E0F8-4994-842A-3E7891F192BA}" type="parTrans" cxnId="{C9CC999E-7988-4891-8027-3968E8BBB15B}">
      <dgm:prSet/>
      <dgm:spPr/>
      <dgm:t>
        <a:bodyPr/>
        <a:lstStyle/>
        <a:p>
          <a:endParaRPr lang="en-GB"/>
        </a:p>
      </dgm:t>
    </dgm:pt>
    <dgm:pt modelId="{BD1AD7A4-0774-40EE-B74C-21C5BBE7D8FA}" type="sibTrans" cxnId="{C9CC999E-7988-4891-8027-3968E8BBB15B}">
      <dgm:prSet/>
      <dgm:spPr/>
      <dgm:t>
        <a:bodyPr/>
        <a:lstStyle/>
        <a:p>
          <a:endParaRPr lang="en-GB"/>
        </a:p>
      </dgm:t>
    </dgm:pt>
    <dgm:pt modelId="{2239D970-93CF-46DA-9E9A-0E8ADAB1E04B}">
      <dgm:prSet phldrT="[Text]"/>
      <dgm:spPr/>
      <dgm:t>
        <a:bodyPr/>
        <a:lstStyle/>
        <a:p>
          <a:r>
            <a:rPr lang="en-GB" dirty="0"/>
            <a:t>Scholarship of Teaching and Learning</a:t>
          </a:r>
        </a:p>
      </dgm:t>
    </dgm:pt>
    <dgm:pt modelId="{0D554403-DF7A-4EF6-9936-F9C2AF4347BD}" type="parTrans" cxnId="{238089F0-F973-42F1-9943-AD8FAEC6218F}">
      <dgm:prSet/>
      <dgm:spPr/>
      <dgm:t>
        <a:bodyPr/>
        <a:lstStyle/>
        <a:p>
          <a:endParaRPr lang="en-GB"/>
        </a:p>
      </dgm:t>
    </dgm:pt>
    <dgm:pt modelId="{F7810151-6121-4A45-8EC7-C357FB9F893B}" type="sibTrans" cxnId="{238089F0-F973-42F1-9943-AD8FAEC6218F}">
      <dgm:prSet/>
      <dgm:spPr/>
      <dgm:t>
        <a:bodyPr/>
        <a:lstStyle/>
        <a:p>
          <a:endParaRPr lang="en-GB"/>
        </a:p>
      </dgm:t>
    </dgm:pt>
    <dgm:pt modelId="{EC8365BE-7BB6-4E33-B4AC-09E54C5AE892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00DC7EC8-1EA0-4219-AE21-002A3E786C51}" type="parTrans" cxnId="{A9D67514-870F-4133-9D15-5E78E85EA1E3}">
      <dgm:prSet/>
      <dgm:spPr/>
      <dgm:t>
        <a:bodyPr/>
        <a:lstStyle/>
        <a:p>
          <a:endParaRPr lang="en-GB"/>
        </a:p>
      </dgm:t>
    </dgm:pt>
    <dgm:pt modelId="{98FC2637-F29B-4933-9ACE-4F0E27894BD8}" type="sibTrans" cxnId="{A9D67514-870F-4133-9D15-5E78E85EA1E3}">
      <dgm:prSet/>
      <dgm:spPr/>
      <dgm:t>
        <a:bodyPr/>
        <a:lstStyle/>
        <a:p>
          <a:endParaRPr lang="en-GB"/>
        </a:p>
      </dgm:t>
    </dgm:pt>
    <dgm:pt modelId="{A7D03312-4EAB-4E58-8BD0-376ED5D6EF2E}">
      <dgm:prSet phldrT="[Text]"/>
      <dgm:spPr/>
      <dgm:t>
        <a:bodyPr/>
        <a:lstStyle/>
        <a:p>
          <a:r>
            <a:rPr lang="en-GB" dirty="0"/>
            <a:t>Evidence-informed teaching</a:t>
          </a:r>
        </a:p>
      </dgm:t>
    </dgm:pt>
    <dgm:pt modelId="{78882789-BDBD-463B-9D65-944373625B64}" type="parTrans" cxnId="{48BC463B-9459-49E3-9D41-CF3EF5FB1A32}">
      <dgm:prSet/>
      <dgm:spPr/>
      <dgm:t>
        <a:bodyPr/>
        <a:lstStyle/>
        <a:p>
          <a:endParaRPr lang="en-GB"/>
        </a:p>
      </dgm:t>
    </dgm:pt>
    <dgm:pt modelId="{19D97305-84BA-41B0-8288-DB20BFA24E86}" type="sibTrans" cxnId="{48BC463B-9459-49E3-9D41-CF3EF5FB1A32}">
      <dgm:prSet/>
      <dgm:spPr/>
      <dgm:t>
        <a:bodyPr/>
        <a:lstStyle/>
        <a:p>
          <a:endParaRPr lang="en-GB"/>
        </a:p>
      </dgm:t>
    </dgm:pt>
    <dgm:pt modelId="{C5C8E9B8-2474-4105-B814-5ACA354AB995}">
      <dgm:prSet phldrT="[Text]"/>
      <dgm:spPr/>
      <dgm:t>
        <a:bodyPr/>
        <a:lstStyle/>
        <a:p>
          <a:r>
            <a:rPr lang="en-GB" dirty="0"/>
            <a:t>Evidence-informed teaching made public and open to critique</a:t>
          </a:r>
        </a:p>
      </dgm:t>
    </dgm:pt>
    <dgm:pt modelId="{0E56778E-3A86-4EAD-830E-0260B7F1CE60}" type="parTrans" cxnId="{D4DA2756-D3FE-4CC3-9814-248079DD845A}">
      <dgm:prSet/>
      <dgm:spPr/>
      <dgm:t>
        <a:bodyPr/>
        <a:lstStyle/>
        <a:p>
          <a:endParaRPr lang="en-GB"/>
        </a:p>
      </dgm:t>
    </dgm:pt>
    <dgm:pt modelId="{B31736BB-8A76-4FC2-9EBF-29F0737F6B89}" type="sibTrans" cxnId="{D4DA2756-D3FE-4CC3-9814-248079DD845A}">
      <dgm:prSet/>
      <dgm:spPr/>
      <dgm:t>
        <a:bodyPr/>
        <a:lstStyle/>
        <a:p>
          <a:endParaRPr lang="en-GB"/>
        </a:p>
      </dgm:t>
    </dgm:pt>
    <dgm:pt modelId="{1CED7EA4-9588-40E2-9E66-7AD98421C728}" type="pres">
      <dgm:prSet presAssocID="{F1D6AC10-12BD-4BE7-A318-E9E0E421E26D}" presName="Name0" presStyleCnt="0">
        <dgm:presLayoutVars>
          <dgm:dir/>
          <dgm:resizeHandles val="exact"/>
        </dgm:presLayoutVars>
      </dgm:prSet>
      <dgm:spPr/>
    </dgm:pt>
    <dgm:pt modelId="{936A342A-9445-4051-B0EA-6201E35A0366}" type="pres">
      <dgm:prSet presAssocID="{5C0E71DE-5FCE-4E3B-93DB-1CED9ACD2777}" presName="node" presStyleLbl="node1" presStyleIdx="0" presStyleCnt="4">
        <dgm:presLayoutVars>
          <dgm:bulletEnabled val="1"/>
        </dgm:presLayoutVars>
      </dgm:prSet>
      <dgm:spPr/>
    </dgm:pt>
    <dgm:pt modelId="{39617D25-EA78-4E43-9DA7-0CAD2032D94C}" type="pres">
      <dgm:prSet presAssocID="{FD6C584E-7BC3-46F4-A595-00AEC9C3BA4F}" presName="sibTrans" presStyleCnt="0"/>
      <dgm:spPr/>
    </dgm:pt>
    <dgm:pt modelId="{E0B537CA-5B8F-4998-9342-D6976E424C94}" type="pres">
      <dgm:prSet presAssocID="{549F5DC2-FE8F-4D3D-BBA9-CE023E1AFB4F}" presName="node" presStyleLbl="node1" presStyleIdx="1" presStyleCnt="4">
        <dgm:presLayoutVars>
          <dgm:bulletEnabled val="1"/>
        </dgm:presLayoutVars>
      </dgm:prSet>
      <dgm:spPr/>
    </dgm:pt>
    <dgm:pt modelId="{ED86AF36-139C-4F6C-A119-97BFDA159984}" type="pres">
      <dgm:prSet presAssocID="{BD1AD7A4-0774-40EE-B74C-21C5BBE7D8FA}" presName="sibTrans" presStyleCnt="0"/>
      <dgm:spPr/>
    </dgm:pt>
    <dgm:pt modelId="{CF94A93D-D407-4A9C-85AE-3A7192EB4441}" type="pres">
      <dgm:prSet presAssocID="{2239D970-93CF-46DA-9E9A-0E8ADAB1E04B}" presName="node" presStyleLbl="node1" presStyleIdx="2" presStyleCnt="4">
        <dgm:presLayoutVars>
          <dgm:bulletEnabled val="1"/>
        </dgm:presLayoutVars>
      </dgm:prSet>
      <dgm:spPr/>
    </dgm:pt>
    <dgm:pt modelId="{1DBE07EF-3B61-4C3D-9733-4D1FE43F2D89}" type="pres">
      <dgm:prSet presAssocID="{F7810151-6121-4A45-8EC7-C357FB9F893B}" presName="sibTrans" presStyleCnt="0"/>
      <dgm:spPr/>
    </dgm:pt>
    <dgm:pt modelId="{B0006D20-0757-4AC9-AB45-3E9AD21CC6AE}" type="pres">
      <dgm:prSet presAssocID="{EC8365BE-7BB6-4E33-B4AC-09E54C5AE892}" presName="node" presStyleLbl="node1" presStyleIdx="3" presStyleCnt="4">
        <dgm:presLayoutVars>
          <dgm:bulletEnabled val="1"/>
        </dgm:presLayoutVars>
      </dgm:prSet>
      <dgm:spPr/>
    </dgm:pt>
  </dgm:ptLst>
  <dgm:cxnLst>
    <dgm:cxn modelId="{7876C900-FFAB-4957-8DF4-6C53047A5EE6}" type="presOf" srcId="{5C0E71DE-5FCE-4E3B-93DB-1CED9ACD2777}" destId="{936A342A-9445-4051-B0EA-6201E35A0366}" srcOrd="0" destOrd="0" presId="urn:microsoft.com/office/officeart/2005/8/layout/hList6"/>
    <dgm:cxn modelId="{2DF7ED01-C898-4DA9-A74C-4D12DC9AAE4E}" type="presOf" srcId="{549F5DC2-FE8F-4D3D-BBA9-CE023E1AFB4F}" destId="{E0B537CA-5B8F-4998-9342-D6976E424C94}" srcOrd="0" destOrd="0" presId="urn:microsoft.com/office/officeart/2005/8/layout/hList6"/>
    <dgm:cxn modelId="{FAF28012-3B20-4F42-AFB8-2D242ED554A9}" type="presOf" srcId="{F1D6AC10-12BD-4BE7-A318-E9E0E421E26D}" destId="{1CED7EA4-9588-40E2-9E66-7AD98421C728}" srcOrd="0" destOrd="0" presId="urn:microsoft.com/office/officeart/2005/8/layout/hList6"/>
    <dgm:cxn modelId="{A9D67514-870F-4133-9D15-5E78E85EA1E3}" srcId="{F1D6AC10-12BD-4BE7-A318-E9E0E421E26D}" destId="{EC8365BE-7BB6-4E33-B4AC-09E54C5AE892}" srcOrd="3" destOrd="0" parTransId="{00DC7EC8-1EA0-4219-AE21-002A3E786C51}" sibTransId="{98FC2637-F29B-4933-9ACE-4F0E27894BD8}"/>
    <dgm:cxn modelId="{48BC463B-9459-49E3-9D41-CF3EF5FB1A32}" srcId="{549F5DC2-FE8F-4D3D-BBA9-CE023E1AFB4F}" destId="{A7D03312-4EAB-4E58-8BD0-376ED5D6EF2E}" srcOrd="0" destOrd="0" parTransId="{78882789-BDBD-463B-9D65-944373625B64}" sibTransId="{19D97305-84BA-41B0-8288-DB20BFA24E86}"/>
    <dgm:cxn modelId="{84164C66-CFAA-457A-B939-A4723D870A82}" type="presOf" srcId="{2239D970-93CF-46DA-9E9A-0E8ADAB1E04B}" destId="{CF94A93D-D407-4A9C-85AE-3A7192EB4441}" srcOrd="0" destOrd="0" presId="urn:microsoft.com/office/officeart/2005/8/layout/hList6"/>
    <dgm:cxn modelId="{8827A16B-B67F-4123-B932-C2CA1713FE67}" type="presOf" srcId="{A7D03312-4EAB-4E58-8BD0-376ED5D6EF2E}" destId="{E0B537CA-5B8F-4998-9342-D6976E424C94}" srcOrd="0" destOrd="1" presId="urn:microsoft.com/office/officeart/2005/8/layout/hList6"/>
    <dgm:cxn modelId="{D4DA2756-D3FE-4CC3-9814-248079DD845A}" srcId="{2239D970-93CF-46DA-9E9A-0E8ADAB1E04B}" destId="{C5C8E9B8-2474-4105-B814-5ACA354AB995}" srcOrd="0" destOrd="0" parTransId="{0E56778E-3A86-4EAD-830E-0260B7F1CE60}" sibTransId="{B31736BB-8A76-4FC2-9EBF-29F0737F6B89}"/>
    <dgm:cxn modelId="{C9CC999E-7988-4891-8027-3968E8BBB15B}" srcId="{F1D6AC10-12BD-4BE7-A318-E9E0E421E26D}" destId="{549F5DC2-FE8F-4D3D-BBA9-CE023E1AFB4F}" srcOrd="1" destOrd="0" parTransId="{1760782F-E0F8-4994-842A-3E7891F192BA}" sibTransId="{BD1AD7A4-0774-40EE-B74C-21C5BBE7D8FA}"/>
    <dgm:cxn modelId="{3313A49E-018D-4BF0-82D3-36DAE871D6E9}" srcId="{F1D6AC10-12BD-4BE7-A318-E9E0E421E26D}" destId="{5C0E71DE-5FCE-4E3B-93DB-1CED9ACD2777}" srcOrd="0" destOrd="0" parTransId="{9052AADC-56DE-4E4C-B281-5C4354596842}" sibTransId="{FD6C584E-7BC3-46F4-A595-00AEC9C3BA4F}"/>
    <dgm:cxn modelId="{8379E1A4-B869-4D6A-ABA4-4B499A1E1E74}" type="presOf" srcId="{C5C8E9B8-2474-4105-B814-5ACA354AB995}" destId="{CF94A93D-D407-4A9C-85AE-3A7192EB4441}" srcOrd="0" destOrd="1" presId="urn:microsoft.com/office/officeart/2005/8/layout/hList6"/>
    <dgm:cxn modelId="{1489C0D7-389F-45FA-923A-FED363CA0562}" type="presOf" srcId="{EC8365BE-7BB6-4E33-B4AC-09E54C5AE892}" destId="{B0006D20-0757-4AC9-AB45-3E9AD21CC6AE}" srcOrd="0" destOrd="0" presId="urn:microsoft.com/office/officeart/2005/8/layout/hList6"/>
    <dgm:cxn modelId="{238089F0-F973-42F1-9943-AD8FAEC6218F}" srcId="{F1D6AC10-12BD-4BE7-A318-E9E0E421E26D}" destId="{2239D970-93CF-46DA-9E9A-0E8ADAB1E04B}" srcOrd="2" destOrd="0" parTransId="{0D554403-DF7A-4EF6-9936-F9C2AF4347BD}" sibTransId="{F7810151-6121-4A45-8EC7-C357FB9F893B}"/>
    <dgm:cxn modelId="{968EB018-F01F-4A03-9DB0-8B1F957E91A5}" type="presParOf" srcId="{1CED7EA4-9588-40E2-9E66-7AD98421C728}" destId="{936A342A-9445-4051-B0EA-6201E35A0366}" srcOrd="0" destOrd="0" presId="urn:microsoft.com/office/officeart/2005/8/layout/hList6"/>
    <dgm:cxn modelId="{5F3C9E48-05C6-4912-AC4A-C07A0A06679E}" type="presParOf" srcId="{1CED7EA4-9588-40E2-9E66-7AD98421C728}" destId="{39617D25-EA78-4E43-9DA7-0CAD2032D94C}" srcOrd="1" destOrd="0" presId="urn:microsoft.com/office/officeart/2005/8/layout/hList6"/>
    <dgm:cxn modelId="{7746350B-DC8D-4761-ACF6-F807F351E1C6}" type="presParOf" srcId="{1CED7EA4-9588-40E2-9E66-7AD98421C728}" destId="{E0B537CA-5B8F-4998-9342-D6976E424C94}" srcOrd="2" destOrd="0" presId="urn:microsoft.com/office/officeart/2005/8/layout/hList6"/>
    <dgm:cxn modelId="{AB7817E8-6F02-43FE-9755-40A4BC2219F9}" type="presParOf" srcId="{1CED7EA4-9588-40E2-9E66-7AD98421C728}" destId="{ED86AF36-139C-4F6C-A119-97BFDA159984}" srcOrd="3" destOrd="0" presId="urn:microsoft.com/office/officeart/2005/8/layout/hList6"/>
    <dgm:cxn modelId="{8016A51C-88AA-42EB-AB4D-819A03CC765D}" type="presParOf" srcId="{1CED7EA4-9588-40E2-9E66-7AD98421C728}" destId="{CF94A93D-D407-4A9C-85AE-3A7192EB4441}" srcOrd="4" destOrd="0" presId="urn:microsoft.com/office/officeart/2005/8/layout/hList6"/>
    <dgm:cxn modelId="{517660CD-8F67-49B2-AC0E-1060F7CC4E04}" type="presParOf" srcId="{1CED7EA4-9588-40E2-9E66-7AD98421C728}" destId="{1DBE07EF-3B61-4C3D-9733-4D1FE43F2D89}" srcOrd="5" destOrd="0" presId="urn:microsoft.com/office/officeart/2005/8/layout/hList6"/>
    <dgm:cxn modelId="{426C8239-3951-44B0-8F02-0FF851683447}" type="presParOf" srcId="{1CED7EA4-9588-40E2-9E66-7AD98421C728}" destId="{B0006D20-0757-4AC9-AB45-3E9AD21CC6A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342A-9445-4051-B0EA-6201E35A0366}">
      <dsp:nvSpPr>
        <dsp:cNvPr id="0" name=""/>
        <dsp:cNvSpPr/>
      </dsp:nvSpPr>
      <dsp:spPr>
        <a:xfrm rot="16200000">
          <a:off x="-1176933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Teaching</a:t>
          </a:r>
        </a:p>
      </dsp:txBody>
      <dsp:txXfrm rot="5400000">
        <a:off x="2535" y="969327"/>
        <a:ext cx="2487699" cy="2907982"/>
      </dsp:txXfrm>
    </dsp:sp>
    <dsp:sp modelId="{E0B537CA-5B8F-4998-9342-D6976E424C94}">
      <dsp:nvSpPr>
        <dsp:cNvPr id="0" name=""/>
        <dsp:cNvSpPr/>
      </dsp:nvSpPr>
      <dsp:spPr>
        <a:xfrm rot="16200000">
          <a:off x="1497343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Scholarly 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Evidence-informed teaching</a:t>
          </a:r>
        </a:p>
      </dsp:txBody>
      <dsp:txXfrm rot="5400000">
        <a:off x="2676811" y="969327"/>
        <a:ext cx="2487699" cy="2907982"/>
      </dsp:txXfrm>
    </dsp:sp>
    <dsp:sp modelId="{CF94A93D-D407-4A9C-85AE-3A7192EB4441}">
      <dsp:nvSpPr>
        <dsp:cNvPr id="0" name=""/>
        <dsp:cNvSpPr/>
      </dsp:nvSpPr>
      <dsp:spPr>
        <a:xfrm rot="16200000">
          <a:off x="4171619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Scholarship of Teaching and Learning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Evidence-informed teaching made public and open to critique</a:t>
          </a:r>
        </a:p>
      </dsp:txBody>
      <dsp:txXfrm rot="5400000">
        <a:off x="5351087" y="969327"/>
        <a:ext cx="2487699" cy="2907982"/>
      </dsp:txXfrm>
    </dsp:sp>
    <dsp:sp modelId="{B0006D20-0757-4AC9-AB45-3E9AD21CC6AE}">
      <dsp:nvSpPr>
        <dsp:cNvPr id="0" name=""/>
        <dsp:cNvSpPr/>
      </dsp:nvSpPr>
      <dsp:spPr>
        <a:xfrm rot="16200000">
          <a:off x="6845896" y="1179468"/>
          <a:ext cx="4846636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Research</a:t>
          </a:r>
        </a:p>
      </dsp:txBody>
      <dsp:txXfrm rot="5400000">
        <a:off x="8025364" y="969327"/>
        <a:ext cx="2487699" cy="290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– Slides 1 to 7</a:t>
            </a:r>
          </a:p>
          <a:p>
            <a:r>
              <a:rPr lang="en-GB" dirty="0"/>
              <a:t>Trevor – Slides 8 to 15</a:t>
            </a:r>
          </a:p>
          <a:p>
            <a:r>
              <a:rPr lang="en-GB" dirty="0"/>
              <a:t>Mark – Slides 16 to 20</a:t>
            </a:r>
          </a:p>
          <a:p>
            <a:r>
              <a:rPr lang="en-GB" dirty="0"/>
              <a:t>Trevor – Slides 21 to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3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to finish this slide and handover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3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Trevor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Trevor to finish this slide and handover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6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1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to finish this slide and handover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2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Trevor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6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– Slides 1 to 7</a:t>
            </a:r>
          </a:p>
          <a:p>
            <a:r>
              <a:rPr lang="en-GB" dirty="0"/>
              <a:t>Trevor – Slides 8 to 15</a:t>
            </a:r>
          </a:p>
          <a:p>
            <a:r>
              <a:rPr lang="en-GB" dirty="0"/>
              <a:t>Mark – Slides 16 to 20</a:t>
            </a:r>
          </a:p>
          <a:p>
            <a:r>
              <a:rPr lang="en-GB" dirty="0"/>
              <a:t>Trevor – Slides 21 to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9E6F516-5A93-46CB-BD93-0AA757BC2E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5321" y="3520774"/>
            <a:ext cx="7039156" cy="3956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B4B5340-958A-450C-A8D9-EBE1007D2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5321" y="3916393"/>
            <a:ext cx="7039156" cy="67286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01/08/2018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V1.2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3EEA31-37FD-4C6A-A5B4-FAEB69A86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55319" y="4741654"/>
            <a:ext cx="7039156" cy="37381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1st August 2017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898A98A-E192-4AAF-9C23-E1F9CFFAB1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16346" y="1923512"/>
            <a:ext cx="6878127" cy="112736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5553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Tuesday, 2nd February 2021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1E4B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teem@open.ac.uk" TargetMode="External"/><Relationship Id="rId7" Type="http://schemas.openxmlformats.org/officeDocument/2006/relationships/hyperlink" Target="https://bit.ly/gsws-dec-2021-sli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twitter.com/OU_eSTEeM" TargetMode="External"/><Relationship Id="rId4" Type="http://schemas.openxmlformats.org/officeDocument/2006/relationships/hyperlink" Target="http://www.open.ac.uk/estee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3.open.ac.uk/course/view.php?id=300833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openuniv.sharepoint.com/sites/mi/data-and-student-analytic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analyse.kmi.open.ac.uk/AnalyseDashboard/home" TargetMode="External"/><Relationship Id="rId4" Type="http://schemas.openxmlformats.org/officeDocument/2006/relationships/hyperlink" Target="https://analyse.kmi.open.ac.u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intranet6.open.ac.uk/teaching/learning-design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learn3.open.ac.uk/course/view.php?id=30089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openuniv.sharepoint.com/sites/units/lds/scholarship-exchange/SitePages/Home.aspx" TargetMode="External"/><Relationship Id="rId4" Type="http://schemas.openxmlformats.org/officeDocument/2006/relationships/hyperlink" Target="http://oro.open.ac.uk/" TargetMode="Externa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sa.ac.uk/" TargetMode="External"/><Relationship Id="rId3" Type="http://schemas.openxmlformats.org/officeDocument/2006/relationships/hyperlink" Target="https://officeforstudents.org.uk/" TargetMode="External"/><Relationship Id="rId7" Type="http://schemas.openxmlformats.org/officeDocument/2006/relationships/hyperlink" Target="http://www.qaa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conomy-ni.gov.uk/topics/higher-education" TargetMode="External"/><Relationship Id="rId5" Type="http://schemas.openxmlformats.org/officeDocument/2006/relationships/hyperlink" Target="https://www.hefcw.ac.uk/" TargetMode="External"/><Relationship Id="rId10" Type="http://schemas.openxmlformats.org/officeDocument/2006/relationships/hyperlink" Target="https://www.jisc.ac.uk/" TargetMode="External"/><Relationship Id="rId4" Type="http://schemas.openxmlformats.org/officeDocument/2006/relationships/hyperlink" Target="https://www.sfc.ac.uk/" TargetMode="External"/><Relationship Id="rId9" Type="http://schemas.openxmlformats.org/officeDocument/2006/relationships/hyperlink" Target="https://www.advance-he.ac.u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chief-data-office/SitePages/SRPP.aspx" TargetMode="External"/><Relationship Id="rId2" Type="http://schemas.openxmlformats.org/officeDocument/2006/relationships/hyperlink" Target="http://www.open.ac.uk/research/governance/ethics/human/review-proces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univ.sharepoint.com/sites/intranet-people-services/Pages/staff-surveys.aspx" TargetMode="External"/><Relationship Id="rId5" Type="http://schemas.openxmlformats.org/officeDocument/2006/relationships/hyperlink" Target="https://openuniv.sharepoint.com/sites/info-compliance/records-management/SitePages/Information-Asset-Register.aspx" TargetMode="External"/><Relationship Id="rId4" Type="http://schemas.openxmlformats.org/officeDocument/2006/relationships/hyperlink" Target="https://openuniv.sharepoint.com/sites/intranet-information-rights/Pages/roles-and-responsibilities.asp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steem/gsws_dec_2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cholarship-of-teaching-and-learning-in-ST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y.vanderbilt.edu/sotl/" TargetMode="External"/><Relationship Id="rId3" Type="http://schemas.openxmlformats.org/officeDocument/2006/relationships/hyperlink" Target="https://www.ed.ac.uk/institute-academic-development/learning-teaching/staff/sotl" TargetMode="External"/><Relationship Id="rId7" Type="http://schemas.openxmlformats.org/officeDocument/2006/relationships/hyperlink" Target="https://fctl.ucf.edu/sotl-and-dber/" TargetMode="External"/><Relationship Id="rId2" Type="http://schemas.openxmlformats.org/officeDocument/2006/relationships/hyperlink" Target="https://www.heacademy.ac.uk/system/files/pedagogic_research_guide_final_version_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rk.ac.uk/staff/teaching/develop/sotl-network" TargetMode="External"/><Relationship Id="rId5" Type="http://schemas.openxmlformats.org/officeDocument/2006/relationships/hyperlink" Target="https://www.plymouth.ac.uk/research/pedagogic-research" TargetMode="External"/><Relationship Id="rId4" Type="http://schemas.openxmlformats.org/officeDocument/2006/relationships/hyperlink" Target="https://lta.hw.ac.uk/resources/scholarship-of-teaching-and-learnin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steem/gsws_dec_20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steem@open.ac.uk" TargetMode="External"/><Relationship Id="rId7" Type="http://schemas.openxmlformats.org/officeDocument/2006/relationships/hyperlink" Target="https://bit.ly/gsws-dec-2021-sli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twitter.com/OU_eSTEeM" TargetMode="External"/><Relationship Id="rId4" Type="http://schemas.openxmlformats.org/officeDocument/2006/relationships/hyperlink" Target="http://www.open.ac.uk/estee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ymouth.ac.uk/uploads/production/document/path/2/2392/7_Steps_to_Pedagogic_Research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FA829-309B-461E-8A79-2BB154D0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1291237"/>
            <a:ext cx="9144000" cy="6366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4000" dirty="0"/>
              <a:t>Getting Started with Scholarship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44E7-05B6-4E37-9A8D-0973A5026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29" y="2474654"/>
            <a:ext cx="4858871" cy="1099621"/>
          </a:xfrm>
        </p:spPr>
        <p:txBody>
          <a:bodyPr>
            <a:noAutofit/>
          </a:bodyPr>
          <a:lstStyle/>
          <a:p>
            <a:pPr algn="l"/>
            <a:r>
              <a:rPr lang="en-GB" sz="2800" b="0" dirty="0">
                <a:latin typeface="Calibri" panose="020F0502020204030204" pitchFamily="34" charset="0"/>
              </a:rPr>
              <a:t>Trevor Collins and Mark Jones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</a:rPr>
              <a:t>Wednesday, 8</a:t>
            </a:r>
            <a:r>
              <a:rPr lang="en-GB" sz="2800" baseline="30000" dirty="0">
                <a:latin typeface="Calibri" panose="020F0502020204030204" pitchFamily="34" charset="0"/>
              </a:rPr>
              <a:t>th</a:t>
            </a:r>
            <a:r>
              <a:rPr lang="en-GB" sz="2800" dirty="0">
                <a:latin typeface="Calibri" panose="020F0502020204030204" pitchFamily="34" charset="0"/>
              </a:rPr>
              <a:t> December 2021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094" y="47016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B3ECD-303C-4F7F-A758-14BB6494F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7057" y="953190"/>
            <a:ext cx="1905580" cy="131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9C0D4-3D5F-46A7-BE44-6CCD9C925C40}"/>
              </a:ext>
            </a:extLst>
          </p:cNvPr>
          <p:cNvSpPr txBox="1"/>
          <p:nvPr/>
        </p:nvSpPr>
        <p:spPr>
          <a:xfrm>
            <a:off x="1237129" y="5056593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esteem@open.ac.uk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DBFE-CE98-465C-89CD-7789107F1770}"/>
              </a:ext>
            </a:extLst>
          </p:cNvPr>
          <p:cNvSpPr txBox="1"/>
          <p:nvPr/>
        </p:nvSpPr>
        <p:spPr>
          <a:xfrm>
            <a:off x="4592277" y="5070991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www.open.ac.uk/esteem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CBE45-469A-446A-8565-57E48FCB12E3}"/>
              </a:ext>
            </a:extLst>
          </p:cNvPr>
          <p:cNvSpPr txBox="1"/>
          <p:nvPr/>
        </p:nvSpPr>
        <p:spPr>
          <a:xfrm>
            <a:off x="8503282" y="507099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5"/>
              </a:rPr>
              <a:t>@</a:t>
            </a:r>
            <a:r>
              <a:rPr lang="en-US" sz="2400" dirty="0" err="1">
                <a:hlinkClick r:id="rId5"/>
              </a:rPr>
              <a:t>OU_eSTEeM</a:t>
            </a:r>
            <a:r>
              <a:rPr lang="en-US" sz="2400" dirty="0"/>
              <a:t>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BEF9D-E7B1-4F2D-9B00-AB3A046B9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9" y="2603951"/>
            <a:ext cx="3110368" cy="94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2B3B5-3FA4-4469-AF77-E9EE1A521BBF}"/>
              </a:ext>
            </a:extLst>
          </p:cNvPr>
          <p:cNvSpPr txBox="1"/>
          <p:nvPr/>
        </p:nvSpPr>
        <p:spPr>
          <a:xfrm>
            <a:off x="1237129" y="3929209"/>
            <a:ext cx="45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linkClick r:id="rId7"/>
              </a:rPr>
              <a:t>https://bit.ly/gsws-dec-2021-slides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06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10C1C6-9165-4070-8EB4-0B2ED4DA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3: Goals and preparation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05C829-FA3B-4C4F-901A-85C156DD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Think about a potential project you are interested in…</a:t>
            </a:r>
          </a:p>
          <a:p>
            <a:r>
              <a:rPr lang="en-US" dirty="0"/>
              <a:t>What are the goals of your project?</a:t>
            </a:r>
          </a:p>
          <a:p>
            <a:r>
              <a:rPr lang="en-US" dirty="0"/>
              <a:t>What initiated your interest in this project?</a:t>
            </a:r>
          </a:p>
          <a:p>
            <a:r>
              <a:rPr lang="en-US" dirty="0"/>
              <a:t>What is already known about the topic</a:t>
            </a:r>
          </a:p>
          <a:p>
            <a:pPr lvl="1"/>
            <a:r>
              <a:rPr lang="en-US" dirty="0"/>
              <a:t>From existing evidence </a:t>
            </a:r>
          </a:p>
          <a:p>
            <a:pPr lvl="1"/>
            <a:r>
              <a:rPr lang="en-US" dirty="0"/>
              <a:t>From shared practice </a:t>
            </a:r>
          </a:p>
          <a:p>
            <a:pPr lvl="1"/>
            <a:r>
              <a:rPr lang="en-US" dirty="0"/>
              <a:t>From the research literature</a:t>
            </a:r>
          </a:p>
          <a:p>
            <a:r>
              <a:rPr lang="en-US" dirty="0"/>
              <a:t>What would be your question(s) at this stage of the research?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BC1DE66-BFCD-4657-A935-09B68928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F257B9-3542-4266-A2B0-FA45F6A6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D89C4D-6599-4460-ADFF-5559D90C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5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7083-FA8E-4ACD-B303-DDF807C6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factors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F389-396E-4820-A0AF-B989380E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intended outcomes of the project?</a:t>
            </a:r>
          </a:p>
          <a:p>
            <a:pPr lvl="1"/>
            <a:r>
              <a:rPr lang="en-US" dirty="0"/>
              <a:t>To inform module development</a:t>
            </a:r>
          </a:p>
          <a:p>
            <a:pPr lvl="1"/>
            <a:r>
              <a:rPr lang="en-US" dirty="0"/>
              <a:t>For dissemination amongst colleagues</a:t>
            </a:r>
          </a:p>
          <a:p>
            <a:pPr lvl="1"/>
            <a:r>
              <a:rPr lang="en-US" dirty="0"/>
              <a:t>For external publication</a:t>
            </a:r>
          </a:p>
          <a:p>
            <a:r>
              <a:rPr lang="en-US" dirty="0"/>
              <a:t>How many people will be involved?</a:t>
            </a:r>
          </a:p>
          <a:p>
            <a:r>
              <a:rPr lang="en-US" dirty="0"/>
              <a:t>How much time do you have?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2681-7B09-4FCC-8E97-F84910A1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DE01B-7E6F-41F8-93D1-75A5B42B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358D-F884-4223-AE7F-D9AC74D2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6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7875-9B28-47F5-BC65-6B31F899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the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7679-86C6-4C92-94BE-9557FCB3E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When you have a research question and clear goals…</a:t>
            </a:r>
          </a:p>
          <a:p>
            <a:pPr lvl="1"/>
            <a:r>
              <a:rPr lang="en-GB" dirty="0"/>
              <a:t>What data already exists?</a:t>
            </a:r>
          </a:p>
          <a:p>
            <a:pPr lvl="1"/>
            <a:r>
              <a:rPr lang="en-GB" dirty="0"/>
              <a:t>What do you still need to know?</a:t>
            </a:r>
          </a:p>
          <a:p>
            <a:pPr lvl="1"/>
            <a:r>
              <a:rPr lang="en-GB" dirty="0"/>
              <a:t>What methods might be appropriate?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ADE0-5C06-4A62-B5F6-52AD53D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E4BF8-3D80-4CC2-8563-5D813A99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25B6-C9E6-4A69-A2B5-42DA6B6C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12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D9FA4B-2DDF-4E59-822E-96EFA8CF2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8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3DC4-CD9D-461E-9D90-8D41A73B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Institutional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D70A-F38E-438A-8516-09FD1DDE5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905500" cy="4808856"/>
          </a:xfrm>
        </p:spPr>
        <p:txBody>
          <a:bodyPr/>
          <a:lstStyle/>
          <a:p>
            <a:r>
              <a:rPr lang="en-GB" dirty="0"/>
              <a:t>OU student data</a:t>
            </a:r>
          </a:p>
          <a:p>
            <a:pPr lvl="1"/>
            <a:r>
              <a:rPr lang="en-GB" dirty="0">
                <a:hlinkClick r:id="rId2"/>
              </a:rPr>
              <a:t>https://openuniv.sharepoint.com/sites/mi/data-and-student-analytics</a:t>
            </a:r>
            <a:r>
              <a:rPr lang="en-GB" dirty="0"/>
              <a:t> </a:t>
            </a:r>
          </a:p>
          <a:p>
            <a:r>
              <a:rPr lang="en-GB" dirty="0"/>
              <a:t>Learning Analytics</a:t>
            </a:r>
          </a:p>
          <a:p>
            <a:pPr lvl="1"/>
            <a:r>
              <a:rPr lang="en-GB" dirty="0"/>
              <a:t>Analytics 4 Action </a:t>
            </a:r>
          </a:p>
          <a:p>
            <a:pPr lvl="2"/>
            <a:r>
              <a:rPr lang="en-GB" dirty="0">
                <a:hlinkClick r:id="rId3"/>
              </a:rPr>
              <a:t>A4A Home</a:t>
            </a:r>
            <a:endParaRPr lang="en-GB" dirty="0"/>
          </a:p>
          <a:p>
            <a:pPr lvl="1"/>
            <a:r>
              <a:rPr lang="en-GB" dirty="0"/>
              <a:t>OU Analyse</a:t>
            </a:r>
          </a:p>
          <a:p>
            <a:pPr lvl="2"/>
            <a:r>
              <a:rPr lang="en-GB" dirty="0">
                <a:hlinkClick r:id="rId4"/>
              </a:rPr>
              <a:t>OU Analyse website</a:t>
            </a:r>
            <a:endParaRPr lang="en-GB" dirty="0"/>
          </a:p>
          <a:p>
            <a:pPr lvl="2"/>
            <a:r>
              <a:rPr lang="en-GB" dirty="0">
                <a:hlinkClick r:id="rId5"/>
              </a:rPr>
              <a:t>OU Analyse Dashboard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FDE68E-9580-4FB2-8251-690840C8C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239000" y="1593849"/>
            <a:ext cx="3543300" cy="1993106"/>
          </a:xfr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129D-9AFE-4742-8051-429CE86D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D699-4527-4CA5-B71B-40AFA7C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6FD8-6DAD-4F72-B0F1-FB7A7076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BE99B0-B632-4074-B7CC-9B344686F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3766342"/>
            <a:ext cx="3543300" cy="199310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5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35B0-E67D-4EB9-8591-574BED43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OU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5345-A6CF-4610-8BE2-790F9A3DAB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 Intranet – A to Z…</a:t>
            </a:r>
          </a:p>
          <a:p>
            <a:pPr lvl="1"/>
            <a:r>
              <a:rPr lang="en-US" dirty="0">
                <a:hlinkClick r:id="rId2"/>
              </a:rPr>
              <a:t>Assessment Hub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Learning Design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Open Research Online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Scholarship Exchange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F52051-C803-46EE-8BD9-98D3474820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822692" y="1483724"/>
            <a:ext cx="6531108" cy="44255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619B-D6A1-4482-B071-17E8F581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14840-3D18-4A09-AA6F-C7419337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3763-974F-4189-8F2E-283C92E4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4B8D7-2D09-486C-8741-FFC52DD97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692" y="1483724"/>
            <a:ext cx="6531108" cy="4425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6D14BA-DE5A-461C-A971-9198FE0B88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692" y="1483724"/>
            <a:ext cx="6531108" cy="4425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9DCA9-9E03-4238-9FAE-7868F8543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690" y="1483724"/>
            <a:ext cx="6531110" cy="4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A329-9AA7-47DC-B3BE-4F191320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Research, Policy and Practice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7EB084-756A-4F93-BFE5-64C57778CE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 funding councils/regulators</a:t>
            </a:r>
          </a:p>
          <a:p>
            <a:pPr lvl="1"/>
            <a:r>
              <a:rPr lang="en-US" dirty="0">
                <a:hlinkClick r:id="rId3"/>
              </a:rPr>
              <a:t>https://officeforstudents.org.uk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https://www.sfc.ac.uk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https://www.hefcw.ac.uk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https://www.economy-ni.gov.uk/</a:t>
            </a:r>
            <a:br>
              <a:rPr lang="en-US" dirty="0">
                <a:hlinkClick r:id="rId6"/>
              </a:rPr>
            </a:br>
            <a:r>
              <a:rPr lang="en-US" dirty="0">
                <a:hlinkClick r:id="rId6"/>
              </a:rPr>
              <a:t>topics/higher-education</a:t>
            </a:r>
            <a:endParaRPr lang="en-US" dirty="0"/>
          </a:p>
          <a:p>
            <a:r>
              <a:rPr lang="en-US" dirty="0"/>
              <a:t>Quality Assurance Agency for Higher Education (QAA)</a:t>
            </a:r>
          </a:p>
          <a:p>
            <a:pPr lvl="1"/>
            <a:r>
              <a:rPr lang="en-US" dirty="0">
                <a:hlinkClick r:id="rId7"/>
              </a:rPr>
              <a:t>http://www.qaa.ac.uk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14917-D8F5-464A-B674-64592B203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549900" cy="4808856"/>
          </a:xfrm>
        </p:spPr>
        <p:txBody>
          <a:bodyPr/>
          <a:lstStyle/>
          <a:p>
            <a:r>
              <a:rPr lang="en-US" dirty="0"/>
              <a:t>Higher Education Statistics Agency</a:t>
            </a:r>
          </a:p>
          <a:p>
            <a:pPr lvl="1"/>
            <a:r>
              <a:rPr lang="en-US" dirty="0">
                <a:hlinkClick r:id="rId8"/>
              </a:rPr>
              <a:t>https://www.hesa.ac.uk</a:t>
            </a:r>
            <a:r>
              <a:rPr lang="en-US" dirty="0"/>
              <a:t> </a:t>
            </a:r>
          </a:p>
          <a:p>
            <a:r>
              <a:rPr lang="en-US" dirty="0"/>
              <a:t>Advance HE</a:t>
            </a:r>
          </a:p>
          <a:p>
            <a:pPr lvl="1"/>
            <a:r>
              <a:rPr lang="en-US" dirty="0">
                <a:hlinkClick r:id="rId9"/>
              </a:rPr>
              <a:t>https://www.advance-he.ac.uk</a:t>
            </a:r>
            <a:endParaRPr lang="en-US" dirty="0"/>
          </a:p>
          <a:p>
            <a:r>
              <a:rPr lang="en-US" dirty="0" err="1"/>
              <a:t>Jisc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https://www.jisc.ac.uk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A0A9C-A559-4CFF-A40A-393474FC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9598-54FC-4E81-95EF-EB43CD18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04F8-C4F7-4EC0-8C63-2092F8C8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3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B7DC-CD94-4AFA-B229-420E0077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</a:t>
            </a:r>
            <a:r>
              <a:rPr lang="en-GB" sz="4000" dirty="0"/>
              <a:t>appropriate methods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02C8F6-0E1D-4DFD-AC98-B41D4CB2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the methods can be used for and when…</a:t>
            </a:r>
          </a:p>
          <a:p>
            <a:pPr lvl="1"/>
            <a:r>
              <a:rPr lang="en-US" i="1" dirty="0"/>
              <a:t>Questionnaires</a:t>
            </a:r>
            <a:r>
              <a:rPr lang="en-US" dirty="0"/>
              <a:t>: Useful for getting snapshots in time, getting quantifiable data, identifying the situation before and after a change. Not so good for identifying feelings and attitudes.</a:t>
            </a:r>
          </a:p>
          <a:p>
            <a:pPr lvl="1"/>
            <a:r>
              <a:rPr lang="en-US" i="1" dirty="0"/>
              <a:t>Observations (face to face and online)</a:t>
            </a:r>
            <a:r>
              <a:rPr lang="en-US" dirty="0"/>
              <a:t>: Useful for understanding what students actually do (rather than what they say they do in activities).</a:t>
            </a:r>
          </a:p>
          <a:p>
            <a:pPr lvl="1"/>
            <a:r>
              <a:rPr lang="en-US" i="1" dirty="0"/>
              <a:t>Interviews/focus groups</a:t>
            </a:r>
            <a:r>
              <a:rPr lang="en-US" dirty="0"/>
              <a:t>: Useful for gathering in-depth data, including feelings and attitudes. Can be used at any point in the research cycle.  Generates a lot of data to </a:t>
            </a:r>
            <a:r>
              <a:rPr lang="en-US" dirty="0" err="1"/>
              <a:t>analyse</a:t>
            </a:r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D486B-EDAA-476A-AE1B-228DF1B2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8DD5E-E220-4138-B486-70B5FD1D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D2E7-3C94-4C1F-AE89-4D702377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CA2B4B-CBAE-4ECE-99E1-077CAB16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</a:t>
            </a:r>
            <a:r>
              <a:rPr lang="en-GB" sz="4000" dirty="0"/>
              <a:t>appropriate methods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99EAA2-FBB0-4D9E-9D89-98C42289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0515600" cy="4516120"/>
          </a:xfrm>
        </p:spPr>
        <p:txBody>
          <a:bodyPr/>
          <a:lstStyle/>
          <a:p>
            <a:r>
              <a:rPr lang="en-GB" dirty="0"/>
              <a:t>What the methods can be used for and when…</a:t>
            </a:r>
            <a:endParaRPr lang="en-US" dirty="0"/>
          </a:p>
          <a:p>
            <a:pPr lvl="1"/>
            <a:r>
              <a:rPr lang="en-US" i="1" dirty="0"/>
              <a:t>Documentary evidence</a:t>
            </a:r>
            <a:r>
              <a:rPr lang="en-US" dirty="0"/>
              <a:t>: Useful for identifying the current state of play and whether any changes have occurred after making changes (e.g., teaching and assessment materials, student assignments, policy documents).</a:t>
            </a:r>
          </a:p>
          <a:p>
            <a:pPr lvl="1"/>
            <a:r>
              <a:rPr lang="en-US" i="1" dirty="0"/>
              <a:t>Learning analytics</a:t>
            </a:r>
            <a:r>
              <a:rPr lang="en-US" dirty="0"/>
              <a:t>: Provides data on student activity, can be used at any time in research cycle.</a:t>
            </a:r>
          </a:p>
          <a:p>
            <a:pPr lvl="1"/>
            <a:r>
              <a:rPr lang="en-US" i="1" dirty="0"/>
              <a:t>Research diaries by students</a:t>
            </a:r>
            <a:r>
              <a:rPr lang="en-US" dirty="0"/>
              <a:t>: Useful for gathering data over time and gives some control to the student.</a:t>
            </a:r>
          </a:p>
          <a:p>
            <a:pPr lvl="1"/>
            <a:r>
              <a:rPr lang="en-US" i="1" dirty="0"/>
              <a:t>Research diaries by researcher</a:t>
            </a:r>
            <a:r>
              <a:rPr lang="en-US" dirty="0"/>
              <a:t>: Useful for gathering data over time and provides a basis for analytical notes.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45697-30C6-4FDF-8566-9735EB66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71AD7-2A92-4D5C-B822-ED0B9B5B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E93E1-6931-403D-9171-D7C1B908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0380-2131-4233-8B80-187245AE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considerations and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628B-A9FB-4337-9D0E-1BB8C1109E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Ethics</a:t>
            </a:r>
          </a:p>
          <a:p>
            <a:pPr lvl="1"/>
            <a:r>
              <a:rPr lang="en-GB" baseline="0" dirty="0"/>
              <a:t>The OU’s Human Research Ethics Committee website has an ethics checklist and guidance (see </a:t>
            </a:r>
            <a:r>
              <a:rPr lang="en-GB" baseline="0" dirty="0">
                <a:hlinkClick r:id="rId2"/>
              </a:rPr>
              <a:t>HREC website</a:t>
            </a:r>
            <a:r>
              <a:rPr lang="en-GB" baseline="0" dirty="0"/>
              <a:t>)</a:t>
            </a:r>
          </a:p>
          <a:p>
            <a:r>
              <a:rPr lang="en-GB" baseline="0" dirty="0"/>
              <a:t>Access to Students</a:t>
            </a:r>
          </a:p>
          <a:p>
            <a:pPr lvl="1"/>
            <a:r>
              <a:rPr lang="en-GB" baseline="0" dirty="0"/>
              <a:t>The Student Research Project Panel oversees the involvement of students in research (e.g. max</a:t>
            </a:r>
            <a:r>
              <a:rPr lang="en-GB" dirty="0"/>
              <a:t> 4 times per year) see </a:t>
            </a:r>
            <a:r>
              <a:rPr lang="en-GB" dirty="0">
                <a:hlinkClick r:id="rId3"/>
              </a:rPr>
              <a:t>SRPP website </a:t>
            </a:r>
            <a:r>
              <a:rPr lang="en-GB" dirty="0"/>
              <a:t>for application form and guidance</a:t>
            </a:r>
            <a:endParaRPr lang="en-GB" baseline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7FDF43-6743-4D84-BBF7-E71032F460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Data Protection</a:t>
            </a:r>
          </a:p>
          <a:p>
            <a:pPr lvl="1"/>
            <a:r>
              <a:rPr lang="en-GB" dirty="0"/>
              <a:t>Freedom of Information and GDPR compliance – Information Governance Liaison Officers (</a:t>
            </a:r>
            <a:r>
              <a:rPr lang="en-GB" dirty="0">
                <a:hlinkClick r:id="rId4"/>
              </a:rPr>
              <a:t>IGLOs</a:t>
            </a:r>
            <a:r>
              <a:rPr lang="en-GB" dirty="0"/>
              <a:t>) record OU datasets in the Information Asset Register (</a:t>
            </a:r>
            <a:r>
              <a:rPr lang="en-GB" dirty="0">
                <a:hlinkClick r:id="rId5"/>
              </a:rPr>
              <a:t>IAR</a:t>
            </a:r>
            <a:r>
              <a:rPr lang="en-GB" dirty="0"/>
              <a:t>)</a:t>
            </a:r>
          </a:p>
          <a:p>
            <a:r>
              <a:rPr lang="en-GB" dirty="0"/>
              <a:t>Staff Survey Project Panel</a:t>
            </a:r>
          </a:p>
          <a:p>
            <a:pPr lvl="1"/>
            <a:r>
              <a:rPr lang="en-GB" dirty="0"/>
              <a:t>Approval required for surveys with more than 30 staff (see </a:t>
            </a:r>
            <a:r>
              <a:rPr lang="en-GB" dirty="0">
                <a:hlinkClick r:id="rId6"/>
              </a:rPr>
              <a:t>SSPP website</a:t>
            </a:r>
            <a:r>
              <a:rPr lang="en-GB" dirty="0"/>
              <a:t> for guidelines and application form)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DEA14-542A-4E39-9330-F38C8297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D9EF-0E99-45F4-895B-81144A3B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DDCB-8BA1-4C1B-8FDD-4614BE6C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C765-0C0A-4432-BED8-C99012C7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4: Knowledge and skills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EB3D-1DFC-4115-94E8-0EC6BEA05F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For your chosen area of interest</a:t>
            </a:r>
          </a:p>
          <a:p>
            <a:pPr lvl="1"/>
            <a:r>
              <a:rPr lang="en-GB" dirty="0"/>
              <a:t>What data already exists?</a:t>
            </a:r>
          </a:p>
          <a:p>
            <a:pPr lvl="1"/>
            <a:r>
              <a:rPr lang="en-GB" dirty="0"/>
              <a:t>What do you still need to know?</a:t>
            </a:r>
          </a:p>
          <a:p>
            <a:pPr lvl="1"/>
            <a:r>
              <a:rPr lang="en-GB" dirty="0"/>
              <a:t>What methods might be appropriate?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6EA48-9D00-4F18-AC98-75B99EC33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Needs analysis</a:t>
            </a:r>
          </a:p>
          <a:p>
            <a:pPr lvl="1"/>
            <a:r>
              <a:rPr lang="en-US" dirty="0"/>
              <a:t>What knowledge and skills do you already have in relation to</a:t>
            </a:r>
          </a:p>
          <a:p>
            <a:pPr lvl="2"/>
            <a:r>
              <a:rPr lang="en-US" dirty="0"/>
              <a:t>Planning your scholarship project</a:t>
            </a:r>
          </a:p>
          <a:p>
            <a:pPr lvl="2"/>
            <a:r>
              <a:rPr lang="en-US" dirty="0"/>
              <a:t>Identifying and reviewing the literature</a:t>
            </a:r>
          </a:p>
          <a:p>
            <a:pPr lvl="2"/>
            <a:r>
              <a:rPr lang="en-US" dirty="0"/>
              <a:t>Selecting appropriate methods</a:t>
            </a:r>
          </a:p>
          <a:p>
            <a:pPr lvl="1"/>
            <a:r>
              <a:rPr lang="en-US" dirty="0"/>
              <a:t>What skills do you need to acquire or develop?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2FE2B-B924-44CC-898A-9AB7BA3F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9C10-147B-4E57-AD4E-72135026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46310-5A09-4695-B341-8EB625C0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19</a:t>
            </a:fld>
            <a:endParaRPr lang="en-GB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069174A-16D9-4D72-AC8D-896EB7288E7F}"/>
              </a:ext>
            </a:extLst>
          </p:cNvPr>
          <p:cNvSpPr/>
          <p:nvPr/>
        </p:nvSpPr>
        <p:spPr>
          <a:xfrm>
            <a:off x="5948413" y="1368107"/>
            <a:ext cx="223787" cy="3733282"/>
          </a:xfrm>
          <a:prstGeom prst="leftBrace">
            <a:avLst>
              <a:gd name="adj1" fmla="val 8333"/>
              <a:gd name="adj2" fmla="val 400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3299DC-8EA6-4203-9A4C-CDC0C8B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Welcome and introductions (</a:t>
            </a:r>
            <a:r>
              <a:rPr lang="en-GB" dirty="0">
                <a:hlinkClick r:id="rId3"/>
              </a:rPr>
              <a:t>https://padlet.com/esteem/gsws_dec_2021</a:t>
            </a:r>
            <a:r>
              <a:rPr lang="en-GB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Definitions of Scholarship (of Teaching and Learning)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Interrelationships </a:t>
            </a:r>
            <a:r>
              <a:rPr lang="en-GB" dirty="0"/>
              <a:t>of</a:t>
            </a:r>
            <a:r>
              <a:rPr lang="en-GB" sz="2800" dirty="0"/>
              <a:t> teaching and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Stages of Scholarship of Teaching and Learning (</a:t>
            </a:r>
            <a:r>
              <a:rPr lang="en-GB" sz="2800" dirty="0" err="1"/>
              <a:t>SoTL</a:t>
            </a:r>
            <a:r>
              <a:rPr lang="en-GB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Thinking about your own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Further info – </a:t>
            </a:r>
            <a:r>
              <a:rPr lang="en-GB" sz="2800" dirty="0" err="1"/>
              <a:t>SoTL</a:t>
            </a:r>
            <a:r>
              <a:rPr lang="en-GB" sz="2800" dirty="0"/>
              <a:t> in STEM BOC, websites and journals</a:t>
            </a:r>
            <a:endParaRPr lang="en-GB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B291F-FE49-4FE7-912E-5D66212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49A65-F054-4C68-AFF8-2BDB7F9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732FC-6C31-48C7-8568-49350FA8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4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6308-F2F0-4D7C-A661-01AF0B7D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 (and reflective critique)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CF8A-2F10-4F68-8756-EB2C90EF7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 events</a:t>
            </a:r>
          </a:p>
          <a:p>
            <a:pPr lvl="1"/>
            <a:r>
              <a:rPr lang="en-GB" dirty="0"/>
              <a:t>School or faculty</a:t>
            </a:r>
            <a:r>
              <a:rPr lang="en-GB" baseline="0" dirty="0"/>
              <a:t> seminars</a:t>
            </a:r>
          </a:p>
          <a:p>
            <a:pPr lvl="1"/>
            <a:r>
              <a:rPr lang="en-GB" baseline="0" dirty="0"/>
              <a:t>e-Learning and OpenTEL events</a:t>
            </a:r>
          </a:p>
          <a:p>
            <a:pPr lvl="1"/>
            <a:r>
              <a:rPr lang="en-GB" baseline="0" dirty="0" err="1"/>
              <a:t>eSTEeM</a:t>
            </a:r>
            <a:r>
              <a:rPr lang="en-GB" baseline="0" dirty="0"/>
              <a:t> conference talks and workshops</a:t>
            </a:r>
          </a:p>
          <a:p>
            <a:pPr lvl="0"/>
            <a:r>
              <a:rPr lang="en-GB" dirty="0"/>
              <a:t>External events</a:t>
            </a:r>
          </a:p>
          <a:p>
            <a:pPr lvl="1"/>
            <a:r>
              <a:rPr lang="en-GB" dirty="0"/>
              <a:t>Horizons</a:t>
            </a:r>
            <a:r>
              <a:rPr lang="en-GB" baseline="0" dirty="0"/>
              <a:t> in STEM Conference (June)</a:t>
            </a:r>
          </a:p>
          <a:p>
            <a:pPr lvl="1"/>
            <a:r>
              <a:rPr lang="en-GB" dirty="0"/>
              <a:t>Advance HE Conference (July)</a:t>
            </a:r>
            <a:endParaRPr lang="en-GB" baseline="0" dirty="0"/>
          </a:p>
          <a:p>
            <a:r>
              <a:rPr lang="en-GB" dirty="0"/>
              <a:t>Publications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B3348-610E-4171-B106-56292A77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1CBC3-C93B-452F-98B2-0C93F73C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3CEC1-C815-415B-B5CC-A2DC6D9A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1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E350-D7C9-42C2-92F6-25146321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– </a:t>
            </a:r>
            <a:r>
              <a:rPr lang="en-GB" dirty="0" err="1"/>
              <a:t>SoTL</a:t>
            </a:r>
            <a:r>
              <a:rPr lang="en-GB" dirty="0"/>
              <a:t> in STEM BOC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627E7-D42F-40EC-B358-507B3F40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A2485"/>
                </a:solidFill>
                <a:hlinkClick r:id="rId3"/>
              </a:rPr>
              <a:t>www.open.ac.uk/scholarship-of-teaching-and-learning-in-STEM</a:t>
            </a:r>
            <a:endParaRPr lang="en-US" sz="2800" dirty="0">
              <a:solidFill>
                <a:srgbClr val="9A2485"/>
              </a:solidFill>
            </a:endParaRP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85F56-D85E-4F8B-A42C-FACE3C06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4DB49-4E91-4532-AD4B-FA6E9E35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12A6-C488-4383-AB02-9BFF2D7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21</a:t>
            </a:fld>
            <a:endParaRPr lang="en-GB"/>
          </a:p>
        </p:txBody>
      </p:sp>
      <p:pic>
        <p:nvPicPr>
          <p:cNvPr id="9" name="Picture 8" descr="A group of people stand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B3D67BC-2D0C-40A5-A91A-A4E96A679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742" y="2007553"/>
            <a:ext cx="8450516" cy="4190048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801045-5ABF-49EC-B2BF-325F51C0B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60" y="4440634"/>
            <a:ext cx="1497886" cy="14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3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9676-0055-4B39-9EAE-EDAEACE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websites on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0BFEF1-8858-41CC-8576-F77210E7F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257800" cy="4808856"/>
          </a:xfrm>
        </p:spPr>
        <p:txBody>
          <a:bodyPr>
            <a:noAutofit/>
          </a:bodyPr>
          <a:lstStyle/>
          <a:p>
            <a:r>
              <a:rPr lang="en-US" sz="2400" dirty="0"/>
              <a:t>Getting Started in Pedagogic Research within the STEM Disciplines</a:t>
            </a:r>
          </a:p>
          <a:p>
            <a:pPr lvl="1"/>
            <a:r>
              <a:rPr lang="en-US" sz="2000" dirty="0">
                <a:hlinkClick r:id="rId2"/>
              </a:rPr>
              <a:t>https://www.heacademy.ac.uk/system/</a:t>
            </a:r>
            <a:br>
              <a:rPr lang="en-US" sz="2000" dirty="0">
                <a:hlinkClick r:id="rId2"/>
              </a:rPr>
            </a:br>
            <a:r>
              <a:rPr lang="en-US" sz="2000" dirty="0">
                <a:hlinkClick r:id="rId2"/>
              </a:rPr>
              <a:t>files/</a:t>
            </a:r>
            <a:r>
              <a:rPr lang="en-US" sz="2000" dirty="0" err="1">
                <a:hlinkClick r:id="rId2"/>
              </a:rPr>
              <a:t>pedagogic_research_guide_final</a:t>
            </a:r>
            <a:r>
              <a:rPr lang="en-US" sz="2000" dirty="0">
                <a:hlinkClick r:id="rId2"/>
              </a:rPr>
              <a:t>_</a:t>
            </a:r>
            <a:br>
              <a:rPr lang="en-US" sz="2000" dirty="0">
                <a:hlinkClick r:id="rId2"/>
              </a:rPr>
            </a:br>
            <a:r>
              <a:rPr lang="en-US" sz="2000" dirty="0">
                <a:hlinkClick r:id="rId2"/>
              </a:rPr>
              <a:t>version_0.pdf</a:t>
            </a:r>
            <a:r>
              <a:rPr lang="en-US" sz="2000" dirty="0"/>
              <a:t> </a:t>
            </a:r>
          </a:p>
          <a:p>
            <a:r>
              <a:rPr lang="en-US" sz="2400" dirty="0"/>
              <a:t>University of Edinburgh </a:t>
            </a:r>
            <a:r>
              <a:rPr lang="en-US" sz="2400" dirty="0" err="1"/>
              <a:t>SoTL</a:t>
            </a:r>
            <a:endParaRPr lang="en-US" sz="2400" dirty="0"/>
          </a:p>
          <a:p>
            <a:pPr lvl="1"/>
            <a:r>
              <a:rPr lang="en-US" sz="2000" dirty="0">
                <a:hlinkClick r:id="rId3"/>
              </a:rPr>
              <a:t>https://www.ed.ac.uk/institute-academic-development/learning-teaching/staff/sotl</a:t>
            </a:r>
            <a:r>
              <a:rPr lang="en-US" sz="2000" baseline="0" dirty="0"/>
              <a:t> </a:t>
            </a:r>
          </a:p>
          <a:p>
            <a:r>
              <a:rPr lang="en-US" sz="2400" dirty="0"/>
              <a:t>Heriot Watt University Learning and Teaching Academy </a:t>
            </a:r>
            <a:r>
              <a:rPr lang="en-US" sz="2400" dirty="0" err="1"/>
              <a:t>SoTL</a:t>
            </a:r>
            <a:r>
              <a:rPr lang="en-US" sz="2400" dirty="0"/>
              <a:t> guides</a:t>
            </a:r>
          </a:p>
          <a:p>
            <a:pPr lvl="1"/>
            <a:r>
              <a:rPr lang="en-US" sz="2000" dirty="0">
                <a:hlinkClick r:id="rId4"/>
              </a:rPr>
              <a:t>https://lta.hw.ac.uk/resources/scholarship-of-teaching-and-learning/</a:t>
            </a:r>
            <a:r>
              <a:rPr lang="en-US" sz="2000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53C748-2953-4A6B-A968-2028AAEA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368107"/>
            <a:ext cx="5486400" cy="4808856"/>
          </a:xfrm>
        </p:spPr>
        <p:txBody>
          <a:bodyPr>
            <a:noAutofit/>
          </a:bodyPr>
          <a:lstStyle/>
          <a:p>
            <a:r>
              <a:rPr lang="en-US" sz="2400" dirty="0"/>
              <a:t>Plymouth University Pedagogic Research</a:t>
            </a:r>
          </a:p>
          <a:p>
            <a:pPr lvl="1"/>
            <a:r>
              <a:rPr lang="en-US" sz="2000" dirty="0">
                <a:hlinkClick r:id="rId5"/>
              </a:rPr>
              <a:t>https://www.plymouth.ac.uk/research/</a:t>
            </a:r>
            <a:br>
              <a:rPr lang="en-US" sz="2000" dirty="0">
                <a:hlinkClick r:id="rId5"/>
              </a:rPr>
            </a:br>
            <a:r>
              <a:rPr lang="en-US" sz="2000" dirty="0">
                <a:hlinkClick r:id="rId5"/>
              </a:rPr>
              <a:t>pedagogic-research</a:t>
            </a:r>
            <a:r>
              <a:rPr lang="en-US" sz="2000" dirty="0"/>
              <a:t> </a:t>
            </a:r>
          </a:p>
          <a:p>
            <a:r>
              <a:rPr lang="en-US" sz="2400" dirty="0"/>
              <a:t>University of York </a:t>
            </a:r>
            <a:r>
              <a:rPr lang="en-US" sz="2400" dirty="0" err="1"/>
              <a:t>SoTL</a:t>
            </a:r>
            <a:r>
              <a:rPr lang="en-US" sz="2400" dirty="0"/>
              <a:t> Network</a:t>
            </a:r>
            <a:endParaRPr lang="en-US" dirty="0"/>
          </a:p>
          <a:p>
            <a:pPr lvl="1"/>
            <a:r>
              <a:rPr lang="en-US" sz="2000" dirty="0">
                <a:hlinkClick r:id="rId6"/>
              </a:rPr>
              <a:t>https://www.york.ac.uk/staff/teaching/</a:t>
            </a:r>
            <a:br>
              <a:rPr lang="en-US" sz="2000" dirty="0">
                <a:hlinkClick r:id="rId6"/>
              </a:rPr>
            </a:br>
            <a:r>
              <a:rPr lang="en-US" sz="2000" dirty="0">
                <a:hlinkClick r:id="rId6"/>
              </a:rPr>
              <a:t>develop/sotl-network</a:t>
            </a:r>
            <a:endParaRPr lang="en-US" sz="2000" dirty="0"/>
          </a:p>
          <a:p>
            <a:r>
              <a:rPr lang="en-US" sz="2400" dirty="0"/>
              <a:t>University of Central Florida </a:t>
            </a:r>
            <a:r>
              <a:rPr lang="en-US" sz="2400" dirty="0" err="1"/>
              <a:t>SoTL</a:t>
            </a:r>
            <a:r>
              <a:rPr lang="en-US" sz="2400" dirty="0"/>
              <a:t> and Discipline Based Educational Research</a:t>
            </a:r>
          </a:p>
          <a:p>
            <a:pPr lvl="1"/>
            <a:r>
              <a:rPr lang="en-US" sz="2000" dirty="0">
                <a:hlinkClick r:id="rId7"/>
              </a:rPr>
              <a:t>https://fctl.ucf.edu/sotl-and-dber/</a:t>
            </a:r>
            <a:endParaRPr lang="en-US" sz="2000" dirty="0"/>
          </a:p>
          <a:p>
            <a:r>
              <a:rPr lang="en-US" sz="2400" dirty="0"/>
              <a:t>Vanderbilt University Guide to </a:t>
            </a:r>
            <a:r>
              <a:rPr lang="en-US" sz="2400" dirty="0" err="1"/>
              <a:t>SoTL</a:t>
            </a:r>
            <a:endParaRPr lang="en-US" sz="2400" dirty="0"/>
          </a:p>
          <a:p>
            <a:pPr lvl="1"/>
            <a:r>
              <a:rPr lang="en-US" sz="2000" dirty="0">
                <a:hlinkClick r:id="rId8"/>
              </a:rPr>
              <a:t>https://my.vanderbilt.edu/sotl/</a:t>
            </a:r>
            <a:r>
              <a:rPr lang="en-US" sz="2000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425D4-AC9B-4E49-AC51-1FAF009B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553E-10FF-437C-8030-552568F1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D9387-72C5-4A42-A3D6-F287F2F9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6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E038-A6CD-4191-9B3C-42D87588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Teaching and Learning Journals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608E5A-17AD-4DA7-9C42-497168B98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68107"/>
            <a:ext cx="5181601" cy="4808856"/>
          </a:xfrm>
        </p:spPr>
        <p:txBody>
          <a:bodyPr>
            <a:noAutofit/>
          </a:bodyPr>
          <a:lstStyle/>
          <a:p>
            <a:r>
              <a:rPr lang="en-US" sz="2400" dirty="0"/>
              <a:t>Assessment and Evaluation in Higher Education</a:t>
            </a:r>
          </a:p>
          <a:p>
            <a:r>
              <a:rPr lang="en-US" sz="2400" dirty="0"/>
              <a:t>Distance Education</a:t>
            </a:r>
          </a:p>
          <a:p>
            <a:r>
              <a:rPr lang="en-US" sz="2400" dirty="0"/>
              <a:t>Higher Education Quarterly</a:t>
            </a:r>
          </a:p>
          <a:p>
            <a:r>
              <a:rPr lang="en-US" sz="2400" dirty="0"/>
              <a:t>Innovations in Education and Teaching International</a:t>
            </a:r>
          </a:p>
          <a:p>
            <a:r>
              <a:rPr lang="en-US" sz="2400" dirty="0"/>
              <a:t>International Journal for the Scholarship of Teaching and Learning</a:t>
            </a:r>
          </a:p>
          <a:p>
            <a:r>
              <a:rPr lang="en-US" sz="2400" dirty="0"/>
              <a:t>International Journal of Teaching and Learning in Higher Education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926F9A-3296-4A5A-A485-20BE08BC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358866" cy="4808856"/>
          </a:xfrm>
        </p:spPr>
        <p:txBody>
          <a:bodyPr>
            <a:noAutofit/>
          </a:bodyPr>
          <a:lstStyle/>
          <a:p>
            <a:r>
              <a:rPr lang="en-US" sz="2400" dirty="0"/>
              <a:t>Journal of Further and Higher Education</a:t>
            </a:r>
          </a:p>
          <a:p>
            <a:r>
              <a:rPr lang="en-US" sz="2400" dirty="0"/>
              <a:t>Open Learning: The Journal of Open, Distance and e-Learning</a:t>
            </a:r>
          </a:p>
          <a:p>
            <a:r>
              <a:rPr lang="en-US" sz="2400" dirty="0"/>
              <a:t>Practice and Evidence of Scholarship of Teaching and Learning in Higher Education</a:t>
            </a:r>
          </a:p>
          <a:p>
            <a:r>
              <a:rPr lang="en-US" sz="2400" dirty="0"/>
              <a:t>Studies in Higher Education</a:t>
            </a:r>
          </a:p>
          <a:p>
            <a:r>
              <a:rPr lang="en-US" sz="2400" dirty="0"/>
              <a:t>Teaching in Higher Education</a:t>
            </a:r>
          </a:p>
          <a:p>
            <a:r>
              <a:rPr lang="en-US" sz="2400" i="1" dirty="0"/>
              <a:t>Also… Subject teaching and learning journals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0934B-88E4-4620-AD79-63F66EC1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FD0F6-7A77-4E61-8031-32A74382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8660-63E5-438C-A8AD-541BE1AA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10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3299DC-8EA6-4203-9A4C-CDC0C8B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Welcome and introductions (</a:t>
            </a:r>
            <a:r>
              <a:rPr lang="en-GB" dirty="0">
                <a:hlinkClick r:id="rId3"/>
              </a:rPr>
              <a:t>https://padlet.com/esteem/gsws_dec_2021</a:t>
            </a:r>
            <a:r>
              <a:rPr lang="en-GB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Definitions of Scholarship (of Teaching and Learning)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Interrelationships </a:t>
            </a:r>
            <a:r>
              <a:rPr lang="en-GB" dirty="0"/>
              <a:t>of</a:t>
            </a:r>
            <a:r>
              <a:rPr lang="en-GB" sz="2800" dirty="0"/>
              <a:t> teaching and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Stages of Scholarship of Teaching and Learning (</a:t>
            </a:r>
            <a:r>
              <a:rPr lang="en-GB" sz="2800" dirty="0" err="1"/>
              <a:t>SoTL</a:t>
            </a:r>
            <a:r>
              <a:rPr lang="en-GB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Thinking about your own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Further info – </a:t>
            </a:r>
            <a:r>
              <a:rPr lang="en-GB" sz="2800" dirty="0" err="1"/>
              <a:t>SoTL</a:t>
            </a:r>
            <a:r>
              <a:rPr lang="en-GB" sz="2800" dirty="0"/>
              <a:t> in STEM BOC, websites and journals</a:t>
            </a:r>
            <a:endParaRPr lang="en-GB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B291F-FE49-4FE7-912E-5D66212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49A65-F054-4C68-AFF8-2BDB7F9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732FC-6C31-48C7-8568-49350FA8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3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FA829-309B-461E-8A79-2BB154D0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1291237"/>
            <a:ext cx="9144000" cy="6366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4000" dirty="0"/>
              <a:t>Getting Started with Scholarship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44E7-05B6-4E37-9A8D-0973A5026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29" y="2474654"/>
            <a:ext cx="4858871" cy="1099621"/>
          </a:xfrm>
        </p:spPr>
        <p:txBody>
          <a:bodyPr>
            <a:noAutofit/>
          </a:bodyPr>
          <a:lstStyle/>
          <a:p>
            <a:pPr algn="l"/>
            <a:r>
              <a:rPr lang="en-GB" sz="2800" b="0" dirty="0">
                <a:latin typeface="Calibri" panose="020F0502020204030204" pitchFamily="34" charset="0"/>
              </a:rPr>
              <a:t>Trevor Collins and Mark Jones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</a:rPr>
              <a:t>Wednesday, 8</a:t>
            </a:r>
            <a:r>
              <a:rPr lang="en-GB" sz="2800" baseline="30000" dirty="0">
                <a:latin typeface="Calibri" panose="020F0502020204030204" pitchFamily="34" charset="0"/>
              </a:rPr>
              <a:t>th</a:t>
            </a:r>
            <a:r>
              <a:rPr lang="en-GB" sz="2800" dirty="0">
                <a:latin typeface="Calibri" panose="020F0502020204030204" pitchFamily="34" charset="0"/>
              </a:rPr>
              <a:t> December 2021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094" y="47016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B3ECD-303C-4F7F-A758-14BB6494F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7057" y="953190"/>
            <a:ext cx="1905580" cy="131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9C0D4-3D5F-46A7-BE44-6CCD9C925C40}"/>
              </a:ext>
            </a:extLst>
          </p:cNvPr>
          <p:cNvSpPr txBox="1"/>
          <p:nvPr/>
        </p:nvSpPr>
        <p:spPr>
          <a:xfrm>
            <a:off x="1237129" y="5056593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esteem@open.ac.uk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DBFE-CE98-465C-89CD-7789107F1770}"/>
              </a:ext>
            </a:extLst>
          </p:cNvPr>
          <p:cNvSpPr txBox="1"/>
          <p:nvPr/>
        </p:nvSpPr>
        <p:spPr>
          <a:xfrm>
            <a:off x="4592277" y="5070991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www.open.ac.uk/esteem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CBE45-469A-446A-8565-57E48FCB12E3}"/>
              </a:ext>
            </a:extLst>
          </p:cNvPr>
          <p:cNvSpPr txBox="1"/>
          <p:nvPr/>
        </p:nvSpPr>
        <p:spPr>
          <a:xfrm>
            <a:off x="8503282" y="507099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5"/>
              </a:rPr>
              <a:t>@</a:t>
            </a:r>
            <a:r>
              <a:rPr lang="en-US" sz="2400" dirty="0" err="1">
                <a:hlinkClick r:id="rId5"/>
              </a:rPr>
              <a:t>OU_eSTEeM</a:t>
            </a:r>
            <a:r>
              <a:rPr lang="en-US" sz="2400" dirty="0"/>
              <a:t>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BEF9D-E7B1-4F2D-9B00-AB3A046B9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9" y="2603951"/>
            <a:ext cx="3110368" cy="94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2B3B5-3FA4-4469-AF77-E9EE1A521BBF}"/>
              </a:ext>
            </a:extLst>
          </p:cNvPr>
          <p:cNvSpPr txBox="1"/>
          <p:nvPr/>
        </p:nvSpPr>
        <p:spPr>
          <a:xfrm>
            <a:off x="1237129" y="3929209"/>
            <a:ext cx="45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linkClick r:id="rId7"/>
              </a:rPr>
              <a:t>https://bit.ly/gsws-dec-2021-slides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22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88F0-9FD1-4774-81CE-032427F5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1: Defining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605C-F9DF-4D91-BC65-A01E2FE4CC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sz="2800" dirty="0"/>
              <a:t>How would you define scholarship?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D23D62-4704-4F61-A268-DFB12EDDD0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Are there any other terms you would associate with scholarship?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C110-4A7B-4416-959F-7AA85C65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41DE-DFBA-4184-82B4-708F2273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CEE0-1D76-46F3-9F7D-5E80737A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E22027-771F-4DF9-8189-231DC447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/>
              <a:t>Definitions of Scholarship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838199" y="1368107"/>
            <a:ext cx="5967845" cy="480885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Scholarship (of Teaching and Learning)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is focused on </a:t>
            </a:r>
            <a:r>
              <a:rPr lang="en-US" i="1" dirty="0">
                <a:latin typeface="Calibri" panose="020F0502020204030204" pitchFamily="34" charset="0"/>
              </a:rPr>
              <a:t>improving and supporting learning</a:t>
            </a:r>
            <a:r>
              <a:rPr lang="en-US" dirty="0">
                <a:latin typeface="Calibri" panose="020F0502020204030204" pitchFamily="34" charset="0"/>
              </a:rPr>
              <a:t> through teaching practices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includes </a:t>
            </a:r>
            <a:r>
              <a:rPr lang="en-US" i="1" dirty="0">
                <a:latin typeface="Calibri" panose="020F0502020204030204" pitchFamily="34" charset="0"/>
              </a:rPr>
              <a:t>reflection</a:t>
            </a:r>
            <a:r>
              <a:rPr lang="en-US" dirty="0">
                <a:latin typeface="Calibri" panose="020F0502020204030204" pitchFamily="34" charset="0"/>
              </a:rPr>
              <a:t> on our teaching and the learning of our students, … and the </a:t>
            </a:r>
            <a:r>
              <a:rPr lang="en-US" i="1" dirty="0">
                <a:latin typeface="Calibri" panose="020F0502020204030204" pitchFamily="34" charset="0"/>
              </a:rPr>
              <a:t>implementation</a:t>
            </a:r>
            <a:r>
              <a:rPr lang="en-US" dirty="0">
                <a:latin typeface="Calibri" panose="020F0502020204030204" pitchFamily="34" charset="0"/>
              </a:rPr>
              <a:t> of improvements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requires knowledge of the </a:t>
            </a:r>
            <a:r>
              <a:rPr lang="en-US" i="1" dirty="0">
                <a:latin typeface="Calibri" panose="020F0502020204030204" pitchFamily="34" charset="0"/>
              </a:rPr>
              <a:t>discipline-specific area</a:t>
            </a:r>
            <a:r>
              <a:rPr lang="en-US" dirty="0">
                <a:latin typeface="Calibri" panose="020F0502020204030204" pitchFamily="34" charset="0"/>
              </a:rPr>
              <a:t> that is being taught, and about </a:t>
            </a:r>
            <a:r>
              <a:rPr lang="en-US" i="1" dirty="0">
                <a:latin typeface="Calibri" panose="020F0502020204030204" pitchFamily="34" charset="0"/>
              </a:rPr>
              <a:t>learning and teaching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involves </a:t>
            </a:r>
            <a:r>
              <a:rPr lang="en-US" i="1" dirty="0">
                <a:latin typeface="Calibri" panose="020F0502020204030204" pitchFamily="34" charset="0"/>
              </a:rPr>
              <a:t>dissemination of teaching practices for public/peer scrutiny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909955" y="1368107"/>
            <a:ext cx="4946072" cy="4808856"/>
          </a:xfrm>
        </p:spPr>
        <p:txBody>
          <a:bodyPr/>
          <a:lstStyle/>
          <a:p>
            <a:r>
              <a:rPr lang="en-US" dirty="0"/>
              <a:t>Scholarship at the OU</a:t>
            </a:r>
          </a:p>
          <a:p>
            <a:pPr lvl="1"/>
            <a:r>
              <a:rPr lang="en-US" dirty="0"/>
              <a:t>Scholarship is a term used to cover </a:t>
            </a:r>
            <a:r>
              <a:rPr lang="en-US" i="1" dirty="0"/>
              <a:t>activities that lead to evidence-informed development of our learning and teaching</a:t>
            </a:r>
            <a:r>
              <a:rPr lang="en-US" dirty="0"/>
              <a:t> </a:t>
            </a:r>
          </a:p>
          <a:p>
            <a:r>
              <a:rPr lang="en-US" dirty="0"/>
              <a:t>Other terms associated with scholarship</a:t>
            </a:r>
          </a:p>
          <a:p>
            <a:pPr lvl="1"/>
            <a:r>
              <a:rPr lang="en-US" dirty="0"/>
              <a:t>Action Research</a:t>
            </a:r>
          </a:p>
          <a:p>
            <a:pPr lvl="1"/>
            <a:r>
              <a:rPr lang="en-US" dirty="0"/>
              <a:t>Educational Inquiry</a:t>
            </a:r>
          </a:p>
          <a:p>
            <a:pPr lvl="1"/>
            <a:r>
              <a:rPr lang="en-US" dirty="0"/>
              <a:t>Pedagogic Research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EF585-B528-4B81-A7A8-84C99CA2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1C354-D1C2-4509-B510-89384F77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A0A38-C607-4362-9307-A91A835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2BEEDFF-85D4-4234-AF86-3477A6B70B3F}"/>
              </a:ext>
            </a:extLst>
          </p:cNvPr>
          <p:cNvSpPr/>
          <p:nvPr/>
        </p:nvSpPr>
        <p:spPr>
          <a:xfrm>
            <a:off x="6776323" y="1368107"/>
            <a:ext cx="163354" cy="4808856"/>
          </a:xfrm>
          <a:prstGeom prst="rightBrace">
            <a:avLst>
              <a:gd name="adj1" fmla="val 8333"/>
              <a:gd name="adj2" fmla="val 237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02F-85BA-4713-B744-F7A031E4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Interrelationships of teaching and research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721F22-4E0E-4173-AB2B-2EC3CF549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114502"/>
              </p:ext>
            </p:extLst>
          </p:nvPr>
        </p:nvGraphicFramePr>
        <p:xfrm>
          <a:off x="838200" y="1350963"/>
          <a:ext cx="10515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CFB8B-61E9-420B-92DD-CE74C8F8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26E41-24B5-49AE-A662-8E89731D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EE843F-E1CE-40C3-ABCE-D53AB758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3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3ACBB-7252-42E1-9DA6-08C7881A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What is </a:t>
            </a:r>
            <a:r>
              <a:rPr lang="en-US" dirty="0" err="1"/>
              <a:t>SoTL</a:t>
            </a:r>
            <a:r>
              <a:rPr lang="en-US" dirty="0"/>
              <a:t> for?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sz="2800" dirty="0"/>
              <a:t>What is your impetus for being interested in </a:t>
            </a:r>
            <a:r>
              <a:rPr lang="en-GB" sz="2800" dirty="0" err="1"/>
              <a:t>SoTL</a:t>
            </a:r>
            <a:r>
              <a:rPr lang="en-GB" sz="2800" dirty="0"/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37EB62-319B-4688-9294-2339973EC1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What does </a:t>
            </a:r>
            <a:r>
              <a:rPr lang="en-GB" dirty="0" err="1"/>
              <a:t>SoTL</a:t>
            </a:r>
            <a:r>
              <a:rPr lang="en-GB" dirty="0"/>
              <a:t> offer?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7765B-19A5-4F7C-A004-197857F2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B74F30-A24C-4D69-8E4C-DA00D69B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F80EEF-DAE2-4CAA-893F-A79E9BD9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0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00C3-EED3-4496-B56C-F6499368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SoTL</a:t>
            </a:r>
            <a:r>
              <a:rPr lang="en-GB" dirty="0"/>
              <a:t>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E66-BAD7-4150-A8D2-0349D4861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SoTL</a:t>
            </a:r>
            <a:r>
              <a:rPr lang="en-US" dirty="0"/>
              <a:t> </a:t>
            </a:r>
            <a:r>
              <a:rPr lang="en-US" i="1" dirty="0"/>
              <a:t>can</a:t>
            </a:r>
            <a:r>
              <a:rPr lang="en-US" dirty="0"/>
              <a:t> do</a:t>
            </a:r>
          </a:p>
          <a:p>
            <a:pPr lvl="1"/>
            <a:r>
              <a:rPr lang="en-US" dirty="0"/>
              <a:t>Offers space to understand issues around teaching and learning</a:t>
            </a:r>
          </a:p>
          <a:p>
            <a:pPr lvl="1"/>
            <a:r>
              <a:rPr lang="en-US" dirty="0"/>
              <a:t>Provide evidence to identify and address issues in module design and delivery</a:t>
            </a:r>
          </a:p>
          <a:p>
            <a:pPr lvl="1"/>
            <a:r>
              <a:rPr lang="en-US" dirty="0"/>
              <a:t>Provide a basis for determining whether an intervention or change in practice  is successful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F6B17-0C36-416B-BF03-DFB2F47F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SoTL</a:t>
            </a:r>
            <a:r>
              <a:rPr lang="en-US" dirty="0"/>
              <a:t> </a:t>
            </a:r>
            <a:r>
              <a:rPr lang="en-US" i="1" dirty="0"/>
              <a:t>can’t</a:t>
            </a:r>
            <a:r>
              <a:rPr lang="en-US" dirty="0"/>
              <a:t> do</a:t>
            </a:r>
          </a:p>
          <a:p>
            <a:pPr lvl="1"/>
            <a:r>
              <a:rPr lang="en-US" dirty="0"/>
              <a:t>Provide a silver bullet to overcome issues of retention and attainment</a:t>
            </a:r>
          </a:p>
          <a:p>
            <a:pPr lvl="1"/>
            <a:r>
              <a:rPr lang="en-US" dirty="0"/>
              <a:t>Provide absolute evidence of cause and effect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0002A-7394-4C0C-99F8-CE2CFDEA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D168-2E32-407E-9593-F0A14EA4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F8018-22AB-4493-90E0-ADEDA08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BC9E3A-E52B-40A5-A114-ACFF299C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0" dirty="0"/>
              <a:t>Stages of Research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altLang="en-US" sz="2800" dirty="0">
                <a:solidFill>
                  <a:srgbClr val="000000"/>
                </a:solidFill>
              </a:rPr>
              <a:t>Starting from what you know…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</a:rPr>
              <a:t>Thinking about your own discipline areas, what are the stages of research?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</a:rPr>
              <a:t>How might they compare to the stages for pedagogic research?</a:t>
            </a:r>
          </a:p>
        </p:txBody>
      </p:sp>
      <p:pic>
        <p:nvPicPr>
          <p:cNvPr id="1026" name="Picture 2" descr="Research Life Cycle | Noclor">
            <a:extLst>
              <a:ext uri="{FF2B5EF4-FFF2-40B4-BE49-F238E27FC236}">
                <a16:creationId xmlns:a16="http://schemas.microsoft.com/office/drawing/2014/main" id="{69232A3A-07D4-4687-ACE0-0BEF70E8ED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31" y="1368425"/>
            <a:ext cx="4808538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965DCD-9512-41BE-B40B-4815DF67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6C8B8-D7E6-4133-B37E-1F443B56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D90D9B-D2A4-4631-84C6-2CD8EDA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8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307EB84-7F79-4B25-8159-3D9DD4AC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n-GB" dirty="0"/>
              <a:t>Stages in </a:t>
            </a:r>
            <a:r>
              <a:rPr lang="en-GB" dirty="0" err="1"/>
              <a:t>SoTL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1C0C7E-4D67-4142-BD0E-23EA258D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5725"/>
            <a:ext cx="5332412" cy="431511"/>
          </a:xfrm>
        </p:spPr>
        <p:txBody>
          <a:bodyPr/>
          <a:lstStyle/>
          <a:p>
            <a:r>
              <a:rPr lang="en-US" dirty="0"/>
              <a:t>7 Steps to Pedagogic Research (</a:t>
            </a:r>
            <a:r>
              <a:rPr lang="en-US" dirty="0" err="1">
                <a:hlinkClick r:id="rId2"/>
              </a:rPr>
              <a:t>PedRIO</a:t>
            </a:r>
            <a:r>
              <a:rPr lang="en-US" dirty="0"/>
              <a:t>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74346-1E95-4DED-B84C-B737E6625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3923"/>
            <a:ext cx="5157787" cy="42357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Identify a research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Consider theoretical underpinnings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Formulate a research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Obtain ethical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Analyse data appropriately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Disseminate your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Collaborate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B8B6A5-3169-4BB8-9B44-5CC8E1F6D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5725"/>
            <a:ext cx="5486400" cy="431511"/>
          </a:xfrm>
        </p:spPr>
        <p:txBody>
          <a:bodyPr/>
          <a:lstStyle/>
          <a:p>
            <a:r>
              <a:rPr lang="en-US" dirty="0"/>
              <a:t>Six unfolding stages</a:t>
            </a:r>
            <a:r>
              <a:rPr lang="en-GB" dirty="0"/>
              <a:t> (</a:t>
            </a:r>
            <a:r>
              <a:rPr lang="en-GB" dirty="0" err="1"/>
              <a:t>Glassick</a:t>
            </a:r>
            <a:r>
              <a:rPr lang="en-GB" dirty="0"/>
              <a:t> et al., 1997)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2C30C1-2B1E-46ED-A9B7-F08ED0355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3923"/>
            <a:ext cx="5183188" cy="42357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Clear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Adequate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Appropriate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Significant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Effective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Reflective critique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B3188-FCA7-44E8-B20C-4416E5C4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8</a:t>
            </a:r>
            <a:r>
              <a:rPr lang="en-US" baseline="30000" dirty="0"/>
              <a:t>th</a:t>
            </a:r>
            <a:r>
              <a:rPr lang="en-US" dirty="0"/>
              <a:t> December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15BC3-A4B6-46FF-9903-A7781449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9177-CFE0-4D6C-90F9-988F2489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47F07-9842-4CE4-8439-49106D976356}"/>
              </a:ext>
            </a:extLst>
          </p:cNvPr>
          <p:cNvSpPr txBox="1"/>
          <p:nvPr/>
        </p:nvSpPr>
        <p:spPr>
          <a:xfrm>
            <a:off x="6172199" y="5262543"/>
            <a:ext cx="5332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Charles </a:t>
            </a:r>
            <a:r>
              <a:rPr lang="en-GB" dirty="0" err="1"/>
              <a:t>Glassick</a:t>
            </a:r>
            <a:r>
              <a:rPr lang="en-GB" dirty="0"/>
              <a:t>, Mary Taylor and Gene </a:t>
            </a:r>
            <a:r>
              <a:rPr lang="en-GB" dirty="0" err="1"/>
              <a:t>Maeroff</a:t>
            </a:r>
            <a:r>
              <a:rPr lang="en-GB" dirty="0"/>
              <a:t> (1997) </a:t>
            </a:r>
            <a:r>
              <a:rPr lang="en-GB" i="1" dirty="0"/>
              <a:t>Scholarship Assessed: Evaluation of the Professoriate.</a:t>
            </a:r>
            <a:r>
              <a:rPr lang="en-GB" dirty="0"/>
              <a:t> San Francisco: Jossey-Bass.</a:t>
            </a:r>
          </a:p>
        </p:txBody>
      </p:sp>
    </p:spTree>
    <p:extLst>
      <p:ext uri="{BB962C8B-B14F-4D97-AF65-F5344CB8AC3E}">
        <p14:creationId xmlns:p14="http://schemas.microsoft.com/office/powerpoint/2010/main" val="415796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  <p:tag name="PRESGUID" val="4d112565-db21-4608-a2ba-e0ac592a22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1875</Words>
  <Application>Microsoft Office PowerPoint</Application>
  <PresentationFormat>Widescreen</PresentationFormat>
  <Paragraphs>295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OU Title</vt:lpstr>
      <vt:lpstr>Getting Started with Scholarship </vt:lpstr>
      <vt:lpstr>Overview</vt:lpstr>
      <vt:lpstr>Activity 1: Defining Scholarship</vt:lpstr>
      <vt:lpstr>Definitions of Scholarship</vt:lpstr>
      <vt:lpstr>Interrelationships of teaching and research</vt:lpstr>
      <vt:lpstr>Activity 2: What is SoTL for?</vt:lpstr>
      <vt:lpstr>What is SoTL for?</vt:lpstr>
      <vt:lpstr>Stages of Research</vt:lpstr>
      <vt:lpstr>Stages in SoTL</vt:lpstr>
      <vt:lpstr>Activity 3: Goals and preparation</vt:lpstr>
      <vt:lpstr>Other factors to consider</vt:lpstr>
      <vt:lpstr>Identifying the issues</vt:lpstr>
      <vt:lpstr>Finding Institutional Data</vt:lpstr>
      <vt:lpstr>Finding OU Knowledge</vt:lpstr>
      <vt:lpstr>HE Research, Policy and Practice</vt:lpstr>
      <vt:lpstr>Choosing appropriate methods</vt:lpstr>
      <vt:lpstr>Choosing appropriate methods</vt:lpstr>
      <vt:lpstr>Practical considerations and approvals</vt:lpstr>
      <vt:lpstr>Activity 4: Knowledge and skills gaps</vt:lpstr>
      <vt:lpstr>Dissemination (and reflective critique)</vt:lpstr>
      <vt:lpstr>Further information – SoTL in STEM BOC</vt:lpstr>
      <vt:lpstr>External websites on SoTL</vt:lpstr>
      <vt:lpstr>Example Teaching and Learning Journals</vt:lpstr>
      <vt:lpstr>Overview</vt:lpstr>
      <vt:lpstr>Getting Started with Scholarship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495</cp:revision>
  <cp:lastPrinted>2018-10-16T09:27:54Z</cp:lastPrinted>
  <dcterms:created xsi:type="dcterms:W3CDTF">2017-05-06T04:58:44Z</dcterms:created>
  <dcterms:modified xsi:type="dcterms:W3CDTF">2021-12-08T11:10:35Z</dcterms:modified>
</cp:coreProperties>
</file>