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2"/>
  </p:notesMasterIdLst>
  <p:sldIdLst>
    <p:sldId id="256" r:id="rId6"/>
    <p:sldId id="300" r:id="rId7"/>
    <p:sldId id="347" r:id="rId8"/>
    <p:sldId id="270" r:id="rId9"/>
    <p:sldId id="272" r:id="rId10"/>
    <p:sldId id="273" r:id="rId11"/>
    <p:sldId id="349" r:id="rId12"/>
    <p:sldId id="350" r:id="rId13"/>
    <p:sldId id="280" r:id="rId14"/>
    <p:sldId id="281" r:id="rId15"/>
    <p:sldId id="275" r:id="rId16"/>
    <p:sldId id="276" r:id="rId17"/>
    <p:sldId id="301" r:id="rId18"/>
    <p:sldId id="278" r:id="rId19"/>
    <p:sldId id="279" r:id="rId20"/>
    <p:sldId id="351" r:id="rId21"/>
  </p:sldIdLst>
  <p:sldSz cx="12192000" cy="6858000"/>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77905-A801-4442-9E85-D38B471AC2C7}" v="606" dt="2023-01-24T13:50:29.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7E33-490E-4BD1-8F50-3B09394E9B4C}" type="doc">
      <dgm:prSet loTypeId="urn:microsoft.com/office/officeart/2005/8/layout/hProcess9" loCatId="process" qsTypeId="urn:microsoft.com/office/officeart/2005/8/quickstyle/simple5" qsCatId="simple" csTypeId="urn:microsoft.com/office/officeart/2005/8/colors/accent6_3" csCatId="accent6" phldr="1"/>
      <dgm:spPr/>
      <dgm:t>
        <a:bodyPr/>
        <a:lstStyle/>
        <a:p>
          <a:endParaRPr lang="en-GB"/>
        </a:p>
      </dgm:t>
    </dgm:pt>
    <dgm:pt modelId="{4BFA6C34-1255-48DA-9F37-622D946D4B14}">
      <dgm:prSet/>
      <dgm:spPr>
        <a:xfrm>
          <a:off x="2584" y="1176378"/>
          <a:ext cx="1504884" cy="1568505"/>
        </a:xfr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idea – discuss with School  Scholarship Lead or eSTEeM Directors</a:t>
          </a:r>
        </a:p>
      </dgm:t>
    </dgm:pt>
    <dgm:pt modelId="{B8A7CB11-DA76-4385-B8FD-32509455DC45}" type="parTrans" cxnId="{6A18213E-8F75-41B4-A360-6319DE6B7C7B}">
      <dgm:prSet/>
      <dgm:spPr/>
      <dgm:t>
        <a:bodyPr/>
        <a:lstStyle/>
        <a:p>
          <a:endParaRPr lang="en-GB"/>
        </a:p>
      </dgm:t>
    </dgm:pt>
    <dgm:pt modelId="{650C0179-893C-4265-ABCA-6825DE0F972C}" type="sibTrans" cxnId="{6A18213E-8F75-41B4-A360-6319DE6B7C7B}">
      <dgm:prSet/>
      <dgm:spPr/>
      <dgm:t>
        <a:bodyPr/>
        <a:lstStyle/>
        <a:p>
          <a:endParaRPr lang="en-GB"/>
        </a:p>
      </dgm:t>
    </dgm:pt>
    <dgm:pt modelId="{E9D584C0-F592-4B30-824D-96C78E52C003}">
      <dgm:prSet/>
      <dgm:spPr>
        <a:xfrm>
          <a:off x="1582713" y="1176378"/>
          <a:ext cx="1504884" cy="1568505"/>
        </a:xfr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Project proposal form completed, endorsed by Scholarship Lead and signed by HOS/LLM to approve workload</a:t>
          </a:r>
        </a:p>
      </dgm:t>
    </dgm:pt>
    <dgm:pt modelId="{66F07703-21DE-41B8-B19C-7F6FAF69948A}" type="parTrans" cxnId="{7465D347-B5BA-4DD8-A364-951C76A77C4F}">
      <dgm:prSet/>
      <dgm:spPr/>
      <dgm:t>
        <a:bodyPr/>
        <a:lstStyle/>
        <a:p>
          <a:endParaRPr lang="en-GB"/>
        </a:p>
      </dgm:t>
    </dgm:pt>
    <dgm:pt modelId="{9E4472BC-D085-4851-BEC1-3FE3EFC6360D}" type="sibTrans" cxnId="{7465D347-B5BA-4DD8-A364-951C76A77C4F}">
      <dgm:prSet/>
      <dgm:spPr/>
      <dgm:t>
        <a:bodyPr/>
        <a:lstStyle/>
        <a:p>
          <a:endParaRPr lang="en-GB"/>
        </a:p>
      </dgm:t>
    </dgm:pt>
    <dgm:pt modelId="{49EBB590-70DD-4593-930D-FEF038894A69}">
      <dgm:prSet/>
      <dgm:spPr>
        <a:xfrm>
          <a:off x="3162842" y="1176378"/>
          <a:ext cx="1504884" cy="1568505"/>
        </a:xfr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Proposal submitted by advertised deadline</a:t>
          </a:r>
        </a:p>
      </dgm:t>
    </dgm:pt>
    <dgm:pt modelId="{1EF0D9B9-AC25-4C01-8B3C-A03AD8B557B4}" type="parTrans" cxnId="{F212F343-2E71-4E2D-8C63-1B5D4DD98673}">
      <dgm:prSet/>
      <dgm:spPr/>
      <dgm:t>
        <a:bodyPr/>
        <a:lstStyle/>
        <a:p>
          <a:endParaRPr lang="en-GB"/>
        </a:p>
      </dgm:t>
    </dgm:pt>
    <dgm:pt modelId="{96293363-F9DB-4D04-8A9F-CD8BB8CB4A50}" type="sibTrans" cxnId="{F212F343-2E71-4E2D-8C63-1B5D4DD98673}">
      <dgm:prSet/>
      <dgm:spPr/>
      <dgm:t>
        <a:bodyPr/>
        <a:lstStyle/>
        <a:p>
          <a:endParaRPr lang="en-GB"/>
        </a:p>
      </dgm:t>
    </dgm:pt>
    <dgm:pt modelId="{69269371-5304-458A-8305-2D07A659A15C}">
      <dgm:prSet/>
      <dgm:spPr>
        <a:xfrm>
          <a:off x="4742972" y="1176378"/>
          <a:ext cx="1504884" cy="1568505"/>
        </a:xfr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eSTEeM Coordination Group meeting to evaluate proposals – accept, revise or decline</a:t>
          </a:r>
        </a:p>
      </dgm:t>
    </dgm:pt>
    <dgm:pt modelId="{36B6CF08-93B1-4ACB-BD6D-DB5A70FA72EA}" type="parTrans" cxnId="{AF1CAF6C-0CC9-4873-A8B2-58E504BDC7EB}">
      <dgm:prSet/>
      <dgm:spPr/>
      <dgm:t>
        <a:bodyPr/>
        <a:lstStyle/>
        <a:p>
          <a:endParaRPr lang="en-GB"/>
        </a:p>
      </dgm:t>
    </dgm:pt>
    <dgm:pt modelId="{30F6BFF9-ED95-4670-8D47-A9B054E2C2B9}" type="sibTrans" cxnId="{AF1CAF6C-0CC9-4873-A8B2-58E504BDC7EB}">
      <dgm:prSet/>
      <dgm:spPr/>
      <dgm:t>
        <a:bodyPr/>
        <a:lstStyle/>
        <a:p>
          <a:endParaRPr lang="en-GB"/>
        </a:p>
      </dgm:t>
    </dgm:pt>
    <dgm:pt modelId="{1F6CFB7A-A3F1-4899-813B-D8445674EDB1}">
      <dgm:prSet/>
      <dgm:spPr>
        <a:xfrm>
          <a:off x="6323101" y="1176378"/>
          <a:ext cx="1504884" cy="1568505"/>
        </a:xfr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proposers informed of decision</a:t>
          </a:r>
        </a:p>
      </dgm:t>
    </dgm:pt>
    <dgm:pt modelId="{D436FEED-9167-4C91-93C9-AB2BA2DD0203}" type="parTrans" cxnId="{88F81908-D242-4111-B673-754086A526E0}">
      <dgm:prSet/>
      <dgm:spPr/>
      <dgm:t>
        <a:bodyPr/>
        <a:lstStyle/>
        <a:p>
          <a:endParaRPr lang="en-GB"/>
        </a:p>
      </dgm:t>
    </dgm:pt>
    <dgm:pt modelId="{C91B9BEA-0A00-4337-9F77-7B6031E7245C}" type="sibTrans" cxnId="{88F81908-D242-4111-B673-754086A526E0}">
      <dgm:prSet/>
      <dgm:spPr/>
      <dgm:t>
        <a:bodyPr/>
        <a:lstStyle/>
        <a:p>
          <a:endParaRPr lang="en-GB"/>
        </a:p>
      </dgm:t>
    </dgm:pt>
    <dgm:pt modelId="{B9778DD7-4B75-4BF0-9719-5B7644E79BC6}">
      <dgm:prSet/>
      <dgm:spPr/>
      <dgm:t>
        <a:bodyPr/>
        <a:lstStyle/>
        <a:p>
          <a:pPr rtl="0"/>
          <a:r>
            <a:rPr lang="en-GB">
              <a:solidFill>
                <a:srgbClr val="FFFFFF"/>
              </a:solidFill>
              <a:latin typeface="Arial"/>
              <a:ea typeface="+mn-ea"/>
              <a:cs typeface="+mn-cs"/>
            </a:rPr>
            <a:t>Where necessary, plans revised. Final sign-off by </a:t>
          </a:r>
          <a:r>
            <a:rPr lang="en-GB" err="1">
              <a:solidFill>
                <a:srgbClr val="FFFFFF"/>
              </a:solidFill>
              <a:latin typeface="Arial"/>
              <a:ea typeface="+mn-ea"/>
              <a:cs typeface="+mn-cs"/>
            </a:rPr>
            <a:t>eSTEeM</a:t>
          </a:r>
          <a:r>
            <a:rPr lang="en-GB">
              <a:solidFill>
                <a:srgbClr val="FFFFFF"/>
              </a:solidFill>
              <a:latin typeface="Arial"/>
              <a:ea typeface="+mn-ea"/>
              <a:cs typeface="+mn-cs"/>
            </a:rPr>
            <a:t> Directors </a:t>
          </a:r>
          <a:endParaRPr lang="en-GB"/>
        </a:p>
      </dgm:t>
    </dgm:pt>
    <dgm:pt modelId="{7EEEF82D-6A67-4C4A-BCAF-4A490E774060}" type="parTrans" cxnId="{0988C3ED-0145-4490-99C1-61B2B7ADB95F}">
      <dgm:prSet/>
      <dgm:spPr/>
      <dgm:t>
        <a:bodyPr/>
        <a:lstStyle/>
        <a:p>
          <a:endParaRPr lang="en-GB"/>
        </a:p>
      </dgm:t>
    </dgm:pt>
    <dgm:pt modelId="{48937594-A669-4597-9B55-5B9FB2F9EE67}" type="sibTrans" cxnId="{0988C3ED-0145-4490-99C1-61B2B7ADB95F}">
      <dgm:prSet/>
      <dgm:spPr/>
      <dgm:t>
        <a:bodyPr/>
        <a:lstStyle/>
        <a:p>
          <a:endParaRPr lang="en-GB"/>
        </a:p>
      </dgm:t>
    </dgm:pt>
    <dgm:pt modelId="{2C4ACF66-D10A-45A3-B8B1-7B2AF8A1CE9D}" type="pres">
      <dgm:prSet presAssocID="{6DAE7E33-490E-4BD1-8F50-3B09394E9B4C}" presName="CompostProcess" presStyleCnt="0">
        <dgm:presLayoutVars>
          <dgm:dir/>
          <dgm:resizeHandles val="exact"/>
        </dgm:presLayoutVars>
      </dgm:prSet>
      <dgm:spPr/>
    </dgm:pt>
    <dgm:pt modelId="{C6B11522-BEA2-4885-98A0-29C3590DF607}" type="pres">
      <dgm:prSet presAssocID="{6DAE7E33-490E-4BD1-8F50-3B09394E9B4C}" presName="arrow" presStyleLbl="bgShp" presStyleIdx="0" presStyleCnt="1"/>
      <dgm:spPr>
        <a:xfrm>
          <a:off x="705802" y="0"/>
          <a:ext cx="7999095" cy="3921263"/>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gm:spPr>
    </dgm:pt>
    <dgm:pt modelId="{3E7F9A4B-2C83-4413-838C-32C1AEFA92EE}" type="pres">
      <dgm:prSet presAssocID="{6DAE7E33-490E-4BD1-8F50-3B09394E9B4C}" presName="linearProcess" presStyleCnt="0"/>
      <dgm:spPr/>
    </dgm:pt>
    <dgm:pt modelId="{374792B8-4C7E-4EBC-AD53-54E20539A878}" type="pres">
      <dgm:prSet presAssocID="{4BFA6C34-1255-48DA-9F37-622D946D4B14}" presName="textNode" presStyleLbl="node1" presStyleIdx="0" presStyleCnt="6">
        <dgm:presLayoutVars>
          <dgm:bulletEnabled val="1"/>
        </dgm:presLayoutVars>
      </dgm:prSet>
      <dgm:spPr>
        <a:prstGeom prst="roundRect">
          <a:avLst/>
        </a:prstGeom>
      </dgm:spPr>
    </dgm:pt>
    <dgm:pt modelId="{8537ADD5-10E8-4737-B117-54A892D9BA65}" type="pres">
      <dgm:prSet presAssocID="{650C0179-893C-4265-ABCA-6825DE0F972C}" presName="sibTrans" presStyleCnt="0"/>
      <dgm:spPr/>
    </dgm:pt>
    <dgm:pt modelId="{0984352E-20FC-4E33-B81D-DA0CA3EB6E63}" type="pres">
      <dgm:prSet presAssocID="{E9D584C0-F592-4B30-824D-96C78E52C003}" presName="textNode" presStyleLbl="node1" presStyleIdx="1" presStyleCnt="6">
        <dgm:presLayoutVars>
          <dgm:bulletEnabled val="1"/>
        </dgm:presLayoutVars>
      </dgm:prSet>
      <dgm:spPr>
        <a:prstGeom prst="roundRect">
          <a:avLst/>
        </a:prstGeom>
      </dgm:spPr>
    </dgm:pt>
    <dgm:pt modelId="{55046C30-D7F6-432F-9230-2664DBA64533}" type="pres">
      <dgm:prSet presAssocID="{9E4472BC-D085-4851-BEC1-3FE3EFC6360D}" presName="sibTrans" presStyleCnt="0"/>
      <dgm:spPr/>
    </dgm:pt>
    <dgm:pt modelId="{758A6D15-119C-4AD3-AD68-888759AA0AF0}" type="pres">
      <dgm:prSet presAssocID="{49EBB590-70DD-4593-930D-FEF038894A69}" presName="textNode" presStyleLbl="node1" presStyleIdx="2" presStyleCnt="6">
        <dgm:presLayoutVars>
          <dgm:bulletEnabled val="1"/>
        </dgm:presLayoutVars>
      </dgm:prSet>
      <dgm:spPr>
        <a:prstGeom prst="roundRect">
          <a:avLst/>
        </a:prstGeom>
      </dgm:spPr>
    </dgm:pt>
    <dgm:pt modelId="{7F82C4A5-9FC6-4793-8625-AAFD714203B0}" type="pres">
      <dgm:prSet presAssocID="{96293363-F9DB-4D04-8A9F-CD8BB8CB4A50}" presName="sibTrans" presStyleCnt="0"/>
      <dgm:spPr/>
    </dgm:pt>
    <dgm:pt modelId="{D0F2BF96-5B4E-4231-849C-0A410FF0B0D7}" type="pres">
      <dgm:prSet presAssocID="{69269371-5304-458A-8305-2D07A659A15C}" presName="textNode" presStyleLbl="node1" presStyleIdx="3" presStyleCnt="6">
        <dgm:presLayoutVars>
          <dgm:bulletEnabled val="1"/>
        </dgm:presLayoutVars>
      </dgm:prSet>
      <dgm:spPr>
        <a:prstGeom prst="roundRect">
          <a:avLst/>
        </a:prstGeom>
      </dgm:spPr>
    </dgm:pt>
    <dgm:pt modelId="{F7696990-7916-4E61-B6BA-0DE269BFFFED}" type="pres">
      <dgm:prSet presAssocID="{30F6BFF9-ED95-4670-8D47-A9B054E2C2B9}" presName="sibTrans" presStyleCnt="0"/>
      <dgm:spPr/>
    </dgm:pt>
    <dgm:pt modelId="{5E016BE0-F61F-4BA1-BC4C-A4328C507082}" type="pres">
      <dgm:prSet presAssocID="{1F6CFB7A-A3F1-4899-813B-D8445674EDB1}" presName="textNode" presStyleLbl="node1" presStyleIdx="4" presStyleCnt="6">
        <dgm:presLayoutVars>
          <dgm:bulletEnabled val="1"/>
        </dgm:presLayoutVars>
      </dgm:prSet>
      <dgm:spPr>
        <a:prstGeom prst="roundRect">
          <a:avLst/>
        </a:prstGeom>
      </dgm:spPr>
    </dgm:pt>
    <dgm:pt modelId="{707C0A7D-90F7-4EAD-B100-B70B83FBA8A8}" type="pres">
      <dgm:prSet presAssocID="{C91B9BEA-0A00-4337-9F77-7B6031E7245C}" presName="sibTrans" presStyleCnt="0"/>
      <dgm:spPr/>
    </dgm:pt>
    <dgm:pt modelId="{6F6A3230-752E-45F9-9CE8-69F7686F2EA7}" type="pres">
      <dgm:prSet presAssocID="{B9778DD7-4B75-4BF0-9719-5B7644E79BC6}" presName="textNode" presStyleLbl="node1" presStyleIdx="5" presStyleCnt="6">
        <dgm:presLayoutVars>
          <dgm:bulletEnabled val="1"/>
        </dgm:presLayoutVars>
      </dgm:prSet>
      <dgm:spPr/>
    </dgm:pt>
  </dgm:ptLst>
  <dgm:cxnLst>
    <dgm:cxn modelId="{88F81908-D242-4111-B673-754086A526E0}" srcId="{6DAE7E33-490E-4BD1-8F50-3B09394E9B4C}" destId="{1F6CFB7A-A3F1-4899-813B-D8445674EDB1}" srcOrd="4" destOrd="0" parTransId="{D436FEED-9167-4C91-93C9-AB2BA2DD0203}" sibTransId="{C91B9BEA-0A00-4337-9F77-7B6031E7245C}"/>
    <dgm:cxn modelId="{E442A617-D0F4-48AE-8B1B-8B095D77C423}" type="presOf" srcId="{69269371-5304-458A-8305-2D07A659A15C}" destId="{D0F2BF96-5B4E-4231-849C-0A410FF0B0D7}" srcOrd="0" destOrd="0" presId="urn:microsoft.com/office/officeart/2005/8/layout/hProcess9"/>
    <dgm:cxn modelId="{6A18213E-8F75-41B4-A360-6319DE6B7C7B}" srcId="{6DAE7E33-490E-4BD1-8F50-3B09394E9B4C}" destId="{4BFA6C34-1255-48DA-9F37-622D946D4B14}" srcOrd="0" destOrd="0" parTransId="{B8A7CB11-DA76-4385-B8FD-32509455DC45}" sibTransId="{650C0179-893C-4265-ABCA-6825DE0F972C}"/>
    <dgm:cxn modelId="{F212F343-2E71-4E2D-8C63-1B5D4DD98673}" srcId="{6DAE7E33-490E-4BD1-8F50-3B09394E9B4C}" destId="{49EBB590-70DD-4593-930D-FEF038894A69}" srcOrd="2" destOrd="0" parTransId="{1EF0D9B9-AC25-4C01-8B3C-A03AD8B557B4}" sibTransId="{96293363-F9DB-4D04-8A9F-CD8BB8CB4A50}"/>
    <dgm:cxn modelId="{7465D347-B5BA-4DD8-A364-951C76A77C4F}" srcId="{6DAE7E33-490E-4BD1-8F50-3B09394E9B4C}" destId="{E9D584C0-F592-4B30-824D-96C78E52C003}" srcOrd="1" destOrd="0" parTransId="{66F07703-21DE-41B8-B19C-7F6FAF69948A}" sibTransId="{9E4472BC-D085-4851-BEC1-3FE3EFC6360D}"/>
    <dgm:cxn modelId="{AF1CAF6C-0CC9-4873-A8B2-58E504BDC7EB}" srcId="{6DAE7E33-490E-4BD1-8F50-3B09394E9B4C}" destId="{69269371-5304-458A-8305-2D07A659A15C}" srcOrd="3" destOrd="0" parTransId="{36B6CF08-93B1-4ACB-BD6D-DB5A70FA72EA}" sibTransId="{30F6BFF9-ED95-4670-8D47-A9B054E2C2B9}"/>
    <dgm:cxn modelId="{4D45E755-7988-4EED-BF3D-59D1D83B112D}" type="presOf" srcId="{B9778DD7-4B75-4BF0-9719-5B7644E79BC6}" destId="{6F6A3230-752E-45F9-9CE8-69F7686F2EA7}" srcOrd="0" destOrd="0" presId="urn:microsoft.com/office/officeart/2005/8/layout/hProcess9"/>
    <dgm:cxn modelId="{4DDB367F-819A-4B97-A3A0-AE49C7E10F95}" type="presOf" srcId="{6DAE7E33-490E-4BD1-8F50-3B09394E9B4C}" destId="{2C4ACF66-D10A-45A3-B8B1-7B2AF8A1CE9D}" srcOrd="0" destOrd="0" presId="urn:microsoft.com/office/officeart/2005/8/layout/hProcess9"/>
    <dgm:cxn modelId="{EF28CF9D-3488-4A73-B25F-6D7D99390D83}" type="presOf" srcId="{49EBB590-70DD-4593-930D-FEF038894A69}" destId="{758A6D15-119C-4AD3-AD68-888759AA0AF0}" srcOrd="0" destOrd="0" presId="urn:microsoft.com/office/officeart/2005/8/layout/hProcess9"/>
    <dgm:cxn modelId="{05DD259E-2B33-4B70-AAD1-96CF99F5752C}" type="presOf" srcId="{4BFA6C34-1255-48DA-9F37-622D946D4B14}" destId="{374792B8-4C7E-4EBC-AD53-54E20539A878}" srcOrd="0" destOrd="0" presId="urn:microsoft.com/office/officeart/2005/8/layout/hProcess9"/>
    <dgm:cxn modelId="{56BE86D1-789D-4FFA-92DE-22651F386EC5}" type="presOf" srcId="{1F6CFB7A-A3F1-4899-813B-D8445674EDB1}" destId="{5E016BE0-F61F-4BA1-BC4C-A4328C507082}" srcOrd="0" destOrd="0" presId="urn:microsoft.com/office/officeart/2005/8/layout/hProcess9"/>
    <dgm:cxn modelId="{BB8C67E6-8467-4724-9BBF-D44C522D229F}" type="presOf" srcId="{E9D584C0-F592-4B30-824D-96C78E52C003}" destId="{0984352E-20FC-4E33-B81D-DA0CA3EB6E63}" srcOrd="0" destOrd="0" presId="urn:microsoft.com/office/officeart/2005/8/layout/hProcess9"/>
    <dgm:cxn modelId="{0988C3ED-0145-4490-99C1-61B2B7ADB95F}" srcId="{6DAE7E33-490E-4BD1-8F50-3B09394E9B4C}" destId="{B9778DD7-4B75-4BF0-9719-5B7644E79BC6}" srcOrd="5" destOrd="0" parTransId="{7EEEF82D-6A67-4C4A-BCAF-4A490E774060}" sibTransId="{48937594-A669-4597-9B55-5B9FB2F9EE67}"/>
    <dgm:cxn modelId="{02D5801F-FF6B-46A6-8257-300B92BE1D9E}" type="presParOf" srcId="{2C4ACF66-D10A-45A3-B8B1-7B2AF8A1CE9D}" destId="{C6B11522-BEA2-4885-98A0-29C3590DF607}" srcOrd="0" destOrd="0" presId="urn:microsoft.com/office/officeart/2005/8/layout/hProcess9"/>
    <dgm:cxn modelId="{95063B11-8562-4343-83EE-5DC84C625F19}" type="presParOf" srcId="{2C4ACF66-D10A-45A3-B8B1-7B2AF8A1CE9D}" destId="{3E7F9A4B-2C83-4413-838C-32C1AEFA92EE}" srcOrd="1" destOrd="0" presId="urn:microsoft.com/office/officeart/2005/8/layout/hProcess9"/>
    <dgm:cxn modelId="{450C0CD2-C330-41C1-AFE5-B87FBAE30028}" type="presParOf" srcId="{3E7F9A4B-2C83-4413-838C-32C1AEFA92EE}" destId="{374792B8-4C7E-4EBC-AD53-54E20539A878}" srcOrd="0" destOrd="0" presId="urn:microsoft.com/office/officeart/2005/8/layout/hProcess9"/>
    <dgm:cxn modelId="{1ED23612-D437-4560-9082-BE3537D0CB60}" type="presParOf" srcId="{3E7F9A4B-2C83-4413-838C-32C1AEFA92EE}" destId="{8537ADD5-10E8-4737-B117-54A892D9BA65}" srcOrd="1" destOrd="0" presId="urn:microsoft.com/office/officeart/2005/8/layout/hProcess9"/>
    <dgm:cxn modelId="{013BD4E9-D44C-4C50-B663-26FBB3E8C59A}" type="presParOf" srcId="{3E7F9A4B-2C83-4413-838C-32C1AEFA92EE}" destId="{0984352E-20FC-4E33-B81D-DA0CA3EB6E63}" srcOrd="2" destOrd="0" presId="urn:microsoft.com/office/officeart/2005/8/layout/hProcess9"/>
    <dgm:cxn modelId="{2850D582-E7D6-4696-A2D7-5F738BBF9813}" type="presParOf" srcId="{3E7F9A4B-2C83-4413-838C-32C1AEFA92EE}" destId="{55046C30-D7F6-432F-9230-2664DBA64533}" srcOrd="3" destOrd="0" presId="urn:microsoft.com/office/officeart/2005/8/layout/hProcess9"/>
    <dgm:cxn modelId="{1EF03E71-DC79-49F3-9623-3D4A2B150C86}" type="presParOf" srcId="{3E7F9A4B-2C83-4413-838C-32C1AEFA92EE}" destId="{758A6D15-119C-4AD3-AD68-888759AA0AF0}" srcOrd="4" destOrd="0" presId="urn:microsoft.com/office/officeart/2005/8/layout/hProcess9"/>
    <dgm:cxn modelId="{3F54AD36-EE56-4062-9255-7847D1EC0065}" type="presParOf" srcId="{3E7F9A4B-2C83-4413-838C-32C1AEFA92EE}" destId="{7F82C4A5-9FC6-4793-8625-AAFD714203B0}" srcOrd="5" destOrd="0" presId="urn:microsoft.com/office/officeart/2005/8/layout/hProcess9"/>
    <dgm:cxn modelId="{6238C0B2-2B25-429C-ACEF-3E3E5C1E32CB}" type="presParOf" srcId="{3E7F9A4B-2C83-4413-838C-32C1AEFA92EE}" destId="{D0F2BF96-5B4E-4231-849C-0A410FF0B0D7}" srcOrd="6" destOrd="0" presId="urn:microsoft.com/office/officeart/2005/8/layout/hProcess9"/>
    <dgm:cxn modelId="{0A76B3EF-688B-4F8C-AB38-4907255BE3A1}" type="presParOf" srcId="{3E7F9A4B-2C83-4413-838C-32C1AEFA92EE}" destId="{F7696990-7916-4E61-B6BA-0DE269BFFFED}" srcOrd="7" destOrd="0" presId="urn:microsoft.com/office/officeart/2005/8/layout/hProcess9"/>
    <dgm:cxn modelId="{8467CC51-AF6C-49A2-8E2C-B51831C68566}" type="presParOf" srcId="{3E7F9A4B-2C83-4413-838C-32C1AEFA92EE}" destId="{5E016BE0-F61F-4BA1-BC4C-A4328C507082}" srcOrd="8" destOrd="0" presId="urn:microsoft.com/office/officeart/2005/8/layout/hProcess9"/>
    <dgm:cxn modelId="{AB1047E3-F28D-4522-8148-0A68A2025E36}" type="presParOf" srcId="{3E7F9A4B-2C83-4413-838C-32C1AEFA92EE}" destId="{707C0A7D-90F7-4EAD-B100-B70B83FBA8A8}" srcOrd="9" destOrd="0" presId="urn:microsoft.com/office/officeart/2005/8/layout/hProcess9"/>
    <dgm:cxn modelId="{71E4C049-1CFF-4740-919E-35F66A9DEF5B}" type="presParOf" srcId="{3E7F9A4B-2C83-4413-838C-32C1AEFA92EE}" destId="{6F6A3230-752E-45F9-9CE8-69F7686F2EA7}" srcOrd="10"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BE772-EA51-4D3E-A296-E55F0F1ADE0F}"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DE21F048-0E6D-4CA5-B478-CA4E009A95D0}">
      <dgm:prSet/>
      <dgm:spPr>
        <a:xfrm>
          <a:off x="373" y="1442298"/>
          <a:ext cx="1126940" cy="1923064"/>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Ethics review, SRPP/SSPP approval, Data Protection compliance</a:t>
          </a:r>
        </a:p>
      </dgm:t>
    </dgm:pt>
    <dgm:pt modelId="{A3C36E33-621D-4104-BC80-6259661DA3FE}" type="parTrans" cxnId="{AD492D53-5DBA-45D9-892F-67D3ECFDCD0E}">
      <dgm:prSet/>
      <dgm:spPr/>
      <dgm:t>
        <a:bodyPr/>
        <a:lstStyle/>
        <a:p>
          <a:endParaRPr lang="en-GB"/>
        </a:p>
      </dgm:t>
    </dgm:pt>
    <dgm:pt modelId="{C00FCBDB-CDEA-4E89-866E-E202E439C441}" type="sibTrans" cxnId="{AD492D53-5DBA-45D9-892F-67D3ECFDCD0E}">
      <dgm:prSet/>
      <dgm:spPr/>
      <dgm:t>
        <a:bodyPr/>
        <a:lstStyle/>
        <a:p>
          <a:endParaRPr lang="en-GB"/>
        </a:p>
      </dgm:t>
    </dgm:pt>
    <dgm:pt modelId="{C83B5017-A4D8-4EDD-94FE-94287187AA49}">
      <dgm:prSet/>
      <dgm:spPr>
        <a:xfrm>
          <a:off x="1183660" y="1442298"/>
          <a:ext cx="1126940" cy="1923064"/>
        </a:xfr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Induction workshop </a:t>
          </a:r>
          <a:br>
            <a:rPr lang="en-GB" dirty="0">
              <a:solidFill>
                <a:srgbClr val="FFFFFF"/>
              </a:solidFill>
              <a:latin typeface="Arial"/>
              <a:ea typeface="+mn-ea"/>
              <a:cs typeface="+mn-cs"/>
            </a:rPr>
          </a:br>
          <a:r>
            <a:rPr lang="en-GB" dirty="0">
              <a:solidFill>
                <a:srgbClr val="FFFFFF"/>
              </a:solidFill>
              <a:latin typeface="Arial"/>
              <a:ea typeface="+mn-ea"/>
              <a:cs typeface="+mn-cs"/>
            </a:rPr>
            <a:t>- project begins </a:t>
          </a:r>
        </a:p>
      </dgm:t>
    </dgm:pt>
    <dgm:pt modelId="{112FB7BF-0001-4D2A-8174-A8EA7A13D4FB}" type="parTrans" cxnId="{3DD78E13-84FD-4031-B6E0-2E294078DC4B}">
      <dgm:prSet/>
      <dgm:spPr/>
      <dgm:t>
        <a:bodyPr/>
        <a:lstStyle/>
        <a:p>
          <a:endParaRPr lang="en-GB"/>
        </a:p>
      </dgm:t>
    </dgm:pt>
    <dgm:pt modelId="{5313E6EB-F639-4273-9323-64B6A576FF68}" type="sibTrans" cxnId="{3DD78E13-84FD-4031-B6E0-2E294078DC4B}">
      <dgm:prSet/>
      <dgm:spPr/>
      <dgm:t>
        <a:bodyPr/>
        <a:lstStyle/>
        <a:p>
          <a:endParaRPr lang="en-GB"/>
        </a:p>
      </dgm:t>
    </dgm:pt>
    <dgm:pt modelId="{BA98E0FC-8679-4B2E-B0A9-1691D2C4E1A4}">
      <dgm:prSet/>
      <dgm:spPr>
        <a:xfrm>
          <a:off x="2366948" y="1442298"/>
          <a:ext cx="1126940" cy="1923064"/>
        </a:xfr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Mentoring and ongoing project management and support</a:t>
          </a:r>
        </a:p>
      </dgm:t>
    </dgm:pt>
    <dgm:pt modelId="{400AC104-044B-41B7-B0DE-841DB07E951D}" type="parTrans" cxnId="{D1D9E7BD-6AFE-44A4-937A-3F7DB67AB075}">
      <dgm:prSet/>
      <dgm:spPr/>
      <dgm:t>
        <a:bodyPr/>
        <a:lstStyle/>
        <a:p>
          <a:endParaRPr lang="en-GB"/>
        </a:p>
      </dgm:t>
    </dgm:pt>
    <dgm:pt modelId="{E82E75E2-426F-406C-9B19-E79E8521A859}" type="sibTrans" cxnId="{D1D9E7BD-6AFE-44A4-937A-3F7DB67AB075}">
      <dgm:prSet/>
      <dgm:spPr/>
      <dgm:t>
        <a:bodyPr/>
        <a:lstStyle/>
        <a:p>
          <a:endParaRPr lang="en-GB"/>
        </a:p>
      </dgm:t>
    </dgm:pt>
    <dgm:pt modelId="{A4A302ED-FFDD-424D-8D22-C7FAC464DEEA}">
      <dgm:prSet/>
      <dgm:spPr>
        <a:xfrm>
          <a:off x="4733523" y="1442298"/>
          <a:ext cx="1126940" cy="1923064"/>
        </a:xfr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Ongoing staff development events</a:t>
          </a:r>
        </a:p>
      </dgm:t>
    </dgm:pt>
    <dgm:pt modelId="{1A6C3922-1FC4-4BB5-B798-DE54FA351E50}" type="parTrans" cxnId="{7EAAB916-DC51-4DDE-862A-CB43E7F5630A}">
      <dgm:prSet/>
      <dgm:spPr/>
      <dgm:t>
        <a:bodyPr/>
        <a:lstStyle/>
        <a:p>
          <a:endParaRPr lang="en-GB"/>
        </a:p>
      </dgm:t>
    </dgm:pt>
    <dgm:pt modelId="{3DC95284-3314-43C2-AA63-D4292282D25B}" type="sibTrans" cxnId="{7EAAB916-DC51-4DDE-862A-CB43E7F5630A}">
      <dgm:prSet/>
      <dgm:spPr/>
      <dgm:t>
        <a:bodyPr/>
        <a:lstStyle/>
        <a:p>
          <a:endParaRPr lang="en-GB"/>
        </a:p>
      </dgm:t>
    </dgm:pt>
    <dgm:pt modelId="{20E1E7CF-D3FA-4F08-BE13-3C8617A486E8}">
      <dgm:prSet/>
      <dgm:spPr>
        <a:xfrm>
          <a:off x="5916811" y="1442298"/>
          <a:ext cx="1126940" cy="1923064"/>
        </a:xfr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ln>
        <a:effectLst/>
      </dgm:spPr>
      <dgm:t>
        <a:bodyPr/>
        <a:lstStyle/>
        <a:p>
          <a:pPr rtl="0"/>
          <a:r>
            <a:rPr lang="en-GB" dirty="0">
              <a:solidFill>
                <a:srgbClr val="FFFFFF"/>
              </a:solidFill>
              <a:latin typeface="Arial"/>
              <a:ea typeface="+mn-ea"/>
              <a:cs typeface="+mn-cs"/>
            </a:rPr>
            <a:t>Short reports approx. twice a year</a:t>
          </a:r>
        </a:p>
      </dgm:t>
    </dgm:pt>
    <dgm:pt modelId="{4B9E536F-1134-47C4-ABB1-898E8160CCA5}" type="parTrans" cxnId="{A4A2F40B-3AC4-4B9D-947C-5792B610272D}">
      <dgm:prSet/>
      <dgm:spPr/>
      <dgm:t>
        <a:bodyPr/>
        <a:lstStyle/>
        <a:p>
          <a:endParaRPr lang="en-GB"/>
        </a:p>
      </dgm:t>
    </dgm:pt>
    <dgm:pt modelId="{4B81594C-54FF-45C7-AE80-0A25C6C72E3C}" type="sibTrans" cxnId="{A4A2F40B-3AC4-4B9D-947C-5792B610272D}">
      <dgm:prSet/>
      <dgm:spPr/>
      <dgm:t>
        <a:bodyPr/>
        <a:lstStyle/>
        <a:p>
          <a:endParaRPr lang="en-GB"/>
        </a:p>
      </dgm:t>
    </dgm:pt>
    <dgm:pt modelId="{843C5D47-0A0A-414C-8B2D-1C12C0D73503}">
      <dgm:prSet/>
      <dgm:spPr>
        <a:xfrm>
          <a:off x="7100098" y="1442298"/>
          <a:ext cx="1126940" cy="1923064"/>
        </a:xfr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Dissemination  - </a:t>
          </a:r>
          <a:r>
            <a:rPr lang="en-GB" err="1">
              <a:solidFill>
                <a:srgbClr val="FFFFFF"/>
              </a:solidFill>
              <a:latin typeface="Arial"/>
              <a:ea typeface="+mn-ea"/>
              <a:cs typeface="+mn-cs"/>
            </a:rPr>
            <a:t>eSTEeM</a:t>
          </a:r>
          <a:r>
            <a:rPr lang="en-GB">
              <a:solidFill>
                <a:srgbClr val="FFFFFF"/>
              </a:solidFill>
              <a:latin typeface="Arial"/>
              <a:ea typeface="+mn-ea"/>
              <a:cs typeface="+mn-cs"/>
            </a:rPr>
            <a:t> Annual Conference, internal and  external events </a:t>
          </a:r>
        </a:p>
      </dgm:t>
    </dgm:pt>
    <dgm:pt modelId="{BEA20861-47D3-4968-9ECE-172CC83B626E}" type="parTrans" cxnId="{5CE48A8F-6416-4841-8288-06F7F42E9826}">
      <dgm:prSet/>
      <dgm:spPr/>
      <dgm:t>
        <a:bodyPr/>
        <a:lstStyle/>
        <a:p>
          <a:endParaRPr lang="en-GB"/>
        </a:p>
      </dgm:t>
    </dgm:pt>
    <dgm:pt modelId="{5C583ACB-22D7-4820-906C-B73BD37E7B4B}" type="sibTrans" cxnId="{5CE48A8F-6416-4841-8288-06F7F42E9826}">
      <dgm:prSet/>
      <dgm:spPr/>
      <dgm:t>
        <a:bodyPr/>
        <a:lstStyle/>
        <a:p>
          <a:endParaRPr lang="en-GB"/>
        </a:p>
      </dgm:t>
    </dgm:pt>
    <dgm:pt modelId="{ECA7DCA4-9C35-4E33-B2B0-A63DE8772D1D}">
      <dgm:prSet/>
      <dgm:spPr>
        <a:xfrm>
          <a:off x="8283386" y="1442298"/>
          <a:ext cx="1126940" cy="1923064"/>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pPr rtl="0"/>
          <a:r>
            <a:rPr lang="en-GB">
              <a:solidFill>
                <a:srgbClr val="FFFFFF"/>
              </a:solidFill>
              <a:latin typeface="Arial"/>
              <a:ea typeface="+mn-ea"/>
              <a:cs typeface="+mn-cs"/>
            </a:rPr>
            <a:t>Final Report, outputs and publications  uploaded to </a:t>
          </a:r>
          <a:r>
            <a:rPr lang="en-GB" err="1">
              <a:solidFill>
                <a:srgbClr val="FFFFFF"/>
              </a:solidFill>
              <a:latin typeface="Arial"/>
              <a:ea typeface="+mn-ea"/>
              <a:cs typeface="+mn-cs"/>
            </a:rPr>
            <a:t>eSTEeM</a:t>
          </a:r>
          <a:r>
            <a:rPr lang="en-GB">
              <a:solidFill>
                <a:srgbClr val="FFFFFF"/>
              </a:solidFill>
              <a:latin typeface="Arial"/>
              <a:ea typeface="+mn-ea"/>
              <a:cs typeface="+mn-cs"/>
            </a:rPr>
            <a:t> website/ Scholarship Exchange/ ORO</a:t>
          </a:r>
        </a:p>
      </dgm:t>
    </dgm:pt>
    <dgm:pt modelId="{A0AAD6C4-5BA9-4E18-9082-A2BECE20AF97}" type="parTrans" cxnId="{B05769F7-5A3D-451F-B4F9-7D90C8FDE374}">
      <dgm:prSet/>
      <dgm:spPr/>
      <dgm:t>
        <a:bodyPr/>
        <a:lstStyle/>
        <a:p>
          <a:endParaRPr lang="en-GB"/>
        </a:p>
      </dgm:t>
    </dgm:pt>
    <dgm:pt modelId="{ABC29377-88C5-4A1E-BB62-9DEBEBD3B008}" type="sibTrans" cxnId="{B05769F7-5A3D-451F-B4F9-7D90C8FDE374}">
      <dgm:prSet/>
      <dgm:spPr/>
      <dgm:t>
        <a:bodyPr/>
        <a:lstStyle/>
        <a:p>
          <a:endParaRPr lang="en-GB"/>
        </a:p>
      </dgm:t>
    </dgm:pt>
    <dgm:pt modelId="{A4C42109-70EA-432C-AE7C-C8BDA00EDC78}" type="pres">
      <dgm:prSet presAssocID="{DB8BE772-EA51-4D3E-A296-E55F0F1ADE0F}" presName="CompostProcess" presStyleCnt="0">
        <dgm:presLayoutVars>
          <dgm:dir/>
          <dgm:resizeHandles val="exact"/>
        </dgm:presLayoutVars>
      </dgm:prSet>
      <dgm:spPr/>
    </dgm:pt>
    <dgm:pt modelId="{FC0E4135-61EF-4644-AB8A-459FEDD124CE}" type="pres">
      <dgm:prSet presAssocID="{DB8BE772-EA51-4D3E-A296-E55F0F1ADE0F}" presName="arrow" presStyleLbl="bgShp" presStyleIdx="0" presStyleCnt="1"/>
      <dgm:spPr>
        <a:xfrm>
          <a:off x="705802" y="0"/>
          <a:ext cx="7999095" cy="4807660"/>
        </a:xfrm>
        <a:prstGeom prst="rightArrow">
          <a:avLst/>
        </a:prstGeom>
        <a:solidFill>
          <a:srgbClr val="333399">
            <a:tint val="40000"/>
            <a:hueOff val="0"/>
            <a:satOff val="0"/>
            <a:lumOff val="0"/>
            <a:alphaOff val="0"/>
          </a:srgbClr>
        </a:solidFill>
        <a:ln>
          <a:noFill/>
        </a:ln>
        <a:effectLst/>
      </dgm:spPr>
    </dgm:pt>
    <dgm:pt modelId="{E79672FD-364F-49E6-A038-B42F4DD92377}" type="pres">
      <dgm:prSet presAssocID="{DB8BE772-EA51-4D3E-A296-E55F0F1ADE0F}" presName="linearProcess" presStyleCnt="0"/>
      <dgm:spPr/>
    </dgm:pt>
    <dgm:pt modelId="{E29C4D33-ECE3-4C87-84FE-1ACB84531629}" type="pres">
      <dgm:prSet presAssocID="{DE21F048-0E6D-4CA5-B478-CA4E009A95D0}" presName="textNode" presStyleLbl="node1" presStyleIdx="0" presStyleCnt="7" custLinFactX="100000" custLinFactNeighborX="164918" custLinFactNeighborY="-813">
        <dgm:presLayoutVars>
          <dgm:bulletEnabled val="1"/>
        </dgm:presLayoutVars>
      </dgm:prSet>
      <dgm:spPr>
        <a:prstGeom prst="roundRect">
          <a:avLst/>
        </a:prstGeom>
      </dgm:spPr>
    </dgm:pt>
    <dgm:pt modelId="{D920FE3C-587A-4FFC-85E1-4CE605C2AD5A}" type="pres">
      <dgm:prSet presAssocID="{C00FCBDB-CDEA-4E89-866E-E202E439C441}" presName="sibTrans" presStyleCnt="0"/>
      <dgm:spPr/>
    </dgm:pt>
    <dgm:pt modelId="{0B7CEE63-FF21-4ED2-BDC2-0FBB1096F746}" type="pres">
      <dgm:prSet presAssocID="{C83B5017-A4D8-4EDD-94FE-94287187AA49}" presName="textNode" presStyleLbl="node1" presStyleIdx="1" presStyleCnt="7" custLinFactX="-92144" custLinFactNeighborX="-100000" custLinFactNeighborY="0">
        <dgm:presLayoutVars>
          <dgm:bulletEnabled val="1"/>
        </dgm:presLayoutVars>
      </dgm:prSet>
      <dgm:spPr>
        <a:prstGeom prst="roundRect">
          <a:avLst/>
        </a:prstGeom>
      </dgm:spPr>
    </dgm:pt>
    <dgm:pt modelId="{404A3C81-0964-4A2F-BC91-73DCC8722C99}" type="pres">
      <dgm:prSet presAssocID="{5313E6EB-F639-4273-9323-64B6A576FF68}" presName="sibTrans" presStyleCnt="0"/>
      <dgm:spPr/>
    </dgm:pt>
    <dgm:pt modelId="{B729C610-B7AA-4E93-8A4C-D9814AAE859F}" type="pres">
      <dgm:prSet presAssocID="{BA98E0FC-8679-4B2E-B0A9-1691D2C4E1A4}" presName="textNode" presStyleLbl="node1" presStyleIdx="2" presStyleCnt="7">
        <dgm:presLayoutVars>
          <dgm:bulletEnabled val="1"/>
        </dgm:presLayoutVars>
      </dgm:prSet>
      <dgm:spPr>
        <a:prstGeom prst="roundRect">
          <a:avLst/>
        </a:prstGeom>
      </dgm:spPr>
    </dgm:pt>
    <dgm:pt modelId="{788328F7-C265-4327-A1DE-616817AB6A22}" type="pres">
      <dgm:prSet presAssocID="{E82E75E2-426F-406C-9B19-E79E8521A859}" presName="sibTrans" presStyleCnt="0"/>
      <dgm:spPr/>
    </dgm:pt>
    <dgm:pt modelId="{4BCE5099-F8C8-4C29-AB4F-78654648D2A1}" type="pres">
      <dgm:prSet presAssocID="{A4A302ED-FFDD-424D-8D22-C7FAC464DEEA}" presName="textNode" presStyleLbl="node1" presStyleIdx="3" presStyleCnt="7">
        <dgm:presLayoutVars>
          <dgm:bulletEnabled val="1"/>
        </dgm:presLayoutVars>
      </dgm:prSet>
      <dgm:spPr>
        <a:prstGeom prst="roundRect">
          <a:avLst/>
        </a:prstGeom>
      </dgm:spPr>
    </dgm:pt>
    <dgm:pt modelId="{23491EA8-C73D-40BD-8ADA-5E08A7754648}" type="pres">
      <dgm:prSet presAssocID="{3DC95284-3314-43C2-AA63-D4292282D25B}" presName="sibTrans" presStyleCnt="0"/>
      <dgm:spPr/>
    </dgm:pt>
    <dgm:pt modelId="{29AE41D5-0A58-4DA2-B7BA-70D868C9DB12}" type="pres">
      <dgm:prSet presAssocID="{20E1E7CF-D3FA-4F08-BE13-3C8617A486E8}" presName="textNode" presStyleLbl="node1" presStyleIdx="4" presStyleCnt="7">
        <dgm:presLayoutVars>
          <dgm:bulletEnabled val="1"/>
        </dgm:presLayoutVars>
      </dgm:prSet>
      <dgm:spPr>
        <a:prstGeom prst="roundRect">
          <a:avLst/>
        </a:prstGeom>
      </dgm:spPr>
    </dgm:pt>
    <dgm:pt modelId="{A81B4EED-E5FD-4FE8-8269-5DE2D13B396E}" type="pres">
      <dgm:prSet presAssocID="{4B81594C-54FF-45C7-AE80-0A25C6C72E3C}" presName="sibTrans" presStyleCnt="0"/>
      <dgm:spPr/>
    </dgm:pt>
    <dgm:pt modelId="{48F4DA12-BAC0-4AE3-8778-4EE5372B66C2}" type="pres">
      <dgm:prSet presAssocID="{843C5D47-0A0A-414C-8B2D-1C12C0D73503}" presName="textNode" presStyleLbl="node1" presStyleIdx="5" presStyleCnt="7">
        <dgm:presLayoutVars>
          <dgm:bulletEnabled val="1"/>
        </dgm:presLayoutVars>
      </dgm:prSet>
      <dgm:spPr>
        <a:prstGeom prst="roundRect">
          <a:avLst/>
        </a:prstGeom>
      </dgm:spPr>
    </dgm:pt>
    <dgm:pt modelId="{B4AA33E4-9330-40C5-A6D1-6B4436FCF088}" type="pres">
      <dgm:prSet presAssocID="{5C583ACB-22D7-4820-906C-B73BD37E7B4B}" presName="sibTrans" presStyleCnt="0"/>
      <dgm:spPr/>
    </dgm:pt>
    <dgm:pt modelId="{BC37DBF4-C987-43D9-8E3E-64300CF6A0D0}" type="pres">
      <dgm:prSet presAssocID="{ECA7DCA4-9C35-4E33-B2B0-A63DE8772D1D}" presName="textNode" presStyleLbl="node1" presStyleIdx="6" presStyleCnt="7">
        <dgm:presLayoutVars>
          <dgm:bulletEnabled val="1"/>
        </dgm:presLayoutVars>
      </dgm:prSet>
      <dgm:spPr>
        <a:prstGeom prst="roundRect">
          <a:avLst/>
        </a:prstGeom>
      </dgm:spPr>
    </dgm:pt>
  </dgm:ptLst>
  <dgm:cxnLst>
    <dgm:cxn modelId="{B0A0FC03-CD85-4F5B-B5FB-FF66203B6792}" type="presOf" srcId="{BA98E0FC-8679-4B2E-B0A9-1691D2C4E1A4}" destId="{B729C610-B7AA-4E93-8A4C-D9814AAE859F}" srcOrd="0" destOrd="0" presId="urn:microsoft.com/office/officeart/2005/8/layout/hProcess9"/>
    <dgm:cxn modelId="{AB081208-79C7-4827-958E-3A56205300FB}" type="presOf" srcId="{843C5D47-0A0A-414C-8B2D-1C12C0D73503}" destId="{48F4DA12-BAC0-4AE3-8778-4EE5372B66C2}" srcOrd="0" destOrd="0" presId="urn:microsoft.com/office/officeart/2005/8/layout/hProcess9"/>
    <dgm:cxn modelId="{A4A2F40B-3AC4-4B9D-947C-5792B610272D}" srcId="{DB8BE772-EA51-4D3E-A296-E55F0F1ADE0F}" destId="{20E1E7CF-D3FA-4F08-BE13-3C8617A486E8}" srcOrd="4" destOrd="0" parTransId="{4B9E536F-1134-47C4-ABB1-898E8160CCA5}" sibTransId="{4B81594C-54FF-45C7-AE80-0A25C6C72E3C}"/>
    <dgm:cxn modelId="{3DD78E13-84FD-4031-B6E0-2E294078DC4B}" srcId="{DB8BE772-EA51-4D3E-A296-E55F0F1ADE0F}" destId="{C83B5017-A4D8-4EDD-94FE-94287187AA49}" srcOrd="1" destOrd="0" parTransId="{112FB7BF-0001-4D2A-8174-A8EA7A13D4FB}" sibTransId="{5313E6EB-F639-4273-9323-64B6A576FF68}"/>
    <dgm:cxn modelId="{7EAAB916-DC51-4DDE-862A-CB43E7F5630A}" srcId="{DB8BE772-EA51-4D3E-A296-E55F0F1ADE0F}" destId="{A4A302ED-FFDD-424D-8D22-C7FAC464DEEA}" srcOrd="3" destOrd="0" parTransId="{1A6C3922-1FC4-4BB5-B798-DE54FA351E50}" sibTransId="{3DC95284-3314-43C2-AA63-D4292282D25B}"/>
    <dgm:cxn modelId="{AD492D53-5DBA-45D9-892F-67D3ECFDCD0E}" srcId="{DB8BE772-EA51-4D3E-A296-E55F0F1ADE0F}" destId="{DE21F048-0E6D-4CA5-B478-CA4E009A95D0}" srcOrd="0" destOrd="0" parTransId="{A3C36E33-621D-4104-BC80-6259661DA3FE}" sibTransId="{C00FCBDB-CDEA-4E89-866E-E202E439C441}"/>
    <dgm:cxn modelId="{D7A7B77B-ECB8-425C-B63A-E5783247EB58}" type="presOf" srcId="{DE21F048-0E6D-4CA5-B478-CA4E009A95D0}" destId="{E29C4D33-ECE3-4C87-84FE-1ACB84531629}" srcOrd="0" destOrd="0" presId="urn:microsoft.com/office/officeart/2005/8/layout/hProcess9"/>
    <dgm:cxn modelId="{5CE48A8F-6416-4841-8288-06F7F42E9826}" srcId="{DB8BE772-EA51-4D3E-A296-E55F0F1ADE0F}" destId="{843C5D47-0A0A-414C-8B2D-1C12C0D73503}" srcOrd="5" destOrd="0" parTransId="{BEA20861-47D3-4968-9ECE-172CC83B626E}" sibTransId="{5C583ACB-22D7-4820-906C-B73BD37E7B4B}"/>
    <dgm:cxn modelId="{D1D9E7BD-6AFE-44A4-937A-3F7DB67AB075}" srcId="{DB8BE772-EA51-4D3E-A296-E55F0F1ADE0F}" destId="{BA98E0FC-8679-4B2E-B0A9-1691D2C4E1A4}" srcOrd="2" destOrd="0" parTransId="{400AC104-044B-41B7-B0DE-841DB07E951D}" sibTransId="{E82E75E2-426F-406C-9B19-E79E8521A859}"/>
    <dgm:cxn modelId="{14FFDDC2-699E-4F51-A440-A1E600A52B81}" type="presOf" srcId="{A4A302ED-FFDD-424D-8D22-C7FAC464DEEA}" destId="{4BCE5099-F8C8-4C29-AB4F-78654648D2A1}" srcOrd="0" destOrd="0" presId="urn:microsoft.com/office/officeart/2005/8/layout/hProcess9"/>
    <dgm:cxn modelId="{7A994AC7-01DA-4DCB-A561-8B5DA3CDCF90}" type="presOf" srcId="{DB8BE772-EA51-4D3E-A296-E55F0F1ADE0F}" destId="{A4C42109-70EA-432C-AE7C-C8BDA00EDC78}" srcOrd="0" destOrd="0" presId="urn:microsoft.com/office/officeart/2005/8/layout/hProcess9"/>
    <dgm:cxn modelId="{F37751C9-0BAC-403E-ACD8-46B07AAEC50F}" type="presOf" srcId="{20E1E7CF-D3FA-4F08-BE13-3C8617A486E8}" destId="{29AE41D5-0A58-4DA2-B7BA-70D868C9DB12}" srcOrd="0" destOrd="0" presId="urn:microsoft.com/office/officeart/2005/8/layout/hProcess9"/>
    <dgm:cxn modelId="{DD6D09D0-1716-4023-AE03-2029A3F2997A}" type="presOf" srcId="{C83B5017-A4D8-4EDD-94FE-94287187AA49}" destId="{0B7CEE63-FF21-4ED2-BDC2-0FBB1096F746}" srcOrd="0" destOrd="0" presId="urn:microsoft.com/office/officeart/2005/8/layout/hProcess9"/>
    <dgm:cxn modelId="{B05769F7-5A3D-451F-B4F9-7D90C8FDE374}" srcId="{DB8BE772-EA51-4D3E-A296-E55F0F1ADE0F}" destId="{ECA7DCA4-9C35-4E33-B2B0-A63DE8772D1D}" srcOrd="6" destOrd="0" parTransId="{A0AAD6C4-5BA9-4E18-9082-A2BECE20AF97}" sibTransId="{ABC29377-88C5-4A1E-BB62-9DEBEBD3B008}"/>
    <dgm:cxn modelId="{4B300CFA-AA1A-405A-AA4D-8B9F6FB85CA8}" type="presOf" srcId="{ECA7DCA4-9C35-4E33-B2B0-A63DE8772D1D}" destId="{BC37DBF4-C987-43D9-8E3E-64300CF6A0D0}" srcOrd="0" destOrd="0" presId="urn:microsoft.com/office/officeart/2005/8/layout/hProcess9"/>
    <dgm:cxn modelId="{78521D9A-5DAA-4B5F-AEE2-5AE54040A374}" type="presParOf" srcId="{A4C42109-70EA-432C-AE7C-C8BDA00EDC78}" destId="{FC0E4135-61EF-4644-AB8A-459FEDD124CE}" srcOrd="0" destOrd="0" presId="urn:microsoft.com/office/officeart/2005/8/layout/hProcess9"/>
    <dgm:cxn modelId="{9FA60243-949D-4396-8CE6-069AD566FF0E}" type="presParOf" srcId="{A4C42109-70EA-432C-AE7C-C8BDA00EDC78}" destId="{E79672FD-364F-49E6-A038-B42F4DD92377}" srcOrd="1" destOrd="0" presId="urn:microsoft.com/office/officeart/2005/8/layout/hProcess9"/>
    <dgm:cxn modelId="{F7588222-1C87-4791-94C6-10F5FD7C8FDD}" type="presParOf" srcId="{E79672FD-364F-49E6-A038-B42F4DD92377}" destId="{E29C4D33-ECE3-4C87-84FE-1ACB84531629}" srcOrd="0" destOrd="0" presId="urn:microsoft.com/office/officeart/2005/8/layout/hProcess9"/>
    <dgm:cxn modelId="{9B1432CE-12A4-4C62-8E61-1ED47DB93A91}" type="presParOf" srcId="{E79672FD-364F-49E6-A038-B42F4DD92377}" destId="{D920FE3C-587A-4FFC-85E1-4CE605C2AD5A}" srcOrd="1" destOrd="0" presId="urn:microsoft.com/office/officeart/2005/8/layout/hProcess9"/>
    <dgm:cxn modelId="{CD2847AA-7CC0-4084-93DD-1EE397DB3F6F}" type="presParOf" srcId="{E79672FD-364F-49E6-A038-B42F4DD92377}" destId="{0B7CEE63-FF21-4ED2-BDC2-0FBB1096F746}" srcOrd="2" destOrd="0" presId="urn:microsoft.com/office/officeart/2005/8/layout/hProcess9"/>
    <dgm:cxn modelId="{E6322395-DAB3-44D6-AC66-A67E230D6816}" type="presParOf" srcId="{E79672FD-364F-49E6-A038-B42F4DD92377}" destId="{404A3C81-0964-4A2F-BC91-73DCC8722C99}" srcOrd="3" destOrd="0" presId="urn:microsoft.com/office/officeart/2005/8/layout/hProcess9"/>
    <dgm:cxn modelId="{5C9F10D7-854D-486A-80DD-140C208C7212}" type="presParOf" srcId="{E79672FD-364F-49E6-A038-B42F4DD92377}" destId="{B729C610-B7AA-4E93-8A4C-D9814AAE859F}" srcOrd="4" destOrd="0" presId="urn:microsoft.com/office/officeart/2005/8/layout/hProcess9"/>
    <dgm:cxn modelId="{69EC439E-F2E4-4537-9132-E6E9C2315AA0}" type="presParOf" srcId="{E79672FD-364F-49E6-A038-B42F4DD92377}" destId="{788328F7-C265-4327-A1DE-616817AB6A22}" srcOrd="5" destOrd="0" presId="urn:microsoft.com/office/officeart/2005/8/layout/hProcess9"/>
    <dgm:cxn modelId="{B07B6419-943B-4251-B80F-E824AB39C2BF}" type="presParOf" srcId="{E79672FD-364F-49E6-A038-B42F4DD92377}" destId="{4BCE5099-F8C8-4C29-AB4F-78654648D2A1}" srcOrd="6" destOrd="0" presId="urn:microsoft.com/office/officeart/2005/8/layout/hProcess9"/>
    <dgm:cxn modelId="{AB96CAD7-9EBB-4401-8E77-966A4314D829}" type="presParOf" srcId="{E79672FD-364F-49E6-A038-B42F4DD92377}" destId="{23491EA8-C73D-40BD-8ADA-5E08A7754648}" srcOrd="7" destOrd="0" presId="urn:microsoft.com/office/officeart/2005/8/layout/hProcess9"/>
    <dgm:cxn modelId="{DF675339-A50B-4CE3-9E3E-632201800C06}" type="presParOf" srcId="{E79672FD-364F-49E6-A038-B42F4DD92377}" destId="{29AE41D5-0A58-4DA2-B7BA-70D868C9DB12}" srcOrd="8" destOrd="0" presId="urn:microsoft.com/office/officeart/2005/8/layout/hProcess9"/>
    <dgm:cxn modelId="{8A7F6D60-21B0-47BC-93B3-6845193F2ED3}" type="presParOf" srcId="{E79672FD-364F-49E6-A038-B42F4DD92377}" destId="{A81B4EED-E5FD-4FE8-8269-5DE2D13B396E}" srcOrd="9" destOrd="0" presId="urn:microsoft.com/office/officeart/2005/8/layout/hProcess9"/>
    <dgm:cxn modelId="{700DE9DA-AC0B-4045-8646-0C436F647301}" type="presParOf" srcId="{E79672FD-364F-49E6-A038-B42F4DD92377}" destId="{48F4DA12-BAC0-4AE3-8778-4EE5372B66C2}" srcOrd="10" destOrd="0" presId="urn:microsoft.com/office/officeart/2005/8/layout/hProcess9"/>
    <dgm:cxn modelId="{A48A4C7C-856D-44CD-80E3-CFB7D6B6721E}" type="presParOf" srcId="{E79672FD-364F-49E6-A038-B42F4DD92377}" destId="{B4AA33E4-9330-40C5-A6D1-6B4436FCF088}" srcOrd="11" destOrd="0" presId="urn:microsoft.com/office/officeart/2005/8/layout/hProcess9"/>
    <dgm:cxn modelId="{F6D804C5-980A-4C20-BE01-7320C71C9324}" type="presParOf" srcId="{E79672FD-364F-49E6-A038-B42F4DD92377}" destId="{BC37DBF4-C987-43D9-8E3E-64300CF6A0D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1522-BEA2-4885-98A0-29C3590DF607}">
      <dsp:nvSpPr>
        <dsp:cNvPr id="0" name=""/>
        <dsp:cNvSpPr/>
      </dsp:nvSpPr>
      <dsp:spPr>
        <a:xfrm>
          <a:off x="788669" y="0"/>
          <a:ext cx="8938260" cy="4873752"/>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4792B8-4C7E-4EBC-AD53-54E20539A878}">
      <dsp:nvSpPr>
        <dsp:cNvPr id="0" name=""/>
        <dsp:cNvSpPr/>
      </dsp:nvSpPr>
      <dsp:spPr>
        <a:xfrm>
          <a:off x="2888" y="1462125"/>
          <a:ext cx="1681571" cy="1949500"/>
        </a:xfrm>
        <a:prstGeom prst="roundRect">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Project idea – discuss with School  Scholarship Lead or eSTEeM Directors</a:t>
          </a:r>
        </a:p>
      </dsp:txBody>
      <dsp:txXfrm>
        <a:off x="84976" y="1544213"/>
        <a:ext cx="1517395" cy="1785324"/>
      </dsp:txXfrm>
    </dsp:sp>
    <dsp:sp modelId="{0984352E-20FC-4E33-B81D-DA0CA3EB6E63}">
      <dsp:nvSpPr>
        <dsp:cNvPr id="0" name=""/>
        <dsp:cNvSpPr/>
      </dsp:nvSpPr>
      <dsp:spPr>
        <a:xfrm>
          <a:off x="1768538" y="1462125"/>
          <a:ext cx="1681571" cy="1949500"/>
        </a:xfrm>
        <a:prstGeom prst="roundRect">
          <a:avLst/>
        </a:prstGeo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Project proposal form completed, endorsed by Scholarship Lead and signed by HOS/LLM to approve workload</a:t>
          </a:r>
        </a:p>
      </dsp:txBody>
      <dsp:txXfrm>
        <a:off x="1850626" y="1544213"/>
        <a:ext cx="1517395" cy="1785324"/>
      </dsp:txXfrm>
    </dsp:sp>
    <dsp:sp modelId="{758A6D15-119C-4AD3-AD68-888759AA0AF0}">
      <dsp:nvSpPr>
        <dsp:cNvPr id="0" name=""/>
        <dsp:cNvSpPr/>
      </dsp:nvSpPr>
      <dsp:spPr>
        <a:xfrm>
          <a:off x="3534188" y="1462125"/>
          <a:ext cx="1681571" cy="1949500"/>
        </a:xfrm>
        <a:prstGeom prst="roundRect">
          <a:avLst/>
        </a:prstGeo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Proposal submitted by advertised deadline</a:t>
          </a:r>
        </a:p>
      </dsp:txBody>
      <dsp:txXfrm>
        <a:off x="3616276" y="1544213"/>
        <a:ext cx="1517395" cy="1785324"/>
      </dsp:txXfrm>
    </dsp:sp>
    <dsp:sp modelId="{D0F2BF96-5B4E-4231-849C-0A410FF0B0D7}">
      <dsp:nvSpPr>
        <dsp:cNvPr id="0" name=""/>
        <dsp:cNvSpPr/>
      </dsp:nvSpPr>
      <dsp:spPr>
        <a:xfrm>
          <a:off x="5299839" y="1462125"/>
          <a:ext cx="1681571" cy="1949500"/>
        </a:xfrm>
        <a:prstGeom prst="roundRect">
          <a:avLst/>
        </a:prstGeo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eSTEeM Coordination Group meeting to evaluate proposals – accept, revise or decline</a:t>
          </a:r>
        </a:p>
      </dsp:txBody>
      <dsp:txXfrm>
        <a:off x="5381927" y="1544213"/>
        <a:ext cx="1517395" cy="1785324"/>
      </dsp:txXfrm>
    </dsp:sp>
    <dsp:sp modelId="{5E016BE0-F61F-4BA1-BC4C-A4328C507082}">
      <dsp:nvSpPr>
        <dsp:cNvPr id="0" name=""/>
        <dsp:cNvSpPr/>
      </dsp:nvSpPr>
      <dsp:spPr>
        <a:xfrm>
          <a:off x="7065489" y="1462125"/>
          <a:ext cx="1681571" cy="1949500"/>
        </a:xfrm>
        <a:prstGeom prst="roundRect">
          <a:avLst/>
        </a:prstGeo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Project proposers informed of decision</a:t>
          </a:r>
        </a:p>
      </dsp:txBody>
      <dsp:txXfrm>
        <a:off x="7147577" y="1544213"/>
        <a:ext cx="1517395" cy="1785324"/>
      </dsp:txXfrm>
    </dsp:sp>
    <dsp:sp modelId="{6F6A3230-752E-45F9-9CE8-69F7686F2EA7}">
      <dsp:nvSpPr>
        <dsp:cNvPr id="0" name=""/>
        <dsp:cNvSpPr/>
      </dsp:nvSpPr>
      <dsp:spPr>
        <a:xfrm>
          <a:off x="8831140" y="1462125"/>
          <a:ext cx="1681571" cy="1949500"/>
        </a:xfrm>
        <a:prstGeom prst="roundRect">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Where necessary, plans revised. Final sign-off by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Directors </a:t>
          </a:r>
          <a:endParaRPr lang="en-GB" sz="1400" kern="1200"/>
        </a:p>
      </dsp:txBody>
      <dsp:txXfrm>
        <a:off x="8913228" y="1544213"/>
        <a:ext cx="1517395" cy="178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4135-61EF-4644-AB8A-459FEDD124CE}">
      <dsp:nvSpPr>
        <dsp:cNvPr id="0" name=""/>
        <dsp:cNvSpPr/>
      </dsp:nvSpPr>
      <dsp:spPr>
        <a:xfrm>
          <a:off x="788669" y="0"/>
          <a:ext cx="8938260" cy="4818888"/>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9C4D33-ECE3-4C87-84FE-1ACB84531629}">
      <dsp:nvSpPr>
        <dsp:cNvPr id="0" name=""/>
        <dsp:cNvSpPr/>
      </dsp:nvSpPr>
      <dsp:spPr>
        <a:xfrm>
          <a:off x="1559906" y="1429995"/>
          <a:ext cx="1440246" cy="1927555"/>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Ethics review, SRPP/SSPP approval, Data Protection compliance</a:t>
          </a:r>
        </a:p>
      </dsp:txBody>
      <dsp:txXfrm>
        <a:off x="1630213" y="1500302"/>
        <a:ext cx="1299632" cy="1786941"/>
      </dsp:txXfrm>
    </dsp:sp>
    <dsp:sp modelId="{0B7CEE63-FF21-4ED2-BDC2-0FBB1096F746}">
      <dsp:nvSpPr>
        <dsp:cNvPr id="0" name=""/>
        <dsp:cNvSpPr/>
      </dsp:nvSpPr>
      <dsp:spPr>
        <a:xfrm>
          <a:off x="114044" y="1445666"/>
          <a:ext cx="1440246" cy="1927555"/>
        </a:xfrm>
        <a:prstGeom prst="roundRect">
          <a:avLst/>
        </a:prstGeo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Induction workshop </a:t>
          </a:r>
          <a:br>
            <a:rPr lang="en-GB" sz="1400" kern="1200" dirty="0">
              <a:solidFill>
                <a:srgbClr val="FFFFFF"/>
              </a:solidFill>
              <a:latin typeface="Arial"/>
              <a:ea typeface="+mn-ea"/>
              <a:cs typeface="+mn-cs"/>
            </a:rPr>
          </a:br>
          <a:r>
            <a:rPr lang="en-GB" sz="1400" kern="1200" dirty="0">
              <a:solidFill>
                <a:srgbClr val="FFFFFF"/>
              </a:solidFill>
              <a:latin typeface="Arial"/>
              <a:ea typeface="+mn-ea"/>
              <a:cs typeface="+mn-cs"/>
            </a:rPr>
            <a:t>- project begins </a:t>
          </a:r>
        </a:p>
      </dsp:txBody>
      <dsp:txXfrm>
        <a:off x="184351" y="1515973"/>
        <a:ext cx="1299632" cy="1786941"/>
      </dsp:txXfrm>
    </dsp:sp>
    <dsp:sp modelId="{B729C610-B7AA-4E93-8A4C-D9814AAE859F}">
      <dsp:nvSpPr>
        <dsp:cNvPr id="0" name=""/>
        <dsp:cNvSpPr/>
      </dsp:nvSpPr>
      <dsp:spPr>
        <a:xfrm>
          <a:off x="3025417" y="1445666"/>
          <a:ext cx="1440246" cy="1927555"/>
        </a:xfrm>
        <a:prstGeom prst="roundRect">
          <a:avLst/>
        </a:prstGeo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Mentoring and ongoing project management and support</a:t>
          </a:r>
        </a:p>
      </dsp:txBody>
      <dsp:txXfrm>
        <a:off x="3095724" y="1515973"/>
        <a:ext cx="1299632" cy="1786941"/>
      </dsp:txXfrm>
    </dsp:sp>
    <dsp:sp modelId="{4BCE5099-F8C8-4C29-AB4F-78654648D2A1}">
      <dsp:nvSpPr>
        <dsp:cNvPr id="0" name=""/>
        <dsp:cNvSpPr/>
      </dsp:nvSpPr>
      <dsp:spPr>
        <a:xfrm>
          <a:off x="4537676" y="1445666"/>
          <a:ext cx="1440246" cy="1927555"/>
        </a:xfrm>
        <a:prstGeom prst="roundRect">
          <a:avLst/>
        </a:prstGeo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Ongoing staff development events</a:t>
          </a:r>
        </a:p>
      </dsp:txBody>
      <dsp:txXfrm>
        <a:off x="4607983" y="1515973"/>
        <a:ext cx="1299632" cy="1786941"/>
      </dsp:txXfrm>
    </dsp:sp>
    <dsp:sp modelId="{29AE41D5-0A58-4DA2-B7BA-70D868C9DB12}">
      <dsp:nvSpPr>
        <dsp:cNvPr id="0" name=""/>
        <dsp:cNvSpPr/>
      </dsp:nvSpPr>
      <dsp:spPr>
        <a:xfrm>
          <a:off x="6049935" y="1445666"/>
          <a:ext cx="1440246" cy="1927555"/>
        </a:xfrm>
        <a:prstGeom prst="roundRect">
          <a:avLst/>
        </a:prstGeo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Short reports approx. twice a year</a:t>
          </a:r>
        </a:p>
      </dsp:txBody>
      <dsp:txXfrm>
        <a:off x="6120242" y="1515973"/>
        <a:ext cx="1299632" cy="1786941"/>
      </dsp:txXfrm>
    </dsp:sp>
    <dsp:sp modelId="{48F4DA12-BAC0-4AE3-8778-4EE5372B66C2}">
      <dsp:nvSpPr>
        <dsp:cNvPr id="0" name=""/>
        <dsp:cNvSpPr/>
      </dsp:nvSpPr>
      <dsp:spPr>
        <a:xfrm>
          <a:off x="7562195" y="1445666"/>
          <a:ext cx="1440246" cy="1927555"/>
        </a:xfrm>
        <a:prstGeom prst="roundRect">
          <a:avLst/>
        </a:prstGeo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Dissemination  -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Annual Conference, internal and  external events </a:t>
          </a:r>
        </a:p>
      </dsp:txBody>
      <dsp:txXfrm>
        <a:off x="7632502" y="1515973"/>
        <a:ext cx="1299632" cy="1786941"/>
      </dsp:txXfrm>
    </dsp:sp>
    <dsp:sp modelId="{BC37DBF4-C987-43D9-8E3E-64300CF6A0D0}">
      <dsp:nvSpPr>
        <dsp:cNvPr id="0" name=""/>
        <dsp:cNvSpPr/>
      </dsp:nvSpPr>
      <dsp:spPr>
        <a:xfrm>
          <a:off x="9074454" y="1445666"/>
          <a:ext cx="1440246" cy="1927555"/>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Final Report, outputs and publications  uploaded to </a:t>
          </a:r>
          <a:r>
            <a:rPr lang="en-GB" sz="1400" kern="1200" err="1">
              <a:solidFill>
                <a:srgbClr val="FFFFFF"/>
              </a:solidFill>
              <a:latin typeface="Arial"/>
              <a:ea typeface="+mn-ea"/>
              <a:cs typeface="+mn-cs"/>
            </a:rPr>
            <a:t>eSTEeM</a:t>
          </a:r>
          <a:r>
            <a:rPr lang="en-GB" sz="1400" kern="1200">
              <a:solidFill>
                <a:srgbClr val="FFFFFF"/>
              </a:solidFill>
              <a:latin typeface="Arial"/>
              <a:ea typeface="+mn-ea"/>
              <a:cs typeface="+mn-cs"/>
            </a:rPr>
            <a:t> website/ Scholarship Exchange/ ORO</a:t>
          </a:r>
        </a:p>
      </dsp:txBody>
      <dsp:txXfrm>
        <a:off x="9144761" y="1515973"/>
        <a:ext cx="1299632" cy="17869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13F63036-C088-4D15-8471-DE3A22000D88}" type="datetimeFigureOut">
              <a:rPr lang="en-GB" smtClean="0"/>
              <a:t>25/01/2023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479DB3AA-4712-470F-B5B0-32CD5D4FAF4B}" type="slidenum">
              <a:rPr lang="en-GB" smtClean="0"/>
              <a:t>‹#›</a:t>
            </a:fld>
            <a:endParaRPr lang="en-GB"/>
          </a:p>
        </p:txBody>
      </p:sp>
    </p:spTree>
    <p:extLst>
      <p:ext uri="{BB962C8B-B14F-4D97-AF65-F5344CB8AC3E}">
        <p14:creationId xmlns:p14="http://schemas.microsoft.com/office/powerpoint/2010/main" val="389905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 1-6</a:t>
            </a:r>
          </a:p>
        </p:txBody>
      </p:sp>
      <p:sp>
        <p:nvSpPr>
          <p:cNvPr id="4" name="Slide Number Placeholder 3"/>
          <p:cNvSpPr>
            <a:spLocks noGrp="1"/>
          </p:cNvSpPr>
          <p:nvPr>
            <p:ph type="sldNum" sz="quarter" idx="5"/>
          </p:nvPr>
        </p:nvSpPr>
        <p:spPr/>
        <p:txBody>
          <a:bodyPr/>
          <a:lstStyle/>
          <a:p>
            <a:fld id="{479DB3AA-4712-470F-B5B0-32CD5D4FAF4B}" type="slidenum">
              <a:rPr lang="en-GB" smtClean="0"/>
              <a:t>1</a:t>
            </a:fld>
            <a:endParaRPr lang="en-GB"/>
          </a:p>
        </p:txBody>
      </p:sp>
    </p:spTree>
    <p:extLst>
      <p:ext uri="{BB962C8B-B14F-4D97-AF65-F5344CB8AC3E}">
        <p14:creationId xmlns:p14="http://schemas.microsoft.com/office/powerpoint/2010/main" val="429421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Trevor: Defining scholarship + About eSTEeM + Proposal and project workflow</a:t>
            </a:r>
          </a:p>
          <a:p>
            <a:endParaRPr lang="en-GB" sz="1600"/>
          </a:p>
          <a:p>
            <a:r>
              <a:rPr lang="en-GB" sz="1600"/>
              <a:t>Mark: 20</a:t>
            </a:r>
            <a:r>
              <a:rPr lang="en-GB" sz="1600" baseline="30000"/>
              <a:t>th</a:t>
            </a:r>
            <a:r>
              <a:rPr lang="en-GB" sz="1600"/>
              <a:t> call for projects + Key information</a:t>
            </a:r>
          </a:p>
          <a:p>
            <a:endParaRPr lang="en-GB" sz="1600"/>
          </a:p>
          <a:p>
            <a:r>
              <a:rPr lang="en-GB" sz="1600"/>
              <a:t>Trevor: Things to consider</a:t>
            </a:r>
          </a:p>
          <a:p>
            <a:endParaRPr lang="en-GB" sz="1600"/>
          </a:p>
          <a:p>
            <a:r>
              <a:rPr lang="en-GB" sz="1600"/>
              <a:t>Mark: Timeline and planning + Sources of support</a:t>
            </a:r>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2</a:t>
            </a:fld>
            <a:endParaRPr lang="en-GB"/>
          </a:p>
        </p:txBody>
      </p:sp>
    </p:spTree>
    <p:extLst>
      <p:ext uri="{BB962C8B-B14F-4D97-AF65-F5344CB8AC3E}">
        <p14:creationId xmlns:p14="http://schemas.microsoft.com/office/powerpoint/2010/main" val="292131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Trevor: Defining scholarship + About eSTEeM + Proposal and project workflow</a:t>
            </a:r>
          </a:p>
          <a:p>
            <a:endParaRPr lang="en-GB" sz="1200"/>
          </a:p>
          <a:p>
            <a:endParaRPr lang="en-GB"/>
          </a:p>
        </p:txBody>
      </p:sp>
      <p:sp>
        <p:nvSpPr>
          <p:cNvPr id="4" name="Slide Number Placeholder 3"/>
          <p:cNvSpPr>
            <a:spLocks noGrp="1"/>
          </p:cNvSpPr>
          <p:nvPr>
            <p:ph type="sldNum" sz="quarter" idx="5"/>
          </p:nvPr>
        </p:nvSpPr>
        <p:spPr/>
        <p:txBody>
          <a:bodyPr/>
          <a:lstStyle/>
          <a:p>
            <a:fld id="{479DB3AA-4712-470F-B5B0-32CD5D4FAF4B}" type="slidenum">
              <a:rPr lang="en-GB" smtClean="0"/>
              <a:t>3</a:t>
            </a:fld>
            <a:endParaRPr lang="en-GB"/>
          </a:p>
        </p:txBody>
      </p:sp>
    </p:spTree>
    <p:extLst>
      <p:ext uri="{BB962C8B-B14F-4D97-AF65-F5344CB8AC3E}">
        <p14:creationId xmlns:p14="http://schemas.microsoft.com/office/powerpoint/2010/main" val="41427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Sue 7-13</a:t>
            </a:r>
          </a:p>
          <a:p>
            <a:endParaRPr lang="en-GB" sz="1200" dirty="0"/>
          </a:p>
          <a:p>
            <a:endParaRPr lang="en-GB" dirty="0"/>
          </a:p>
        </p:txBody>
      </p:sp>
      <p:sp>
        <p:nvSpPr>
          <p:cNvPr id="4" name="Slide Number Placeholder 3"/>
          <p:cNvSpPr>
            <a:spLocks noGrp="1"/>
          </p:cNvSpPr>
          <p:nvPr>
            <p:ph type="sldNum" sz="quarter" idx="5"/>
          </p:nvPr>
        </p:nvSpPr>
        <p:spPr/>
        <p:txBody>
          <a:bodyPr/>
          <a:lstStyle/>
          <a:p>
            <a:fld id="{479DB3AA-4712-470F-B5B0-32CD5D4FAF4B}" type="slidenum">
              <a:rPr lang="en-GB" smtClean="0"/>
              <a:t>7</a:t>
            </a:fld>
            <a:endParaRPr lang="en-GB"/>
          </a:p>
        </p:txBody>
      </p:sp>
    </p:spTree>
    <p:extLst>
      <p:ext uri="{BB962C8B-B14F-4D97-AF65-F5344CB8AC3E}">
        <p14:creationId xmlns:p14="http://schemas.microsoft.com/office/powerpoint/2010/main" val="23780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9DB3AA-4712-470F-B5B0-32CD5D4FAF4B}" type="slidenum">
              <a:rPr lang="en-GB" smtClean="0"/>
              <a:t>11</a:t>
            </a:fld>
            <a:endParaRPr lang="en-GB"/>
          </a:p>
        </p:txBody>
      </p:sp>
    </p:spTree>
    <p:extLst>
      <p:ext uri="{BB962C8B-B14F-4D97-AF65-F5344CB8AC3E}">
        <p14:creationId xmlns:p14="http://schemas.microsoft.com/office/powerpoint/2010/main" val="13723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Mark: Timeline and planning + Sources of support =&gt; End</a:t>
            </a:r>
          </a:p>
          <a:p>
            <a:r>
              <a:rPr lang="en-GB" sz="1200" dirty="0"/>
              <a:t>Put a break in at the start of </a:t>
            </a:r>
            <a:r>
              <a:rPr lang="en-GB" sz="1200"/>
              <a:t>the activity </a:t>
            </a:r>
            <a:endParaRPr lang="en-GB" sz="1200" dirty="0"/>
          </a:p>
          <a:p>
            <a:endParaRPr lang="en-GB" dirty="0"/>
          </a:p>
        </p:txBody>
      </p:sp>
      <p:sp>
        <p:nvSpPr>
          <p:cNvPr id="4" name="Slide Number Placeholder 3"/>
          <p:cNvSpPr>
            <a:spLocks noGrp="1"/>
          </p:cNvSpPr>
          <p:nvPr>
            <p:ph type="sldNum" sz="quarter" idx="5"/>
          </p:nvPr>
        </p:nvSpPr>
        <p:spPr/>
        <p:txBody>
          <a:bodyPr/>
          <a:lstStyle/>
          <a:p>
            <a:fld id="{479DB3AA-4712-470F-B5B0-32CD5D4FAF4B}" type="slidenum">
              <a:rPr lang="en-GB" smtClean="0"/>
              <a:t>14</a:t>
            </a:fld>
            <a:endParaRPr lang="en-GB"/>
          </a:p>
        </p:txBody>
      </p:sp>
    </p:spTree>
    <p:extLst>
      <p:ext uri="{BB962C8B-B14F-4D97-AF65-F5344CB8AC3E}">
        <p14:creationId xmlns:p14="http://schemas.microsoft.com/office/powerpoint/2010/main" val="145415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9DB3AA-4712-470F-B5B0-32CD5D4FAF4B}" type="slidenum">
              <a:rPr lang="en-GB" smtClean="0"/>
              <a:t>16</a:t>
            </a:fld>
            <a:endParaRPr lang="en-GB"/>
          </a:p>
        </p:txBody>
      </p:sp>
    </p:spTree>
    <p:extLst>
      <p:ext uri="{BB962C8B-B14F-4D97-AF65-F5344CB8AC3E}">
        <p14:creationId xmlns:p14="http://schemas.microsoft.com/office/powerpoint/2010/main" val="360665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BA68-0AC8-462D-BC62-1CA4CAEFA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74D943-9E1D-4CC5-A405-87A6624F8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DED37A-8828-4184-9C9B-D3E4528559F0}"/>
              </a:ext>
            </a:extLst>
          </p:cNvPr>
          <p:cNvSpPr>
            <a:spLocks noGrp="1"/>
          </p:cNvSpPr>
          <p:nvPr>
            <p:ph type="dt" sz="half" idx="10"/>
          </p:nvPr>
        </p:nvSpPr>
        <p:spPr/>
        <p:txBody>
          <a:bodyPr/>
          <a:lstStyle/>
          <a:p>
            <a:r>
              <a:rPr lang="en-US"/>
              <a:t>Tuesday, 24 January 2023</a:t>
            </a:r>
            <a:endParaRPr lang="en-GB"/>
          </a:p>
        </p:txBody>
      </p:sp>
      <p:sp>
        <p:nvSpPr>
          <p:cNvPr id="5" name="Footer Placeholder 4">
            <a:extLst>
              <a:ext uri="{FF2B5EF4-FFF2-40B4-BE49-F238E27FC236}">
                <a16:creationId xmlns:a16="http://schemas.microsoft.com/office/drawing/2014/main" id="{046FCA82-1B38-4010-8903-9DE6D6BFE5E0}"/>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8C40B46B-CD6D-4D88-A45C-7D0EFE0615A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37482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819C-5D60-44DC-B8B2-5CEAE07ECE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3ED8F-90A0-4F4D-9D50-0D6DED02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7D118-A63E-4443-8562-A5819DD6E6C9}"/>
              </a:ext>
            </a:extLst>
          </p:cNvPr>
          <p:cNvSpPr>
            <a:spLocks noGrp="1"/>
          </p:cNvSpPr>
          <p:nvPr>
            <p:ph type="dt" sz="half" idx="10"/>
          </p:nvPr>
        </p:nvSpPr>
        <p:spPr/>
        <p:txBody>
          <a:bodyPr/>
          <a:lstStyle/>
          <a:p>
            <a:r>
              <a:rPr lang="en-US"/>
              <a:t>Tuesday, 24 January 2023</a:t>
            </a:r>
            <a:endParaRPr lang="en-GB"/>
          </a:p>
        </p:txBody>
      </p:sp>
      <p:sp>
        <p:nvSpPr>
          <p:cNvPr id="5" name="Footer Placeholder 4">
            <a:extLst>
              <a:ext uri="{FF2B5EF4-FFF2-40B4-BE49-F238E27FC236}">
                <a16:creationId xmlns:a16="http://schemas.microsoft.com/office/drawing/2014/main" id="{61B01A61-74CA-4EC6-9A34-4CD8A3536710}"/>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A9A22652-778C-48B5-83F9-0FB1E17C4506}"/>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94035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3C2F3-690C-4515-8A7C-E2AAA4C76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711A15-B904-4950-91B3-5A4307CED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512A6-ACDA-4B2D-9AD6-95EEF55648E5}"/>
              </a:ext>
            </a:extLst>
          </p:cNvPr>
          <p:cNvSpPr>
            <a:spLocks noGrp="1"/>
          </p:cNvSpPr>
          <p:nvPr>
            <p:ph type="dt" sz="half" idx="10"/>
          </p:nvPr>
        </p:nvSpPr>
        <p:spPr/>
        <p:txBody>
          <a:bodyPr/>
          <a:lstStyle/>
          <a:p>
            <a:r>
              <a:rPr lang="en-US"/>
              <a:t>Tuesday, 24 January 2023</a:t>
            </a:r>
            <a:endParaRPr lang="en-GB"/>
          </a:p>
        </p:txBody>
      </p:sp>
      <p:sp>
        <p:nvSpPr>
          <p:cNvPr id="5" name="Footer Placeholder 4">
            <a:extLst>
              <a:ext uri="{FF2B5EF4-FFF2-40B4-BE49-F238E27FC236}">
                <a16:creationId xmlns:a16="http://schemas.microsoft.com/office/drawing/2014/main" id="{AB32E931-319C-4E84-810D-42B3CAD9E92D}"/>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1327D3EB-9A29-425B-8BDF-5024E23A8A7E}"/>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45758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687815" y="2160001"/>
            <a:ext cx="10561031"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687815" y="3166993"/>
            <a:ext cx="10561032"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365759" y="6431962"/>
            <a:ext cx="2743200" cy="138499"/>
          </a:xfrm>
          <a:prstGeom prst="rect">
            <a:avLst/>
          </a:prstGeom>
        </p:spPr>
        <p:txBody>
          <a:bodyPr lIns="0" tIns="0" rIns="0" bIns="0" anchor="t" anchorCtr="0">
            <a:noAutofit/>
          </a:bodyPr>
          <a:lstStyle>
            <a:lvl1pPr>
              <a:defRPr sz="1000">
                <a:solidFill>
                  <a:schemeClr val="bg1"/>
                </a:solidFill>
              </a:defRPr>
            </a:lvl1pPr>
          </a:lstStyle>
          <a:p>
            <a:r>
              <a:rPr lang="en-US">
                <a:solidFill>
                  <a:prstClr val="white"/>
                </a:solidFill>
              </a:rPr>
              <a:t>Tuesday, 24 January 2023</a:t>
            </a:r>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0043" y="5538158"/>
            <a:ext cx="1451987" cy="1032300"/>
          </a:xfrm>
          <a:prstGeom prst="rect">
            <a:avLst/>
          </a:prstGeom>
        </p:spPr>
      </p:pic>
    </p:spTree>
    <p:extLst>
      <p:ext uri="{BB962C8B-B14F-4D97-AF65-F5344CB8AC3E}">
        <p14:creationId xmlns:p14="http://schemas.microsoft.com/office/powerpoint/2010/main" val="77912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C033-0A8B-4FD3-BCCA-0890CE5D07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3F72E-AE58-45E4-A33F-6D066C5D5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7B1EF-D5A2-427D-BC61-4932951BCA9D}"/>
              </a:ext>
            </a:extLst>
          </p:cNvPr>
          <p:cNvSpPr>
            <a:spLocks noGrp="1"/>
          </p:cNvSpPr>
          <p:nvPr>
            <p:ph type="dt" sz="half" idx="10"/>
          </p:nvPr>
        </p:nvSpPr>
        <p:spPr/>
        <p:txBody>
          <a:bodyPr/>
          <a:lstStyle/>
          <a:p>
            <a:r>
              <a:rPr lang="en-US"/>
              <a:t>Tuesday, 24 January 2023</a:t>
            </a:r>
            <a:endParaRPr lang="en-GB"/>
          </a:p>
        </p:txBody>
      </p:sp>
      <p:sp>
        <p:nvSpPr>
          <p:cNvPr id="5" name="Footer Placeholder 4">
            <a:extLst>
              <a:ext uri="{FF2B5EF4-FFF2-40B4-BE49-F238E27FC236}">
                <a16:creationId xmlns:a16="http://schemas.microsoft.com/office/drawing/2014/main" id="{55F04B67-37E3-4024-A901-E9E16E214A2C}"/>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BF167110-A59C-4B87-95F1-039479357F4B}"/>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93194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50FD-3E88-473C-A273-ACA15D432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936125-B6A3-4FCB-83E5-858757E43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D4422-BE47-4196-AD4C-0931FDE08568}"/>
              </a:ext>
            </a:extLst>
          </p:cNvPr>
          <p:cNvSpPr>
            <a:spLocks noGrp="1"/>
          </p:cNvSpPr>
          <p:nvPr>
            <p:ph type="dt" sz="half" idx="10"/>
          </p:nvPr>
        </p:nvSpPr>
        <p:spPr/>
        <p:txBody>
          <a:bodyPr/>
          <a:lstStyle/>
          <a:p>
            <a:r>
              <a:rPr lang="en-US"/>
              <a:t>Tuesday, 24 January 2023</a:t>
            </a:r>
            <a:endParaRPr lang="en-GB"/>
          </a:p>
        </p:txBody>
      </p:sp>
      <p:sp>
        <p:nvSpPr>
          <p:cNvPr id="5" name="Footer Placeholder 4">
            <a:extLst>
              <a:ext uri="{FF2B5EF4-FFF2-40B4-BE49-F238E27FC236}">
                <a16:creationId xmlns:a16="http://schemas.microsoft.com/office/drawing/2014/main" id="{667F7857-722C-497B-9A9F-F5813C296096}"/>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60190F99-4245-4377-9E15-EA1A4EF53179}"/>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15905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27CF-3098-4D30-B00F-471C239831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87538-089D-4B96-A856-AA7B2144FC8E}"/>
              </a:ext>
            </a:extLst>
          </p:cNvPr>
          <p:cNvSpPr>
            <a:spLocks noGrp="1"/>
          </p:cNvSpPr>
          <p:nvPr>
            <p:ph sz="half" idx="1"/>
          </p:nvPr>
        </p:nvSpPr>
        <p:spPr>
          <a:xfrm>
            <a:off x="838200" y="1247775"/>
            <a:ext cx="5181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A00C64-51D1-44E1-8B74-578B5542E08B}"/>
              </a:ext>
            </a:extLst>
          </p:cNvPr>
          <p:cNvSpPr>
            <a:spLocks noGrp="1"/>
          </p:cNvSpPr>
          <p:nvPr>
            <p:ph sz="half" idx="2"/>
          </p:nvPr>
        </p:nvSpPr>
        <p:spPr>
          <a:xfrm>
            <a:off x="6172200" y="1247775"/>
            <a:ext cx="5181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2FA0A0-E032-48FD-A324-8517108BAE3F}"/>
              </a:ext>
            </a:extLst>
          </p:cNvPr>
          <p:cNvSpPr>
            <a:spLocks noGrp="1"/>
          </p:cNvSpPr>
          <p:nvPr>
            <p:ph type="dt" sz="half" idx="10"/>
          </p:nvPr>
        </p:nvSpPr>
        <p:spPr/>
        <p:txBody>
          <a:bodyPr/>
          <a:lstStyle/>
          <a:p>
            <a:r>
              <a:rPr lang="en-US"/>
              <a:t>Tuesday, 24 January 2023</a:t>
            </a:r>
            <a:endParaRPr lang="en-GB"/>
          </a:p>
        </p:txBody>
      </p:sp>
      <p:sp>
        <p:nvSpPr>
          <p:cNvPr id="6" name="Footer Placeholder 5">
            <a:extLst>
              <a:ext uri="{FF2B5EF4-FFF2-40B4-BE49-F238E27FC236}">
                <a16:creationId xmlns:a16="http://schemas.microsoft.com/office/drawing/2014/main" id="{77BA68B9-1CB7-41B4-B5AD-84ECE2455366}"/>
              </a:ext>
            </a:extLst>
          </p:cNvPr>
          <p:cNvSpPr>
            <a:spLocks noGrp="1"/>
          </p:cNvSpPr>
          <p:nvPr>
            <p:ph type="ftr" sz="quarter" idx="11"/>
          </p:nvPr>
        </p:nvSpPr>
        <p:spPr/>
        <p:txBody>
          <a:bodyPr/>
          <a:lstStyle/>
          <a:p>
            <a:r>
              <a:rPr lang="en-US" dirty="0"/>
              <a:t>eSTEeM - Pre-bidding Workshop</a:t>
            </a:r>
            <a:endParaRPr lang="en-GB" dirty="0"/>
          </a:p>
        </p:txBody>
      </p:sp>
      <p:sp>
        <p:nvSpPr>
          <p:cNvPr id="7" name="Slide Number Placeholder 6">
            <a:extLst>
              <a:ext uri="{FF2B5EF4-FFF2-40B4-BE49-F238E27FC236}">
                <a16:creationId xmlns:a16="http://schemas.microsoft.com/office/drawing/2014/main" id="{2D384360-0068-4021-AC76-E434E3CB21C1}"/>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78603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0042-C8FB-45B5-8366-82EBE32FB010}"/>
              </a:ext>
            </a:extLst>
          </p:cNvPr>
          <p:cNvSpPr>
            <a:spLocks noGrp="1"/>
          </p:cNvSpPr>
          <p:nvPr>
            <p:ph type="title"/>
          </p:nvPr>
        </p:nvSpPr>
        <p:spPr>
          <a:xfrm>
            <a:off x="839788" y="365126"/>
            <a:ext cx="10515600" cy="7683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F680F-C206-46EE-A267-B27FAF18A5B2}"/>
              </a:ext>
            </a:extLst>
          </p:cNvPr>
          <p:cNvSpPr>
            <a:spLocks noGrp="1"/>
          </p:cNvSpPr>
          <p:nvPr>
            <p:ph type="body" idx="1"/>
          </p:nvPr>
        </p:nvSpPr>
        <p:spPr>
          <a:xfrm>
            <a:off x="839788" y="1264914"/>
            <a:ext cx="5157787" cy="602901"/>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73BA4-16A5-4C17-B409-854AF4331920}"/>
              </a:ext>
            </a:extLst>
          </p:cNvPr>
          <p:cNvSpPr>
            <a:spLocks noGrp="1"/>
          </p:cNvSpPr>
          <p:nvPr>
            <p:ph sz="half" idx="2"/>
          </p:nvPr>
        </p:nvSpPr>
        <p:spPr>
          <a:xfrm>
            <a:off x="839788" y="1999251"/>
            <a:ext cx="5157787" cy="419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9DCD7F-61EC-4F0D-9327-35116E63CD66}"/>
              </a:ext>
            </a:extLst>
          </p:cNvPr>
          <p:cNvSpPr>
            <a:spLocks noGrp="1"/>
          </p:cNvSpPr>
          <p:nvPr>
            <p:ph type="body" sz="quarter" idx="3"/>
          </p:nvPr>
        </p:nvSpPr>
        <p:spPr>
          <a:xfrm>
            <a:off x="6172200" y="1264913"/>
            <a:ext cx="5183188" cy="602901"/>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E42D2-A13F-4B86-BA28-11F5CECB4157}"/>
              </a:ext>
            </a:extLst>
          </p:cNvPr>
          <p:cNvSpPr>
            <a:spLocks noGrp="1"/>
          </p:cNvSpPr>
          <p:nvPr>
            <p:ph sz="quarter" idx="4"/>
          </p:nvPr>
        </p:nvSpPr>
        <p:spPr>
          <a:xfrm>
            <a:off x="6172200" y="1999251"/>
            <a:ext cx="5183188" cy="419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5E0044-0132-4482-851A-AC185823B3FB}"/>
              </a:ext>
            </a:extLst>
          </p:cNvPr>
          <p:cNvSpPr>
            <a:spLocks noGrp="1"/>
          </p:cNvSpPr>
          <p:nvPr>
            <p:ph type="dt" sz="half" idx="10"/>
          </p:nvPr>
        </p:nvSpPr>
        <p:spPr/>
        <p:txBody>
          <a:bodyPr/>
          <a:lstStyle/>
          <a:p>
            <a:r>
              <a:rPr lang="en-US"/>
              <a:t>Tuesday, 24 January 2023</a:t>
            </a:r>
            <a:endParaRPr lang="en-GB"/>
          </a:p>
        </p:txBody>
      </p:sp>
      <p:sp>
        <p:nvSpPr>
          <p:cNvPr id="8" name="Footer Placeholder 7">
            <a:extLst>
              <a:ext uri="{FF2B5EF4-FFF2-40B4-BE49-F238E27FC236}">
                <a16:creationId xmlns:a16="http://schemas.microsoft.com/office/drawing/2014/main" id="{5B9A6B8F-A2E0-4AC0-94C6-5E2163314CEB}"/>
              </a:ext>
            </a:extLst>
          </p:cNvPr>
          <p:cNvSpPr>
            <a:spLocks noGrp="1"/>
          </p:cNvSpPr>
          <p:nvPr>
            <p:ph type="ftr" sz="quarter" idx="11"/>
          </p:nvPr>
        </p:nvSpPr>
        <p:spPr/>
        <p:txBody>
          <a:bodyPr/>
          <a:lstStyle/>
          <a:p>
            <a:r>
              <a:rPr lang="en-US" dirty="0"/>
              <a:t>eSTEeM - Pre-bidding Workshop</a:t>
            </a:r>
            <a:endParaRPr lang="en-GB" dirty="0"/>
          </a:p>
        </p:txBody>
      </p:sp>
      <p:sp>
        <p:nvSpPr>
          <p:cNvPr id="9" name="Slide Number Placeholder 8">
            <a:extLst>
              <a:ext uri="{FF2B5EF4-FFF2-40B4-BE49-F238E27FC236}">
                <a16:creationId xmlns:a16="http://schemas.microsoft.com/office/drawing/2014/main" id="{1B76C8D8-006A-479D-A850-EC3ABD31A79A}"/>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242194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9483-1846-43A9-814D-FF1FEC5136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23CBBE-7AB9-4BAC-98DB-D9C96F05CAE3}"/>
              </a:ext>
            </a:extLst>
          </p:cNvPr>
          <p:cNvSpPr>
            <a:spLocks noGrp="1"/>
          </p:cNvSpPr>
          <p:nvPr>
            <p:ph type="dt" sz="half" idx="10"/>
          </p:nvPr>
        </p:nvSpPr>
        <p:spPr/>
        <p:txBody>
          <a:bodyPr/>
          <a:lstStyle/>
          <a:p>
            <a:r>
              <a:rPr lang="en-US"/>
              <a:t>Tuesday, 24 January 2023</a:t>
            </a:r>
            <a:endParaRPr lang="en-GB"/>
          </a:p>
        </p:txBody>
      </p:sp>
      <p:sp>
        <p:nvSpPr>
          <p:cNvPr id="4" name="Footer Placeholder 3">
            <a:extLst>
              <a:ext uri="{FF2B5EF4-FFF2-40B4-BE49-F238E27FC236}">
                <a16:creationId xmlns:a16="http://schemas.microsoft.com/office/drawing/2014/main" id="{2111B368-81E0-4D47-9B9C-23C89EB164DD}"/>
              </a:ext>
            </a:extLst>
          </p:cNvPr>
          <p:cNvSpPr>
            <a:spLocks noGrp="1"/>
          </p:cNvSpPr>
          <p:nvPr>
            <p:ph type="ftr" sz="quarter" idx="11"/>
          </p:nvPr>
        </p:nvSpPr>
        <p:spPr/>
        <p:txBody>
          <a:bodyPr/>
          <a:lstStyle/>
          <a:p>
            <a:r>
              <a:rPr lang="en-US" dirty="0"/>
              <a:t>eSTEeM - Pre-bidding Workshop</a:t>
            </a:r>
            <a:endParaRPr lang="en-GB" dirty="0"/>
          </a:p>
        </p:txBody>
      </p:sp>
      <p:sp>
        <p:nvSpPr>
          <p:cNvPr id="5" name="Slide Number Placeholder 4">
            <a:extLst>
              <a:ext uri="{FF2B5EF4-FFF2-40B4-BE49-F238E27FC236}">
                <a16:creationId xmlns:a16="http://schemas.microsoft.com/office/drawing/2014/main" id="{4ECCAAC9-DB52-45BF-9D0B-F3AB35789F3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87023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EBA1A-1BC4-4FE5-AD10-B23B4E8C9633}"/>
              </a:ext>
            </a:extLst>
          </p:cNvPr>
          <p:cNvSpPr>
            <a:spLocks noGrp="1"/>
          </p:cNvSpPr>
          <p:nvPr>
            <p:ph type="dt" sz="half" idx="10"/>
          </p:nvPr>
        </p:nvSpPr>
        <p:spPr/>
        <p:txBody>
          <a:bodyPr/>
          <a:lstStyle/>
          <a:p>
            <a:r>
              <a:rPr lang="en-US"/>
              <a:t>Tuesday, 24 January 2023</a:t>
            </a:r>
            <a:endParaRPr lang="en-GB"/>
          </a:p>
        </p:txBody>
      </p:sp>
      <p:sp>
        <p:nvSpPr>
          <p:cNvPr id="3" name="Footer Placeholder 2">
            <a:extLst>
              <a:ext uri="{FF2B5EF4-FFF2-40B4-BE49-F238E27FC236}">
                <a16:creationId xmlns:a16="http://schemas.microsoft.com/office/drawing/2014/main" id="{4206D3A4-A80F-4E3F-ABA1-46C1C5B54B90}"/>
              </a:ext>
            </a:extLst>
          </p:cNvPr>
          <p:cNvSpPr>
            <a:spLocks noGrp="1"/>
          </p:cNvSpPr>
          <p:nvPr>
            <p:ph type="ftr" sz="quarter" idx="11"/>
          </p:nvPr>
        </p:nvSpPr>
        <p:spPr/>
        <p:txBody>
          <a:bodyPr/>
          <a:lstStyle/>
          <a:p>
            <a:r>
              <a:rPr lang="en-US" dirty="0"/>
              <a:t>eSTEeM - Pre-bidding Workshop</a:t>
            </a:r>
            <a:endParaRPr lang="en-GB" dirty="0"/>
          </a:p>
        </p:txBody>
      </p:sp>
      <p:sp>
        <p:nvSpPr>
          <p:cNvPr id="4" name="Slide Number Placeholder 3">
            <a:extLst>
              <a:ext uri="{FF2B5EF4-FFF2-40B4-BE49-F238E27FC236}">
                <a16:creationId xmlns:a16="http://schemas.microsoft.com/office/drawing/2014/main" id="{7E8FA9D2-EBE4-4AB7-9BF2-C09EE42F7260}"/>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32585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DEA2-3B34-455E-A545-D25240AA7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25396-BAF8-44B2-8863-A39334F939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131FAA-8AF9-4C1D-BED9-290E05D8D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40CE4-FA41-4AA7-BB31-6CCA96F98605}"/>
              </a:ext>
            </a:extLst>
          </p:cNvPr>
          <p:cNvSpPr>
            <a:spLocks noGrp="1"/>
          </p:cNvSpPr>
          <p:nvPr>
            <p:ph type="dt" sz="half" idx="10"/>
          </p:nvPr>
        </p:nvSpPr>
        <p:spPr/>
        <p:txBody>
          <a:bodyPr/>
          <a:lstStyle/>
          <a:p>
            <a:r>
              <a:rPr lang="en-US"/>
              <a:t>Tuesday, 24 January 2023</a:t>
            </a:r>
            <a:endParaRPr lang="en-GB"/>
          </a:p>
        </p:txBody>
      </p:sp>
      <p:sp>
        <p:nvSpPr>
          <p:cNvPr id="6" name="Footer Placeholder 5">
            <a:extLst>
              <a:ext uri="{FF2B5EF4-FFF2-40B4-BE49-F238E27FC236}">
                <a16:creationId xmlns:a16="http://schemas.microsoft.com/office/drawing/2014/main" id="{2F15D1ED-58D8-465E-8717-D5F9A55AA35A}"/>
              </a:ext>
            </a:extLst>
          </p:cNvPr>
          <p:cNvSpPr>
            <a:spLocks noGrp="1"/>
          </p:cNvSpPr>
          <p:nvPr>
            <p:ph type="ftr" sz="quarter" idx="11"/>
          </p:nvPr>
        </p:nvSpPr>
        <p:spPr/>
        <p:txBody>
          <a:bodyPr/>
          <a:lstStyle/>
          <a:p>
            <a:r>
              <a:rPr lang="en-US" dirty="0"/>
              <a:t>eSTEeM - Pre-bidding Workshop</a:t>
            </a:r>
            <a:endParaRPr lang="en-GB" dirty="0"/>
          </a:p>
        </p:txBody>
      </p:sp>
      <p:sp>
        <p:nvSpPr>
          <p:cNvPr id="7" name="Slide Number Placeholder 6">
            <a:extLst>
              <a:ext uri="{FF2B5EF4-FFF2-40B4-BE49-F238E27FC236}">
                <a16:creationId xmlns:a16="http://schemas.microsoft.com/office/drawing/2014/main" id="{33E5C6A9-9E1D-4397-B927-E448B70E80FD}"/>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9809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0EA-C861-4E97-B3A6-D4B437A85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F17D75-844A-44A6-AEC3-CC70E443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F41B50-A06A-460D-ABA6-D61E8E1B6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62C86-4826-4EEE-AC00-E3A23F679539}"/>
              </a:ext>
            </a:extLst>
          </p:cNvPr>
          <p:cNvSpPr>
            <a:spLocks noGrp="1"/>
          </p:cNvSpPr>
          <p:nvPr>
            <p:ph type="dt" sz="half" idx="10"/>
          </p:nvPr>
        </p:nvSpPr>
        <p:spPr/>
        <p:txBody>
          <a:bodyPr/>
          <a:lstStyle/>
          <a:p>
            <a:r>
              <a:rPr lang="en-US"/>
              <a:t>Tuesday, 24 January 2023</a:t>
            </a:r>
            <a:endParaRPr lang="en-GB"/>
          </a:p>
        </p:txBody>
      </p:sp>
      <p:sp>
        <p:nvSpPr>
          <p:cNvPr id="6" name="Footer Placeholder 5">
            <a:extLst>
              <a:ext uri="{FF2B5EF4-FFF2-40B4-BE49-F238E27FC236}">
                <a16:creationId xmlns:a16="http://schemas.microsoft.com/office/drawing/2014/main" id="{E447C371-CB77-49B8-8326-5D070CAC7B97}"/>
              </a:ext>
            </a:extLst>
          </p:cNvPr>
          <p:cNvSpPr>
            <a:spLocks noGrp="1"/>
          </p:cNvSpPr>
          <p:nvPr>
            <p:ph type="ftr" sz="quarter" idx="11"/>
          </p:nvPr>
        </p:nvSpPr>
        <p:spPr/>
        <p:txBody>
          <a:bodyPr/>
          <a:lstStyle/>
          <a:p>
            <a:r>
              <a:rPr lang="en-US" dirty="0"/>
              <a:t>eSTEeM - Pre-bidding Workshop</a:t>
            </a:r>
            <a:endParaRPr lang="en-GB" dirty="0"/>
          </a:p>
        </p:txBody>
      </p:sp>
      <p:sp>
        <p:nvSpPr>
          <p:cNvPr id="7" name="Slide Number Placeholder 6">
            <a:extLst>
              <a:ext uri="{FF2B5EF4-FFF2-40B4-BE49-F238E27FC236}">
                <a16:creationId xmlns:a16="http://schemas.microsoft.com/office/drawing/2014/main" id="{35EE360B-A936-4FF6-ADD6-7FE0B19F360E}"/>
              </a:ext>
            </a:extLst>
          </p:cNvPr>
          <p:cNvSpPr>
            <a:spLocks noGrp="1"/>
          </p:cNvSpPr>
          <p:nvPr>
            <p:ph type="sldNum" sz="quarter" idx="12"/>
          </p:nvPr>
        </p:nvSpPr>
        <p:spPr/>
        <p:txBody>
          <a:bodyPr/>
          <a:lstStyle/>
          <a:p>
            <a:fld id="{33B74FC3-86B5-4D0D-A090-E481881D980F}" type="slidenum">
              <a:rPr lang="en-GB" smtClean="0"/>
              <a:t>‹#›</a:t>
            </a:fld>
            <a:endParaRPr lang="en-GB"/>
          </a:p>
        </p:txBody>
      </p:sp>
    </p:spTree>
    <p:extLst>
      <p:ext uri="{BB962C8B-B14F-4D97-AF65-F5344CB8AC3E}">
        <p14:creationId xmlns:p14="http://schemas.microsoft.com/office/powerpoint/2010/main" val="10519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683FE-35AD-47B6-9865-7E45FE2CA429}"/>
              </a:ext>
            </a:extLst>
          </p:cNvPr>
          <p:cNvSpPr>
            <a:spLocks noGrp="1"/>
          </p:cNvSpPr>
          <p:nvPr>
            <p:ph type="title"/>
          </p:nvPr>
        </p:nvSpPr>
        <p:spPr>
          <a:xfrm>
            <a:off x="838200" y="365126"/>
            <a:ext cx="10515600" cy="77787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F602BF-A37B-4221-9FA8-FFEE1B04D7A9}"/>
              </a:ext>
            </a:extLst>
          </p:cNvPr>
          <p:cNvSpPr>
            <a:spLocks noGrp="1"/>
          </p:cNvSpPr>
          <p:nvPr>
            <p:ph type="body" idx="1"/>
          </p:nvPr>
        </p:nvSpPr>
        <p:spPr>
          <a:xfrm>
            <a:off x="838200" y="1247775"/>
            <a:ext cx="10515600" cy="4929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0A4DB-CABE-409E-A1C7-03806D637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24 January 2023</a:t>
            </a:r>
            <a:endParaRPr lang="en-GB"/>
          </a:p>
        </p:txBody>
      </p:sp>
      <p:sp>
        <p:nvSpPr>
          <p:cNvPr id="5" name="Footer Placeholder 4">
            <a:extLst>
              <a:ext uri="{FF2B5EF4-FFF2-40B4-BE49-F238E27FC236}">
                <a16:creationId xmlns:a16="http://schemas.microsoft.com/office/drawing/2014/main" id="{68B4E164-A0E8-4881-95B0-A387137D7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24A496A9-1A14-4959-B939-D8B82C3FD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4FC3-86B5-4D0D-A090-E481881D980F}" type="slidenum">
              <a:rPr lang="en-GB" smtClean="0"/>
              <a:t>‹#›</a:t>
            </a:fld>
            <a:endParaRPr lang="en-GB"/>
          </a:p>
        </p:txBody>
      </p:sp>
      <p:pic>
        <p:nvPicPr>
          <p:cNvPr id="8" name="Picture 2" descr="Image result for open university logo">
            <a:extLst>
              <a:ext uri="{FF2B5EF4-FFF2-40B4-BE49-F238E27FC236}">
                <a16:creationId xmlns:a16="http://schemas.microsoft.com/office/drawing/2014/main" id="{BC1BD9F8-573E-41D2-A77E-5D8C2AD8C90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213064" y="365127"/>
            <a:ext cx="1140735" cy="77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8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116747"/>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it.ly/3NRPrv2" TargetMode="External"/><Relationship Id="rId3" Type="http://schemas.openxmlformats.org/officeDocument/2006/relationships/image" Target="../media/image1.png"/><Relationship Id="rId7" Type="http://schemas.openxmlformats.org/officeDocument/2006/relationships/hyperlink" Target="https://www.open.ac.uk/scholarship-and-innovation/esteem/news/esteem-call-scholarship-proposals-january-202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steem@open.ac.uk" TargetMode="External"/><Relationship Id="rId5" Type="http://schemas.openxmlformats.org/officeDocument/2006/relationships/image" Target="../media/image3.png"/><Relationship Id="rId4" Type="http://schemas.openxmlformats.org/officeDocument/2006/relationships/hyperlink" Target="http://www.open.ac.uk/esteem" TargetMode="External"/><Relationship Id="rId9" Type="http://schemas.openxmlformats.org/officeDocument/2006/relationships/hyperlink" Target="https://twitter.com/ou_estee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ac.uk/librar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c.uk/scholarship-and-innovation/esteem/sites/www.open.ac.uk.scholarship-and-innovation.esteem/files/resources/eSTEeM-Project-Plan-Supp-Info-Jan-23-FINAL.pdf" TargetMode="External"/><Relationship Id="rId2" Type="http://schemas.openxmlformats.org/officeDocument/2006/relationships/hyperlink" Target="https://www.open.ac.uk/scholarship-and-innovation/esteem/sites/www.open.ac.uk.scholarship-and-innovation.esteem/files/resources/eSTEeM-Project-Proposal-Form-Jan-23-FINAL.docx"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hyperlink" Target="http://www.open.ac.uk/esteem" TargetMode="External"/><Relationship Id="rId1" Type="http://schemas.openxmlformats.org/officeDocument/2006/relationships/slideLayout" Target="../slideLayouts/slideLayout4.xml"/><Relationship Id="rId4" Type="http://schemas.openxmlformats.org/officeDocument/2006/relationships/hyperlink" Target="https://twitter.com/ou_estee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bit.ly/3NRPrv2" TargetMode="External"/><Relationship Id="rId3" Type="http://schemas.openxmlformats.org/officeDocument/2006/relationships/image" Target="../media/image1.png"/><Relationship Id="rId7" Type="http://schemas.openxmlformats.org/officeDocument/2006/relationships/hyperlink" Target="https://www.open.ac.uk/scholarship-and-innovation/esteem/news/esteem-call-scholarship-proposals-january-2023"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esteem@open.ac.uk" TargetMode="External"/><Relationship Id="rId5" Type="http://schemas.openxmlformats.org/officeDocument/2006/relationships/image" Target="../media/image3.png"/><Relationship Id="rId4" Type="http://schemas.openxmlformats.org/officeDocument/2006/relationships/hyperlink" Target="http://www.open.ac.uk/esteem" TargetMode="External"/><Relationship Id="rId9" Type="http://schemas.openxmlformats.org/officeDocument/2006/relationships/hyperlink" Target="https://twitter.com/ou_estee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ac.uk/about/wideningparticip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29B3-A5D9-46EA-B37B-184B24A830E8}"/>
              </a:ext>
            </a:extLst>
          </p:cNvPr>
          <p:cNvSpPr>
            <a:spLocks noGrp="1"/>
          </p:cNvSpPr>
          <p:nvPr>
            <p:ph type="ctrTitle"/>
          </p:nvPr>
        </p:nvSpPr>
        <p:spPr>
          <a:xfrm>
            <a:off x="733550" y="800213"/>
            <a:ext cx="7329236" cy="729412"/>
          </a:xfrm>
        </p:spPr>
        <p:txBody>
          <a:bodyPr anchor="t">
            <a:normAutofit/>
          </a:bodyPr>
          <a:lstStyle/>
          <a:p>
            <a:pPr algn="l"/>
            <a:r>
              <a:rPr lang="en-GB" sz="4400"/>
              <a:t>eSTEeM Pre-bidding Workshop</a:t>
            </a:r>
          </a:p>
        </p:txBody>
      </p:sp>
      <p:sp>
        <p:nvSpPr>
          <p:cNvPr id="3" name="Subtitle 2">
            <a:extLst>
              <a:ext uri="{FF2B5EF4-FFF2-40B4-BE49-F238E27FC236}">
                <a16:creationId xmlns:a16="http://schemas.microsoft.com/office/drawing/2014/main" id="{6ACCD1D4-CCCC-4863-921F-665BDD23C614}"/>
              </a:ext>
            </a:extLst>
          </p:cNvPr>
          <p:cNvSpPr>
            <a:spLocks noGrp="1"/>
          </p:cNvSpPr>
          <p:nvPr>
            <p:ph type="subTitle" idx="1"/>
          </p:nvPr>
        </p:nvSpPr>
        <p:spPr>
          <a:xfrm>
            <a:off x="733550" y="2110365"/>
            <a:ext cx="7655169" cy="591579"/>
          </a:xfrm>
        </p:spPr>
        <p:txBody>
          <a:bodyPr>
            <a:normAutofit/>
          </a:bodyPr>
          <a:lstStyle/>
          <a:p>
            <a:pPr algn="l"/>
            <a:r>
              <a:rPr lang="en-GB" sz="3200" i="1" dirty="0"/>
              <a:t>Mark Jones &amp; Sue Pawley</a:t>
            </a:r>
          </a:p>
        </p:txBody>
      </p:sp>
      <p:pic>
        <p:nvPicPr>
          <p:cNvPr id="5" name="Picture 2" descr="Image result for open university logo">
            <a:extLst>
              <a:ext uri="{FF2B5EF4-FFF2-40B4-BE49-F238E27FC236}">
                <a16:creationId xmlns:a16="http://schemas.microsoft.com/office/drawing/2014/main" id="{AC0D35FE-A37C-4BFC-89B7-E16C20FEA0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636" y="637254"/>
            <a:ext cx="1814764" cy="12374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10945DD0-0F1B-4135-B3BE-7A244E850AD4}"/>
              </a:ext>
            </a:extLst>
          </p:cNvPr>
          <p:cNvSpPr txBox="1">
            <a:spLocks/>
          </p:cNvSpPr>
          <p:nvPr/>
        </p:nvSpPr>
        <p:spPr>
          <a:xfrm>
            <a:off x="733550" y="4354302"/>
            <a:ext cx="546405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Website: </a:t>
            </a:r>
            <a:r>
              <a:rPr lang="en-GB" sz="2800" dirty="0">
                <a:hlinkClick r:id="rId4"/>
              </a:rPr>
              <a:t>www.open.ac.uk/esteem</a:t>
            </a:r>
            <a:endParaRPr lang="en-GB" sz="2800" dirty="0"/>
          </a:p>
        </p:txBody>
      </p:sp>
      <p:sp>
        <p:nvSpPr>
          <p:cNvPr id="8" name="Subtitle 2">
            <a:extLst>
              <a:ext uri="{FF2B5EF4-FFF2-40B4-BE49-F238E27FC236}">
                <a16:creationId xmlns:a16="http://schemas.microsoft.com/office/drawing/2014/main" id="{5A9D310E-D1DC-4AE2-9602-72F5CFEE0A86}"/>
              </a:ext>
            </a:extLst>
          </p:cNvPr>
          <p:cNvSpPr txBox="1">
            <a:spLocks/>
          </p:cNvSpPr>
          <p:nvPr/>
        </p:nvSpPr>
        <p:spPr>
          <a:xfrm>
            <a:off x="733550" y="2963191"/>
            <a:ext cx="5222750" cy="902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Tuesday, 24 January 2023</a:t>
            </a:r>
          </a:p>
          <a:p>
            <a:pPr algn="l"/>
            <a:r>
              <a:rPr lang="en-GB" sz="2800" dirty="0"/>
              <a:t>Via MS Teams</a:t>
            </a:r>
          </a:p>
        </p:txBody>
      </p:sp>
      <p:pic>
        <p:nvPicPr>
          <p:cNvPr id="9" name="Picture 8" descr="Text&#10;&#10;Description automatically generated">
            <a:extLst>
              <a:ext uri="{FF2B5EF4-FFF2-40B4-BE49-F238E27FC236}">
                <a16:creationId xmlns:a16="http://schemas.microsoft.com/office/drawing/2014/main" id="{A57683A1-F5EE-4F78-8E93-9D234ACD2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227" y="2324746"/>
            <a:ext cx="5065174" cy="1540877"/>
          </a:xfrm>
          <a:prstGeom prst="rect">
            <a:avLst/>
          </a:prstGeom>
        </p:spPr>
      </p:pic>
      <p:sp>
        <p:nvSpPr>
          <p:cNvPr id="4" name="TextBox 3">
            <a:extLst>
              <a:ext uri="{FF2B5EF4-FFF2-40B4-BE49-F238E27FC236}">
                <a16:creationId xmlns:a16="http://schemas.microsoft.com/office/drawing/2014/main" id="{5B1A74C3-CE9A-4924-9E24-F0DC2DA11F8C}"/>
              </a:ext>
            </a:extLst>
          </p:cNvPr>
          <p:cNvSpPr txBox="1"/>
          <p:nvPr/>
        </p:nvSpPr>
        <p:spPr>
          <a:xfrm>
            <a:off x="7256178" y="4354302"/>
            <a:ext cx="4195064" cy="523220"/>
          </a:xfrm>
          <a:prstGeom prst="rect">
            <a:avLst/>
          </a:prstGeom>
          <a:noFill/>
        </p:spPr>
        <p:txBody>
          <a:bodyPr wrap="square" rtlCol="0">
            <a:spAutoFit/>
          </a:bodyPr>
          <a:lstStyle/>
          <a:p>
            <a:r>
              <a:rPr lang="en-GB" sz="2800" dirty="0"/>
              <a:t>Email: </a:t>
            </a:r>
            <a:r>
              <a:rPr lang="en-GB" sz="2800" dirty="0">
                <a:hlinkClick r:id="rId6"/>
              </a:rPr>
              <a:t>esteem@open.ac.uk</a:t>
            </a:r>
            <a:endParaRPr lang="en-GB" sz="2800" dirty="0"/>
          </a:p>
        </p:txBody>
      </p:sp>
      <p:sp>
        <p:nvSpPr>
          <p:cNvPr id="7" name="TextBox 6">
            <a:extLst>
              <a:ext uri="{FF2B5EF4-FFF2-40B4-BE49-F238E27FC236}">
                <a16:creationId xmlns:a16="http://schemas.microsoft.com/office/drawing/2014/main" id="{6EE3822B-DC26-4949-B173-6E282E0ED2FA}"/>
              </a:ext>
            </a:extLst>
          </p:cNvPr>
          <p:cNvSpPr txBox="1"/>
          <p:nvPr/>
        </p:nvSpPr>
        <p:spPr>
          <a:xfrm>
            <a:off x="733551" y="5138769"/>
            <a:ext cx="6653950" cy="523220"/>
          </a:xfrm>
          <a:prstGeom prst="rect">
            <a:avLst/>
          </a:prstGeom>
          <a:noFill/>
        </p:spPr>
        <p:txBody>
          <a:bodyPr wrap="square" rtlCol="0">
            <a:spAutoFit/>
          </a:bodyPr>
          <a:lstStyle/>
          <a:p>
            <a:pPr algn="l"/>
            <a:r>
              <a:rPr lang="en-GB" sz="2800" dirty="0">
                <a:hlinkClick r:id="rId7"/>
              </a:rPr>
              <a:t>Call for projects</a:t>
            </a:r>
            <a:r>
              <a:rPr lang="en-GB" sz="2800" dirty="0">
                <a:hlinkClick r:id="rId8"/>
              </a:rPr>
              <a:t> </a:t>
            </a:r>
            <a:endParaRPr lang="en-GB" sz="2800" dirty="0"/>
          </a:p>
        </p:txBody>
      </p:sp>
      <p:sp>
        <p:nvSpPr>
          <p:cNvPr id="10" name="TextBox 9">
            <a:extLst>
              <a:ext uri="{FF2B5EF4-FFF2-40B4-BE49-F238E27FC236}">
                <a16:creationId xmlns:a16="http://schemas.microsoft.com/office/drawing/2014/main" id="{77D803AE-7758-1C2C-D2E5-76492F59A169}"/>
              </a:ext>
            </a:extLst>
          </p:cNvPr>
          <p:cNvSpPr txBox="1"/>
          <p:nvPr/>
        </p:nvSpPr>
        <p:spPr>
          <a:xfrm>
            <a:off x="7930896" y="5138769"/>
            <a:ext cx="3524504" cy="523220"/>
          </a:xfrm>
          <a:prstGeom prst="rect">
            <a:avLst/>
          </a:prstGeom>
          <a:noFill/>
        </p:spPr>
        <p:txBody>
          <a:bodyPr wrap="square" rtlCol="0">
            <a:spAutoFit/>
          </a:bodyPr>
          <a:lstStyle/>
          <a:p>
            <a:r>
              <a:rPr lang="en-GB" sz="2800" dirty="0"/>
              <a:t>Twitter: </a:t>
            </a:r>
            <a:r>
              <a:rPr lang="en-GB" sz="2800" dirty="0">
                <a:hlinkClick r:id="rId9"/>
              </a:rPr>
              <a:t>@OU_eSTEeM</a:t>
            </a:r>
            <a:endParaRPr lang="en-GB" sz="2800" dirty="0"/>
          </a:p>
        </p:txBody>
      </p:sp>
    </p:spTree>
    <p:extLst>
      <p:ext uri="{BB962C8B-B14F-4D97-AF65-F5344CB8AC3E}">
        <p14:creationId xmlns:p14="http://schemas.microsoft.com/office/powerpoint/2010/main" val="296936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E00E-D07C-4FDC-B796-F6147624A879}"/>
              </a:ext>
            </a:extLst>
          </p:cNvPr>
          <p:cNvSpPr>
            <a:spLocks noGrp="1"/>
          </p:cNvSpPr>
          <p:nvPr>
            <p:ph type="title"/>
          </p:nvPr>
        </p:nvSpPr>
        <p:spPr/>
        <p:txBody>
          <a:bodyPr>
            <a:normAutofit/>
          </a:bodyPr>
          <a:lstStyle/>
          <a:p>
            <a:r>
              <a:rPr lang="en-GB"/>
              <a:t>Key information</a:t>
            </a:r>
          </a:p>
        </p:txBody>
      </p:sp>
      <p:sp>
        <p:nvSpPr>
          <p:cNvPr id="7" name="Content Placeholder 6">
            <a:extLst>
              <a:ext uri="{FF2B5EF4-FFF2-40B4-BE49-F238E27FC236}">
                <a16:creationId xmlns:a16="http://schemas.microsoft.com/office/drawing/2014/main" id="{8B1C83EC-C339-4B31-9C6E-8E849214364B}"/>
              </a:ext>
            </a:extLst>
          </p:cNvPr>
          <p:cNvSpPr>
            <a:spLocks noGrp="1"/>
          </p:cNvSpPr>
          <p:nvPr>
            <p:ph idx="1"/>
          </p:nvPr>
        </p:nvSpPr>
        <p:spPr>
          <a:xfrm>
            <a:off x="838200" y="1247775"/>
            <a:ext cx="10701130" cy="4929188"/>
          </a:xfrm>
        </p:spPr>
        <p:txBody>
          <a:bodyPr>
            <a:normAutofit/>
          </a:bodyPr>
          <a:lstStyle/>
          <a:p>
            <a:r>
              <a:rPr lang="en-US" dirty="0"/>
              <a:t>Endorsement from your School Scholarship Lead and approval from your HOS (central and regional staff) or Lead Line Manager (Associate Lecturers). Please ensure you have contacted your relevant Scholarship Lead by </a:t>
            </a:r>
            <a:r>
              <a:rPr lang="en-US" b="1" u="sng" dirty="0"/>
              <a:t>17</a:t>
            </a:r>
            <a:r>
              <a:rPr lang="en-US" b="1" u="sng" baseline="30000" dirty="0"/>
              <a:t>th</a:t>
            </a:r>
            <a:r>
              <a:rPr lang="en-US" b="1" u="sng" dirty="0"/>
              <a:t> February at the latest</a:t>
            </a:r>
          </a:p>
          <a:p>
            <a:r>
              <a:rPr lang="en-US" dirty="0"/>
              <a:t>All eSTEeM funded project teams are required to submit interim short reports and a final project report within two months of completion</a:t>
            </a:r>
          </a:p>
          <a:p>
            <a:r>
              <a:rPr lang="en-US" dirty="0"/>
              <a:t>We particularly encourage projects that involve students as collaborators/co-investigators on the project (and not just as participants in a study) and </a:t>
            </a:r>
            <a:r>
              <a:rPr lang="en-GB" dirty="0"/>
              <a:t>draw upon the experience of colleagues in the Student Support Team </a:t>
            </a:r>
            <a:endParaRPr lang="en-US" dirty="0"/>
          </a:p>
        </p:txBody>
      </p:sp>
      <p:sp>
        <p:nvSpPr>
          <p:cNvPr id="4" name="Date Placeholder 3">
            <a:extLst>
              <a:ext uri="{FF2B5EF4-FFF2-40B4-BE49-F238E27FC236}">
                <a16:creationId xmlns:a16="http://schemas.microsoft.com/office/drawing/2014/main" id="{69F7C3C0-5884-457D-BEA2-6F97D0631D7B}"/>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2E25064C-B961-47DB-BDE6-C7A6964B4924}"/>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890947FB-1FBA-435D-B34C-621FF076F9E0}"/>
              </a:ext>
            </a:extLst>
          </p:cNvPr>
          <p:cNvSpPr>
            <a:spLocks noGrp="1"/>
          </p:cNvSpPr>
          <p:nvPr>
            <p:ph type="sldNum" sz="quarter" idx="12"/>
          </p:nvPr>
        </p:nvSpPr>
        <p:spPr/>
        <p:txBody>
          <a:bodyPr/>
          <a:lstStyle/>
          <a:p>
            <a:fld id="{33B74FC3-86B5-4D0D-A090-E481881D980F}" type="slidenum">
              <a:rPr lang="en-GB" smtClean="0"/>
              <a:t>10</a:t>
            </a:fld>
            <a:endParaRPr lang="en-GB"/>
          </a:p>
        </p:txBody>
      </p:sp>
    </p:spTree>
    <p:extLst>
      <p:ext uri="{BB962C8B-B14F-4D97-AF65-F5344CB8AC3E}">
        <p14:creationId xmlns:p14="http://schemas.microsoft.com/office/powerpoint/2010/main" val="337521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61C-13B5-4BEC-AFB1-24E9BD8BC11E}"/>
              </a:ext>
            </a:extLst>
          </p:cNvPr>
          <p:cNvSpPr>
            <a:spLocks noGrp="1"/>
          </p:cNvSpPr>
          <p:nvPr>
            <p:ph type="title"/>
          </p:nvPr>
        </p:nvSpPr>
        <p:spPr/>
        <p:txBody>
          <a:bodyPr/>
          <a:lstStyle/>
          <a:p>
            <a:r>
              <a:rPr lang="en-GB"/>
              <a:t>Things to consider in your proposal</a:t>
            </a:r>
          </a:p>
        </p:txBody>
      </p:sp>
      <p:sp>
        <p:nvSpPr>
          <p:cNvPr id="7" name="Content Placeholder 6">
            <a:extLst>
              <a:ext uri="{FF2B5EF4-FFF2-40B4-BE49-F238E27FC236}">
                <a16:creationId xmlns:a16="http://schemas.microsoft.com/office/drawing/2014/main" id="{A57F3087-82F8-47B8-92BC-DC3AA199AABA}"/>
              </a:ext>
            </a:extLst>
          </p:cNvPr>
          <p:cNvSpPr>
            <a:spLocks noGrp="1"/>
          </p:cNvSpPr>
          <p:nvPr>
            <p:ph sz="half" idx="1"/>
          </p:nvPr>
        </p:nvSpPr>
        <p:spPr>
          <a:xfrm>
            <a:off x="838200" y="1247775"/>
            <a:ext cx="5575300" cy="4530725"/>
          </a:xfrm>
        </p:spPr>
        <p:txBody>
          <a:bodyPr>
            <a:normAutofit/>
          </a:bodyPr>
          <a:lstStyle/>
          <a:p>
            <a:r>
              <a:rPr lang="en-US" dirty="0"/>
              <a:t>Is the project consistent with the aims of eSTEeM? </a:t>
            </a:r>
          </a:p>
          <a:p>
            <a:r>
              <a:rPr lang="en-US" dirty="0"/>
              <a:t>Which theme(s) does it address?</a:t>
            </a:r>
          </a:p>
          <a:p>
            <a:r>
              <a:rPr lang="en-US" dirty="0"/>
              <a:t>Have you considered the literature?</a:t>
            </a:r>
          </a:p>
          <a:p>
            <a:r>
              <a:rPr lang="en-US" dirty="0"/>
              <a:t>Are you aware of related projects? (check eSTEeM website)</a:t>
            </a:r>
          </a:p>
          <a:p>
            <a:r>
              <a:rPr lang="en-US" dirty="0"/>
              <a:t>Explain how your project builds on the prior work?</a:t>
            </a:r>
          </a:p>
        </p:txBody>
      </p:sp>
      <p:sp>
        <p:nvSpPr>
          <p:cNvPr id="4" name="Date Placeholder 3">
            <a:extLst>
              <a:ext uri="{FF2B5EF4-FFF2-40B4-BE49-F238E27FC236}">
                <a16:creationId xmlns:a16="http://schemas.microsoft.com/office/drawing/2014/main" id="{70B21685-DF8E-4F9C-9B01-1E51BF904383}"/>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030C0A35-36EE-4CDE-9D17-441A2268BB66}"/>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B0B585DF-BF7B-4A46-8A74-4A0235C0C142}"/>
              </a:ext>
            </a:extLst>
          </p:cNvPr>
          <p:cNvSpPr>
            <a:spLocks noGrp="1"/>
          </p:cNvSpPr>
          <p:nvPr>
            <p:ph type="sldNum" sz="quarter" idx="12"/>
          </p:nvPr>
        </p:nvSpPr>
        <p:spPr/>
        <p:txBody>
          <a:bodyPr/>
          <a:lstStyle/>
          <a:p>
            <a:fld id="{33B74FC3-86B5-4D0D-A090-E481881D980F}" type="slidenum">
              <a:rPr lang="en-GB" smtClean="0"/>
              <a:t>11</a:t>
            </a:fld>
            <a:endParaRPr lang="en-GB"/>
          </a:p>
        </p:txBody>
      </p:sp>
      <p:pic>
        <p:nvPicPr>
          <p:cNvPr id="10" name="Content Placeholder 9">
            <a:hlinkClick r:id="rId3"/>
            <a:extLst>
              <a:ext uri="{FF2B5EF4-FFF2-40B4-BE49-F238E27FC236}">
                <a16:creationId xmlns:a16="http://schemas.microsoft.com/office/drawing/2014/main" id="{310BA8B5-D86C-4A25-8255-00E0051F1C90}"/>
              </a:ext>
            </a:extLst>
          </p:cNvPr>
          <p:cNvPicPr>
            <a:picLocks noGrp="1" noChangeAspect="1"/>
          </p:cNvPicPr>
          <p:nvPr>
            <p:ph sz="half" idx="2"/>
          </p:nvPr>
        </p:nvPicPr>
        <p:blipFill>
          <a:blip r:embed="rId4"/>
          <a:stretch>
            <a:fillRect/>
          </a:stretch>
        </p:blipFill>
        <p:spPr>
          <a:xfrm>
            <a:off x="6489353" y="1510236"/>
            <a:ext cx="4800122" cy="4268264"/>
          </a:xfrm>
          <a:ln w="3175">
            <a:solidFill>
              <a:schemeClr val="bg2">
                <a:lumMod val="75000"/>
              </a:schemeClr>
            </a:solidFill>
          </a:ln>
        </p:spPr>
      </p:pic>
    </p:spTree>
    <p:extLst>
      <p:ext uri="{BB962C8B-B14F-4D97-AF65-F5344CB8AC3E}">
        <p14:creationId xmlns:p14="http://schemas.microsoft.com/office/powerpoint/2010/main" val="39481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DD66-E8A3-4627-9BEB-FA25650E590F}"/>
              </a:ext>
            </a:extLst>
          </p:cNvPr>
          <p:cNvSpPr>
            <a:spLocks noGrp="1"/>
          </p:cNvSpPr>
          <p:nvPr>
            <p:ph type="title"/>
          </p:nvPr>
        </p:nvSpPr>
        <p:spPr/>
        <p:txBody>
          <a:bodyPr>
            <a:normAutofit/>
          </a:bodyPr>
          <a:lstStyle/>
          <a:p>
            <a:r>
              <a:rPr lang="en-GB"/>
              <a:t>Things to consider</a:t>
            </a:r>
            <a:r>
              <a:rPr lang="en-GB" baseline="0"/>
              <a:t> in your proposal</a:t>
            </a:r>
            <a:endParaRPr lang="en-GB"/>
          </a:p>
        </p:txBody>
      </p:sp>
      <p:sp>
        <p:nvSpPr>
          <p:cNvPr id="3" name="Content Placeholder 2">
            <a:extLst>
              <a:ext uri="{FF2B5EF4-FFF2-40B4-BE49-F238E27FC236}">
                <a16:creationId xmlns:a16="http://schemas.microsoft.com/office/drawing/2014/main" id="{C0A85F21-E0A1-4417-865B-03EF7C9E9C0C}"/>
              </a:ext>
            </a:extLst>
          </p:cNvPr>
          <p:cNvSpPr>
            <a:spLocks noGrp="1"/>
          </p:cNvSpPr>
          <p:nvPr>
            <p:ph idx="1"/>
          </p:nvPr>
        </p:nvSpPr>
        <p:spPr/>
        <p:txBody>
          <a:bodyPr/>
          <a:lstStyle/>
          <a:p>
            <a:r>
              <a:rPr lang="en-GB" dirty="0"/>
              <a:t>Would your project benefit from student involvement at any stage (other than as participant in your research)?</a:t>
            </a:r>
          </a:p>
          <a:p>
            <a:r>
              <a:rPr lang="en-GB" dirty="0"/>
              <a:t>Would your project benefit from SST staff involvement? </a:t>
            </a:r>
          </a:p>
          <a:p>
            <a:r>
              <a:rPr lang="en-GB" dirty="0"/>
              <a:t>Do you have any specific development needs to enable you to undertake this project? How will you address this?</a:t>
            </a:r>
          </a:p>
          <a:p>
            <a:r>
              <a:rPr lang="en-GB" dirty="0"/>
              <a:t>Will the project produce significant deliverables/outputs within a reasonable timeframe and what might these be?</a:t>
            </a:r>
          </a:p>
          <a:p>
            <a:r>
              <a:rPr lang="en-GB" dirty="0"/>
              <a:t>Is there an evaluation and dissemination plan, including dissemination to students?</a:t>
            </a:r>
          </a:p>
        </p:txBody>
      </p:sp>
      <p:sp>
        <p:nvSpPr>
          <p:cNvPr id="4" name="Date Placeholder 3">
            <a:extLst>
              <a:ext uri="{FF2B5EF4-FFF2-40B4-BE49-F238E27FC236}">
                <a16:creationId xmlns:a16="http://schemas.microsoft.com/office/drawing/2014/main" id="{A28D0FB8-5ED4-4A4C-8ECE-6ECF267A639D}"/>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63920AE4-99C7-45AF-AB27-B187098D9EFB}"/>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31656A2B-CF53-4C5F-A5FC-D91B89220626}"/>
              </a:ext>
            </a:extLst>
          </p:cNvPr>
          <p:cNvSpPr>
            <a:spLocks noGrp="1"/>
          </p:cNvSpPr>
          <p:nvPr>
            <p:ph type="sldNum" sz="quarter" idx="12"/>
          </p:nvPr>
        </p:nvSpPr>
        <p:spPr/>
        <p:txBody>
          <a:bodyPr/>
          <a:lstStyle/>
          <a:p>
            <a:fld id="{33B74FC3-86B5-4D0D-A090-E481881D980F}" type="slidenum">
              <a:rPr lang="en-GB" smtClean="0"/>
              <a:t>12</a:t>
            </a:fld>
            <a:endParaRPr lang="en-GB"/>
          </a:p>
        </p:txBody>
      </p:sp>
    </p:spTree>
    <p:extLst>
      <p:ext uri="{BB962C8B-B14F-4D97-AF65-F5344CB8AC3E}">
        <p14:creationId xmlns:p14="http://schemas.microsoft.com/office/powerpoint/2010/main" val="298018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9565-D0CE-4884-AC27-1D64EA7DB871}"/>
              </a:ext>
            </a:extLst>
          </p:cNvPr>
          <p:cNvSpPr>
            <a:spLocks noGrp="1"/>
          </p:cNvSpPr>
          <p:nvPr>
            <p:ph type="title"/>
          </p:nvPr>
        </p:nvSpPr>
        <p:spPr/>
        <p:txBody>
          <a:bodyPr/>
          <a:lstStyle/>
          <a:p>
            <a:r>
              <a:rPr lang="en-GB" dirty="0"/>
              <a:t>Checking your proposal</a:t>
            </a:r>
          </a:p>
        </p:txBody>
      </p:sp>
      <p:sp>
        <p:nvSpPr>
          <p:cNvPr id="3" name="Content Placeholder 2">
            <a:extLst>
              <a:ext uri="{FF2B5EF4-FFF2-40B4-BE49-F238E27FC236}">
                <a16:creationId xmlns:a16="http://schemas.microsoft.com/office/drawing/2014/main" id="{EB2FA2EC-30D6-4A35-AA4E-30F527AAB613}"/>
              </a:ext>
            </a:extLst>
          </p:cNvPr>
          <p:cNvSpPr>
            <a:spLocks noGrp="1"/>
          </p:cNvSpPr>
          <p:nvPr>
            <p:ph sz="half" idx="1"/>
          </p:nvPr>
        </p:nvSpPr>
        <p:spPr/>
        <p:txBody>
          <a:bodyPr/>
          <a:lstStyle/>
          <a:p>
            <a:pPr rtl="0" eaLnBrk="1" latinLnBrk="0" hangingPunct="1"/>
            <a:r>
              <a:rPr lang="en-US" sz="2800" kern="1200" dirty="0">
                <a:solidFill>
                  <a:schemeClr val="tx1"/>
                </a:solidFill>
                <a:effectLst/>
                <a:latin typeface="+mn-lt"/>
                <a:ea typeface="+mn-ea"/>
                <a:cs typeface="+mn-cs"/>
              </a:rPr>
              <a:t>Is there a clear and realistic project plan with actions, responsibilities and timescales?</a:t>
            </a:r>
            <a:endParaRPr lang="en-GB" sz="2800" dirty="0">
              <a:effectLst/>
            </a:endParaRPr>
          </a:p>
          <a:p>
            <a:pPr rtl="0" eaLnBrk="1" latinLnBrk="0" hangingPunct="1"/>
            <a:r>
              <a:rPr lang="en-US" sz="2800" kern="1200" dirty="0">
                <a:solidFill>
                  <a:schemeClr val="tx1"/>
                </a:solidFill>
                <a:effectLst/>
                <a:latin typeface="+mn-lt"/>
                <a:ea typeface="+mn-ea"/>
                <a:cs typeface="+mn-cs"/>
              </a:rPr>
              <a:t>Will the project impact </a:t>
            </a:r>
            <a:r>
              <a:rPr lang="en-GB" sz="2800" kern="1200" dirty="0">
                <a:solidFill>
                  <a:schemeClr val="tx1"/>
                </a:solidFill>
                <a:effectLst/>
                <a:latin typeface="+mn-lt"/>
                <a:ea typeface="+mn-ea"/>
                <a:cs typeface="+mn-cs"/>
              </a:rPr>
              <a:t>favourably</a:t>
            </a:r>
            <a:r>
              <a:rPr lang="en-US" sz="2800" kern="1200" dirty="0">
                <a:solidFill>
                  <a:schemeClr val="tx1"/>
                </a:solidFill>
                <a:effectLst/>
                <a:latin typeface="+mn-lt"/>
                <a:ea typeface="+mn-ea"/>
                <a:cs typeface="+mn-cs"/>
              </a:rPr>
              <a:t> on student experience and/or faculty effectiveness? </a:t>
            </a:r>
            <a:endParaRPr lang="en-GB" dirty="0">
              <a:effectLst/>
            </a:endParaRPr>
          </a:p>
          <a:p>
            <a:pPr rtl="0" eaLnBrk="1" latinLnBrk="0" hangingPunct="1"/>
            <a:r>
              <a:rPr lang="en-US" sz="2800" kern="1200" dirty="0">
                <a:solidFill>
                  <a:schemeClr val="tx1"/>
                </a:solidFill>
                <a:effectLst/>
                <a:latin typeface="+mn-lt"/>
                <a:ea typeface="+mn-ea"/>
                <a:cs typeface="+mn-cs"/>
              </a:rPr>
              <a:t>Is there a realistic workload allocation for staff?</a:t>
            </a:r>
            <a:endParaRPr lang="en-GB" dirty="0">
              <a:effectLst/>
            </a:endParaRPr>
          </a:p>
        </p:txBody>
      </p:sp>
      <p:sp>
        <p:nvSpPr>
          <p:cNvPr id="4" name="Date Placeholder 3">
            <a:extLst>
              <a:ext uri="{FF2B5EF4-FFF2-40B4-BE49-F238E27FC236}">
                <a16:creationId xmlns:a16="http://schemas.microsoft.com/office/drawing/2014/main" id="{8E3352AB-A5FA-4B92-A504-62DE61D488BC}"/>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20FEF584-5C9F-4CB9-B0C5-1AF6535AB930}"/>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384B419B-EBE1-4600-AF13-66F0B88FC0EB}"/>
              </a:ext>
            </a:extLst>
          </p:cNvPr>
          <p:cNvSpPr>
            <a:spLocks noGrp="1"/>
          </p:cNvSpPr>
          <p:nvPr>
            <p:ph type="sldNum" sz="quarter" idx="12"/>
          </p:nvPr>
        </p:nvSpPr>
        <p:spPr/>
        <p:txBody>
          <a:bodyPr/>
          <a:lstStyle/>
          <a:p>
            <a:fld id="{33B74FC3-86B5-4D0D-A090-E481881D980F}" type="slidenum">
              <a:rPr lang="en-GB" smtClean="0"/>
              <a:t>13</a:t>
            </a:fld>
            <a:endParaRPr lang="en-GB"/>
          </a:p>
        </p:txBody>
      </p:sp>
      <p:sp>
        <p:nvSpPr>
          <p:cNvPr id="9" name="TextBox 8">
            <a:extLst>
              <a:ext uri="{FF2B5EF4-FFF2-40B4-BE49-F238E27FC236}">
                <a16:creationId xmlns:a16="http://schemas.microsoft.com/office/drawing/2014/main" id="{56D04309-DF5B-4BD2-A666-F9741D3A4B1C}"/>
              </a:ext>
            </a:extLst>
          </p:cNvPr>
          <p:cNvSpPr txBox="1"/>
          <p:nvPr/>
        </p:nvSpPr>
        <p:spPr>
          <a:xfrm>
            <a:off x="6298684" y="5447206"/>
            <a:ext cx="2311916" cy="369332"/>
          </a:xfrm>
          <a:prstGeom prst="rect">
            <a:avLst/>
          </a:prstGeom>
          <a:noFill/>
        </p:spPr>
        <p:txBody>
          <a:bodyPr wrap="none" rtlCol="0">
            <a:spAutoFit/>
          </a:bodyPr>
          <a:lstStyle/>
          <a:p>
            <a:pPr algn="r"/>
            <a:r>
              <a:rPr lang="en-US" dirty="0">
                <a:hlinkClick r:id="rId2"/>
              </a:rPr>
              <a:t>eSTEeM proposal form</a:t>
            </a:r>
            <a:endParaRPr lang="en-US" dirty="0"/>
          </a:p>
        </p:txBody>
      </p:sp>
      <p:sp>
        <p:nvSpPr>
          <p:cNvPr id="10" name="TextBox 9">
            <a:extLst>
              <a:ext uri="{FF2B5EF4-FFF2-40B4-BE49-F238E27FC236}">
                <a16:creationId xmlns:a16="http://schemas.microsoft.com/office/drawing/2014/main" id="{E7FAEB02-A466-4795-B227-98E2337F07EB}"/>
              </a:ext>
            </a:extLst>
          </p:cNvPr>
          <p:cNvSpPr txBox="1"/>
          <p:nvPr/>
        </p:nvSpPr>
        <p:spPr>
          <a:xfrm>
            <a:off x="6211008" y="5897325"/>
            <a:ext cx="3335569" cy="369332"/>
          </a:xfrm>
          <a:prstGeom prst="rect">
            <a:avLst/>
          </a:prstGeom>
          <a:noFill/>
        </p:spPr>
        <p:txBody>
          <a:bodyPr wrap="square" rtlCol="0">
            <a:spAutoFit/>
          </a:bodyPr>
          <a:lstStyle/>
          <a:p>
            <a:pPr algn="r"/>
            <a:r>
              <a:rPr lang="en-US" dirty="0">
                <a:hlinkClick r:id="rId3"/>
              </a:rPr>
              <a:t>eSTEeM Project Plan Information</a:t>
            </a:r>
            <a:endParaRPr lang="en-GB" dirty="0"/>
          </a:p>
        </p:txBody>
      </p:sp>
      <p:pic>
        <p:nvPicPr>
          <p:cNvPr id="11" name="Picture 10">
            <a:extLst>
              <a:ext uri="{FF2B5EF4-FFF2-40B4-BE49-F238E27FC236}">
                <a16:creationId xmlns:a16="http://schemas.microsoft.com/office/drawing/2014/main" id="{8CEF958D-B471-47B1-A54B-89743EB077F0}"/>
              </a:ext>
            </a:extLst>
          </p:cNvPr>
          <p:cNvPicPr>
            <a:picLocks noChangeAspect="1"/>
          </p:cNvPicPr>
          <p:nvPr/>
        </p:nvPicPr>
        <p:blipFill>
          <a:blip r:embed="rId4"/>
          <a:stretch>
            <a:fillRect/>
          </a:stretch>
        </p:blipFill>
        <p:spPr>
          <a:xfrm>
            <a:off x="6298684" y="666021"/>
            <a:ext cx="3335569" cy="4691491"/>
          </a:xfrm>
          <a:prstGeom prst="rect">
            <a:avLst/>
          </a:prstGeom>
        </p:spPr>
      </p:pic>
    </p:spTree>
    <p:extLst>
      <p:ext uri="{BB962C8B-B14F-4D97-AF65-F5344CB8AC3E}">
        <p14:creationId xmlns:p14="http://schemas.microsoft.com/office/powerpoint/2010/main" val="422716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F97C-643B-43D6-BDE5-D994CEA97FE6}"/>
              </a:ext>
            </a:extLst>
          </p:cNvPr>
          <p:cNvSpPr>
            <a:spLocks noGrp="1"/>
          </p:cNvSpPr>
          <p:nvPr>
            <p:ph type="title"/>
          </p:nvPr>
        </p:nvSpPr>
        <p:spPr/>
        <p:txBody>
          <a:bodyPr/>
          <a:lstStyle/>
          <a:p>
            <a:r>
              <a:rPr lang="en-GB"/>
              <a:t>Timeline and planning</a:t>
            </a:r>
          </a:p>
        </p:txBody>
      </p:sp>
      <p:sp>
        <p:nvSpPr>
          <p:cNvPr id="3" name="Content Placeholder 2">
            <a:extLst>
              <a:ext uri="{FF2B5EF4-FFF2-40B4-BE49-F238E27FC236}">
                <a16:creationId xmlns:a16="http://schemas.microsoft.com/office/drawing/2014/main" id="{9159B39F-3907-4D2E-B2AB-61C0C33A2C9F}"/>
              </a:ext>
            </a:extLst>
          </p:cNvPr>
          <p:cNvSpPr>
            <a:spLocks noGrp="1"/>
          </p:cNvSpPr>
          <p:nvPr>
            <p:ph sz="half" idx="1"/>
          </p:nvPr>
        </p:nvSpPr>
        <p:spPr>
          <a:xfrm>
            <a:off x="838200" y="1247775"/>
            <a:ext cx="6048983" cy="4929188"/>
          </a:xfrm>
        </p:spPr>
        <p:txBody>
          <a:bodyPr>
            <a:normAutofit/>
          </a:bodyPr>
          <a:lstStyle/>
          <a:p>
            <a:r>
              <a:rPr lang="en-GB" dirty="0"/>
              <a:t>Timeline</a:t>
            </a:r>
          </a:p>
          <a:p>
            <a:pPr lvl="1"/>
            <a:r>
              <a:rPr lang="en-GB" dirty="0"/>
              <a:t>Deadline for project proposals </a:t>
            </a:r>
            <a:br>
              <a:rPr lang="en-GB" dirty="0"/>
            </a:br>
            <a:r>
              <a:rPr lang="en-GB" b="1" i="1" dirty="0"/>
              <a:t>17.00 Friday, 10 March 2023</a:t>
            </a:r>
          </a:p>
          <a:p>
            <a:pPr lvl="1"/>
            <a:r>
              <a:rPr lang="en-GB" dirty="0"/>
              <a:t>Proposals scrutinised by the </a:t>
            </a:r>
            <a:r>
              <a:rPr lang="en-GB" dirty="0" err="1"/>
              <a:t>eSTEeM</a:t>
            </a:r>
            <a:r>
              <a:rPr lang="en-GB" dirty="0"/>
              <a:t> Coordination Group in late March.   </a:t>
            </a:r>
          </a:p>
          <a:p>
            <a:pPr lvl="1"/>
            <a:r>
              <a:rPr lang="en-GB" dirty="0"/>
              <a:t>Informed of their decision by mid-April  </a:t>
            </a:r>
          </a:p>
          <a:p>
            <a:pPr lvl="1"/>
            <a:r>
              <a:rPr lang="en-GB" dirty="0"/>
              <a:t>Attend induction meeting in May </a:t>
            </a:r>
          </a:p>
          <a:p>
            <a:r>
              <a:rPr lang="en-GB" dirty="0"/>
              <a:t>Planning activity</a:t>
            </a:r>
          </a:p>
          <a:p>
            <a:pPr lvl="1"/>
            <a:r>
              <a:rPr lang="en-GB" dirty="0"/>
              <a:t>Complete the Initial Planning Activity</a:t>
            </a:r>
          </a:p>
          <a:p>
            <a:pPr lvl="1"/>
            <a:r>
              <a:rPr lang="en-GB" dirty="0"/>
              <a:t>Sharing our plans/ideas so far</a:t>
            </a:r>
          </a:p>
          <a:p>
            <a:pPr lvl="1"/>
            <a:r>
              <a:rPr lang="en-GB" dirty="0"/>
              <a:t>Questions or further comments</a:t>
            </a:r>
          </a:p>
        </p:txBody>
      </p:sp>
      <p:sp>
        <p:nvSpPr>
          <p:cNvPr id="4" name="Date Placeholder 3">
            <a:extLst>
              <a:ext uri="{FF2B5EF4-FFF2-40B4-BE49-F238E27FC236}">
                <a16:creationId xmlns:a16="http://schemas.microsoft.com/office/drawing/2014/main" id="{F8CF69AB-3417-409B-AFC8-267AF2923973}"/>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81D14915-CF6C-4286-B678-6EAD7ABE8E27}"/>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BAB58E00-759C-4DD8-BA32-D5DD9A8977F7}"/>
              </a:ext>
            </a:extLst>
          </p:cNvPr>
          <p:cNvSpPr>
            <a:spLocks noGrp="1"/>
          </p:cNvSpPr>
          <p:nvPr>
            <p:ph type="sldNum" sz="quarter" idx="12"/>
          </p:nvPr>
        </p:nvSpPr>
        <p:spPr/>
        <p:txBody>
          <a:bodyPr/>
          <a:lstStyle/>
          <a:p>
            <a:fld id="{33B74FC3-86B5-4D0D-A090-E481881D980F}" type="slidenum">
              <a:rPr lang="en-GB" smtClean="0"/>
              <a:t>14</a:t>
            </a:fld>
            <a:endParaRPr lang="en-GB"/>
          </a:p>
        </p:txBody>
      </p:sp>
      <p:pic>
        <p:nvPicPr>
          <p:cNvPr id="12" name="Content Placeholder 11">
            <a:extLst>
              <a:ext uri="{FF2B5EF4-FFF2-40B4-BE49-F238E27FC236}">
                <a16:creationId xmlns:a16="http://schemas.microsoft.com/office/drawing/2014/main" id="{E2E5CD1A-D32B-4642-9385-168C4517A728}"/>
              </a:ext>
            </a:extLst>
          </p:cNvPr>
          <p:cNvPicPr>
            <a:picLocks noGrp="1" noChangeAspect="1"/>
          </p:cNvPicPr>
          <p:nvPr>
            <p:ph sz="half" idx="2"/>
          </p:nvPr>
        </p:nvPicPr>
        <p:blipFill>
          <a:blip r:embed="rId3"/>
          <a:stretch>
            <a:fillRect/>
          </a:stretch>
        </p:blipFill>
        <p:spPr>
          <a:xfrm>
            <a:off x="6727333" y="1247775"/>
            <a:ext cx="4071333" cy="4929188"/>
          </a:xfrm>
          <a:prstGeom prst="rect">
            <a:avLst/>
          </a:prstGeom>
        </p:spPr>
      </p:pic>
    </p:spTree>
    <p:extLst>
      <p:ext uri="{BB962C8B-B14F-4D97-AF65-F5344CB8AC3E}">
        <p14:creationId xmlns:p14="http://schemas.microsoft.com/office/powerpoint/2010/main" val="41655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2F17-34D3-472E-BFA6-B45C3E43D2FC}"/>
              </a:ext>
            </a:extLst>
          </p:cNvPr>
          <p:cNvSpPr>
            <a:spLocks noGrp="1"/>
          </p:cNvSpPr>
          <p:nvPr>
            <p:ph type="title"/>
          </p:nvPr>
        </p:nvSpPr>
        <p:spPr/>
        <p:txBody>
          <a:bodyPr/>
          <a:lstStyle/>
          <a:p>
            <a:r>
              <a:rPr lang="en-GB"/>
              <a:t>Sources of support</a:t>
            </a:r>
          </a:p>
        </p:txBody>
      </p:sp>
      <p:sp>
        <p:nvSpPr>
          <p:cNvPr id="3" name="Content Placeholder 2">
            <a:extLst>
              <a:ext uri="{FF2B5EF4-FFF2-40B4-BE49-F238E27FC236}">
                <a16:creationId xmlns:a16="http://schemas.microsoft.com/office/drawing/2014/main" id="{1325DABF-7507-476D-8A6D-B945B22BB356}"/>
              </a:ext>
            </a:extLst>
          </p:cNvPr>
          <p:cNvSpPr>
            <a:spLocks noGrp="1"/>
          </p:cNvSpPr>
          <p:nvPr>
            <p:ph sz="half" idx="1"/>
          </p:nvPr>
        </p:nvSpPr>
        <p:spPr>
          <a:xfrm>
            <a:off x="482330" y="1278613"/>
            <a:ext cx="5181600" cy="4125491"/>
          </a:xfrm>
        </p:spPr>
        <p:txBody>
          <a:bodyPr>
            <a:normAutofit/>
          </a:bodyPr>
          <a:lstStyle/>
          <a:p>
            <a:r>
              <a:rPr lang="en-GB" dirty="0" err="1"/>
              <a:t>eSTEeM</a:t>
            </a:r>
            <a:r>
              <a:rPr lang="en-GB" dirty="0"/>
              <a:t> Management Team</a:t>
            </a:r>
          </a:p>
          <a:p>
            <a:pPr lvl="1"/>
            <a:r>
              <a:rPr lang="en-GB" dirty="0"/>
              <a:t>Director: Mark Jones</a:t>
            </a:r>
          </a:p>
          <a:p>
            <a:pPr lvl="1"/>
            <a:r>
              <a:rPr lang="en-GB" dirty="0"/>
              <a:t>Deputy Director: Sue Pawley</a:t>
            </a:r>
          </a:p>
          <a:p>
            <a:pPr lvl="1"/>
            <a:r>
              <a:rPr lang="en-GB" dirty="0"/>
              <a:t>Senior Manager: Diane Ford </a:t>
            </a:r>
          </a:p>
          <a:p>
            <a:pPr lvl="1"/>
            <a:r>
              <a:rPr lang="en-GB" dirty="0"/>
              <a:t>Project Officer: Jonathan Evans</a:t>
            </a:r>
          </a:p>
          <a:p>
            <a:r>
              <a:rPr lang="en-US" dirty="0"/>
              <a:t>Further information and contact</a:t>
            </a:r>
          </a:p>
          <a:p>
            <a:pPr lvl="1"/>
            <a:r>
              <a:rPr lang="en-US" dirty="0"/>
              <a:t>Web: </a:t>
            </a:r>
            <a:r>
              <a:rPr lang="en-US" dirty="0">
                <a:hlinkClick r:id="rId2"/>
              </a:rPr>
              <a:t>www.open.ac.uk/esteem</a:t>
            </a:r>
            <a:r>
              <a:rPr lang="en-US" dirty="0"/>
              <a:t> </a:t>
            </a:r>
          </a:p>
          <a:p>
            <a:pPr lvl="1"/>
            <a:r>
              <a:rPr lang="en-US" dirty="0"/>
              <a:t>Email: </a:t>
            </a:r>
            <a:r>
              <a:rPr lang="en-US" dirty="0">
                <a:hlinkClick r:id="rId3"/>
              </a:rPr>
              <a:t>esteem@open.ac.uk</a:t>
            </a:r>
            <a:r>
              <a:rPr lang="en-US" dirty="0"/>
              <a:t>   </a:t>
            </a:r>
          </a:p>
          <a:p>
            <a:pPr lvl="1"/>
            <a:r>
              <a:rPr lang="en-US" dirty="0"/>
              <a:t>Twitter: </a:t>
            </a:r>
            <a:r>
              <a:rPr lang="en-US" dirty="0">
                <a:hlinkClick r:id="rId4"/>
              </a:rPr>
              <a:t>@OU_eSTEeM</a:t>
            </a:r>
            <a:endParaRPr lang="en-US" dirty="0"/>
          </a:p>
        </p:txBody>
      </p:sp>
      <p:sp>
        <p:nvSpPr>
          <p:cNvPr id="4" name="Content Placeholder 3">
            <a:extLst>
              <a:ext uri="{FF2B5EF4-FFF2-40B4-BE49-F238E27FC236}">
                <a16:creationId xmlns:a16="http://schemas.microsoft.com/office/drawing/2014/main" id="{C7D80549-A5DF-43DF-A3F7-60D48F9BD71D}"/>
              </a:ext>
            </a:extLst>
          </p:cNvPr>
          <p:cNvSpPr>
            <a:spLocks noGrp="1"/>
          </p:cNvSpPr>
          <p:nvPr>
            <p:ph sz="half" idx="2"/>
          </p:nvPr>
        </p:nvSpPr>
        <p:spPr>
          <a:xfrm>
            <a:off x="6172200" y="1247775"/>
            <a:ext cx="5816600" cy="4156329"/>
          </a:xfrm>
        </p:spPr>
        <p:txBody>
          <a:bodyPr>
            <a:normAutofit/>
          </a:bodyPr>
          <a:lstStyle/>
          <a:p>
            <a:r>
              <a:rPr lang="en-GB" dirty="0"/>
              <a:t>School Scholarship Leads</a:t>
            </a:r>
          </a:p>
          <a:p>
            <a:pPr lvl="1"/>
            <a:r>
              <a:rPr lang="en-GB" dirty="0"/>
              <a:t>C&amp;C: </a:t>
            </a:r>
            <a:r>
              <a:rPr lang="en-GB" dirty="0" err="1"/>
              <a:t>Shailey</a:t>
            </a:r>
            <a:r>
              <a:rPr lang="en-GB" dirty="0"/>
              <a:t> </a:t>
            </a:r>
            <a:r>
              <a:rPr lang="en-GB" dirty="0" err="1"/>
              <a:t>Minocha</a:t>
            </a:r>
            <a:endParaRPr lang="en-GB" dirty="0"/>
          </a:p>
          <a:p>
            <a:pPr lvl="1"/>
            <a:r>
              <a:rPr lang="en-GB" dirty="0"/>
              <a:t>E&amp;I: Daphne Chang</a:t>
            </a:r>
          </a:p>
          <a:p>
            <a:pPr lvl="1"/>
            <a:r>
              <a:rPr lang="en-GB" dirty="0"/>
              <a:t>EEES: Fiona Aiken</a:t>
            </a:r>
          </a:p>
          <a:p>
            <a:pPr lvl="1"/>
            <a:r>
              <a:rPr lang="en-GB" dirty="0"/>
              <a:t>LHCS: Duncan Banks/Fiona Moorman</a:t>
            </a:r>
          </a:p>
          <a:p>
            <a:pPr lvl="1"/>
            <a:r>
              <a:rPr lang="en-GB" dirty="0"/>
              <a:t>M&amp;S: Susan Pawley</a:t>
            </a:r>
          </a:p>
          <a:p>
            <a:pPr lvl="1"/>
            <a:r>
              <a:rPr lang="en-GB" dirty="0"/>
              <a:t>SPS: Jonny </a:t>
            </a:r>
            <a:r>
              <a:rPr lang="en-GB" dirty="0" err="1"/>
              <a:t>Nylk</a:t>
            </a:r>
            <a:r>
              <a:rPr lang="en-GB" dirty="0"/>
              <a:t> / Jimena </a:t>
            </a:r>
            <a:r>
              <a:rPr lang="en-GB" dirty="0" err="1"/>
              <a:t>Gorfinkiel</a:t>
            </a:r>
            <a:r>
              <a:rPr lang="en-GB" dirty="0"/>
              <a:t> </a:t>
            </a:r>
          </a:p>
          <a:p>
            <a:pPr lvl="1"/>
            <a:r>
              <a:rPr lang="en-GB" dirty="0" err="1"/>
              <a:t>KMi</a:t>
            </a:r>
            <a:r>
              <a:rPr lang="en-GB" dirty="0"/>
              <a:t>: Trevor Collins</a:t>
            </a:r>
          </a:p>
        </p:txBody>
      </p:sp>
      <p:sp>
        <p:nvSpPr>
          <p:cNvPr id="7" name="Date Placeholder 6">
            <a:extLst>
              <a:ext uri="{FF2B5EF4-FFF2-40B4-BE49-F238E27FC236}">
                <a16:creationId xmlns:a16="http://schemas.microsoft.com/office/drawing/2014/main" id="{C53C7943-3C9F-4286-8125-F686E44E9D8F}"/>
              </a:ext>
            </a:extLst>
          </p:cNvPr>
          <p:cNvSpPr>
            <a:spLocks noGrp="1"/>
          </p:cNvSpPr>
          <p:nvPr>
            <p:ph type="dt" sz="half" idx="10"/>
          </p:nvPr>
        </p:nvSpPr>
        <p:spPr/>
        <p:txBody>
          <a:bodyPr/>
          <a:lstStyle/>
          <a:p>
            <a:r>
              <a:rPr lang="en-US"/>
              <a:t>Tuesday, 24 January 2023</a:t>
            </a:r>
            <a:endParaRPr lang="en-GB" dirty="0"/>
          </a:p>
        </p:txBody>
      </p:sp>
      <p:sp>
        <p:nvSpPr>
          <p:cNvPr id="8" name="Footer Placeholder 7">
            <a:extLst>
              <a:ext uri="{FF2B5EF4-FFF2-40B4-BE49-F238E27FC236}">
                <a16:creationId xmlns:a16="http://schemas.microsoft.com/office/drawing/2014/main" id="{CFA1D1DB-8A0E-4D70-8A6F-2DA466F40033}"/>
              </a:ext>
            </a:extLst>
          </p:cNvPr>
          <p:cNvSpPr>
            <a:spLocks noGrp="1"/>
          </p:cNvSpPr>
          <p:nvPr>
            <p:ph type="ftr" sz="quarter" idx="11"/>
          </p:nvPr>
        </p:nvSpPr>
        <p:spPr/>
        <p:txBody>
          <a:bodyPr/>
          <a:lstStyle/>
          <a:p>
            <a:r>
              <a:rPr lang="en-US" dirty="0"/>
              <a:t>eSTEeM - Pre-bidding Workshop</a:t>
            </a:r>
            <a:endParaRPr lang="en-GB" dirty="0"/>
          </a:p>
        </p:txBody>
      </p:sp>
      <p:sp>
        <p:nvSpPr>
          <p:cNvPr id="9" name="Slide Number Placeholder 8">
            <a:extLst>
              <a:ext uri="{FF2B5EF4-FFF2-40B4-BE49-F238E27FC236}">
                <a16:creationId xmlns:a16="http://schemas.microsoft.com/office/drawing/2014/main" id="{88091A82-A233-47EE-AE5D-4851AD8F198E}"/>
              </a:ext>
            </a:extLst>
          </p:cNvPr>
          <p:cNvSpPr>
            <a:spLocks noGrp="1"/>
          </p:cNvSpPr>
          <p:nvPr>
            <p:ph type="sldNum" sz="quarter" idx="12"/>
          </p:nvPr>
        </p:nvSpPr>
        <p:spPr/>
        <p:txBody>
          <a:bodyPr/>
          <a:lstStyle/>
          <a:p>
            <a:fld id="{33B74FC3-86B5-4D0D-A090-E481881D980F}" type="slidenum">
              <a:rPr lang="en-GB" smtClean="0"/>
              <a:t>15</a:t>
            </a:fld>
            <a:endParaRPr lang="en-GB"/>
          </a:p>
        </p:txBody>
      </p:sp>
      <p:sp>
        <p:nvSpPr>
          <p:cNvPr id="10" name="Content Placeholder 3">
            <a:extLst>
              <a:ext uri="{FF2B5EF4-FFF2-40B4-BE49-F238E27FC236}">
                <a16:creationId xmlns:a16="http://schemas.microsoft.com/office/drawing/2014/main" id="{B8C38574-D008-40F6-ABEA-4ABB510F1924}"/>
              </a:ext>
            </a:extLst>
          </p:cNvPr>
          <p:cNvSpPr txBox="1">
            <a:spLocks/>
          </p:cNvSpPr>
          <p:nvPr/>
        </p:nvSpPr>
        <p:spPr>
          <a:xfrm>
            <a:off x="516377" y="4217381"/>
            <a:ext cx="5816600" cy="21389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0446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29B3-A5D9-46EA-B37B-184B24A830E8}"/>
              </a:ext>
            </a:extLst>
          </p:cNvPr>
          <p:cNvSpPr>
            <a:spLocks noGrp="1"/>
          </p:cNvSpPr>
          <p:nvPr>
            <p:ph type="ctrTitle"/>
          </p:nvPr>
        </p:nvSpPr>
        <p:spPr>
          <a:xfrm>
            <a:off x="733550" y="800213"/>
            <a:ext cx="7329236" cy="729412"/>
          </a:xfrm>
        </p:spPr>
        <p:txBody>
          <a:bodyPr anchor="t">
            <a:normAutofit/>
          </a:bodyPr>
          <a:lstStyle/>
          <a:p>
            <a:pPr algn="l"/>
            <a:r>
              <a:rPr lang="en-GB" sz="4400"/>
              <a:t>eSTEeM Pre-bidding Workshop</a:t>
            </a:r>
          </a:p>
        </p:txBody>
      </p:sp>
      <p:sp>
        <p:nvSpPr>
          <p:cNvPr id="3" name="Subtitle 2">
            <a:extLst>
              <a:ext uri="{FF2B5EF4-FFF2-40B4-BE49-F238E27FC236}">
                <a16:creationId xmlns:a16="http://schemas.microsoft.com/office/drawing/2014/main" id="{6ACCD1D4-CCCC-4863-921F-665BDD23C614}"/>
              </a:ext>
            </a:extLst>
          </p:cNvPr>
          <p:cNvSpPr>
            <a:spLocks noGrp="1"/>
          </p:cNvSpPr>
          <p:nvPr>
            <p:ph type="subTitle" idx="1"/>
          </p:nvPr>
        </p:nvSpPr>
        <p:spPr>
          <a:xfrm>
            <a:off x="733550" y="2110365"/>
            <a:ext cx="7655169" cy="591579"/>
          </a:xfrm>
        </p:spPr>
        <p:txBody>
          <a:bodyPr>
            <a:normAutofit/>
          </a:bodyPr>
          <a:lstStyle/>
          <a:p>
            <a:pPr algn="l"/>
            <a:r>
              <a:rPr lang="en-GB" sz="3200" i="1" dirty="0"/>
              <a:t>Mark Jones &amp; Sue Pawley</a:t>
            </a:r>
          </a:p>
        </p:txBody>
      </p:sp>
      <p:pic>
        <p:nvPicPr>
          <p:cNvPr id="5" name="Picture 2" descr="Image result for open university logo">
            <a:extLst>
              <a:ext uri="{FF2B5EF4-FFF2-40B4-BE49-F238E27FC236}">
                <a16:creationId xmlns:a16="http://schemas.microsoft.com/office/drawing/2014/main" id="{AC0D35FE-A37C-4BFC-89B7-E16C20FEA0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636" y="637254"/>
            <a:ext cx="1814764" cy="12374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10945DD0-0F1B-4135-B3BE-7A244E850AD4}"/>
              </a:ext>
            </a:extLst>
          </p:cNvPr>
          <p:cNvSpPr txBox="1">
            <a:spLocks/>
          </p:cNvSpPr>
          <p:nvPr/>
        </p:nvSpPr>
        <p:spPr>
          <a:xfrm>
            <a:off x="733550" y="4354302"/>
            <a:ext cx="546405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Website: </a:t>
            </a:r>
            <a:r>
              <a:rPr lang="en-GB" sz="2800" dirty="0">
                <a:hlinkClick r:id="rId4"/>
              </a:rPr>
              <a:t>www.open.ac.uk/esteem</a:t>
            </a:r>
            <a:endParaRPr lang="en-GB" sz="2800" dirty="0"/>
          </a:p>
        </p:txBody>
      </p:sp>
      <p:sp>
        <p:nvSpPr>
          <p:cNvPr id="8" name="Subtitle 2">
            <a:extLst>
              <a:ext uri="{FF2B5EF4-FFF2-40B4-BE49-F238E27FC236}">
                <a16:creationId xmlns:a16="http://schemas.microsoft.com/office/drawing/2014/main" id="{5A9D310E-D1DC-4AE2-9602-72F5CFEE0A86}"/>
              </a:ext>
            </a:extLst>
          </p:cNvPr>
          <p:cNvSpPr txBox="1">
            <a:spLocks/>
          </p:cNvSpPr>
          <p:nvPr/>
        </p:nvSpPr>
        <p:spPr>
          <a:xfrm>
            <a:off x="733550" y="2963191"/>
            <a:ext cx="5222750" cy="902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Tuesday, 24 January 2023</a:t>
            </a:r>
          </a:p>
          <a:p>
            <a:pPr algn="l"/>
            <a:r>
              <a:rPr lang="en-GB" sz="2800" dirty="0"/>
              <a:t>Via MS Teams</a:t>
            </a:r>
          </a:p>
        </p:txBody>
      </p:sp>
      <p:pic>
        <p:nvPicPr>
          <p:cNvPr id="9" name="Picture 8" descr="Text&#10;&#10;Description automatically generated">
            <a:extLst>
              <a:ext uri="{FF2B5EF4-FFF2-40B4-BE49-F238E27FC236}">
                <a16:creationId xmlns:a16="http://schemas.microsoft.com/office/drawing/2014/main" id="{A57683A1-F5EE-4F78-8E93-9D234ACD2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227" y="2324746"/>
            <a:ext cx="5065174" cy="1540877"/>
          </a:xfrm>
          <a:prstGeom prst="rect">
            <a:avLst/>
          </a:prstGeom>
        </p:spPr>
      </p:pic>
      <p:sp>
        <p:nvSpPr>
          <p:cNvPr id="4" name="TextBox 3">
            <a:extLst>
              <a:ext uri="{FF2B5EF4-FFF2-40B4-BE49-F238E27FC236}">
                <a16:creationId xmlns:a16="http://schemas.microsoft.com/office/drawing/2014/main" id="{5B1A74C3-CE9A-4924-9E24-F0DC2DA11F8C}"/>
              </a:ext>
            </a:extLst>
          </p:cNvPr>
          <p:cNvSpPr txBox="1"/>
          <p:nvPr/>
        </p:nvSpPr>
        <p:spPr>
          <a:xfrm>
            <a:off x="7256178" y="4354302"/>
            <a:ext cx="4195064" cy="523220"/>
          </a:xfrm>
          <a:prstGeom prst="rect">
            <a:avLst/>
          </a:prstGeom>
          <a:noFill/>
        </p:spPr>
        <p:txBody>
          <a:bodyPr wrap="square" rtlCol="0">
            <a:spAutoFit/>
          </a:bodyPr>
          <a:lstStyle/>
          <a:p>
            <a:r>
              <a:rPr lang="en-GB" sz="2800" dirty="0"/>
              <a:t>Email: </a:t>
            </a:r>
            <a:r>
              <a:rPr lang="en-GB" sz="2800" dirty="0">
                <a:hlinkClick r:id="rId6"/>
              </a:rPr>
              <a:t>esteem@open.ac.uk</a:t>
            </a:r>
            <a:endParaRPr lang="en-GB" sz="2800" dirty="0"/>
          </a:p>
        </p:txBody>
      </p:sp>
      <p:sp>
        <p:nvSpPr>
          <p:cNvPr id="7" name="TextBox 6">
            <a:extLst>
              <a:ext uri="{FF2B5EF4-FFF2-40B4-BE49-F238E27FC236}">
                <a16:creationId xmlns:a16="http://schemas.microsoft.com/office/drawing/2014/main" id="{6EE3822B-DC26-4949-B173-6E282E0ED2FA}"/>
              </a:ext>
            </a:extLst>
          </p:cNvPr>
          <p:cNvSpPr txBox="1"/>
          <p:nvPr/>
        </p:nvSpPr>
        <p:spPr>
          <a:xfrm>
            <a:off x="733551" y="5138769"/>
            <a:ext cx="6653950" cy="523220"/>
          </a:xfrm>
          <a:prstGeom prst="rect">
            <a:avLst/>
          </a:prstGeom>
          <a:noFill/>
        </p:spPr>
        <p:txBody>
          <a:bodyPr wrap="square" rtlCol="0">
            <a:spAutoFit/>
          </a:bodyPr>
          <a:lstStyle/>
          <a:p>
            <a:pPr algn="l"/>
            <a:r>
              <a:rPr lang="en-GB" sz="2800" dirty="0">
                <a:hlinkClick r:id="rId7"/>
              </a:rPr>
              <a:t>Call for projects</a:t>
            </a:r>
            <a:r>
              <a:rPr lang="en-GB" sz="2800" dirty="0">
                <a:hlinkClick r:id="rId8"/>
              </a:rPr>
              <a:t> </a:t>
            </a:r>
            <a:endParaRPr lang="en-GB" sz="2800" dirty="0"/>
          </a:p>
        </p:txBody>
      </p:sp>
      <p:sp>
        <p:nvSpPr>
          <p:cNvPr id="10" name="TextBox 9">
            <a:extLst>
              <a:ext uri="{FF2B5EF4-FFF2-40B4-BE49-F238E27FC236}">
                <a16:creationId xmlns:a16="http://schemas.microsoft.com/office/drawing/2014/main" id="{77D803AE-7758-1C2C-D2E5-76492F59A169}"/>
              </a:ext>
            </a:extLst>
          </p:cNvPr>
          <p:cNvSpPr txBox="1"/>
          <p:nvPr/>
        </p:nvSpPr>
        <p:spPr>
          <a:xfrm>
            <a:off x="7930896" y="5138769"/>
            <a:ext cx="3524504" cy="523220"/>
          </a:xfrm>
          <a:prstGeom prst="rect">
            <a:avLst/>
          </a:prstGeom>
          <a:noFill/>
        </p:spPr>
        <p:txBody>
          <a:bodyPr wrap="square" rtlCol="0">
            <a:spAutoFit/>
          </a:bodyPr>
          <a:lstStyle/>
          <a:p>
            <a:r>
              <a:rPr lang="en-GB" sz="2800" dirty="0"/>
              <a:t>Twitter: </a:t>
            </a:r>
            <a:r>
              <a:rPr lang="en-GB" sz="2800" dirty="0">
                <a:hlinkClick r:id="rId9"/>
              </a:rPr>
              <a:t>@OU_eSTEeM</a:t>
            </a:r>
            <a:endParaRPr lang="en-GB" sz="2800" dirty="0"/>
          </a:p>
        </p:txBody>
      </p:sp>
    </p:spTree>
    <p:extLst>
      <p:ext uri="{BB962C8B-B14F-4D97-AF65-F5344CB8AC3E}">
        <p14:creationId xmlns:p14="http://schemas.microsoft.com/office/powerpoint/2010/main" val="382712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67BB-D631-4787-A435-B8EB7C784627}"/>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E77933C2-9B78-46FC-84F1-0D552CD0414D}"/>
              </a:ext>
            </a:extLst>
          </p:cNvPr>
          <p:cNvSpPr>
            <a:spLocks noGrp="1"/>
          </p:cNvSpPr>
          <p:nvPr>
            <p:ph idx="1"/>
          </p:nvPr>
        </p:nvSpPr>
        <p:spPr/>
        <p:txBody>
          <a:bodyPr/>
          <a:lstStyle/>
          <a:p>
            <a:r>
              <a:rPr lang="en-GB" dirty="0"/>
              <a:t>Defining scholarship</a:t>
            </a:r>
          </a:p>
          <a:p>
            <a:r>
              <a:rPr lang="en-GB" dirty="0"/>
              <a:t>About </a:t>
            </a:r>
            <a:r>
              <a:rPr lang="en-GB" dirty="0" err="1"/>
              <a:t>eSTEeM</a:t>
            </a:r>
            <a:endParaRPr lang="en-GB" dirty="0"/>
          </a:p>
          <a:p>
            <a:r>
              <a:rPr lang="en-GB" dirty="0"/>
              <a:t>Proposal and project workflow</a:t>
            </a:r>
          </a:p>
          <a:p>
            <a:r>
              <a:rPr lang="en-GB" dirty="0"/>
              <a:t>22</a:t>
            </a:r>
            <a:r>
              <a:rPr lang="en-GB" baseline="30000" dirty="0"/>
              <a:t>nd</a:t>
            </a:r>
            <a:r>
              <a:rPr lang="en-GB" dirty="0"/>
              <a:t> call for projects</a:t>
            </a:r>
          </a:p>
          <a:p>
            <a:r>
              <a:rPr lang="en-GB" dirty="0"/>
              <a:t>Key information</a:t>
            </a:r>
          </a:p>
          <a:p>
            <a:r>
              <a:rPr lang="en-GB" dirty="0"/>
              <a:t>Things to consider</a:t>
            </a:r>
          </a:p>
          <a:p>
            <a:r>
              <a:rPr lang="en-GB" dirty="0"/>
              <a:t>Timeline and planning</a:t>
            </a:r>
          </a:p>
          <a:p>
            <a:r>
              <a:rPr lang="en-GB" dirty="0"/>
              <a:t>Sources of support</a:t>
            </a:r>
          </a:p>
        </p:txBody>
      </p:sp>
      <p:sp>
        <p:nvSpPr>
          <p:cNvPr id="4" name="Date Placeholder 3">
            <a:extLst>
              <a:ext uri="{FF2B5EF4-FFF2-40B4-BE49-F238E27FC236}">
                <a16:creationId xmlns:a16="http://schemas.microsoft.com/office/drawing/2014/main" id="{49AAFAEF-86AA-48B8-8116-171F7FDB1821}"/>
              </a:ext>
            </a:extLst>
          </p:cNvPr>
          <p:cNvSpPr>
            <a:spLocks noGrp="1"/>
          </p:cNvSpPr>
          <p:nvPr>
            <p:ph type="dt" sz="half" idx="10"/>
          </p:nvPr>
        </p:nvSpPr>
        <p:spPr/>
        <p:txBody>
          <a:bodyPr/>
          <a:lstStyle/>
          <a:p>
            <a:r>
              <a:rPr lang="en-US" dirty="0"/>
              <a:t>Tuesday, 24 January 2023</a:t>
            </a:r>
            <a:endParaRPr lang="en-GB" dirty="0"/>
          </a:p>
        </p:txBody>
      </p:sp>
      <p:sp>
        <p:nvSpPr>
          <p:cNvPr id="5" name="Footer Placeholder 4">
            <a:extLst>
              <a:ext uri="{FF2B5EF4-FFF2-40B4-BE49-F238E27FC236}">
                <a16:creationId xmlns:a16="http://schemas.microsoft.com/office/drawing/2014/main" id="{AD6BCB9E-BF21-40B2-ABE1-01E3AD31AEE9}"/>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E7AA8815-7B3C-4A7B-B1B4-8947BAFB756C}"/>
              </a:ext>
            </a:extLst>
          </p:cNvPr>
          <p:cNvSpPr>
            <a:spLocks noGrp="1"/>
          </p:cNvSpPr>
          <p:nvPr>
            <p:ph type="sldNum" sz="quarter" idx="12"/>
          </p:nvPr>
        </p:nvSpPr>
        <p:spPr/>
        <p:txBody>
          <a:bodyPr/>
          <a:lstStyle/>
          <a:p>
            <a:fld id="{33B74FC3-86B5-4D0D-A090-E481881D980F}" type="slidenum">
              <a:rPr lang="en-GB" smtClean="0"/>
              <a:t>2</a:t>
            </a:fld>
            <a:endParaRPr lang="en-GB"/>
          </a:p>
        </p:txBody>
      </p:sp>
      <p:pic>
        <p:nvPicPr>
          <p:cNvPr id="7" name="Picture 6" descr="A picture containing text, indoor, ceiling, person&#10;&#10;Description automatically generated">
            <a:extLst>
              <a:ext uri="{FF2B5EF4-FFF2-40B4-BE49-F238E27FC236}">
                <a16:creationId xmlns:a16="http://schemas.microsoft.com/office/drawing/2014/main" id="{CD200953-6F30-4BF8-884F-4287CAA045AF}"/>
              </a:ext>
            </a:extLst>
          </p:cNvPr>
          <p:cNvPicPr>
            <a:picLocks noChangeAspect="1"/>
          </p:cNvPicPr>
          <p:nvPr/>
        </p:nvPicPr>
        <p:blipFill rotWithShape="1">
          <a:blip r:embed="rId3">
            <a:extLst>
              <a:ext uri="{28A0092B-C50C-407E-A947-70E740481C1C}">
                <a14:useLocalDpi xmlns:a14="http://schemas.microsoft.com/office/drawing/2010/main" val="0"/>
              </a:ext>
            </a:extLst>
          </a:blip>
          <a:srcRect t="11708" b="19842"/>
          <a:stretch/>
        </p:blipFill>
        <p:spPr>
          <a:xfrm>
            <a:off x="5951375" y="2042250"/>
            <a:ext cx="5402425" cy="2773499"/>
          </a:xfrm>
          <a:prstGeom prst="rect">
            <a:avLst/>
          </a:prstGeom>
          <a:ln w="6350">
            <a:solidFill>
              <a:schemeClr val="tx1">
                <a:lumMod val="75000"/>
                <a:lumOff val="25000"/>
              </a:schemeClr>
            </a:solidFill>
          </a:ln>
        </p:spPr>
      </p:pic>
    </p:spTree>
    <p:extLst>
      <p:ext uri="{BB962C8B-B14F-4D97-AF65-F5344CB8AC3E}">
        <p14:creationId xmlns:p14="http://schemas.microsoft.com/office/powerpoint/2010/main" val="179509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546F-4828-4299-B235-124321DF7FD4}"/>
              </a:ext>
            </a:extLst>
          </p:cNvPr>
          <p:cNvSpPr>
            <a:spLocks noGrp="1"/>
          </p:cNvSpPr>
          <p:nvPr>
            <p:ph type="title"/>
          </p:nvPr>
        </p:nvSpPr>
        <p:spPr/>
        <p:txBody>
          <a:bodyPr/>
          <a:lstStyle/>
          <a:p>
            <a:pPr rtl="0" eaLnBrk="1" latinLnBrk="0" hangingPunct="1"/>
            <a:r>
              <a:rPr lang="en-GB" sz="4000" kern="1200">
                <a:solidFill>
                  <a:srgbClr val="1E4B9B"/>
                </a:solidFill>
                <a:effectLst/>
                <a:latin typeface="+mj-lt"/>
                <a:ea typeface="+mj-ea"/>
                <a:cs typeface="+mj-cs"/>
              </a:rPr>
              <a:t>Defining scholarship</a:t>
            </a:r>
            <a:endParaRPr lang="en-GB"/>
          </a:p>
        </p:txBody>
      </p:sp>
      <p:sp>
        <p:nvSpPr>
          <p:cNvPr id="3" name="Content Placeholder 2">
            <a:extLst>
              <a:ext uri="{FF2B5EF4-FFF2-40B4-BE49-F238E27FC236}">
                <a16:creationId xmlns:a16="http://schemas.microsoft.com/office/drawing/2014/main" id="{D82AC664-1DF3-48C9-9927-66940F464A6C}"/>
              </a:ext>
            </a:extLst>
          </p:cNvPr>
          <p:cNvSpPr>
            <a:spLocks noGrp="1"/>
          </p:cNvSpPr>
          <p:nvPr>
            <p:ph sz="half" idx="1"/>
          </p:nvPr>
        </p:nvSpPr>
        <p:spPr>
          <a:xfrm>
            <a:off x="838200" y="1247775"/>
            <a:ext cx="5181600" cy="4929188"/>
          </a:xfrm>
        </p:spPr>
        <p:txBody>
          <a:bodyPr/>
          <a:lstStyle/>
          <a:p>
            <a:r>
              <a:rPr lang="en-GB" dirty="0"/>
              <a:t>Defining scholarship as the Scholarship of Teaching and Learning (</a:t>
            </a:r>
            <a:r>
              <a:rPr lang="en-GB" dirty="0" err="1"/>
              <a:t>SoTL</a:t>
            </a:r>
            <a:r>
              <a:rPr lang="en-GB" dirty="0"/>
              <a:t>)</a:t>
            </a:r>
          </a:p>
          <a:p>
            <a:pPr lvl="1"/>
            <a:r>
              <a:rPr lang="en-GB" dirty="0"/>
              <a:t>“</a:t>
            </a:r>
            <a:r>
              <a:rPr lang="en-US" i="1" dirty="0"/>
              <a:t>systematic and ethically reasoned investigation of aspects of teaching and student learning by applying disciplinary knowledge, resulting in reflections and outcomes that are publicly shared for peer-review and for others to build upon</a:t>
            </a:r>
            <a:r>
              <a:rPr lang="en-GB" dirty="0"/>
              <a:t>” (</a:t>
            </a:r>
            <a:r>
              <a:rPr lang="en-GB" dirty="0" err="1"/>
              <a:t>SoTL</a:t>
            </a:r>
            <a:r>
              <a:rPr lang="en-GB" dirty="0"/>
              <a:t> in STEM BOC – </a:t>
            </a:r>
            <a:r>
              <a:rPr lang="en-GB" dirty="0" err="1"/>
              <a:t>Minocha</a:t>
            </a:r>
            <a:r>
              <a:rPr lang="en-GB" dirty="0"/>
              <a:t> and Butler, 2021)</a:t>
            </a:r>
          </a:p>
        </p:txBody>
      </p:sp>
      <p:sp>
        <p:nvSpPr>
          <p:cNvPr id="8" name="Content Placeholder 7">
            <a:extLst>
              <a:ext uri="{FF2B5EF4-FFF2-40B4-BE49-F238E27FC236}">
                <a16:creationId xmlns:a16="http://schemas.microsoft.com/office/drawing/2014/main" id="{250FAF55-3105-45B2-B429-0EAA0F56F1B0}"/>
              </a:ext>
            </a:extLst>
          </p:cNvPr>
          <p:cNvSpPr>
            <a:spLocks noGrp="1"/>
          </p:cNvSpPr>
          <p:nvPr>
            <p:ph sz="half" idx="2"/>
          </p:nvPr>
        </p:nvSpPr>
        <p:spPr>
          <a:xfrm>
            <a:off x="6172199" y="1247774"/>
            <a:ext cx="5469341" cy="5108575"/>
          </a:xfrm>
        </p:spPr>
        <p:txBody>
          <a:bodyPr/>
          <a:lstStyle/>
          <a:p>
            <a:r>
              <a:rPr lang="en-US" dirty="0" err="1"/>
              <a:t>SoTL</a:t>
            </a:r>
            <a:r>
              <a:rPr lang="en-US" dirty="0"/>
              <a:t> is important in three ways</a:t>
            </a:r>
          </a:p>
          <a:p>
            <a:pPr lvl="1"/>
            <a:r>
              <a:rPr lang="en-US" i="1" dirty="0"/>
              <a:t>For students </a:t>
            </a:r>
            <a:r>
              <a:rPr lang="en-US" dirty="0"/>
              <a:t>allowing us to evaluate our teaching to improve the quality of student learning</a:t>
            </a:r>
          </a:p>
          <a:p>
            <a:pPr lvl="1"/>
            <a:r>
              <a:rPr lang="en-US" i="1" dirty="0"/>
              <a:t>For academic disciplines and institutions </a:t>
            </a:r>
            <a:r>
              <a:rPr lang="en-US" dirty="0"/>
              <a:t>ensuring we base future development on robust evidence enabling our teaching and learning to be </a:t>
            </a:r>
            <a:r>
              <a:rPr lang="en-US" dirty="0" err="1"/>
              <a:t>recognised</a:t>
            </a:r>
            <a:r>
              <a:rPr lang="en-US" dirty="0"/>
              <a:t> externally for its excellence and impact</a:t>
            </a:r>
          </a:p>
          <a:p>
            <a:pPr lvl="1"/>
            <a:r>
              <a:rPr lang="en-US" i="1" dirty="0"/>
              <a:t>For practitioners </a:t>
            </a:r>
            <a:r>
              <a:rPr lang="en-US" dirty="0"/>
              <a:t>allowing staff to develop their professional practice in the field of teaching and learning</a:t>
            </a:r>
            <a:endParaRPr lang="en-GB" dirty="0"/>
          </a:p>
        </p:txBody>
      </p:sp>
      <p:sp>
        <p:nvSpPr>
          <p:cNvPr id="6" name="Date Placeholder 5">
            <a:extLst>
              <a:ext uri="{FF2B5EF4-FFF2-40B4-BE49-F238E27FC236}">
                <a16:creationId xmlns:a16="http://schemas.microsoft.com/office/drawing/2014/main" id="{E2692EE4-16BA-4AAD-9F10-5A88DDA0C7AB}"/>
              </a:ext>
            </a:extLst>
          </p:cNvPr>
          <p:cNvSpPr>
            <a:spLocks noGrp="1"/>
          </p:cNvSpPr>
          <p:nvPr>
            <p:ph type="dt" sz="half" idx="10"/>
          </p:nvPr>
        </p:nvSpPr>
        <p:spPr/>
        <p:txBody>
          <a:bodyPr/>
          <a:lstStyle/>
          <a:p>
            <a:r>
              <a:rPr lang="en-US"/>
              <a:t>Tuesday, 24 January 2023</a:t>
            </a:r>
            <a:endParaRPr lang="en-GB" dirty="0"/>
          </a:p>
        </p:txBody>
      </p:sp>
      <p:sp>
        <p:nvSpPr>
          <p:cNvPr id="7" name="Footer Placeholder 6">
            <a:extLst>
              <a:ext uri="{FF2B5EF4-FFF2-40B4-BE49-F238E27FC236}">
                <a16:creationId xmlns:a16="http://schemas.microsoft.com/office/drawing/2014/main" id="{532F94D7-413D-43A2-870A-227C63886241}"/>
              </a:ext>
            </a:extLst>
          </p:cNvPr>
          <p:cNvSpPr>
            <a:spLocks noGrp="1"/>
          </p:cNvSpPr>
          <p:nvPr>
            <p:ph type="ftr" sz="quarter" idx="11"/>
          </p:nvPr>
        </p:nvSpPr>
        <p:spPr/>
        <p:txBody>
          <a:bodyPr/>
          <a:lstStyle/>
          <a:p>
            <a:r>
              <a:rPr lang="en-US" dirty="0"/>
              <a:t>eSTEeM - Pre-bidding Workshop</a:t>
            </a:r>
            <a:endParaRPr lang="en-GB" dirty="0"/>
          </a:p>
        </p:txBody>
      </p:sp>
      <p:sp>
        <p:nvSpPr>
          <p:cNvPr id="4" name="Slide Number Placeholder 3">
            <a:extLst>
              <a:ext uri="{FF2B5EF4-FFF2-40B4-BE49-F238E27FC236}">
                <a16:creationId xmlns:a16="http://schemas.microsoft.com/office/drawing/2014/main" id="{4307600C-60AC-4826-B7DD-D13F0A5B3248}"/>
              </a:ext>
            </a:extLst>
          </p:cNvPr>
          <p:cNvSpPr>
            <a:spLocks noGrp="1"/>
          </p:cNvSpPr>
          <p:nvPr>
            <p:ph type="sldNum" sz="quarter" idx="12"/>
          </p:nvPr>
        </p:nvSpPr>
        <p:spPr/>
        <p:txBody>
          <a:bodyPr/>
          <a:lstStyle/>
          <a:p>
            <a:fld id="{341D4F6A-8D54-49B9-8B0E-EEA58E4D334B}" type="slidenum">
              <a:rPr lang="en-GB" smtClean="0"/>
              <a:t>3</a:t>
            </a:fld>
            <a:endParaRPr lang="en-GB"/>
          </a:p>
        </p:txBody>
      </p:sp>
    </p:spTree>
    <p:extLst>
      <p:ext uri="{BB962C8B-B14F-4D97-AF65-F5344CB8AC3E}">
        <p14:creationId xmlns:p14="http://schemas.microsoft.com/office/powerpoint/2010/main" val="10161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76F4AF-17A7-43E2-9CDB-DD5E6CD6E337}"/>
              </a:ext>
            </a:extLst>
          </p:cNvPr>
          <p:cNvSpPr>
            <a:spLocks noGrp="1"/>
          </p:cNvSpPr>
          <p:nvPr>
            <p:ph type="title"/>
          </p:nvPr>
        </p:nvSpPr>
        <p:spPr/>
        <p:txBody>
          <a:bodyPr/>
          <a:lstStyle/>
          <a:p>
            <a:r>
              <a:rPr lang="en-GB"/>
              <a:t>About </a:t>
            </a:r>
            <a:r>
              <a:rPr lang="en-GB" err="1"/>
              <a:t>eSTEeM</a:t>
            </a:r>
            <a:endParaRPr lang="en-GB"/>
          </a:p>
        </p:txBody>
      </p:sp>
      <p:sp>
        <p:nvSpPr>
          <p:cNvPr id="4" name="Date Placeholder 3">
            <a:extLst>
              <a:ext uri="{FF2B5EF4-FFF2-40B4-BE49-F238E27FC236}">
                <a16:creationId xmlns:a16="http://schemas.microsoft.com/office/drawing/2014/main" id="{9BC049BF-0909-403C-BDBF-5A4D87E35BA4}"/>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FAF97099-B1E6-486E-A08A-7356D08AD571}"/>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B366FC46-959D-4E41-B09F-4601A95E7793}"/>
              </a:ext>
            </a:extLst>
          </p:cNvPr>
          <p:cNvSpPr>
            <a:spLocks noGrp="1"/>
          </p:cNvSpPr>
          <p:nvPr>
            <p:ph type="sldNum" sz="quarter" idx="12"/>
          </p:nvPr>
        </p:nvSpPr>
        <p:spPr/>
        <p:txBody>
          <a:bodyPr/>
          <a:lstStyle/>
          <a:p>
            <a:fld id="{33B74FC3-86B5-4D0D-A090-E481881D980F}" type="slidenum">
              <a:rPr lang="en-GB" smtClean="0"/>
              <a:t>4</a:t>
            </a:fld>
            <a:endParaRPr lang="en-GB"/>
          </a:p>
        </p:txBody>
      </p:sp>
      <p:sp>
        <p:nvSpPr>
          <p:cNvPr id="7" name="Content Placeholder 6">
            <a:extLst>
              <a:ext uri="{FF2B5EF4-FFF2-40B4-BE49-F238E27FC236}">
                <a16:creationId xmlns:a16="http://schemas.microsoft.com/office/drawing/2014/main" id="{CD16DC7A-4BCA-4BD0-901C-F2AA205E843B}"/>
              </a:ext>
            </a:extLst>
          </p:cNvPr>
          <p:cNvSpPr>
            <a:spLocks noGrp="1"/>
          </p:cNvSpPr>
          <p:nvPr>
            <p:ph sz="half" idx="1"/>
          </p:nvPr>
        </p:nvSpPr>
        <p:spPr>
          <a:xfrm>
            <a:off x="838199" y="1247775"/>
            <a:ext cx="7568821" cy="4929188"/>
          </a:xfrm>
        </p:spPr>
        <p:txBody>
          <a:bodyPr>
            <a:normAutofit lnSpcReduction="10000"/>
          </a:bodyPr>
          <a:lstStyle/>
          <a:p>
            <a:r>
              <a:rPr lang="en-US" dirty="0"/>
              <a:t>The OU </a:t>
            </a:r>
            <a:r>
              <a:rPr lang="en-US" dirty="0" err="1"/>
              <a:t>centre</a:t>
            </a:r>
            <a:r>
              <a:rPr lang="en-US" dirty="0"/>
              <a:t> for STEM pedagogy (Dec 2010)</a:t>
            </a:r>
          </a:p>
          <a:p>
            <a:r>
              <a:rPr lang="en-US" dirty="0"/>
              <a:t>Scholarship to enhance learning and teaching practice and strategy</a:t>
            </a:r>
          </a:p>
          <a:p>
            <a:r>
              <a:rPr lang="en-US" dirty="0"/>
              <a:t>Over 220 projects supported since 2011</a:t>
            </a:r>
          </a:p>
          <a:p>
            <a:r>
              <a:rPr lang="en-US" dirty="0"/>
              <a:t>Over 70 currently in progress </a:t>
            </a:r>
          </a:p>
          <a:p>
            <a:r>
              <a:rPr lang="en-US" dirty="0"/>
              <a:t>Individuals, groups and cross-disciplinary </a:t>
            </a:r>
            <a:br>
              <a:rPr lang="en-US" dirty="0"/>
            </a:br>
            <a:r>
              <a:rPr lang="en-US" dirty="0"/>
              <a:t>project teams</a:t>
            </a:r>
          </a:p>
          <a:p>
            <a:r>
              <a:rPr lang="en-US" dirty="0"/>
              <a:t>Professional development and support for project team – Applaud (HEA Fellowship)</a:t>
            </a:r>
          </a:p>
          <a:p>
            <a:r>
              <a:rPr lang="en-US" dirty="0"/>
              <a:t>External influence in HE STEM environment</a:t>
            </a:r>
          </a:p>
        </p:txBody>
      </p:sp>
      <p:pic>
        <p:nvPicPr>
          <p:cNvPr id="12" name="Picture Placeholder 6">
            <a:extLst>
              <a:ext uri="{FF2B5EF4-FFF2-40B4-BE49-F238E27FC236}">
                <a16:creationId xmlns:a16="http://schemas.microsoft.com/office/drawing/2014/main" id="{BC639FF7-83DE-4F94-A65D-A53B78D4DBC6}"/>
              </a:ext>
            </a:extLst>
          </p:cNvPr>
          <p:cNvPicPr>
            <a:picLocks noGrp="1" noChangeAspect="1"/>
          </p:cNvPicPr>
          <p:nvPr>
            <p:ph sz="half" idx="2"/>
          </p:nvPr>
        </p:nvPicPr>
        <p:blipFill rotWithShape="1">
          <a:blip r:embed="rId2"/>
          <a:stretch/>
        </p:blipFill>
        <p:spPr>
          <a:xfrm>
            <a:off x="8153400" y="1518260"/>
            <a:ext cx="3174376" cy="4462830"/>
          </a:xfrm>
          <a:prstGeom prst="rect">
            <a:avLst/>
          </a:prstGeom>
          <a:ln w="3175">
            <a:solidFill>
              <a:schemeClr val="bg2">
                <a:lumMod val="75000"/>
              </a:schemeClr>
            </a:solidFill>
          </a:ln>
        </p:spPr>
      </p:pic>
    </p:spTree>
    <p:extLst>
      <p:ext uri="{BB962C8B-B14F-4D97-AF65-F5344CB8AC3E}">
        <p14:creationId xmlns:p14="http://schemas.microsoft.com/office/powerpoint/2010/main" val="142606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16786D-6940-4355-9867-A3FF3841D4F8}"/>
              </a:ext>
            </a:extLst>
          </p:cNvPr>
          <p:cNvSpPr>
            <a:spLocks noGrp="1"/>
          </p:cNvSpPr>
          <p:nvPr>
            <p:ph type="title"/>
          </p:nvPr>
        </p:nvSpPr>
        <p:spPr/>
        <p:txBody>
          <a:bodyPr/>
          <a:lstStyle/>
          <a:p>
            <a:r>
              <a:rPr lang="en-GB"/>
              <a:t>From ideas to projects</a:t>
            </a:r>
          </a:p>
        </p:txBody>
      </p:sp>
      <p:sp>
        <p:nvSpPr>
          <p:cNvPr id="5" name="Date Placeholder 4">
            <a:extLst>
              <a:ext uri="{FF2B5EF4-FFF2-40B4-BE49-F238E27FC236}">
                <a16:creationId xmlns:a16="http://schemas.microsoft.com/office/drawing/2014/main" id="{5D62D462-C82B-4244-8BC2-88F2793B550D}"/>
              </a:ext>
            </a:extLst>
          </p:cNvPr>
          <p:cNvSpPr>
            <a:spLocks noGrp="1"/>
          </p:cNvSpPr>
          <p:nvPr>
            <p:ph type="dt" sz="half" idx="10"/>
          </p:nvPr>
        </p:nvSpPr>
        <p:spPr/>
        <p:txBody>
          <a:bodyPr/>
          <a:lstStyle/>
          <a:p>
            <a:r>
              <a:rPr lang="en-US"/>
              <a:t>Tuesday, 24 January 2023</a:t>
            </a:r>
            <a:endParaRPr lang="en-GB" dirty="0"/>
          </a:p>
        </p:txBody>
      </p:sp>
      <p:sp>
        <p:nvSpPr>
          <p:cNvPr id="6" name="Footer Placeholder 5">
            <a:extLst>
              <a:ext uri="{FF2B5EF4-FFF2-40B4-BE49-F238E27FC236}">
                <a16:creationId xmlns:a16="http://schemas.microsoft.com/office/drawing/2014/main" id="{3C16C927-7583-4C4E-AFF7-8D2352576C39}"/>
              </a:ext>
            </a:extLst>
          </p:cNvPr>
          <p:cNvSpPr>
            <a:spLocks noGrp="1"/>
          </p:cNvSpPr>
          <p:nvPr>
            <p:ph type="ftr" sz="quarter" idx="11"/>
          </p:nvPr>
        </p:nvSpPr>
        <p:spPr/>
        <p:txBody>
          <a:bodyPr/>
          <a:lstStyle/>
          <a:p>
            <a:r>
              <a:rPr lang="en-US" dirty="0"/>
              <a:t>eSTEeM - Pre-bidding Workshop</a:t>
            </a:r>
            <a:endParaRPr lang="en-GB" dirty="0"/>
          </a:p>
        </p:txBody>
      </p:sp>
      <p:sp>
        <p:nvSpPr>
          <p:cNvPr id="7" name="Slide Number Placeholder 6">
            <a:extLst>
              <a:ext uri="{FF2B5EF4-FFF2-40B4-BE49-F238E27FC236}">
                <a16:creationId xmlns:a16="http://schemas.microsoft.com/office/drawing/2014/main" id="{64873F2C-ABEF-4181-BF1C-6C34E275A1A2}"/>
              </a:ext>
            </a:extLst>
          </p:cNvPr>
          <p:cNvSpPr>
            <a:spLocks noGrp="1"/>
          </p:cNvSpPr>
          <p:nvPr>
            <p:ph type="sldNum" sz="quarter" idx="12"/>
          </p:nvPr>
        </p:nvSpPr>
        <p:spPr/>
        <p:txBody>
          <a:bodyPr/>
          <a:lstStyle/>
          <a:p>
            <a:fld id="{33B74FC3-86B5-4D0D-A090-E481881D980F}" type="slidenum">
              <a:rPr lang="en-GB" smtClean="0"/>
              <a:t>5</a:t>
            </a:fld>
            <a:endParaRPr lang="en-GB"/>
          </a:p>
        </p:txBody>
      </p:sp>
      <p:graphicFrame>
        <p:nvGraphicFramePr>
          <p:cNvPr id="11" name="Diagram 10">
            <a:extLst>
              <a:ext uri="{FF2B5EF4-FFF2-40B4-BE49-F238E27FC236}">
                <a16:creationId xmlns:a16="http://schemas.microsoft.com/office/drawing/2014/main" id="{894368AC-393F-4B30-8B38-8550BF362238}"/>
              </a:ext>
            </a:extLst>
          </p:cNvPr>
          <p:cNvGraphicFramePr/>
          <p:nvPr>
            <p:extLst>
              <p:ext uri="{D42A27DB-BD31-4B8C-83A1-F6EECF244321}">
                <p14:modId xmlns:p14="http://schemas.microsoft.com/office/powerpoint/2010/main" val="4110688376"/>
              </p:ext>
            </p:extLst>
          </p:nvPr>
        </p:nvGraphicFramePr>
        <p:xfrm>
          <a:off x="838200" y="1312799"/>
          <a:ext cx="10515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80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17394B-83D1-4F45-B549-D7248E6DE6C6}"/>
              </a:ext>
            </a:extLst>
          </p:cNvPr>
          <p:cNvSpPr>
            <a:spLocks noGrp="1"/>
          </p:cNvSpPr>
          <p:nvPr>
            <p:ph type="title"/>
          </p:nvPr>
        </p:nvSpPr>
        <p:spPr/>
        <p:txBody>
          <a:bodyPr/>
          <a:lstStyle/>
          <a:p>
            <a:r>
              <a:rPr lang="en-GB"/>
              <a:t>Progress and completion</a:t>
            </a:r>
          </a:p>
        </p:txBody>
      </p:sp>
      <p:sp>
        <p:nvSpPr>
          <p:cNvPr id="5" name="Date Placeholder 4">
            <a:extLst>
              <a:ext uri="{FF2B5EF4-FFF2-40B4-BE49-F238E27FC236}">
                <a16:creationId xmlns:a16="http://schemas.microsoft.com/office/drawing/2014/main" id="{8E5A6D37-A53B-4842-ACDA-DCC6FDFD51D3}"/>
              </a:ext>
            </a:extLst>
          </p:cNvPr>
          <p:cNvSpPr>
            <a:spLocks noGrp="1"/>
          </p:cNvSpPr>
          <p:nvPr>
            <p:ph type="dt" sz="half" idx="10"/>
          </p:nvPr>
        </p:nvSpPr>
        <p:spPr/>
        <p:txBody>
          <a:bodyPr/>
          <a:lstStyle/>
          <a:p>
            <a:r>
              <a:rPr lang="en-US"/>
              <a:t>Tuesday, 24 January 2023</a:t>
            </a:r>
            <a:endParaRPr lang="en-GB" dirty="0"/>
          </a:p>
        </p:txBody>
      </p:sp>
      <p:sp>
        <p:nvSpPr>
          <p:cNvPr id="6" name="Footer Placeholder 5">
            <a:extLst>
              <a:ext uri="{FF2B5EF4-FFF2-40B4-BE49-F238E27FC236}">
                <a16:creationId xmlns:a16="http://schemas.microsoft.com/office/drawing/2014/main" id="{DE99A9EE-20EB-4F73-B705-839D7AEF4C96}"/>
              </a:ext>
            </a:extLst>
          </p:cNvPr>
          <p:cNvSpPr>
            <a:spLocks noGrp="1"/>
          </p:cNvSpPr>
          <p:nvPr>
            <p:ph type="ftr" sz="quarter" idx="11"/>
          </p:nvPr>
        </p:nvSpPr>
        <p:spPr/>
        <p:txBody>
          <a:bodyPr/>
          <a:lstStyle/>
          <a:p>
            <a:r>
              <a:rPr lang="en-US" dirty="0"/>
              <a:t>eSTEeM - Pre-bidding Workshop</a:t>
            </a:r>
            <a:endParaRPr lang="en-GB" dirty="0"/>
          </a:p>
        </p:txBody>
      </p:sp>
      <p:sp>
        <p:nvSpPr>
          <p:cNvPr id="7" name="Slide Number Placeholder 6">
            <a:extLst>
              <a:ext uri="{FF2B5EF4-FFF2-40B4-BE49-F238E27FC236}">
                <a16:creationId xmlns:a16="http://schemas.microsoft.com/office/drawing/2014/main" id="{F2AE6464-D764-4F93-BC00-7BC65B0ACF6D}"/>
              </a:ext>
            </a:extLst>
          </p:cNvPr>
          <p:cNvSpPr>
            <a:spLocks noGrp="1"/>
          </p:cNvSpPr>
          <p:nvPr>
            <p:ph type="sldNum" sz="quarter" idx="12"/>
          </p:nvPr>
        </p:nvSpPr>
        <p:spPr/>
        <p:txBody>
          <a:bodyPr/>
          <a:lstStyle/>
          <a:p>
            <a:fld id="{33B74FC3-86B5-4D0D-A090-E481881D980F}" type="slidenum">
              <a:rPr lang="en-GB" smtClean="0"/>
              <a:t>6</a:t>
            </a:fld>
            <a:endParaRPr lang="en-GB"/>
          </a:p>
        </p:txBody>
      </p:sp>
      <p:graphicFrame>
        <p:nvGraphicFramePr>
          <p:cNvPr id="10" name="Diagram 9">
            <a:extLst>
              <a:ext uri="{FF2B5EF4-FFF2-40B4-BE49-F238E27FC236}">
                <a16:creationId xmlns:a16="http://schemas.microsoft.com/office/drawing/2014/main" id="{CA89D1FE-31DF-4BE5-9A67-188A912F2D33}"/>
              </a:ext>
            </a:extLst>
          </p:cNvPr>
          <p:cNvGraphicFramePr/>
          <p:nvPr>
            <p:extLst>
              <p:ext uri="{D42A27DB-BD31-4B8C-83A1-F6EECF244321}">
                <p14:modId xmlns:p14="http://schemas.microsoft.com/office/powerpoint/2010/main" val="1793061324"/>
              </p:ext>
            </p:extLst>
          </p:nvPr>
        </p:nvGraphicFramePr>
        <p:xfrm>
          <a:off x="838200" y="1376172"/>
          <a:ext cx="10515600" cy="481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3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50DA-D9AD-46F5-975C-3EF410FEFDD8}"/>
              </a:ext>
            </a:extLst>
          </p:cNvPr>
          <p:cNvSpPr>
            <a:spLocks noGrp="1"/>
          </p:cNvSpPr>
          <p:nvPr>
            <p:ph type="title"/>
          </p:nvPr>
        </p:nvSpPr>
        <p:spPr/>
        <p:txBody>
          <a:bodyPr>
            <a:normAutofit/>
          </a:bodyPr>
          <a:lstStyle/>
          <a:p>
            <a:r>
              <a:rPr lang="en-GB" dirty="0"/>
              <a:t>22</a:t>
            </a:r>
            <a:r>
              <a:rPr lang="en-GB" baseline="30000" dirty="0"/>
              <a:t>nd</a:t>
            </a:r>
            <a:r>
              <a:rPr lang="en-GB" dirty="0"/>
              <a:t> call for projects</a:t>
            </a:r>
          </a:p>
        </p:txBody>
      </p:sp>
      <p:sp>
        <p:nvSpPr>
          <p:cNvPr id="3" name="Content Placeholder 2">
            <a:extLst>
              <a:ext uri="{FF2B5EF4-FFF2-40B4-BE49-F238E27FC236}">
                <a16:creationId xmlns:a16="http://schemas.microsoft.com/office/drawing/2014/main" id="{520EA3A7-A351-46AE-83BE-F9644ABE447D}"/>
              </a:ext>
            </a:extLst>
          </p:cNvPr>
          <p:cNvSpPr>
            <a:spLocks noGrp="1"/>
          </p:cNvSpPr>
          <p:nvPr>
            <p:ph idx="1"/>
          </p:nvPr>
        </p:nvSpPr>
        <p:spPr/>
        <p:txBody>
          <a:bodyPr>
            <a:normAutofit lnSpcReduction="10000"/>
          </a:bodyPr>
          <a:lstStyle/>
          <a:p>
            <a:r>
              <a:rPr lang="en-GB" b="1" dirty="0"/>
              <a:t>Continuation and completion: </a:t>
            </a:r>
            <a:r>
              <a:rPr lang="en-GB" dirty="0"/>
              <a:t>To meet the OU’s goal of enabling success for our students, we are actively seeking scholarship projects that investigate and implement strategies to enhance student continuation and completion, such as sense of community/belonging.</a:t>
            </a:r>
          </a:p>
          <a:p>
            <a:r>
              <a:rPr lang="en-GB" b="1" dirty="0"/>
              <a:t>Access, Participation and Success: </a:t>
            </a:r>
            <a:r>
              <a:rPr lang="en-GB" dirty="0"/>
              <a:t>We continue to seek projects related to </a:t>
            </a:r>
            <a:r>
              <a:rPr lang="en-GB" u="sng" dirty="0">
                <a:hlinkClick r:id="rId3"/>
              </a:rPr>
              <a:t>Access, Participation and Success</a:t>
            </a:r>
            <a:r>
              <a:rPr lang="en-GB" dirty="0"/>
              <a:t> which investigate issues around registration, tuition, completion and awarding with respect to students from under-represented groups in STEM.</a:t>
            </a:r>
          </a:p>
          <a:p>
            <a:r>
              <a:rPr lang="en-GB" b="1" dirty="0"/>
              <a:t>Assessment and feedback</a:t>
            </a:r>
            <a:r>
              <a:rPr lang="en-GB" dirty="0"/>
              <a:t>: Exploring the challenges, opportunities, and drawbacks of remote exams and online exams, as compared to face-to-face exams.  </a:t>
            </a:r>
          </a:p>
        </p:txBody>
      </p:sp>
      <p:sp>
        <p:nvSpPr>
          <p:cNvPr id="4" name="Date Placeholder 3">
            <a:extLst>
              <a:ext uri="{FF2B5EF4-FFF2-40B4-BE49-F238E27FC236}">
                <a16:creationId xmlns:a16="http://schemas.microsoft.com/office/drawing/2014/main" id="{C7CB3234-8CAB-4ACF-9BF9-3622B60C459E}"/>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5ED169E2-4151-4C61-8F36-CFCFF76D533A}"/>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05E83D94-3958-43E3-9EF5-026F1E15F575}"/>
              </a:ext>
            </a:extLst>
          </p:cNvPr>
          <p:cNvSpPr>
            <a:spLocks noGrp="1"/>
          </p:cNvSpPr>
          <p:nvPr>
            <p:ph type="sldNum" sz="quarter" idx="12"/>
          </p:nvPr>
        </p:nvSpPr>
        <p:spPr/>
        <p:txBody>
          <a:bodyPr/>
          <a:lstStyle/>
          <a:p>
            <a:fld id="{33B74FC3-86B5-4D0D-A090-E481881D980F}" type="slidenum">
              <a:rPr lang="en-GB" smtClean="0"/>
              <a:t>7</a:t>
            </a:fld>
            <a:endParaRPr lang="en-GB"/>
          </a:p>
        </p:txBody>
      </p:sp>
    </p:spTree>
    <p:extLst>
      <p:ext uri="{BB962C8B-B14F-4D97-AF65-F5344CB8AC3E}">
        <p14:creationId xmlns:p14="http://schemas.microsoft.com/office/powerpoint/2010/main" val="32929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7ED4-3BC3-495F-9C23-B8DEDE95FF2D}"/>
              </a:ext>
            </a:extLst>
          </p:cNvPr>
          <p:cNvSpPr>
            <a:spLocks noGrp="1"/>
          </p:cNvSpPr>
          <p:nvPr>
            <p:ph type="title"/>
          </p:nvPr>
        </p:nvSpPr>
        <p:spPr/>
        <p:txBody>
          <a:bodyPr/>
          <a:lstStyle/>
          <a:p>
            <a:r>
              <a:rPr lang="en-GB" dirty="0"/>
              <a:t>22nd call for projects – continued</a:t>
            </a:r>
          </a:p>
        </p:txBody>
      </p:sp>
      <p:sp>
        <p:nvSpPr>
          <p:cNvPr id="8" name="Content Placeholder 7">
            <a:extLst>
              <a:ext uri="{FF2B5EF4-FFF2-40B4-BE49-F238E27FC236}">
                <a16:creationId xmlns:a16="http://schemas.microsoft.com/office/drawing/2014/main" id="{57C2F0EF-21A2-4EEB-8CD0-6E8FA7D3C7C6}"/>
              </a:ext>
            </a:extLst>
          </p:cNvPr>
          <p:cNvSpPr>
            <a:spLocks noGrp="1"/>
          </p:cNvSpPr>
          <p:nvPr>
            <p:ph idx="1"/>
          </p:nvPr>
        </p:nvSpPr>
        <p:spPr>
          <a:xfrm>
            <a:off x="838199" y="1247775"/>
            <a:ext cx="10748075" cy="4426277"/>
          </a:xfrm>
        </p:spPr>
        <p:txBody>
          <a:bodyPr>
            <a:normAutofit lnSpcReduction="10000"/>
          </a:bodyPr>
          <a:lstStyle/>
          <a:p>
            <a:r>
              <a:rPr lang="en-GB" b="1" dirty="0"/>
              <a:t>Employability: </a:t>
            </a:r>
            <a:r>
              <a:rPr lang="en-GB" dirty="0"/>
              <a:t>The University continues to work closely with employers to ensure that our curriculum provides graduates with suitable employability skills including the importance of accreditation by professional bodies and what effect this has on student motivation and engagement.</a:t>
            </a:r>
          </a:p>
          <a:p>
            <a:r>
              <a:rPr lang="en-GB" b="1" dirty="0"/>
              <a:t>National context: </a:t>
            </a:r>
            <a:r>
              <a:rPr lang="en-GB" dirty="0"/>
              <a:t>We are particularly interested in scholarship that considers the higher education policy in each of the four nations and addresses issues in STEM teaching and learning within Scottish, English, Welsh or Northern Irish and Irish contexts.</a:t>
            </a:r>
          </a:p>
          <a:p>
            <a:r>
              <a:rPr lang="en-GB" b="1" i="1" dirty="0"/>
              <a:t>Or other scholarship projects that fit within the </a:t>
            </a:r>
            <a:r>
              <a:rPr lang="en-GB" b="1" i="1" dirty="0" err="1"/>
              <a:t>eSTEeM</a:t>
            </a:r>
            <a:r>
              <a:rPr lang="en-GB" b="1" i="1" dirty="0"/>
              <a:t> portfolio.</a:t>
            </a:r>
          </a:p>
          <a:p>
            <a:endParaRPr lang="en-US" dirty="0"/>
          </a:p>
        </p:txBody>
      </p:sp>
      <p:sp>
        <p:nvSpPr>
          <p:cNvPr id="4" name="Date Placeholder 3">
            <a:extLst>
              <a:ext uri="{FF2B5EF4-FFF2-40B4-BE49-F238E27FC236}">
                <a16:creationId xmlns:a16="http://schemas.microsoft.com/office/drawing/2014/main" id="{98FAE3EF-3D24-4DE3-A96D-9B416DC2F704}"/>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478AB557-BFC9-49BC-A9C7-23F0C6C22B07}"/>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0F99D074-F384-4A27-9F6E-75312485DE3E}"/>
              </a:ext>
            </a:extLst>
          </p:cNvPr>
          <p:cNvSpPr>
            <a:spLocks noGrp="1"/>
          </p:cNvSpPr>
          <p:nvPr>
            <p:ph type="sldNum" sz="quarter" idx="12"/>
          </p:nvPr>
        </p:nvSpPr>
        <p:spPr/>
        <p:txBody>
          <a:bodyPr/>
          <a:lstStyle/>
          <a:p>
            <a:fld id="{33B74FC3-86B5-4D0D-A090-E481881D980F}" type="slidenum">
              <a:rPr lang="en-GB" smtClean="0"/>
              <a:t>8</a:t>
            </a:fld>
            <a:endParaRPr lang="en-GB"/>
          </a:p>
        </p:txBody>
      </p:sp>
    </p:spTree>
    <p:extLst>
      <p:ext uri="{BB962C8B-B14F-4D97-AF65-F5344CB8AC3E}">
        <p14:creationId xmlns:p14="http://schemas.microsoft.com/office/powerpoint/2010/main" val="61417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CA82-9342-4AFF-AB0A-A77EA374485A}"/>
              </a:ext>
            </a:extLst>
          </p:cNvPr>
          <p:cNvSpPr>
            <a:spLocks noGrp="1"/>
          </p:cNvSpPr>
          <p:nvPr>
            <p:ph type="title"/>
          </p:nvPr>
        </p:nvSpPr>
        <p:spPr/>
        <p:txBody>
          <a:bodyPr>
            <a:normAutofit/>
          </a:bodyPr>
          <a:lstStyle/>
          <a:p>
            <a:r>
              <a:rPr lang="en-GB"/>
              <a:t>Key information</a:t>
            </a:r>
          </a:p>
        </p:txBody>
      </p:sp>
      <p:sp>
        <p:nvSpPr>
          <p:cNvPr id="3" name="Content Placeholder 2">
            <a:extLst>
              <a:ext uri="{FF2B5EF4-FFF2-40B4-BE49-F238E27FC236}">
                <a16:creationId xmlns:a16="http://schemas.microsoft.com/office/drawing/2014/main" id="{5E843721-E87F-48C5-97C1-6967273C2AC6}"/>
              </a:ext>
            </a:extLst>
          </p:cNvPr>
          <p:cNvSpPr>
            <a:spLocks noGrp="1"/>
          </p:cNvSpPr>
          <p:nvPr>
            <p:ph idx="1"/>
          </p:nvPr>
        </p:nvSpPr>
        <p:spPr/>
        <p:txBody>
          <a:bodyPr/>
          <a:lstStyle/>
          <a:p>
            <a:pPr marL="285750" indent="-285750"/>
            <a:r>
              <a:rPr lang="en-GB" dirty="0"/>
              <a:t>eSTEeM projects normally run to completion within 18 months with each team member expected to commit a minimum of 10 days</a:t>
            </a:r>
          </a:p>
          <a:p>
            <a:pPr marL="285750" indent="-285750"/>
            <a:r>
              <a:rPr lang="en-GB" dirty="0"/>
              <a:t>Central and regional staff time must be signed-off by Head of School</a:t>
            </a:r>
          </a:p>
          <a:p>
            <a:pPr marL="285750" indent="-285750"/>
            <a:r>
              <a:rPr lang="en-GB" dirty="0"/>
              <a:t>AL colleagues time must be approved by lead line manager. ALs must be able to fulfil this role within the maximum working allowance of 1.3FTE (may use spare FTE capacity or additional duties contract)</a:t>
            </a:r>
          </a:p>
          <a:p>
            <a:pPr marL="285750" indent="-285750"/>
            <a:r>
              <a:rPr lang="en-GB" dirty="0"/>
              <a:t>eSTEeM may</a:t>
            </a:r>
            <a:r>
              <a:rPr lang="en-GB" b="1" dirty="0"/>
              <a:t> </a:t>
            </a:r>
            <a:r>
              <a:rPr lang="en-GB" dirty="0"/>
              <a:t>provide support for conference attendance and expenses to attend eSTEeM community events</a:t>
            </a:r>
          </a:p>
          <a:p>
            <a:pPr marL="285750" indent="-285750"/>
            <a:r>
              <a:rPr lang="en-GB" dirty="0"/>
              <a:t>Scholarship skills development and project mentoring will be provided by eSTEeM</a:t>
            </a:r>
          </a:p>
        </p:txBody>
      </p:sp>
      <p:sp>
        <p:nvSpPr>
          <p:cNvPr id="4" name="Date Placeholder 3">
            <a:extLst>
              <a:ext uri="{FF2B5EF4-FFF2-40B4-BE49-F238E27FC236}">
                <a16:creationId xmlns:a16="http://schemas.microsoft.com/office/drawing/2014/main" id="{5516AAA2-EF1D-481C-8F9D-C9BC0B323ED3}"/>
              </a:ext>
            </a:extLst>
          </p:cNvPr>
          <p:cNvSpPr>
            <a:spLocks noGrp="1"/>
          </p:cNvSpPr>
          <p:nvPr>
            <p:ph type="dt" sz="half" idx="10"/>
          </p:nvPr>
        </p:nvSpPr>
        <p:spPr/>
        <p:txBody>
          <a:bodyPr/>
          <a:lstStyle/>
          <a:p>
            <a:r>
              <a:rPr lang="en-US"/>
              <a:t>Tuesday, 24 January 2023</a:t>
            </a:r>
            <a:endParaRPr lang="en-GB" dirty="0"/>
          </a:p>
        </p:txBody>
      </p:sp>
      <p:sp>
        <p:nvSpPr>
          <p:cNvPr id="5" name="Footer Placeholder 4">
            <a:extLst>
              <a:ext uri="{FF2B5EF4-FFF2-40B4-BE49-F238E27FC236}">
                <a16:creationId xmlns:a16="http://schemas.microsoft.com/office/drawing/2014/main" id="{42DD49A9-05DA-493F-849A-681660D08615}"/>
              </a:ext>
            </a:extLst>
          </p:cNvPr>
          <p:cNvSpPr>
            <a:spLocks noGrp="1"/>
          </p:cNvSpPr>
          <p:nvPr>
            <p:ph type="ftr" sz="quarter" idx="11"/>
          </p:nvPr>
        </p:nvSpPr>
        <p:spPr/>
        <p:txBody>
          <a:bodyPr/>
          <a:lstStyle/>
          <a:p>
            <a:r>
              <a:rPr lang="en-US" dirty="0"/>
              <a:t>eSTEeM - Pre-bidding Workshop</a:t>
            </a:r>
            <a:endParaRPr lang="en-GB" dirty="0"/>
          </a:p>
        </p:txBody>
      </p:sp>
      <p:sp>
        <p:nvSpPr>
          <p:cNvPr id="6" name="Slide Number Placeholder 5">
            <a:extLst>
              <a:ext uri="{FF2B5EF4-FFF2-40B4-BE49-F238E27FC236}">
                <a16:creationId xmlns:a16="http://schemas.microsoft.com/office/drawing/2014/main" id="{287A09D6-4AC1-4B35-9951-469C4E232EE1}"/>
              </a:ext>
            </a:extLst>
          </p:cNvPr>
          <p:cNvSpPr>
            <a:spLocks noGrp="1"/>
          </p:cNvSpPr>
          <p:nvPr>
            <p:ph type="sldNum" sz="quarter" idx="12"/>
          </p:nvPr>
        </p:nvSpPr>
        <p:spPr/>
        <p:txBody>
          <a:bodyPr/>
          <a:lstStyle/>
          <a:p>
            <a:fld id="{33B74FC3-86B5-4D0D-A090-E481881D980F}" type="slidenum">
              <a:rPr lang="en-GB" smtClean="0"/>
              <a:t>9</a:t>
            </a:fld>
            <a:endParaRPr lang="en-GB"/>
          </a:p>
        </p:txBody>
      </p:sp>
    </p:spTree>
    <p:extLst>
      <p:ext uri="{BB962C8B-B14F-4D97-AF65-F5344CB8AC3E}">
        <p14:creationId xmlns:p14="http://schemas.microsoft.com/office/powerpoint/2010/main" val="3745676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b7212be-26b1-42a6-b4ec-9e390b1417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49F4B1CE-738F-4650-BFBC-09418E76F4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5" ma:contentTypeDescription="Create a new document." ma:contentTypeScope="" ma:versionID="8568677863ebebe73ec0de07a7af1ed4">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40650107712149e52d9ed3a8643ee74a"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SharedWithUsers xmlns="7197fb12-7609-4665-ab28-2c56dc6efc6c">
      <UserInfo>
        <DisplayName>Diane.Ford</DisplayName>
        <AccountId>12</AccountId>
        <AccountType/>
      </UserInfo>
    </SharedWithUsers>
  </documentManagement>
</p:properties>
</file>

<file path=customXml/itemProps1.xml><?xml version="1.0" encoding="utf-8"?>
<ds:datastoreItem xmlns:ds="http://schemas.openxmlformats.org/officeDocument/2006/customXml" ds:itemID="{5ABF8A44-D4E9-488F-AB9A-F4BDEA2311EE}">
  <ds:schemaRefs>
    <ds:schemaRef ds:uri="http://schemas.microsoft.com/sharepoint/v3/contenttype/forms"/>
  </ds:schemaRefs>
</ds:datastoreItem>
</file>

<file path=customXml/itemProps2.xml><?xml version="1.0" encoding="utf-8"?>
<ds:datastoreItem xmlns:ds="http://schemas.openxmlformats.org/officeDocument/2006/customXml" ds:itemID="{64540CDC-D924-4E7D-92E4-28C3D3B30CEE}">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74E13D-4CB5-4AFC-AF03-7C185F0A62C5}">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b09089af-d965-4a35-adc6-c1557f4ef19b"/>
    <ds:schemaRef ds:uri="e4476828-269d-41e7-8c7f-463a607b843c"/>
    <ds:schemaRef ds:uri="7197fb12-7609-4665-ab28-2c56dc6efc6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TotalTime>
  <Words>1394</Words>
  <Application>Microsoft Office PowerPoint</Application>
  <PresentationFormat>Widescreen</PresentationFormat>
  <Paragraphs>180</Paragraphs>
  <Slides>16</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OU Title</vt:lpstr>
      <vt:lpstr>eSTEeM Pre-bidding Workshop</vt:lpstr>
      <vt:lpstr>Overview</vt:lpstr>
      <vt:lpstr>Defining scholarship</vt:lpstr>
      <vt:lpstr>About eSTEeM</vt:lpstr>
      <vt:lpstr>From ideas to projects</vt:lpstr>
      <vt:lpstr>Progress and completion</vt:lpstr>
      <vt:lpstr>22nd call for projects</vt:lpstr>
      <vt:lpstr>22nd call for projects – continued</vt:lpstr>
      <vt:lpstr>Key information</vt:lpstr>
      <vt:lpstr>Key information</vt:lpstr>
      <vt:lpstr>Things to consider in your proposal</vt:lpstr>
      <vt:lpstr>Things to consider in your proposal</vt:lpstr>
      <vt:lpstr>Checking your proposal</vt:lpstr>
      <vt:lpstr>Timeline and planning</vt:lpstr>
      <vt:lpstr>Sources of support</vt:lpstr>
      <vt:lpstr>eSTEeM Pre-bidding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Trevor.Collins</dc:creator>
  <cp:lastModifiedBy>Diane.Ford</cp:lastModifiedBy>
  <cp:revision>10</cp:revision>
  <cp:lastPrinted>2022-02-02T13:55:29Z</cp:lastPrinted>
  <dcterms:created xsi:type="dcterms:W3CDTF">2019-12-16T20:27:14Z</dcterms:created>
  <dcterms:modified xsi:type="dcterms:W3CDTF">2023-01-25T11:02:48Z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