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</p:sldMasterIdLst>
  <p:notesMasterIdLst>
    <p:notesMasterId r:id="rId34"/>
  </p:notesMasterIdLst>
  <p:handoutMasterIdLst>
    <p:handoutMasterId r:id="rId35"/>
  </p:handoutMasterIdLst>
  <p:sldIdLst>
    <p:sldId id="316" r:id="rId9"/>
    <p:sldId id="305" r:id="rId10"/>
    <p:sldId id="319" r:id="rId11"/>
    <p:sldId id="320" r:id="rId12"/>
    <p:sldId id="321" r:id="rId13"/>
    <p:sldId id="322" r:id="rId14"/>
    <p:sldId id="323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6" r:id="rId25"/>
    <p:sldId id="337" r:id="rId26"/>
    <p:sldId id="338" r:id="rId27"/>
    <p:sldId id="339" r:id="rId28"/>
    <p:sldId id="340" r:id="rId29"/>
    <p:sldId id="341" r:id="rId30"/>
    <p:sldId id="325" r:id="rId31"/>
    <p:sldId id="335" r:id="rId32"/>
    <p:sldId id="31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45"/>
    <a:srgbClr val="FFD7FD"/>
    <a:srgbClr val="FF8A76"/>
    <a:srgbClr val="FFB4FF"/>
    <a:srgbClr val="D6FFF2"/>
    <a:srgbClr val="CAD2FF"/>
    <a:srgbClr val="FEE3E9"/>
    <a:srgbClr val="4F9AE9"/>
    <a:srgbClr val="8AFFD7"/>
    <a:srgbClr val="BA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A8D6A4-5B5C-43CE-89E6-DCE98EC623CE}" v="84" dt="2023-07-19T14:47:10.127"/>
    <p1510:client id="{80CA0E29-4DED-4ED6-B1FE-49E7675E739C}" v="674" dt="2023-07-20T14:02:40.355"/>
    <p1510:client id="{D8C58194-D43F-4663-B192-5671044C52AE}" v="1" dt="2023-07-25T13:47:26.8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05F0F3-30E2-4088-905E-FED6FEF52B4E}" type="doc">
      <dgm:prSet loTypeId="urn:microsoft.com/office/officeart/2005/8/layout/pyramid3" loCatId="pyramid" qsTypeId="urn:microsoft.com/office/officeart/2005/8/quickstyle/simple3" qsCatId="simple" csTypeId="urn:microsoft.com/office/officeart/2005/8/colors/accent1_2" csCatId="accent1" phldr="1"/>
      <dgm:spPr/>
    </dgm:pt>
    <dgm:pt modelId="{3F81AD8C-8657-41F8-9F93-9C36CBD043AA}">
      <dgm:prSet phldrT="[Text]" custT="1"/>
      <dgm:spPr/>
      <dgm:t>
        <a:bodyPr/>
        <a:lstStyle/>
        <a:p>
          <a:r>
            <a:rPr lang="en-GB" sz="1800" b="1"/>
            <a:t>Research Problem Statement</a:t>
          </a:r>
        </a:p>
        <a:p>
          <a:r>
            <a:rPr lang="en-GB" sz="1800"/>
            <a:t>Identify a particular issue in need of investigation</a:t>
          </a:r>
        </a:p>
      </dgm:t>
    </dgm:pt>
    <dgm:pt modelId="{E60636FF-C271-4B58-ACCD-641F7D8D6422}" type="parTrans" cxnId="{FE449631-24B4-48AF-B2F1-F54D0AB88ED6}">
      <dgm:prSet/>
      <dgm:spPr/>
      <dgm:t>
        <a:bodyPr/>
        <a:lstStyle/>
        <a:p>
          <a:endParaRPr lang="en-GB"/>
        </a:p>
      </dgm:t>
    </dgm:pt>
    <dgm:pt modelId="{F7B3F170-524A-4D82-AF93-A3BD46B5EF17}" type="sibTrans" cxnId="{FE449631-24B4-48AF-B2F1-F54D0AB88ED6}">
      <dgm:prSet/>
      <dgm:spPr/>
      <dgm:t>
        <a:bodyPr/>
        <a:lstStyle/>
        <a:p>
          <a:endParaRPr lang="en-GB"/>
        </a:p>
      </dgm:t>
    </dgm:pt>
    <dgm:pt modelId="{93865A76-23C6-475C-9A18-F5F4A5750B5F}">
      <dgm:prSet phldrT="[Text]" custT="1"/>
      <dgm:spPr/>
      <dgm:t>
        <a:bodyPr/>
        <a:lstStyle/>
        <a:p>
          <a:r>
            <a:rPr lang="en-GB" sz="1600" b="1"/>
            <a:t>Research Purpose Statement</a:t>
          </a:r>
          <a:endParaRPr lang="en-GB" sz="1600" b="0"/>
        </a:p>
        <a:p>
          <a:r>
            <a:rPr lang="en-GB" sz="1600" b="0"/>
            <a:t>Advance the major objective for beginning the study</a:t>
          </a:r>
          <a:endParaRPr lang="en-GB" sz="1600" b="1"/>
        </a:p>
      </dgm:t>
    </dgm:pt>
    <dgm:pt modelId="{3240C453-6152-4F1A-ACAF-AB8F1C27277D}" type="parTrans" cxnId="{FF7083AE-8B47-4C4C-B958-27BC2BFB9897}">
      <dgm:prSet/>
      <dgm:spPr/>
      <dgm:t>
        <a:bodyPr/>
        <a:lstStyle/>
        <a:p>
          <a:endParaRPr lang="en-GB"/>
        </a:p>
      </dgm:t>
    </dgm:pt>
    <dgm:pt modelId="{299C306D-DC34-4A78-81FA-F0DFDE43850F}" type="sibTrans" cxnId="{FF7083AE-8B47-4C4C-B958-27BC2BFB9897}">
      <dgm:prSet/>
      <dgm:spPr/>
      <dgm:t>
        <a:bodyPr/>
        <a:lstStyle/>
        <a:p>
          <a:endParaRPr lang="en-GB"/>
        </a:p>
      </dgm:t>
    </dgm:pt>
    <dgm:pt modelId="{C56F6419-85E7-4631-BA70-F2467733B7B2}">
      <dgm:prSet phldrT="[Text]" custT="1"/>
      <dgm:spPr/>
      <dgm:t>
        <a:bodyPr/>
        <a:lstStyle/>
        <a:p>
          <a:r>
            <a:rPr lang="en-GB" sz="1600" b="1"/>
            <a:t>Research Questions</a:t>
          </a:r>
          <a:endParaRPr lang="en-GB" sz="1600" b="0"/>
        </a:p>
        <a:p>
          <a:r>
            <a:rPr lang="en-GB" sz="1600" b="0"/>
            <a:t>Specify the guiding query for narrowing the study</a:t>
          </a:r>
          <a:endParaRPr lang="en-GB" sz="1600" b="1"/>
        </a:p>
      </dgm:t>
    </dgm:pt>
    <dgm:pt modelId="{D419A5F4-742C-40D8-83A3-3C38534A0096}" type="parTrans" cxnId="{D36E9568-CE34-4C99-AA5C-00BBFC5190AA}">
      <dgm:prSet/>
      <dgm:spPr/>
      <dgm:t>
        <a:bodyPr/>
        <a:lstStyle/>
        <a:p>
          <a:endParaRPr lang="en-GB"/>
        </a:p>
      </dgm:t>
    </dgm:pt>
    <dgm:pt modelId="{31E09243-FC76-469C-ADAB-D365B03F9AF0}" type="sibTrans" cxnId="{D36E9568-CE34-4C99-AA5C-00BBFC5190AA}">
      <dgm:prSet/>
      <dgm:spPr/>
      <dgm:t>
        <a:bodyPr/>
        <a:lstStyle/>
        <a:p>
          <a:endParaRPr lang="en-GB"/>
        </a:p>
      </dgm:t>
    </dgm:pt>
    <dgm:pt modelId="{2781DC02-8837-4CC3-97B6-AB3EDF2CA568}" type="pres">
      <dgm:prSet presAssocID="{1805F0F3-30E2-4088-905E-FED6FEF52B4E}" presName="Name0" presStyleCnt="0">
        <dgm:presLayoutVars>
          <dgm:dir/>
          <dgm:animLvl val="lvl"/>
          <dgm:resizeHandles val="exact"/>
        </dgm:presLayoutVars>
      </dgm:prSet>
      <dgm:spPr/>
    </dgm:pt>
    <dgm:pt modelId="{BD3F98A9-D0FB-4084-8C06-E5C85C4EA0CE}" type="pres">
      <dgm:prSet presAssocID="{3F81AD8C-8657-41F8-9F93-9C36CBD043AA}" presName="Name8" presStyleCnt="0"/>
      <dgm:spPr/>
    </dgm:pt>
    <dgm:pt modelId="{262B66FD-1BF5-4E74-9ABA-1D4BEBB551B7}" type="pres">
      <dgm:prSet presAssocID="{3F81AD8C-8657-41F8-9F93-9C36CBD043AA}" presName="level" presStyleLbl="node1" presStyleIdx="0" presStyleCnt="3" custScaleY="68760">
        <dgm:presLayoutVars>
          <dgm:chMax val="1"/>
          <dgm:bulletEnabled val="1"/>
        </dgm:presLayoutVars>
      </dgm:prSet>
      <dgm:spPr/>
    </dgm:pt>
    <dgm:pt modelId="{2CE09F1A-2938-428B-B39C-77F6E3B95060}" type="pres">
      <dgm:prSet presAssocID="{3F81AD8C-8657-41F8-9F93-9C36CBD043A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762DD3C-9E6C-42E7-AAF8-7B972CA3E27A}" type="pres">
      <dgm:prSet presAssocID="{93865A76-23C6-475C-9A18-F5F4A5750B5F}" presName="Name8" presStyleCnt="0"/>
      <dgm:spPr/>
    </dgm:pt>
    <dgm:pt modelId="{5DC32C69-A269-4CF3-B409-4EAA7AD9D800}" type="pres">
      <dgm:prSet presAssocID="{93865A76-23C6-475C-9A18-F5F4A5750B5F}" presName="level" presStyleLbl="node1" presStyleIdx="1" presStyleCnt="3" custScaleY="70539">
        <dgm:presLayoutVars>
          <dgm:chMax val="1"/>
          <dgm:bulletEnabled val="1"/>
        </dgm:presLayoutVars>
      </dgm:prSet>
      <dgm:spPr/>
    </dgm:pt>
    <dgm:pt modelId="{A21A00F9-48CF-4C68-8BAC-D9CB91BBE7BC}" type="pres">
      <dgm:prSet presAssocID="{93865A76-23C6-475C-9A18-F5F4A5750B5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4BDA3F7-54A6-4DDC-9CDC-92FA9A877316}" type="pres">
      <dgm:prSet presAssocID="{C56F6419-85E7-4631-BA70-F2467733B7B2}" presName="Name8" presStyleCnt="0"/>
      <dgm:spPr/>
    </dgm:pt>
    <dgm:pt modelId="{FE2474A8-BC67-4C74-ACCA-70FB534580A1}" type="pres">
      <dgm:prSet presAssocID="{C56F6419-85E7-4631-BA70-F2467733B7B2}" presName="level" presStyleLbl="node1" presStyleIdx="2" presStyleCnt="3" custLinFactNeighborY="0">
        <dgm:presLayoutVars>
          <dgm:chMax val="1"/>
          <dgm:bulletEnabled val="1"/>
        </dgm:presLayoutVars>
      </dgm:prSet>
      <dgm:spPr/>
    </dgm:pt>
    <dgm:pt modelId="{5E36DC01-5E22-4271-9BF7-2BAAAF52A351}" type="pres">
      <dgm:prSet presAssocID="{C56F6419-85E7-4631-BA70-F2467733B7B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EECEC0F-B880-4C31-90F3-708EF449EBA1}" type="presOf" srcId="{93865A76-23C6-475C-9A18-F5F4A5750B5F}" destId="{5DC32C69-A269-4CF3-B409-4EAA7AD9D800}" srcOrd="0" destOrd="0" presId="urn:microsoft.com/office/officeart/2005/8/layout/pyramid3"/>
    <dgm:cxn modelId="{F9C35F1B-E306-42AF-B08E-B7DA29860E43}" type="presOf" srcId="{C56F6419-85E7-4631-BA70-F2467733B7B2}" destId="{FE2474A8-BC67-4C74-ACCA-70FB534580A1}" srcOrd="0" destOrd="0" presId="urn:microsoft.com/office/officeart/2005/8/layout/pyramid3"/>
    <dgm:cxn modelId="{FE449631-24B4-48AF-B2F1-F54D0AB88ED6}" srcId="{1805F0F3-30E2-4088-905E-FED6FEF52B4E}" destId="{3F81AD8C-8657-41F8-9F93-9C36CBD043AA}" srcOrd="0" destOrd="0" parTransId="{E60636FF-C271-4B58-ACCD-641F7D8D6422}" sibTransId="{F7B3F170-524A-4D82-AF93-A3BD46B5EF17}"/>
    <dgm:cxn modelId="{9619A337-CFA0-41C7-B1D9-19C6CBBC2A89}" type="presOf" srcId="{93865A76-23C6-475C-9A18-F5F4A5750B5F}" destId="{A21A00F9-48CF-4C68-8BAC-D9CB91BBE7BC}" srcOrd="1" destOrd="0" presId="urn:microsoft.com/office/officeart/2005/8/layout/pyramid3"/>
    <dgm:cxn modelId="{D36E9568-CE34-4C99-AA5C-00BBFC5190AA}" srcId="{1805F0F3-30E2-4088-905E-FED6FEF52B4E}" destId="{C56F6419-85E7-4631-BA70-F2467733B7B2}" srcOrd="2" destOrd="0" parTransId="{D419A5F4-742C-40D8-83A3-3C38534A0096}" sibTransId="{31E09243-FC76-469C-ADAB-D365B03F9AF0}"/>
    <dgm:cxn modelId="{E15DA992-8A3B-4CC1-B744-0C71F5E67535}" type="presOf" srcId="{3F81AD8C-8657-41F8-9F93-9C36CBD043AA}" destId="{2CE09F1A-2938-428B-B39C-77F6E3B95060}" srcOrd="1" destOrd="0" presId="urn:microsoft.com/office/officeart/2005/8/layout/pyramid3"/>
    <dgm:cxn modelId="{D7C1C099-9B5D-479D-9B40-72ADE3866AC4}" type="presOf" srcId="{3F81AD8C-8657-41F8-9F93-9C36CBD043AA}" destId="{262B66FD-1BF5-4E74-9ABA-1D4BEBB551B7}" srcOrd="0" destOrd="0" presId="urn:microsoft.com/office/officeart/2005/8/layout/pyramid3"/>
    <dgm:cxn modelId="{FF7083AE-8B47-4C4C-B958-27BC2BFB9897}" srcId="{1805F0F3-30E2-4088-905E-FED6FEF52B4E}" destId="{93865A76-23C6-475C-9A18-F5F4A5750B5F}" srcOrd="1" destOrd="0" parTransId="{3240C453-6152-4F1A-ACAF-AB8F1C27277D}" sibTransId="{299C306D-DC34-4A78-81FA-F0DFDE43850F}"/>
    <dgm:cxn modelId="{B06735B8-5455-44E9-94DE-79D9C3EB2351}" type="presOf" srcId="{1805F0F3-30E2-4088-905E-FED6FEF52B4E}" destId="{2781DC02-8837-4CC3-97B6-AB3EDF2CA568}" srcOrd="0" destOrd="0" presId="urn:microsoft.com/office/officeart/2005/8/layout/pyramid3"/>
    <dgm:cxn modelId="{151E89D3-4538-4949-8476-883125F32E6D}" type="presOf" srcId="{C56F6419-85E7-4631-BA70-F2467733B7B2}" destId="{5E36DC01-5E22-4271-9BF7-2BAAAF52A351}" srcOrd="1" destOrd="0" presId="urn:microsoft.com/office/officeart/2005/8/layout/pyramid3"/>
    <dgm:cxn modelId="{646EBDDB-926A-4C02-994E-4252A4EE07A4}" type="presParOf" srcId="{2781DC02-8837-4CC3-97B6-AB3EDF2CA568}" destId="{BD3F98A9-D0FB-4084-8C06-E5C85C4EA0CE}" srcOrd="0" destOrd="0" presId="urn:microsoft.com/office/officeart/2005/8/layout/pyramid3"/>
    <dgm:cxn modelId="{C60A059F-9E80-4289-899D-F3B9E987FEEC}" type="presParOf" srcId="{BD3F98A9-D0FB-4084-8C06-E5C85C4EA0CE}" destId="{262B66FD-1BF5-4E74-9ABA-1D4BEBB551B7}" srcOrd="0" destOrd="0" presId="urn:microsoft.com/office/officeart/2005/8/layout/pyramid3"/>
    <dgm:cxn modelId="{B803D071-D94C-440D-9614-C8C5311E56A0}" type="presParOf" srcId="{BD3F98A9-D0FB-4084-8C06-E5C85C4EA0CE}" destId="{2CE09F1A-2938-428B-B39C-77F6E3B95060}" srcOrd="1" destOrd="0" presId="urn:microsoft.com/office/officeart/2005/8/layout/pyramid3"/>
    <dgm:cxn modelId="{B16E0D90-95FF-4058-A1D9-6CFC5655D774}" type="presParOf" srcId="{2781DC02-8837-4CC3-97B6-AB3EDF2CA568}" destId="{8762DD3C-9E6C-42E7-AAF8-7B972CA3E27A}" srcOrd="1" destOrd="0" presId="urn:microsoft.com/office/officeart/2005/8/layout/pyramid3"/>
    <dgm:cxn modelId="{40D8C26F-02D1-4DC0-92DA-71E66AA98FFB}" type="presParOf" srcId="{8762DD3C-9E6C-42E7-AAF8-7B972CA3E27A}" destId="{5DC32C69-A269-4CF3-B409-4EAA7AD9D800}" srcOrd="0" destOrd="0" presId="urn:microsoft.com/office/officeart/2005/8/layout/pyramid3"/>
    <dgm:cxn modelId="{A5716F2B-A875-4B74-9D76-409DF639EF72}" type="presParOf" srcId="{8762DD3C-9E6C-42E7-AAF8-7B972CA3E27A}" destId="{A21A00F9-48CF-4C68-8BAC-D9CB91BBE7BC}" srcOrd="1" destOrd="0" presId="urn:microsoft.com/office/officeart/2005/8/layout/pyramid3"/>
    <dgm:cxn modelId="{AB61456F-636B-47E1-A7A7-377B5FC25203}" type="presParOf" srcId="{2781DC02-8837-4CC3-97B6-AB3EDF2CA568}" destId="{B4BDA3F7-54A6-4DDC-9CDC-92FA9A877316}" srcOrd="2" destOrd="0" presId="urn:microsoft.com/office/officeart/2005/8/layout/pyramid3"/>
    <dgm:cxn modelId="{AFE83653-906C-4556-B657-08DCE0555CF7}" type="presParOf" srcId="{B4BDA3F7-54A6-4DDC-9CDC-92FA9A877316}" destId="{FE2474A8-BC67-4C74-ACCA-70FB534580A1}" srcOrd="0" destOrd="0" presId="urn:microsoft.com/office/officeart/2005/8/layout/pyramid3"/>
    <dgm:cxn modelId="{D3318A4D-EA37-4803-BDCA-3BB6E7CF05AC}" type="presParOf" srcId="{B4BDA3F7-54A6-4DDC-9CDC-92FA9A877316}" destId="{5E36DC01-5E22-4271-9BF7-2BAAAF52A351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B66FD-1BF5-4E74-9ABA-1D4BEBB551B7}">
      <dsp:nvSpPr>
        <dsp:cNvPr id="0" name=""/>
        <dsp:cNvSpPr/>
      </dsp:nvSpPr>
      <dsp:spPr>
        <a:xfrm rot="10800000">
          <a:off x="0" y="0"/>
          <a:ext cx="5181600" cy="1515754"/>
        </a:xfrm>
        <a:prstGeom prst="trapezoid">
          <a:avLst>
            <a:gd name="adj" fmla="val 4911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Research Problem Statement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Identify a particular issue in need of investigation</a:t>
          </a:r>
        </a:p>
      </dsp:txBody>
      <dsp:txXfrm rot="-10800000">
        <a:off x="906779" y="0"/>
        <a:ext cx="3368040" cy="1515754"/>
      </dsp:txXfrm>
    </dsp:sp>
    <dsp:sp modelId="{5DC32C69-A269-4CF3-B409-4EAA7AD9D800}">
      <dsp:nvSpPr>
        <dsp:cNvPr id="0" name=""/>
        <dsp:cNvSpPr/>
      </dsp:nvSpPr>
      <dsp:spPr>
        <a:xfrm rot="10800000">
          <a:off x="744438" y="1515754"/>
          <a:ext cx="3692722" cy="1554970"/>
        </a:xfrm>
        <a:prstGeom prst="trapezoid">
          <a:avLst>
            <a:gd name="adj" fmla="val 4911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Research Purpose Statement</a:t>
          </a:r>
          <a:endParaRPr lang="en-GB" sz="1600" b="0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/>
            <a:t>Advance the major objective for beginning the study</a:t>
          </a:r>
          <a:endParaRPr lang="en-GB" sz="1600" b="1" kern="1200"/>
        </a:p>
      </dsp:txBody>
      <dsp:txXfrm rot="-10800000">
        <a:off x="1390665" y="1515754"/>
        <a:ext cx="2400269" cy="1554970"/>
      </dsp:txXfrm>
    </dsp:sp>
    <dsp:sp modelId="{FE2474A8-BC67-4C74-ACCA-70FB534580A1}">
      <dsp:nvSpPr>
        <dsp:cNvPr id="0" name=""/>
        <dsp:cNvSpPr/>
      </dsp:nvSpPr>
      <dsp:spPr>
        <a:xfrm rot="10800000">
          <a:off x="1508137" y="3070725"/>
          <a:ext cx="2165324" cy="2204412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Research Questions</a:t>
          </a:r>
          <a:endParaRPr lang="en-GB" sz="1600" b="0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/>
            <a:t>Specify the guiding query for narrowing the study</a:t>
          </a:r>
          <a:endParaRPr lang="en-GB" sz="1600" b="1" kern="1200"/>
        </a:p>
      </dsp:txBody>
      <dsp:txXfrm rot="-10800000">
        <a:off x="1508137" y="3070725"/>
        <a:ext cx="2165324" cy="2204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25/07/2023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Sue to start – to slide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0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98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58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47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8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32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20 minutes task – then return and share the factors they needed to consider when drafting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35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Sue takes over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77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42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73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12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Mark takes over here run to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31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034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Final preference question – “what is the most important thing you’ve heard today?”</a:t>
            </a:r>
          </a:p>
          <a:p>
            <a:r>
              <a:rPr lang="en-US"/>
              <a:t>Video is good although sound quality is not great.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2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939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34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85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02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Philosophical worldview (paradigms) of research – Not discussed in this session </a:t>
            </a:r>
            <a:r>
              <a:rPr lang="en-GB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Postpositivism</a:t>
            </a:r>
            <a:r>
              <a:rPr lang="en-GB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Constructivism Transformative Pragmatism</a:t>
            </a:r>
            <a:endParaRPr lang="en-GB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07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Revision of things we spoke about part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07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05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83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Mark takes over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59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Come up with a list of things to look for and things to avoid</a:t>
            </a:r>
          </a:p>
          <a:p>
            <a:endParaRPr lang="en-US"/>
          </a:p>
          <a:p>
            <a:r>
              <a:rPr lang="en-US"/>
              <a:t>10 minutes chat in groups then 5 to disseminate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9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ichardakrueger.com/focus-group-interviewin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jHZsEcSqwo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049732306287599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oi.org/10.1146/annurev.soc.22.1.129" TargetMode="External"/><Relationship Id="rId5" Type="http://schemas.openxmlformats.org/officeDocument/2006/relationships/hyperlink" Target="https://richardakrueger.com/focus-group-interviewing" TargetMode="External"/><Relationship Id="rId4" Type="http://schemas.openxmlformats.org/officeDocument/2006/relationships/hyperlink" Target="http://oro.open.ac.uk/604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adlet.com/esteem/factors-in-choosing-interviewers-facilitators-xe6i748v5d11931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EE0AFA1-F0AA-ED9B-0FE9-574F57F2EA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+mj-cs"/>
              </a:rPr>
              <a:t>Intro Slide Title 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A0E77-2B57-4FEC-0AF7-242A4B2D83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Scholarship Methods Part 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50BB79-51B7-2BAD-B6F6-0D09DD0C73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/>
              <a:t>Scholarship methods and interviews/focus groups</a:t>
            </a:r>
          </a:p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25D85C-5154-D2DD-1FEC-AA78356CE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Mark H Jones and Sue Pawley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ABBB09-F912-DB24-0AE2-20F38FB071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eSTEeM Directors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9185B6-E2A1-5D6F-6DE0-0DC0B666FC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Thursday 20</a:t>
            </a:r>
            <a:r>
              <a:rPr lang="en-GB" baseline="30000"/>
              <a:t>th</a:t>
            </a:r>
            <a:r>
              <a:rPr lang="en-GB"/>
              <a:t> July 2023</a:t>
            </a:r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C155192-46A7-F275-9C63-18F24FE88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23" y="4077810"/>
            <a:ext cx="4204287" cy="128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91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Details to consider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67AF8-76E0-427E-1821-3BE671A8B943}"/>
              </a:ext>
            </a:extLst>
          </p:cNvPr>
          <p:cNvSpPr txBox="1"/>
          <p:nvPr/>
        </p:nvSpPr>
        <p:spPr>
          <a:xfrm>
            <a:off x="413915" y="1134352"/>
            <a:ext cx="611994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Length of session </a:t>
            </a:r>
          </a:p>
          <a:p>
            <a:pPr lvl="1"/>
            <a:r>
              <a:rPr lang="en-US" sz="2000"/>
              <a:t>Interviews: 30 mins to 1 hour </a:t>
            </a:r>
          </a:p>
          <a:p>
            <a:pPr lvl="1"/>
            <a:r>
              <a:rPr lang="en-US" sz="2000"/>
              <a:t>Focus groups: 1 to 2 hours </a:t>
            </a:r>
          </a:p>
          <a:p>
            <a:r>
              <a:rPr lang="en-US" sz="2000"/>
              <a:t>Number of participants</a:t>
            </a:r>
          </a:p>
          <a:p>
            <a:pPr lvl="1"/>
            <a:r>
              <a:rPr lang="en-US" sz="2000"/>
              <a:t>Concept of ‘saturation’: where additional numbers don’t provide any additional insights</a:t>
            </a:r>
          </a:p>
          <a:p>
            <a:pPr lvl="1"/>
            <a:r>
              <a:rPr lang="en-US" sz="2000"/>
              <a:t>Rough estimate (for homogenous groups)</a:t>
            </a:r>
          </a:p>
          <a:p>
            <a:pPr lvl="2"/>
            <a:r>
              <a:rPr lang="en-US" sz="2000"/>
              <a:t>Interviews: 10 to 15 participants </a:t>
            </a:r>
          </a:p>
          <a:p>
            <a:pPr lvl="2"/>
            <a:r>
              <a:rPr lang="en-US" sz="2000"/>
              <a:t>Focus groups (f-t-f): 6 to 10 participants</a:t>
            </a:r>
          </a:p>
          <a:p>
            <a:pPr lvl="2"/>
            <a:r>
              <a:rPr lang="en-US" sz="2000"/>
              <a:t>Focus groups (online): 4 to 8 participants</a:t>
            </a:r>
          </a:p>
          <a:p>
            <a:pPr lvl="1"/>
            <a:r>
              <a:rPr lang="en-US" sz="2000"/>
              <a:t>Participants will drop out at the last minute</a:t>
            </a:r>
            <a:endParaRPr lang="en-GB" sz="200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EAED8F5-F26C-A960-A002-FEC68A049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14" y="1385353"/>
            <a:ext cx="3752434" cy="375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84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Designing 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16B89D-CFE1-BCF8-6F14-518F56A47FFC}"/>
              </a:ext>
            </a:extLst>
          </p:cNvPr>
          <p:cNvSpPr txBox="1"/>
          <p:nvPr/>
        </p:nvSpPr>
        <p:spPr>
          <a:xfrm>
            <a:off x="538842" y="1185298"/>
            <a:ext cx="83438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Structured, semi-structured and unstructured interviews</a:t>
            </a:r>
            <a:endParaRPr lang="en-US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1524F-3C92-54F8-28E0-9EFBA9AE3390}"/>
              </a:ext>
            </a:extLst>
          </p:cNvPr>
          <p:cNvSpPr txBox="1"/>
          <p:nvPr/>
        </p:nvSpPr>
        <p:spPr>
          <a:xfrm>
            <a:off x="538842" y="1868881"/>
            <a:ext cx="47908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General advice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Questions should relate to the project’s aim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Keep them simple and short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Avoid the use of jargon (e.g., unfamiliar acronyms, specialist terminology)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Don’t have too many questions (keep in mind how long the session will be)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Pilot and refine your questions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AD962C-BC15-0DB3-CAA3-304BCEB85489}"/>
              </a:ext>
            </a:extLst>
          </p:cNvPr>
          <p:cNvSpPr txBox="1"/>
          <p:nvPr/>
        </p:nvSpPr>
        <p:spPr>
          <a:xfrm>
            <a:off x="5982788" y="1868881"/>
            <a:ext cx="567036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Things to avoid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Multiple questions (e.g., ‘How did you allocate the students to role play partners, prepare them for the exercise and ensure all students understood what was required of them?’)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Leading questions (e.g., ‘Please explain the value of the role play exercise in helping the students to develop their patient care skills’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Yes or no questions e.g., ‘Did you talk to your students about the exercise?’</a:t>
            </a:r>
          </a:p>
        </p:txBody>
      </p:sp>
    </p:spTree>
    <p:extLst>
      <p:ext uri="{BB962C8B-B14F-4D97-AF65-F5344CB8AC3E}">
        <p14:creationId xmlns:p14="http://schemas.microsoft.com/office/powerpoint/2010/main" val="3347584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Types of 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CF8E6F-2808-653E-F1F5-2B3830FA4F6D}"/>
              </a:ext>
            </a:extLst>
          </p:cNvPr>
          <p:cNvSpPr txBox="1"/>
          <p:nvPr/>
        </p:nvSpPr>
        <p:spPr>
          <a:xfrm>
            <a:off x="525780" y="1502790"/>
            <a:ext cx="667858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Pre-determined questions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Identify potential questions in advance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Open-ended questions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What did you think of the …?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How did you feel about the …?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What do you like best about …?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‘Think back’ questions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Take people back to an experience and not forward to the future </a:t>
            </a:r>
          </a:p>
        </p:txBody>
      </p:sp>
    </p:spTree>
    <p:extLst>
      <p:ext uri="{BB962C8B-B14F-4D97-AF65-F5344CB8AC3E}">
        <p14:creationId xmlns:p14="http://schemas.microsoft.com/office/powerpoint/2010/main" val="3231446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Interview types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2474AA-A1D8-9C8D-E38E-C722EF6DA954}"/>
              </a:ext>
            </a:extLst>
          </p:cNvPr>
          <p:cNvSpPr txBox="1"/>
          <p:nvPr/>
        </p:nvSpPr>
        <p:spPr>
          <a:xfrm>
            <a:off x="578032" y="1664736"/>
            <a:ext cx="82196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Face-to-face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/>
              <a:t>Same time and place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/>
              <a:t>Pick up on non-verbal cues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Phone, Skype, Teams, IM text-chat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/>
              <a:t>Same time, different place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/>
              <a:t>Wider reach in terms of recruiting participants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Email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/>
              <a:t>Different time, different place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/>
              <a:t>Allows participants to consider their answers before responding</a:t>
            </a:r>
          </a:p>
        </p:txBody>
      </p:sp>
    </p:spTree>
    <p:extLst>
      <p:ext uri="{BB962C8B-B14F-4D97-AF65-F5344CB8AC3E}">
        <p14:creationId xmlns:p14="http://schemas.microsoft.com/office/powerpoint/2010/main" val="2590627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Data collection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963FC5-AF9F-7607-200D-8CF0796941D8}"/>
              </a:ext>
            </a:extLst>
          </p:cNvPr>
          <p:cNvSpPr txBox="1"/>
          <p:nvPr/>
        </p:nvSpPr>
        <p:spPr>
          <a:xfrm>
            <a:off x="413915" y="1052844"/>
            <a:ext cx="742446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Recordings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Audio recorders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Video cameras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In-built function (Teams or Adobe Connect)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Will require transcription (10 mins recording takes 30 mins to transcribe)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Note taking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Can be difficult to write notes and listen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Useful to have an assigned note-taker in a focus group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Chat logs and emails 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C56A344-9C8A-7501-3E6B-C403CCCE6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375" y="1681913"/>
            <a:ext cx="3789612" cy="327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18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Activity – drafting interview 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D53D81-69BF-6747-611B-CE0DE623DBE8}"/>
              </a:ext>
            </a:extLst>
          </p:cNvPr>
          <p:cNvSpPr txBox="1"/>
          <p:nvPr/>
        </p:nvSpPr>
        <p:spPr>
          <a:xfrm>
            <a:off x="917665" y="982176"/>
            <a:ext cx="860515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b="1"/>
              <a:t>Scenario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A module team has introduced revision tutorials (with pre-prepared slides) to help students prepare for their exam. The module team have asked you to evaluate: why students attended and how effective they found the sessions.</a:t>
            </a:r>
          </a:p>
          <a:p>
            <a:pPr marL="0" indent="0">
              <a:buNone/>
            </a:pPr>
            <a:r>
              <a:rPr lang="en-GB" sz="2400" b="1"/>
              <a:t>Task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Draft some questions that could be used in interviewing students about their individual experiences.</a:t>
            </a:r>
          </a:p>
          <a:p>
            <a:pPr marL="0" indent="0">
              <a:buNone/>
            </a:pPr>
            <a:endParaRPr lang="en-GB" sz="2400"/>
          </a:p>
          <a:p>
            <a:pPr marL="0" indent="0">
              <a:buNone/>
            </a:pPr>
            <a:r>
              <a:rPr lang="en-GB" sz="2400" b="1"/>
              <a:t>Remember</a:t>
            </a:r>
          </a:p>
          <a:p>
            <a:pPr marL="0" indent="0">
              <a:buNone/>
            </a:pPr>
            <a:r>
              <a:rPr lang="en-GB" sz="2400"/>
              <a:t>Open-ended questions, “think back” questions</a:t>
            </a:r>
          </a:p>
        </p:txBody>
      </p:sp>
    </p:spTree>
    <p:extLst>
      <p:ext uri="{BB962C8B-B14F-4D97-AF65-F5344CB8AC3E}">
        <p14:creationId xmlns:p14="http://schemas.microsoft.com/office/powerpoint/2010/main" val="4291520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Focus</a:t>
            </a:r>
            <a:r>
              <a:rPr lang="en-GB" baseline="0"/>
              <a:t> groups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97E08-83EC-4C18-4EE4-D069D04D4B6C}"/>
              </a:ext>
            </a:extLst>
          </p:cNvPr>
          <p:cNvSpPr txBox="1"/>
          <p:nvPr/>
        </p:nvSpPr>
        <p:spPr>
          <a:xfrm>
            <a:off x="657625" y="1351508"/>
            <a:ext cx="1027928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Before the focus group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Preparation, recruitment, logistics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During the focus group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Moderator(s), beginning, during, ending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After the focus group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Transcription, analysis, reporting</a:t>
            </a:r>
          </a:p>
          <a:p>
            <a:pPr marL="457200" lvl="1" indent="0">
              <a:buNone/>
            </a:pPr>
            <a:endParaRPr lang="en-US" sz="2400">
              <a:hlinkClick r:id="rId3"/>
            </a:endParaRPr>
          </a:p>
          <a:p>
            <a:pPr marL="457200" lvl="1" indent="0">
              <a:buNone/>
            </a:pPr>
            <a:r>
              <a:rPr lang="en-GB" sz="2400">
                <a:hlinkClick r:id="rId3"/>
              </a:rPr>
              <a:t>Focus Group Interviewing | Richard A. Krueger (richardakrueger.com)</a:t>
            </a:r>
            <a:endParaRPr lang="en-GB" sz="2400"/>
          </a:p>
          <a:p>
            <a:pPr marL="457200" lvl="1" indent="0">
              <a:buNone/>
            </a:pPr>
            <a:r>
              <a:rPr lang="en-GB" sz="2400"/>
              <a:t>See especially the Handout (Focus Group Research Methods – Notes)</a:t>
            </a:r>
          </a:p>
        </p:txBody>
      </p:sp>
    </p:spTree>
    <p:extLst>
      <p:ext uri="{BB962C8B-B14F-4D97-AF65-F5344CB8AC3E}">
        <p14:creationId xmlns:p14="http://schemas.microsoft.com/office/powerpoint/2010/main" val="968180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Focus group preparation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D08622-A05A-F169-CF2E-8AC5821CFB33}"/>
              </a:ext>
            </a:extLst>
          </p:cNvPr>
          <p:cNvSpPr txBox="1"/>
          <p:nvPr/>
        </p:nvSpPr>
        <p:spPr>
          <a:xfrm>
            <a:off x="274786" y="1386043"/>
            <a:ext cx="5821214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Before the session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Online versus face-to-face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How many sessions will be conducted?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How many participants should be recruited?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Logistics: arranging the location, room, equipment, drinks/snacks?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How to prepare yourself skillfully as a moderator?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What will you ask? Prepare the questions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337738-802F-8FA5-593E-DC187458475E}"/>
              </a:ext>
            </a:extLst>
          </p:cNvPr>
          <p:cNvSpPr txBox="1"/>
          <p:nvPr/>
        </p:nvSpPr>
        <p:spPr>
          <a:xfrm>
            <a:off x="5797266" y="1554629"/>
            <a:ext cx="611994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How many participants?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Preferred number of carefully selected similar types of focus group participants is 6 to 8 (Krueger, 2002)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Max. 10 people is suggested per session (Morgan, 1996; Krueger, 2002)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If online have less: 4 to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How many focus groups?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Preferably more than 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Rule of thumb is 4 to 6 focus groups (Morgan, 1996)</a:t>
            </a:r>
          </a:p>
        </p:txBody>
      </p:sp>
    </p:spTree>
    <p:extLst>
      <p:ext uri="{BB962C8B-B14F-4D97-AF65-F5344CB8AC3E}">
        <p14:creationId xmlns:p14="http://schemas.microsoft.com/office/powerpoint/2010/main" val="2129589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Recruiting participants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9906CD-F7AC-6AA1-EE06-C50F75F9C3BA}"/>
              </a:ext>
            </a:extLst>
          </p:cNvPr>
          <p:cNvSpPr txBox="1"/>
          <p:nvPr/>
        </p:nvSpPr>
        <p:spPr>
          <a:xfrm>
            <a:off x="413915" y="1385353"/>
            <a:ext cx="5529685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Homogenous groups (same)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Participants could be as homogeneous as possible by age, sex, marital status, socioeconomic status, location,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Homogeneous groups tend to be more willing to share their feelings (e.g., women only groups)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Could have multiple focus groups with different sets of homogenous groups (ideal if focus groups is the only method)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F6E349-6106-5DAA-89FC-BB11B63242E6}"/>
              </a:ext>
            </a:extLst>
          </p:cNvPr>
          <p:cNvSpPr txBox="1"/>
          <p:nvPr/>
        </p:nvSpPr>
        <p:spPr>
          <a:xfrm>
            <a:off x="5943600" y="1385353"/>
            <a:ext cx="5834485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Heterogeneous groups (different)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Heterogeneous groups may be ideal if you don’t plan to have several focus groups and use it in combination with other methods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Heterogeneous groups may spark more ideas, and you would collect different points of views in one go</a:t>
            </a:r>
          </a:p>
        </p:txBody>
      </p:sp>
    </p:spTree>
    <p:extLst>
      <p:ext uri="{BB962C8B-B14F-4D97-AF65-F5344CB8AC3E}">
        <p14:creationId xmlns:p14="http://schemas.microsoft.com/office/powerpoint/2010/main" val="3580484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Logistics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352E22-4D3E-9E1A-1B91-51D5624AA0E6}"/>
              </a:ext>
            </a:extLst>
          </p:cNvPr>
          <p:cNvSpPr txBox="1"/>
          <p:nvPr/>
        </p:nvSpPr>
        <p:spPr>
          <a:xfrm>
            <a:off x="591094" y="1168348"/>
            <a:ext cx="10107385" cy="3280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Location of the focus group session should be comfortable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Face-to-face: Need to arrange a large enough room with participants preferably seated in a circle to encourage interaction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Online (e.g. Skype, Teams or Adobe Connect)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Wider recruitment reach (no need for traveling)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Script/questions, prompts/artefacts, equipment for recording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Drinks, snacks and comfort breaks</a:t>
            </a:r>
          </a:p>
        </p:txBody>
      </p:sp>
    </p:spTree>
    <p:extLst>
      <p:ext uri="{BB962C8B-B14F-4D97-AF65-F5344CB8AC3E}">
        <p14:creationId xmlns:p14="http://schemas.microsoft.com/office/powerpoint/2010/main" val="270366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Overview: Interviews and focus groups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18459-48BC-985C-6368-BC0DCE31C64F}"/>
              </a:ext>
            </a:extLst>
          </p:cNvPr>
          <p:cNvSpPr txBox="1"/>
          <p:nvPr/>
        </p:nvSpPr>
        <p:spPr>
          <a:xfrm>
            <a:off x="1589572" y="1168868"/>
            <a:ext cx="7920188" cy="4252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Context: Scholarship of Teaching and Learning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Background: Research approaches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Interviews and focus groups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B9B"/>
              </a:buClr>
              <a:buSzTx/>
              <a:buFont typeface="Calibri" panose="020F0502020204030204" pitchFamily="34" charset="0"/>
              <a:buChar char="─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Planning details and data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B9B"/>
              </a:buClr>
              <a:buSzTx/>
              <a:buFont typeface="Calibri" panose="020F0502020204030204" pitchFamily="34" charset="0"/>
              <a:buChar char="─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Designing questions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1E4B9B"/>
              </a:buClr>
              <a:buFont typeface="Calibri" panose="020F0502020204030204" pitchFamily="34" charset="0"/>
              <a:buChar char="─"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Interviews </a:t>
            </a:r>
          </a:p>
          <a:p>
            <a:pPr marL="1257300" lvl="2" indent="-342900">
              <a:lnSpc>
                <a:spcPct val="90000"/>
              </a:lnSpc>
              <a:spcBef>
                <a:spcPts val="500"/>
              </a:spcBef>
              <a:buClr>
                <a:srgbClr val="1E4B9B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Types</a:t>
            </a:r>
          </a:p>
          <a:p>
            <a:pPr marL="1257300" lvl="2" indent="-342900">
              <a:lnSpc>
                <a:spcPct val="90000"/>
              </a:lnSpc>
              <a:spcBef>
                <a:spcPts val="500"/>
              </a:spcBef>
              <a:buClr>
                <a:srgbClr val="1E4B9B"/>
              </a:buClr>
              <a:buFont typeface="Arial" panose="020B0604020202020204" pitchFamily="34" charset="0"/>
              <a:buChar char="•"/>
              <a:defRPr/>
            </a:pPr>
            <a:r>
              <a:rPr lang="en-GB" sz="2000">
                <a:solidFill>
                  <a:prstClr val="black"/>
                </a:solidFill>
              </a:rPr>
              <a:t>Data Collection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B9B"/>
              </a:buClr>
              <a:buSzTx/>
              <a:buFont typeface="Calibri" panose="020F0502020204030204" pitchFamily="34" charset="0"/>
              <a:buChar char="─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Focus groups</a:t>
            </a:r>
          </a:p>
          <a:p>
            <a:pPr marL="1257300" lvl="2" indent="-342900">
              <a:lnSpc>
                <a:spcPct val="90000"/>
              </a:lnSpc>
              <a:spcBef>
                <a:spcPts val="500"/>
              </a:spcBef>
              <a:buClr>
                <a:srgbClr val="1E4B9B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Preparation</a:t>
            </a:r>
          </a:p>
          <a:p>
            <a:pPr marL="1257300" lvl="2" indent="-342900">
              <a:lnSpc>
                <a:spcPct val="90000"/>
              </a:lnSpc>
              <a:spcBef>
                <a:spcPts val="500"/>
              </a:spcBef>
              <a:buClr>
                <a:srgbClr val="1E4B9B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Recruitment and logistics</a:t>
            </a:r>
          </a:p>
          <a:p>
            <a:pPr marL="1257300" lvl="2" indent="-342900">
              <a:lnSpc>
                <a:spcPct val="90000"/>
              </a:lnSpc>
              <a:spcBef>
                <a:spcPts val="500"/>
              </a:spcBef>
              <a:buClr>
                <a:srgbClr val="1E4B9B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beginning, during and ending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644233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Beginning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E2B51-C222-64F4-0B1E-3E5184858E52}"/>
              </a:ext>
            </a:extLst>
          </p:cNvPr>
          <p:cNvSpPr txBox="1"/>
          <p:nvPr/>
        </p:nvSpPr>
        <p:spPr>
          <a:xfrm>
            <a:off x="413915" y="1385353"/>
            <a:ext cx="611994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Welcome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Introduce yourselves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Overview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Topic is 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Will be used to inform 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You were selected because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Ground rules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No wrong answers, just different views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No need to agree with others,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Audio/video recording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Opening question</a:t>
            </a:r>
            <a:endParaRPr lang="en-GB" sz="2000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5FAD6F1C-C702-0A72-9F9F-07AD03101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40" y="1767345"/>
            <a:ext cx="5098860" cy="382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61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During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4EA7B1-2F49-9994-DF31-9ACDC2AC2C4E}"/>
              </a:ext>
            </a:extLst>
          </p:cNvPr>
          <p:cNvSpPr txBox="1"/>
          <p:nvPr/>
        </p:nvSpPr>
        <p:spPr>
          <a:xfrm>
            <a:off x="413915" y="1166842"/>
            <a:ext cx="545130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GB" sz="2000" b="1" i="0">
                <a:solidFill>
                  <a:srgbClr val="000000"/>
                </a:solidFill>
                <a:effectLst/>
              </a:rPr>
              <a:t>Use strategies to encourage conversation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000000"/>
                </a:solidFill>
                <a:effectLst/>
              </a:rPr>
              <a:t>Ask the question and look at someone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000000"/>
                </a:solidFill>
                <a:effectLst/>
              </a:rPr>
              <a:t>After someone has spoken, wait for another to talk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000000"/>
                </a:solidFill>
                <a:effectLst/>
              </a:rPr>
              <a:t>Ask, “What else?”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000000"/>
                </a:solidFill>
                <a:effectLst/>
              </a:rPr>
              <a:t>Let your eyes linger on someone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000000"/>
                </a:solidFill>
                <a:effectLst/>
              </a:rPr>
              <a:t>Keep looking as they answer (if they stay on topic)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000000"/>
                </a:solidFill>
                <a:effectLst/>
              </a:rPr>
              <a:t>Watch for participants who might want to talk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000000"/>
                </a:solidFill>
                <a:effectLst/>
              </a:rPr>
              <a:t>Look at someone else as if you want that person to talk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000000"/>
                </a:solidFill>
                <a:effectLst/>
              </a:rPr>
              <a:t>Use body gestures to signal encouragement to speak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04A7BE-32F3-BB68-F45E-C5726A144592}"/>
              </a:ext>
            </a:extLst>
          </p:cNvPr>
          <p:cNvSpPr txBox="1"/>
          <p:nvPr/>
        </p:nvSpPr>
        <p:spPr>
          <a:xfrm>
            <a:off x="6096000" y="1166842"/>
            <a:ext cx="611994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GB" sz="2000" b="1" i="0">
                <a:solidFill>
                  <a:srgbClr val="000000"/>
                </a:solidFill>
                <a:effectLst/>
              </a:rPr>
              <a:t>Bring others into the conversation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000000"/>
                </a:solidFill>
                <a:effectLst/>
              </a:rPr>
              <a:t>“Are there comments from anyone else?”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000000"/>
                </a:solidFill>
                <a:effectLst/>
              </a:rPr>
              <a:t>Call on someone who has not spoken and ask for their comment. “Alicia, you haven’t had a chance to say anything.”</a:t>
            </a:r>
          </a:p>
          <a:p>
            <a:pPr marL="0" indent="0" algn="l">
              <a:buNone/>
            </a:pPr>
            <a:r>
              <a:rPr lang="en-GB" sz="2000" b="0" i="0">
                <a:solidFill>
                  <a:srgbClr val="000000"/>
                </a:solidFill>
                <a:effectLst/>
              </a:rPr>
              <a:t> </a:t>
            </a:r>
            <a:r>
              <a:rPr lang="en-GB" sz="2000" b="1" i="0">
                <a:solidFill>
                  <a:srgbClr val="000000"/>
                </a:solidFill>
                <a:effectLst/>
              </a:rPr>
              <a:t>Be ready for follow-up questions, such as: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000000"/>
                </a:solidFill>
                <a:effectLst/>
              </a:rPr>
              <a:t>"How did that make you feel?"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000000"/>
                </a:solidFill>
                <a:effectLst/>
              </a:rPr>
              <a:t>"What was that like?"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000000"/>
                </a:solidFill>
                <a:effectLst/>
              </a:rPr>
              <a:t>"How did that happen?"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000000"/>
                </a:solidFill>
                <a:effectLst/>
              </a:rPr>
              <a:t>"What led up to that?"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000000"/>
                </a:solidFill>
                <a:effectLst/>
              </a:rPr>
              <a:t>"Now what?" or "What happens next?</a:t>
            </a:r>
          </a:p>
        </p:txBody>
      </p:sp>
    </p:spTree>
    <p:extLst>
      <p:ext uri="{BB962C8B-B14F-4D97-AF65-F5344CB8AC3E}">
        <p14:creationId xmlns:p14="http://schemas.microsoft.com/office/powerpoint/2010/main" val="2258953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Ending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4B232-05A2-A866-6151-C6DCC43E1335}"/>
              </a:ext>
            </a:extLst>
          </p:cNvPr>
          <p:cNvSpPr txBox="1"/>
          <p:nvPr/>
        </p:nvSpPr>
        <p:spPr>
          <a:xfrm>
            <a:off x="413914" y="1586359"/>
            <a:ext cx="909584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Consider asking each participant a final preference question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Offer a summary and seek confirmation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Three Step Conclusion: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err="1"/>
              <a:t>Summarise</a:t>
            </a:r>
            <a:r>
              <a:rPr lang="en-US" sz="2000"/>
              <a:t> with confirmation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Review purpose and ask if anything has been missed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Thanks and dismissal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Follow-up activity – Richard Krueger’s video tutorial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hlinkClick r:id="rId3"/>
              </a:rPr>
              <a:t>https://youtu.be/xjHZsEcSqwo</a:t>
            </a:r>
            <a:r>
              <a:rPr lang="en-U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2621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Overview: Interviews and focus groups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18459-48BC-985C-6368-BC0DCE31C64F}"/>
              </a:ext>
            </a:extLst>
          </p:cNvPr>
          <p:cNvSpPr txBox="1"/>
          <p:nvPr/>
        </p:nvSpPr>
        <p:spPr>
          <a:xfrm>
            <a:off x="1589572" y="1168868"/>
            <a:ext cx="7920188" cy="5082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Context: Scholarship of Teaching and Learning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Background: Research approaches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Interviews and focus groups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B9B"/>
              </a:buClr>
              <a:buSzTx/>
              <a:buFont typeface="Calibri" panose="020F0502020204030204" pitchFamily="34" charset="0"/>
              <a:buChar char="─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Planning details and data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B9B"/>
              </a:buClr>
              <a:buSzTx/>
              <a:buFont typeface="Calibri" panose="020F0502020204030204" pitchFamily="34" charset="0"/>
              <a:buChar char="─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Designing questions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1E4B9B"/>
              </a:buClr>
              <a:buFont typeface="Calibri" panose="020F0502020204030204" pitchFamily="34" charset="0"/>
              <a:buChar char="─"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Interviews </a:t>
            </a:r>
          </a:p>
          <a:p>
            <a:pPr marL="1257300" lvl="2" indent="-342900">
              <a:lnSpc>
                <a:spcPct val="90000"/>
              </a:lnSpc>
              <a:spcBef>
                <a:spcPts val="500"/>
              </a:spcBef>
              <a:buClr>
                <a:srgbClr val="1E4B9B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Types</a:t>
            </a:r>
          </a:p>
          <a:p>
            <a:pPr marL="1257300" lvl="2" indent="-342900">
              <a:lnSpc>
                <a:spcPct val="90000"/>
              </a:lnSpc>
              <a:spcBef>
                <a:spcPts val="500"/>
              </a:spcBef>
              <a:buClr>
                <a:srgbClr val="1E4B9B"/>
              </a:buClr>
              <a:buFont typeface="Arial" panose="020B0604020202020204" pitchFamily="34" charset="0"/>
              <a:buChar char="•"/>
              <a:defRPr/>
            </a:pPr>
            <a:r>
              <a:rPr lang="en-GB" sz="2400">
                <a:solidFill>
                  <a:prstClr val="black"/>
                </a:solidFill>
                <a:latin typeface="Calibri" panose="020F0502020204030204"/>
              </a:rPr>
              <a:t>Data Collection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B9B"/>
              </a:buClr>
              <a:buSzTx/>
              <a:buFont typeface="Calibri" panose="020F0502020204030204" pitchFamily="34" charset="0"/>
              <a:buChar char="─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Focus groups</a:t>
            </a:r>
          </a:p>
          <a:p>
            <a:pPr marL="1257300" lvl="2" indent="-342900">
              <a:lnSpc>
                <a:spcPct val="90000"/>
              </a:lnSpc>
              <a:spcBef>
                <a:spcPts val="500"/>
              </a:spcBef>
              <a:buClr>
                <a:srgbClr val="1E4B9B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Preparation</a:t>
            </a:r>
          </a:p>
          <a:p>
            <a:pPr marL="1257300" lvl="2" indent="-342900">
              <a:lnSpc>
                <a:spcPct val="90000"/>
              </a:lnSpc>
              <a:spcBef>
                <a:spcPts val="500"/>
              </a:spcBef>
              <a:buClr>
                <a:srgbClr val="1E4B9B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Recruitment and logistics</a:t>
            </a:r>
          </a:p>
          <a:p>
            <a:pPr marL="1257300" lvl="2" indent="-342900">
              <a:lnSpc>
                <a:spcPct val="90000"/>
              </a:lnSpc>
              <a:spcBef>
                <a:spcPts val="500"/>
              </a:spcBef>
              <a:buClr>
                <a:srgbClr val="1E4B9B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beginning, during and ending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747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Bibliography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3EE5D-58B0-82A1-22AD-08536EFB610C}"/>
              </a:ext>
            </a:extLst>
          </p:cNvPr>
          <p:cNvSpPr txBox="1"/>
          <p:nvPr/>
        </p:nvSpPr>
        <p:spPr>
          <a:xfrm>
            <a:off x="779417" y="1384866"/>
            <a:ext cx="1063316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/>
              <a:t>Creswell, J.W. and Creswell, J.D. (2018). Research Design: Qualitative, Quantitative, and Mixed Methods Approaches. 5</a:t>
            </a:r>
            <a:r>
              <a:rPr lang="en-GB" sz="1800" baseline="30000"/>
              <a:t>th</a:t>
            </a:r>
            <a:r>
              <a:rPr lang="en-GB" sz="1800"/>
              <a:t> Edition. Sage Publishing ISBN: 978-1-5063-8676-8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/>
              <a:t>Creswell, J.W. and </a:t>
            </a:r>
            <a:r>
              <a:rPr lang="en-GB" sz="1800" err="1"/>
              <a:t>Poth</a:t>
            </a:r>
            <a:r>
              <a:rPr lang="en-GB" sz="1800"/>
              <a:t>, C.N. (2018). Qualitative Inquiry and Research Design (International Student Edition). 4</a:t>
            </a:r>
            <a:r>
              <a:rPr lang="en-GB" sz="1800" baseline="30000"/>
              <a:t>th</a:t>
            </a:r>
            <a:r>
              <a:rPr lang="en-GB" sz="1800"/>
              <a:t> Edition (14 May 2017). Sage Publishing ISBN: 978-1-5063-6117-8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Hamilton, R. J., &amp; Bowers, B. J. (2006). Internet Recruitment and E-Mail Interviews in Qualitative Studies. </a:t>
            </a:r>
            <a:r>
              <a:rPr lang="en-US" sz="1800" i="1"/>
              <a:t>Qualitative Health Research, 16(6)</a:t>
            </a:r>
            <a:r>
              <a:rPr lang="en-US" sz="1800"/>
              <a:t>, 821-835. </a:t>
            </a:r>
            <a:r>
              <a:rPr lang="en-US" sz="1800">
                <a:hlinkClick r:id="rId3"/>
              </a:rPr>
              <a:t>https://doi.org/10.1177/1049732306287599</a:t>
            </a:r>
            <a:r>
              <a:rPr lang="en-US" sz="180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Holliman, R. (2005). Reception analyses of science news: evaluating focus groups as a method. </a:t>
            </a:r>
            <a:r>
              <a:rPr lang="en-US" sz="1800" i="1" err="1"/>
              <a:t>Sociologia</a:t>
            </a:r>
            <a:r>
              <a:rPr lang="en-US" sz="1800" i="1"/>
              <a:t> e </a:t>
            </a:r>
            <a:r>
              <a:rPr lang="en-US" sz="1800" i="1" err="1"/>
              <a:t>Ricerca</a:t>
            </a:r>
            <a:r>
              <a:rPr lang="en-US" sz="1800" i="1"/>
              <a:t> </a:t>
            </a:r>
            <a:r>
              <a:rPr lang="en-US" sz="1800" i="1" err="1"/>
              <a:t>Sociale</a:t>
            </a:r>
            <a:r>
              <a:rPr lang="en-US" sz="1800" i="1"/>
              <a:t>, 26(76-77)</a:t>
            </a:r>
            <a:r>
              <a:rPr lang="en-US" sz="1800"/>
              <a:t>, 254-264. </a:t>
            </a:r>
            <a:r>
              <a:rPr lang="en-US" sz="1800">
                <a:hlinkClick r:id="rId4"/>
              </a:rPr>
              <a:t>http://oro.open.ac.uk/604</a:t>
            </a:r>
            <a:endParaRPr lang="en-GB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/>
              <a:t>Krueger, R.A. and Casey, M.A. (2015). Focus Group: A Practical Guide for Applied Research. 5th Edition. Sage Publishing ISBN: 978-1-4833-6524-4 </a:t>
            </a:r>
            <a:r>
              <a:rPr lang="en-GB" sz="1800">
                <a:hlinkClick r:id="rId5"/>
              </a:rPr>
              <a:t>https://richardakrueger.com/focus-group-interviewing</a:t>
            </a:r>
            <a:r>
              <a:rPr lang="en-GB" sz="180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Morgan, D.L. (1996). Focus Groups. </a:t>
            </a:r>
            <a:r>
              <a:rPr lang="en-US" sz="1800" i="1"/>
              <a:t>Annual Review of Sociology, 22(1)</a:t>
            </a:r>
            <a:r>
              <a:rPr lang="en-US" sz="1800"/>
              <a:t>, 129-152. </a:t>
            </a:r>
            <a:r>
              <a:rPr lang="en-GB" sz="1800">
                <a:hlinkClick r:id="rId6"/>
              </a:rPr>
              <a:t>https://doi.org/10.1146/annurev.soc.22.1.129</a:t>
            </a:r>
            <a:r>
              <a:rPr lang="en-GB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845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6E5B-D0A2-FD17-12DB-3E8FFA263B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31</a:t>
            </a:r>
          </a:p>
        </p:txBody>
      </p:sp>
    </p:spTree>
    <p:extLst>
      <p:ext uri="{BB962C8B-B14F-4D97-AF65-F5344CB8AC3E}">
        <p14:creationId xmlns:p14="http://schemas.microsoft.com/office/powerpoint/2010/main" val="2073721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Scholarship of Teaching and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B6FBFD-556D-EC06-6D61-5B7EFF842A79}"/>
              </a:ext>
            </a:extLst>
          </p:cNvPr>
          <p:cNvSpPr txBox="1"/>
          <p:nvPr/>
        </p:nvSpPr>
        <p:spPr>
          <a:xfrm>
            <a:off x="667838" y="1385353"/>
            <a:ext cx="9952265" cy="3739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Scholarship refers to a set of activities which lead to evidence-informed innovation that will enhance teaching and learning for the benefit of students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Scholarship of Teaching and Learning (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SoTL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) is important in three respects: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B9B"/>
              </a:buClr>
              <a:buSzTx/>
              <a:buFont typeface="Calibri" panose="020F0502020204030204" pitchFamily="34" charset="0"/>
              <a:buChar char="─"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For students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allowing us to systematically evaluate our teaching to improve the quality of student learning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B9B"/>
              </a:buClr>
              <a:buSzTx/>
              <a:buFont typeface="Calibri" panose="020F0502020204030204" pitchFamily="34" charset="0"/>
              <a:buChar char="─"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For academic disciplines and institutions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ensuring that we base innovation and future development on robust evaluation enabling our teaching and learning to be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recognised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externally for its excellence and impact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B9B"/>
              </a:buClr>
              <a:buSzTx/>
              <a:buFont typeface="Calibri" panose="020F0502020204030204" pitchFamily="34" charset="0"/>
              <a:buChar char="─"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For practitioners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allowing staff to develop their professional practice in the field of teaching and learning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39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Focusing a study</a:t>
            </a:r>
          </a:p>
        </p:txBody>
      </p:sp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id="{A59ABE58-D0DA-FBAD-CB4F-3EA100B066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095671"/>
              </p:ext>
            </p:extLst>
          </p:nvPr>
        </p:nvGraphicFramePr>
        <p:xfrm>
          <a:off x="756975" y="1178198"/>
          <a:ext cx="5181600" cy="5275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85664F-069E-5CA1-B6FD-AE49CB6118CF}"/>
              </a:ext>
            </a:extLst>
          </p:cNvPr>
          <p:cNvSpPr txBox="1">
            <a:spLocks/>
          </p:cNvSpPr>
          <p:nvPr/>
        </p:nvSpPr>
        <p:spPr>
          <a:xfrm>
            <a:off x="6096000" y="2084646"/>
            <a:ext cx="5181600" cy="210114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Your choice of methods are determined by your</a:t>
            </a:r>
          </a:p>
          <a:p>
            <a:pPr lvl="1"/>
            <a:r>
              <a:rPr lang="en-GB"/>
              <a:t>Research questions</a:t>
            </a:r>
          </a:p>
          <a:p>
            <a:pPr lvl="1"/>
            <a:r>
              <a:rPr lang="en-GB"/>
              <a:t>Preferences and skills</a:t>
            </a:r>
          </a:p>
          <a:p>
            <a:pPr lvl="1"/>
            <a:r>
              <a:rPr lang="en-GB"/>
              <a:t>Philosophical worldview (paradigms) of research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393C62-1C7D-E3F3-E398-94C48023D091}"/>
              </a:ext>
            </a:extLst>
          </p:cNvPr>
          <p:cNvSpPr txBox="1"/>
          <p:nvPr/>
        </p:nvSpPr>
        <p:spPr>
          <a:xfrm>
            <a:off x="6253425" y="5807631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Figure taken from (Creswell and </a:t>
            </a:r>
            <a:r>
              <a:rPr lang="en-GB" err="1"/>
              <a:t>Poth</a:t>
            </a:r>
            <a:r>
              <a:rPr lang="en-GB"/>
              <a:t>, 2018)</a:t>
            </a:r>
          </a:p>
        </p:txBody>
      </p:sp>
    </p:spTree>
    <p:extLst>
      <p:ext uri="{BB962C8B-B14F-4D97-AF65-F5344CB8AC3E}">
        <p14:creationId xmlns:p14="http://schemas.microsoft.com/office/powerpoint/2010/main" val="399106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Research approaches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74298-7DF0-CD05-49F0-88E98E096E66}"/>
              </a:ext>
            </a:extLst>
          </p:cNvPr>
          <p:cNvSpPr txBox="1"/>
          <p:nvPr/>
        </p:nvSpPr>
        <p:spPr>
          <a:xfrm>
            <a:off x="413915" y="1385353"/>
            <a:ext cx="10515599" cy="3675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Quantitative research: “An approach for testing objective theories by examining the relationships between variables. … building in protections against bias, controlling for alternative or counterfactual explanations, and being able to generalize and replicate the findings.”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Qualitative research: “An approach for exploring and understanding the meaning individuals and groups ascribe to a social or human problem. … focus on individual meaning and the importance of reporting the complexity of the situation.”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Mixed methods research: “An approach to inquiry involving collecting both quantitative and qualitative data, integrating the two forms of data … the integration of qualitative and quantitative data yields additional insight beyond the information provided by either the quantitative or qualitative data alone.”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E79C5-AD2B-DD17-DF0D-3D4DD3DBBA0C}"/>
              </a:ext>
            </a:extLst>
          </p:cNvPr>
          <p:cNvSpPr txBox="1"/>
          <p:nvPr/>
        </p:nvSpPr>
        <p:spPr>
          <a:xfrm>
            <a:off x="6678386" y="5771330"/>
            <a:ext cx="6119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Quotations taken from (Creswell and Creswell, 2018)</a:t>
            </a:r>
          </a:p>
        </p:txBody>
      </p:sp>
    </p:spTree>
    <p:extLst>
      <p:ext uri="{BB962C8B-B14F-4D97-AF65-F5344CB8AC3E}">
        <p14:creationId xmlns:p14="http://schemas.microsoft.com/office/powerpoint/2010/main" val="816707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Research methods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9297563-2BEE-CAB6-9D63-96C82CA50082}"/>
              </a:ext>
            </a:extLst>
          </p:cNvPr>
          <p:cNvSpPr txBox="1">
            <a:spLocks/>
          </p:cNvSpPr>
          <p:nvPr/>
        </p:nvSpPr>
        <p:spPr>
          <a:xfrm>
            <a:off x="413915" y="901825"/>
            <a:ext cx="10515600" cy="46818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The specific forms of data collection, analysis and interpretation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95B4FF5F-A637-47E5-AB7A-16A19B3A18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841822"/>
              </p:ext>
            </p:extLst>
          </p:nvPr>
        </p:nvGraphicFramePr>
        <p:xfrm>
          <a:off x="665021" y="1398986"/>
          <a:ext cx="10515597" cy="4192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11023506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49911782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828527483"/>
                    </a:ext>
                  </a:extLst>
                </a:gridCol>
              </a:tblGrid>
              <a:tr h="365611">
                <a:tc>
                  <a:txBody>
                    <a:bodyPr/>
                    <a:lstStyle/>
                    <a:p>
                      <a:r>
                        <a:rPr lang="en-GB" sz="2000"/>
                        <a:t>Quantitative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Qualitative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Mixed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557276"/>
                  </a:ext>
                </a:extLst>
              </a:tr>
              <a:tr h="64685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/>
                        <a:t>Pre-determined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/>
                        <a:t>Emerging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/>
                        <a:t>Both predetermined and emerging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392388"/>
                  </a:ext>
                </a:extLst>
              </a:tr>
              <a:tr h="64685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/>
                        <a:t>Instrument based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/>
                        <a:t>Open-ended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/>
                        <a:t>Both open- and closed-ended questions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360202"/>
                  </a:ext>
                </a:extLst>
              </a:tr>
              <a:tr h="120933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/>
                        <a:t>Performance data, attitude data, observational data, and census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/>
                        <a:t>Interview data, observation data, document data, and audio-visual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/>
                        <a:t>Multiple forms of data drawing on all possibilities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885624"/>
                  </a:ext>
                </a:extLst>
              </a:tr>
              <a:tr h="64685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/>
                        <a:t>Statistical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/>
                        <a:t>Text and image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/>
                        <a:t>Statistical and text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55507"/>
                  </a:ext>
                </a:extLst>
              </a:tr>
              <a:tr h="64685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/>
                        <a:t>Statistical interpretation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/>
                        <a:t>Themes, patterns interpretation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/>
                        <a:t>Across databases interpretation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743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060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Example research scenarios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6CE8FC-3524-E5BC-6AAF-9796B6CAFFDA}"/>
              </a:ext>
            </a:extLst>
          </p:cNvPr>
          <p:cNvSpPr txBox="1">
            <a:spLocks/>
          </p:cNvSpPr>
          <p:nvPr/>
        </p:nvSpPr>
        <p:spPr>
          <a:xfrm>
            <a:off x="603068" y="1088927"/>
            <a:ext cx="5603930" cy="46801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Quantitative approach</a:t>
            </a:r>
          </a:p>
          <a:p>
            <a:pPr lvl="1"/>
            <a:r>
              <a:rPr lang="en-GB" sz="2000"/>
              <a:t>Postpositivist worldview, experimental design, and pre-test and post-test measures of attitudes </a:t>
            </a:r>
            <a:r>
              <a:rPr lang="en-GB" sz="2000" i="1"/>
              <a:t>(tests a theory by specifying a hypothesis and collecting data to support or refute it)</a:t>
            </a:r>
          </a:p>
          <a:p>
            <a:r>
              <a:rPr lang="en-GB" sz="2000"/>
              <a:t>Qualitative approach</a:t>
            </a:r>
          </a:p>
          <a:p>
            <a:pPr lvl="1"/>
            <a:r>
              <a:rPr lang="en-GB" sz="2000"/>
              <a:t>Constructivist worldview, ethnographic design, and observation of behaviour </a:t>
            </a:r>
            <a:r>
              <a:rPr lang="en-GB" sz="2000" i="1"/>
              <a:t>(establish the meaning of a phenomenon from the views of the participants)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A017537-E501-EEDF-2847-26C3865FA8AC}"/>
              </a:ext>
            </a:extLst>
          </p:cNvPr>
          <p:cNvSpPr txBox="1">
            <a:spLocks/>
          </p:cNvSpPr>
          <p:nvPr/>
        </p:nvSpPr>
        <p:spPr>
          <a:xfrm>
            <a:off x="6206998" y="1088927"/>
            <a:ext cx="5398578" cy="46801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Qualitative approach</a:t>
            </a:r>
          </a:p>
          <a:p>
            <a:pPr lvl="1"/>
            <a:r>
              <a:rPr lang="en-GB" sz="2000"/>
              <a:t>Transformative worldview, narrative design, and open-ended interviewing </a:t>
            </a:r>
            <a:r>
              <a:rPr lang="en-GB" sz="2000" i="1"/>
              <a:t>(examine an issue related to oppression of individuals – individuals interviewed to determine their experiences)</a:t>
            </a:r>
          </a:p>
          <a:p>
            <a:r>
              <a:rPr lang="en-GB" sz="2000"/>
              <a:t>Mixed methods approach</a:t>
            </a:r>
          </a:p>
          <a:p>
            <a:pPr lvl="1"/>
            <a:r>
              <a:rPr lang="en-GB" sz="2000"/>
              <a:t>Pragmatic worldview, collection of quantitative and qualitative data sequentially </a:t>
            </a:r>
            <a:r>
              <a:rPr lang="en-GB" sz="2000" i="1"/>
              <a:t>(survey followed by open-ended interviews)</a:t>
            </a:r>
          </a:p>
        </p:txBody>
      </p:sp>
    </p:spTree>
    <p:extLst>
      <p:ext uri="{BB962C8B-B14F-4D97-AF65-F5344CB8AC3E}">
        <p14:creationId xmlns:p14="http://schemas.microsoft.com/office/powerpoint/2010/main" val="331016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Interviews and focus groups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A77B56A9-2BAB-8FDE-1E8C-5AB768D559D7}"/>
              </a:ext>
            </a:extLst>
          </p:cNvPr>
          <p:cNvSpPr txBox="1">
            <a:spLocks/>
          </p:cNvSpPr>
          <p:nvPr/>
        </p:nvSpPr>
        <p:spPr>
          <a:xfrm>
            <a:off x="413916" y="1139254"/>
            <a:ext cx="4244610" cy="443249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/>
              <a:t>Interviews</a:t>
            </a:r>
          </a:p>
          <a:p>
            <a:pPr lvl="1"/>
            <a:r>
              <a:rPr lang="en-US"/>
              <a:t>Allow for in-depth discussion with an individual </a:t>
            </a:r>
          </a:p>
          <a:p>
            <a:pPr lvl="1"/>
            <a:r>
              <a:rPr lang="en-US"/>
              <a:t>Easy to schedule</a:t>
            </a:r>
          </a:p>
          <a:p>
            <a:pPr lvl="1"/>
            <a:r>
              <a:rPr lang="en-US"/>
              <a:t>More suitable for sensitive topics</a:t>
            </a:r>
          </a:p>
          <a:p>
            <a:pPr lvl="1"/>
            <a:r>
              <a:rPr lang="en-US"/>
              <a:t>More time consuming than focus groups</a:t>
            </a:r>
          </a:p>
          <a:p>
            <a:pPr lvl="1"/>
            <a:r>
              <a:rPr lang="en-US"/>
              <a:t>Reactive effects (influence of the interviewer)</a:t>
            </a:r>
          </a:p>
        </p:txBody>
      </p:sp>
      <p:pic>
        <p:nvPicPr>
          <p:cNvPr id="4" name="Picture 3" descr="A picture containing shirt&#10;&#10;Description automatically generated">
            <a:extLst>
              <a:ext uri="{FF2B5EF4-FFF2-40B4-BE49-F238E27FC236}">
                <a16:creationId xmlns:a16="http://schemas.microsoft.com/office/drawing/2014/main" id="{03E802B5-12D2-A687-0810-EB0F31172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25" y="1214109"/>
            <a:ext cx="2277482" cy="4554964"/>
          </a:xfrm>
          <a:prstGeom prst="rect">
            <a:avLst/>
          </a:prstGeom>
        </p:spPr>
      </p:pic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A7F4E95D-FFBB-F2B4-74D6-69BF445EFEEC}"/>
              </a:ext>
            </a:extLst>
          </p:cNvPr>
          <p:cNvSpPr txBox="1">
            <a:spLocks/>
          </p:cNvSpPr>
          <p:nvPr/>
        </p:nvSpPr>
        <p:spPr>
          <a:xfrm>
            <a:off x="7033605" y="1139254"/>
            <a:ext cx="4660189" cy="5205015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/>
              <a:t>Focus groups</a:t>
            </a:r>
          </a:p>
          <a:p>
            <a:pPr lvl="1">
              <a:lnSpc>
                <a:spcPct val="100000"/>
              </a:lnSpc>
            </a:pPr>
            <a:r>
              <a:rPr lang="en-US"/>
              <a:t>Allows for group discussion, interaction</a:t>
            </a:r>
          </a:p>
          <a:p>
            <a:pPr lvl="1">
              <a:lnSpc>
                <a:spcPct val="100000"/>
              </a:lnSpc>
            </a:pPr>
            <a:r>
              <a:rPr lang="en-US"/>
              <a:t>Need to coordinate and manage multiple participants </a:t>
            </a:r>
          </a:p>
          <a:p>
            <a:pPr lvl="1">
              <a:lnSpc>
                <a:spcPct val="100000"/>
              </a:lnSpc>
            </a:pPr>
            <a:r>
              <a:rPr lang="en-US"/>
              <a:t>More efficient than interviews (collect data from multiple people) </a:t>
            </a:r>
          </a:p>
          <a:p>
            <a:pPr lvl="1">
              <a:lnSpc>
                <a:spcPct val="100000"/>
              </a:lnSpc>
            </a:pPr>
            <a:r>
              <a:rPr lang="en-US"/>
              <a:t>Subject to group dynamics (group effect)</a:t>
            </a:r>
          </a:p>
          <a:p>
            <a:pPr lvl="1">
              <a:lnSpc>
                <a:spcPct val="100000"/>
              </a:lnSpc>
            </a:pPr>
            <a:r>
              <a:rPr lang="en-US"/>
              <a:t>Less anonymous (sensitive topics)</a:t>
            </a:r>
          </a:p>
        </p:txBody>
      </p:sp>
    </p:spTree>
    <p:extLst>
      <p:ext uri="{BB962C8B-B14F-4D97-AF65-F5344CB8AC3E}">
        <p14:creationId xmlns:p14="http://schemas.microsoft.com/office/powerpoint/2010/main" val="257451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Who conducts the interview/focus group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A34DC-BAF8-18B9-1725-AF2F5B7B02EF}"/>
              </a:ext>
            </a:extLst>
          </p:cNvPr>
          <p:cNvSpPr txBox="1"/>
          <p:nvPr/>
        </p:nvSpPr>
        <p:spPr>
          <a:xfrm>
            <a:off x="556654" y="1221670"/>
            <a:ext cx="6758546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Consider the position and expertise of the person who should conduct the interview/focus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Position – power 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Expertise – ability to put responses into proper context</a:t>
            </a:r>
          </a:p>
          <a:p>
            <a:endParaRPr lang="en-US" sz="2000"/>
          </a:p>
          <a:p>
            <a:r>
              <a:rPr lang="en-US" sz="2400" b="1"/>
              <a:t>Task</a:t>
            </a:r>
          </a:p>
          <a:p>
            <a:r>
              <a:rPr lang="en-US" sz="2400"/>
              <a:t>What factors are important for choosing an interviewer or moderator of a focus group?  </a:t>
            </a:r>
          </a:p>
          <a:p>
            <a:endParaRPr lang="en-US" sz="240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923A996-81EB-C0C6-26BB-0D4196313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366" y="1655403"/>
            <a:ext cx="3752434" cy="37524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7B6118-F20D-D7D4-0D7E-F734057EDB73}"/>
              </a:ext>
            </a:extLst>
          </p:cNvPr>
          <p:cNvSpPr txBox="1"/>
          <p:nvPr/>
        </p:nvSpPr>
        <p:spPr>
          <a:xfrm>
            <a:off x="3555839" y="5717671"/>
            <a:ext cx="8091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hlinkClick r:id="rId4"/>
              </a:rPr>
              <a:t>Factors in choosing Interviewers/facilitators Padlet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5742597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AB24DCB6-B19B-4A4B-82AA-A443AC496DAE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60A6B559-7EF3-1146-8945-35F68351DF66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45991D4C-FE3A-DD49-9F9D-812C6DA697D5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F7B079B8-8FBA-9E46-A97C-4ADCB3A31155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EB94B822-F5A1-864D-A2F5-29356FFCDE5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1A8143CE0C134B8A33BBDF9C822137" ma:contentTypeVersion="17" ma:contentTypeDescription="Create a new document." ma:contentTypeScope="" ma:versionID="1169a015bf4d266354688ed543452e95">
  <xsd:schema xmlns:xsd="http://www.w3.org/2001/XMLSchema" xmlns:xs="http://www.w3.org/2001/XMLSchema" xmlns:p="http://schemas.microsoft.com/office/2006/metadata/properties" xmlns:ns2="b09089af-d965-4a35-adc6-c1557f4ef19b" xmlns:ns3="7197fb12-7609-4665-ab28-2c56dc6efc6c" xmlns:ns4="e4476828-269d-41e7-8c7f-463a607b843c" targetNamespace="http://schemas.microsoft.com/office/2006/metadata/properties" ma:root="true" ma:fieldsID="b49e31280a76db8fc64ebb0130f349fe" ns2:_="" ns3:_="" ns4:_="">
    <xsd:import namespace="b09089af-d965-4a35-adc6-c1557f4ef19b"/>
    <xsd:import namespace="7197fb12-7609-4665-ab28-2c56dc6efc6c"/>
    <xsd:import namespace="e4476828-269d-41e7-8c7f-463a607b8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DateTake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9089af-d965-4a35-adc6-c1557f4ef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97fb12-7609-4665-ab28-2c56dc6efc6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76828-269d-41e7-8c7f-463a607b843c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aa62de6b-3c3a-46eb-aa73-b954e9c17589}" ma:internalName="TaxCatchAll" ma:showField="CatchAllData" ma:web="7197fb12-7609-4665-ab28-2c56dc6efc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476828-269d-41e7-8c7f-463a607b843c" xsi:nil="true"/>
    <lcf76f155ced4ddcb4097134ff3c332f xmlns="b09089af-d965-4a35-adc6-c1557f4ef19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6AA7EFF-D8BC-4EC4-9134-0E79B70F047D}">
  <ds:schemaRefs>
    <ds:schemaRef ds:uri="7197fb12-7609-4665-ab28-2c56dc6efc6c"/>
    <ds:schemaRef ds:uri="b09089af-d965-4a35-adc6-c1557f4ef19b"/>
    <ds:schemaRef ds:uri="e4476828-269d-41e7-8c7f-463a607b84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1F123D-72E4-47AA-AF87-050EE8541186}">
  <ds:schemaRefs>
    <ds:schemaRef ds:uri="7197fb12-7609-4665-ab28-2c56dc6efc6c"/>
    <ds:schemaRef ds:uri="b09089af-d965-4a35-adc6-c1557f4ef19b"/>
    <ds:schemaRef ds:uri="e4476828-269d-41e7-8c7f-463a607b84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OU-Powerpoint-Template-Master</Template>
  <TotalTime>0</TotalTime>
  <Words>2244</Words>
  <Application>Microsoft Office PowerPoint</Application>
  <PresentationFormat>Widescreen</PresentationFormat>
  <Paragraphs>313</Paragraphs>
  <Slides>25</Slides>
  <Notes>25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Poppins</vt:lpstr>
      <vt:lpstr>Poppins SemiBold</vt:lpstr>
      <vt:lpstr>Covers</vt:lpstr>
      <vt:lpstr>Contents Slides</vt:lpstr>
      <vt:lpstr>Chapter Headings / Dividers</vt:lpstr>
      <vt:lpstr>Slide Options</vt:lpstr>
      <vt:lpstr>End Slides</vt:lpstr>
      <vt:lpstr>Intro Slide Title 3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31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Slide Title 3</dc:title>
  <dc:subject>OU Master PowerPoint Template with accessibility guidance and best practice tips</dc:subject>
  <dc:creator>Susan.Pawley [She/Her]</dc:creator>
  <cp:keywords>OU Master PowerPoint Template</cp:keywords>
  <dc:description/>
  <cp:lastModifiedBy>Diane.Ford</cp:lastModifiedBy>
  <cp:revision>2</cp:revision>
  <dcterms:created xsi:type="dcterms:W3CDTF">2023-07-19T07:59:33Z</dcterms:created>
  <dcterms:modified xsi:type="dcterms:W3CDTF">2023-07-25T13:47:26Z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0x010100E11A8143CE0C134B8A33BBDF9C822137</vt:lpwstr>
  </property>
  <property fmtid="{D5CDD505-2E9C-101B-9397-08002B2CF9AE}" pid="3" name="MediaServiceImageTags">
    <vt:lpwstr/>
  </property>
</Properties>
</file>