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84" r:id="rId6"/>
  </p:sldMasterIdLst>
  <p:notesMasterIdLst>
    <p:notesMasterId r:id="rId23"/>
  </p:notesMasterIdLst>
  <p:sldIdLst>
    <p:sldId id="342" r:id="rId7"/>
    <p:sldId id="305" r:id="rId8"/>
    <p:sldId id="343" r:id="rId9"/>
    <p:sldId id="344" r:id="rId10"/>
    <p:sldId id="345" r:id="rId11"/>
    <p:sldId id="346" r:id="rId12"/>
    <p:sldId id="347" r:id="rId13"/>
    <p:sldId id="348" r:id="rId14"/>
    <p:sldId id="349" r:id="rId15"/>
    <p:sldId id="350" r:id="rId16"/>
    <p:sldId id="351" r:id="rId17"/>
    <p:sldId id="352" r:id="rId18"/>
    <p:sldId id="353" r:id="rId19"/>
    <p:sldId id="324" r:id="rId20"/>
    <p:sldId id="361"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6B164-29CA-4BC5-9CC3-D45E82D06F8D}" v="79" dt="2023-08-09T08:53:12.241"/>
    <p1510:client id="{81307D78-C68C-0AB8-44F8-B23345BCFF70}" v="45" dt="2023-08-08T14:36:42.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7E33-490E-4BD1-8F50-3B09394E9B4C}" type="doc">
      <dgm:prSet loTypeId="urn:microsoft.com/office/officeart/2005/8/layout/hProcess9" loCatId="process" qsTypeId="urn:microsoft.com/office/officeart/2005/8/quickstyle/simple5" qsCatId="simple" csTypeId="urn:microsoft.com/office/officeart/2005/8/colors/accent6_3" csCatId="accent6" phldr="1"/>
      <dgm:spPr/>
      <dgm:t>
        <a:bodyPr/>
        <a:lstStyle/>
        <a:p>
          <a:endParaRPr lang="en-GB"/>
        </a:p>
      </dgm:t>
    </dgm:pt>
    <dgm:pt modelId="{4BFA6C34-1255-48DA-9F37-622D946D4B14}">
      <dgm:prSet/>
      <dgm:spPr>
        <a:xfrm>
          <a:off x="2584" y="1176378"/>
          <a:ext cx="1504884" cy="1568505"/>
        </a:xfr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idea – discuss with School  Scholarship Lead or eSTEeM Directors</a:t>
          </a:r>
        </a:p>
      </dgm:t>
    </dgm:pt>
    <dgm:pt modelId="{B8A7CB11-DA76-4385-B8FD-32509455DC45}" type="parTrans" cxnId="{6A18213E-8F75-41B4-A360-6319DE6B7C7B}">
      <dgm:prSet/>
      <dgm:spPr/>
      <dgm:t>
        <a:bodyPr/>
        <a:lstStyle/>
        <a:p>
          <a:endParaRPr lang="en-GB"/>
        </a:p>
      </dgm:t>
    </dgm:pt>
    <dgm:pt modelId="{650C0179-893C-4265-ABCA-6825DE0F972C}" type="sibTrans" cxnId="{6A18213E-8F75-41B4-A360-6319DE6B7C7B}">
      <dgm:prSet/>
      <dgm:spPr/>
      <dgm:t>
        <a:bodyPr/>
        <a:lstStyle/>
        <a:p>
          <a:endParaRPr lang="en-GB"/>
        </a:p>
      </dgm:t>
    </dgm:pt>
    <dgm:pt modelId="{E9D584C0-F592-4B30-824D-96C78E52C003}">
      <dgm:prSet/>
      <dgm:spPr>
        <a:xfrm>
          <a:off x="1582713" y="1176378"/>
          <a:ext cx="1504884" cy="1568505"/>
        </a:xfr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proposal form completed, endorsed by Scholarship Lead and signed by HOS/LLM to approve workload</a:t>
          </a:r>
        </a:p>
      </dgm:t>
    </dgm:pt>
    <dgm:pt modelId="{66F07703-21DE-41B8-B19C-7F6FAF69948A}" type="parTrans" cxnId="{7465D347-B5BA-4DD8-A364-951C76A77C4F}">
      <dgm:prSet/>
      <dgm:spPr/>
      <dgm:t>
        <a:bodyPr/>
        <a:lstStyle/>
        <a:p>
          <a:endParaRPr lang="en-GB"/>
        </a:p>
      </dgm:t>
    </dgm:pt>
    <dgm:pt modelId="{9E4472BC-D085-4851-BEC1-3FE3EFC6360D}" type="sibTrans" cxnId="{7465D347-B5BA-4DD8-A364-951C76A77C4F}">
      <dgm:prSet/>
      <dgm:spPr/>
      <dgm:t>
        <a:bodyPr/>
        <a:lstStyle/>
        <a:p>
          <a:endParaRPr lang="en-GB"/>
        </a:p>
      </dgm:t>
    </dgm:pt>
    <dgm:pt modelId="{49EBB590-70DD-4593-930D-FEF038894A69}">
      <dgm:prSet/>
      <dgm:spPr>
        <a:xfrm>
          <a:off x="3162842" y="1176378"/>
          <a:ext cx="1504884" cy="1568505"/>
        </a:xfr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Proposal submitted by advertised deadline</a:t>
          </a:r>
        </a:p>
      </dgm:t>
    </dgm:pt>
    <dgm:pt modelId="{1EF0D9B9-AC25-4C01-8B3C-A03AD8B557B4}" type="parTrans" cxnId="{F212F343-2E71-4E2D-8C63-1B5D4DD98673}">
      <dgm:prSet/>
      <dgm:spPr/>
      <dgm:t>
        <a:bodyPr/>
        <a:lstStyle/>
        <a:p>
          <a:endParaRPr lang="en-GB"/>
        </a:p>
      </dgm:t>
    </dgm:pt>
    <dgm:pt modelId="{96293363-F9DB-4D04-8A9F-CD8BB8CB4A50}" type="sibTrans" cxnId="{F212F343-2E71-4E2D-8C63-1B5D4DD98673}">
      <dgm:prSet/>
      <dgm:spPr/>
      <dgm:t>
        <a:bodyPr/>
        <a:lstStyle/>
        <a:p>
          <a:endParaRPr lang="en-GB"/>
        </a:p>
      </dgm:t>
    </dgm:pt>
    <dgm:pt modelId="{69269371-5304-458A-8305-2D07A659A15C}">
      <dgm:prSet/>
      <dgm:spPr>
        <a:xfrm>
          <a:off x="4742972" y="1176378"/>
          <a:ext cx="1504884" cy="1568505"/>
        </a:xfr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eSTEeM Coordination Group meeting to evaluate proposals – accept, revise or decline</a:t>
          </a:r>
        </a:p>
      </dgm:t>
    </dgm:pt>
    <dgm:pt modelId="{36B6CF08-93B1-4ACB-BD6D-DB5A70FA72EA}" type="parTrans" cxnId="{AF1CAF6C-0CC9-4873-A8B2-58E504BDC7EB}">
      <dgm:prSet/>
      <dgm:spPr/>
      <dgm:t>
        <a:bodyPr/>
        <a:lstStyle/>
        <a:p>
          <a:endParaRPr lang="en-GB"/>
        </a:p>
      </dgm:t>
    </dgm:pt>
    <dgm:pt modelId="{30F6BFF9-ED95-4670-8D47-A9B054E2C2B9}" type="sibTrans" cxnId="{AF1CAF6C-0CC9-4873-A8B2-58E504BDC7EB}">
      <dgm:prSet/>
      <dgm:spPr/>
      <dgm:t>
        <a:bodyPr/>
        <a:lstStyle/>
        <a:p>
          <a:endParaRPr lang="en-GB"/>
        </a:p>
      </dgm:t>
    </dgm:pt>
    <dgm:pt modelId="{1F6CFB7A-A3F1-4899-813B-D8445674EDB1}">
      <dgm:prSet/>
      <dgm:spPr>
        <a:xfrm>
          <a:off x="6323101" y="1176378"/>
          <a:ext cx="1504884" cy="1568505"/>
        </a:xfr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proposers informed of decision</a:t>
          </a:r>
        </a:p>
      </dgm:t>
    </dgm:pt>
    <dgm:pt modelId="{D436FEED-9167-4C91-93C9-AB2BA2DD0203}" type="parTrans" cxnId="{88F81908-D242-4111-B673-754086A526E0}">
      <dgm:prSet/>
      <dgm:spPr/>
      <dgm:t>
        <a:bodyPr/>
        <a:lstStyle/>
        <a:p>
          <a:endParaRPr lang="en-GB"/>
        </a:p>
      </dgm:t>
    </dgm:pt>
    <dgm:pt modelId="{C91B9BEA-0A00-4337-9F77-7B6031E7245C}" type="sibTrans" cxnId="{88F81908-D242-4111-B673-754086A526E0}">
      <dgm:prSet/>
      <dgm:spPr/>
      <dgm:t>
        <a:bodyPr/>
        <a:lstStyle/>
        <a:p>
          <a:endParaRPr lang="en-GB"/>
        </a:p>
      </dgm:t>
    </dgm:pt>
    <dgm:pt modelId="{B9778DD7-4B75-4BF0-9719-5B7644E79BC6}">
      <dgm:prSet/>
      <dgm:spPr>
        <a:solidFill>
          <a:schemeClr val="accent4">
            <a:lumMod val="50000"/>
          </a:schemeClr>
        </a:solidFill>
      </dgm:spPr>
      <dgm:t>
        <a:bodyPr/>
        <a:lstStyle/>
        <a:p>
          <a:pPr rtl="0"/>
          <a:r>
            <a:rPr lang="en-GB">
              <a:solidFill>
                <a:srgbClr val="FFFFFF"/>
              </a:solidFill>
              <a:latin typeface="Arial"/>
              <a:ea typeface="+mn-ea"/>
              <a:cs typeface="+mn-cs"/>
            </a:rPr>
            <a:t>Where necessary, plans revised. Final sign-off by </a:t>
          </a:r>
          <a:r>
            <a:rPr lang="en-GB" err="1">
              <a:solidFill>
                <a:srgbClr val="FFFFFF"/>
              </a:solidFill>
              <a:latin typeface="Arial"/>
              <a:ea typeface="+mn-ea"/>
              <a:cs typeface="+mn-cs"/>
            </a:rPr>
            <a:t>eSTEeM</a:t>
          </a:r>
          <a:r>
            <a:rPr lang="en-GB">
              <a:solidFill>
                <a:srgbClr val="FFFFFF"/>
              </a:solidFill>
              <a:latin typeface="Arial"/>
              <a:ea typeface="+mn-ea"/>
              <a:cs typeface="+mn-cs"/>
            </a:rPr>
            <a:t> Directors </a:t>
          </a:r>
          <a:endParaRPr lang="en-GB"/>
        </a:p>
      </dgm:t>
    </dgm:pt>
    <dgm:pt modelId="{7EEEF82D-6A67-4C4A-BCAF-4A490E774060}" type="parTrans" cxnId="{0988C3ED-0145-4490-99C1-61B2B7ADB95F}">
      <dgm:prSet/>
      <dgm:spPr/>
      <dgm:t>
        <a:bodyPr/>
        <a:lstStyle/>
        <a:p>
          <a:endParaRPr lang="en-GB"/>
        </a:p>
      </dgm:t>
    </dgm:pt>
    <dgm:pt modelId="{48937594-A669-4597-9B55-5B9FB2F9EE67}" type="sibTrans" cxnId="{0988C3ED-0145-4490-99C1-61B2B7ADB95F}">
      <dgm:prSet/>
      <dgm:spPr/>
      <dgm:t>
        <a:bodyPr/>
        <a:lstStyle/>
        <a:p>
          <a:endParaRPr lang="en-GB"/>
        </a:p>
      </dgm:t>
    </dgm:pt>
    <dgm:pt modelId="{2C4ACF66-D10A-45A3-B8B1-7B2AF8A1CE9D}" type="pres">
      <dgm:prSet presAssocID="{6DAE7E33-490E-4BD1-8F50-3B09394E9B4C}" presName="CompostProcess" presStyleCnt="0">
        <dgm:presLayoutVars>
          <dgm:dir/>
          <dgm:resizeHandles val="exact"/>
        </dgm:presLayoutVars>
      </dgm:prSet>
      <dgm:spPr/>
    </dgm:pt>
    <dgm:pt modelId="{C6B11522-BEA2-4885-98A0-29C3590DF607}" type="pres">
      <dgm:prSet presAssocID="{6DAE7E33-490E-4BD1-8F50-3B09394E9B4C}" presName="arrow" presStyleLbl="bgShp" presStyleIdx="0" presStyleCnt="1"/>
      <dgm:spPr>
        <a:xfrm>
          <a:off x="705802" y="0"/>
          <a:ext cx="7999095" cy="3921263"/>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gm:spPr>
    </dgm:pt>
    <dgm:pt modelId="{3E7F9A4B-2C83-4413-838C-32C1AEFA92EE}" type="pres">
      <dgm:prSet presAssocID="{6DAE7E33-490E-4BD1-8F50-3B09394E9B4C}" presName="linearProcess" presStyleCnt="0"/>
      <dgm:spPr/>
    </dgm:pt>
    <dgm:pt modelId="{374792B8-4C7E-4EBC-AD53-54E20539A878}" type="pres">
      <dgm:prSet presAssocID="{4BFA6C34-1255-48DA-9F37-622D946D4B14}" presName="textNode" presStyleLbl="node1" presStyleIdx="0" presStyleCnt="6">
        <dgm:presLayoutVars>
          <dgm:bulletEnabled val="1"/>
        </dgm:presLayoutVars>
      </dgm:prSet>
      <dgm:spPr>
        <a:prstGeom prst="roundRect">
          <a:avLst/>
        </a:prstGeom>
      </dgm:spPr>
    </dgm:pt>
    <dgm:pt modelId="{8537ADD5-10E8-4737-B117-54A892D9BA65}" type="pres">
      <dgm:prSet presAssocID="{650C0179-893C-4265-ABCA-6825DE0F972C}" presName="sibTrans" presStyleCnt="0"/>
      <dgm:spPr/>
    </dgm:pt>
    <dgm:pt modelId="{0984352E-20FC-4E33-B81D-DA0CA3EB6E63}" type="pres">
      <dgm:prSet presAssocID="{E9D584C0-F592-4B30-824D-96C78E52C003}" presName="textNode" presStyleLbl="node1" presStyleIdx="1" presStyleCnt="6">
        <dgm:presLayoutVars>
          <dgm:bulletEnabled val="1"/>
        </dgm:presLayoutVars>
      </dgm:prSet>
      <dgm:spPr>
        <a:prstGeom prst="roundRect">
          <a:avLst/>
        </a:prstGeom>
      </dgm:spPr>
    </dgm:pt>
    <dgm:pt modelId="{55046C30-D7F6-432F-9230-2664DBA64533}" type="pres">
      <dgm:prSet presAssocID="{9E4472BC-D085-4851-BEC1-3FE3EFC6360D}" presName="sibTrans" presStyleCnt="0"/>
      <dgm:spPr/>
    </dgm:pt>
    <dgm:pt modelId="{758A6D15-119C-4AD3-AD68-888759AA0AF0}" type="pres">
      <dgm:prSet presAssocID="{49EBB590-70DD-4593-930D-FEF038894A69}" presName="textNode" presStyleLbl="node1" presStyleIdx="2" presStyleCnt="6">
        <dgm:presLayoutVars>
          <dgm:bulletEnabled val="1"/>
        </dgm:presLayoutVars>
      </dgm:prSet>
      <dgm:spPr>
        <a:prstGeom prst="roundRect">
          <a:avLst/>
        </a:prstGeom>
      </dgm:spPr>
    </dgm:pt>
    <dgm:pt modelId="{7F82C4A5-9FC6-4793-8625-AAFD714203B0}" type="pres">
      <dgm:prSet presAssocID="{96293363-F9DB-4D04-8A9F-CD8BB8CB4A50}" presName="sibTrans" presStyleCnt="0"/>
      <dgm:spPr/>
    </dgm:pt>
    <dgm:pt modelId="{D0F2BF96-5B4E-4231-849C-0A410FF0B0D7}" type="pres">
      <dgm:prSet presAssocID="{69269371-5304-458A-8305-2D07A659A15C}" presName="textNode" presStyleLbl="node1" presStyleIdx="3" presStyleCnt="6">
        <dgm:presLayoutVars>
          <dgm:bulletEnabled val="1"/>
        </dgm:presLayoutVars>
      </dgm:prSet>
      <dgm:spPr>
        <a:prstGeom prst="roundRect">
          <a:avLst/>
        </a:prstGeom>
      </dgm:spPr>
    </dgm:pt>
    <dgm:pt modelId="{F7696990-7916-4E61-B6BA-0DE269BFFFED}" type="pres">
      <dgm:prSet presAssocID="{30F6BFF9-ED95-4670-8D47-A9B054E2C2B9}" presName="sibTrans" presStyleCnt="0"/>
      <dgm:spPr/>
    </dgm:pt>
    <dgm:pt modelId="{5E016BE0-F61F-4BA1-BC4C-A4328C507082}" type="pres">
      <dgm:prSet presAssocID="{1F6CFB7A-A3F1-4899-813B-D8445674EDB1}" presName="textNode" presStyleLbl="node1" presStyleIdx="4" presStyleCnt="6">
        <dgm:presLayoutVars>
          <dgm:bulletEnabled val="1"/>
        </dgm:presLayoutVars>
      </dgm:prSet>
      <dgm:spPr>
        <a:prstGeom prst="roundRect">
          <a:avLst/>
        </a:prstGeom>
      </dgm:spPr>
    </dgm:pt>
    <dgm:pt modelId="{707C0A7D-90F7-4EAD-B100-B70B83FBA8A8}" type="pres">
      <dgm:prSet presAssocID="{C91B9BEA-0A00-4337-9F77-7B6031E7245C}" presName="sibTrans" presStyleCnt="0"/>
      <dgm:spPr/>
    </dgm:pt>
    <dgm:pt modelId="{6F6A3230-752E-45F9-9CE8-69F7686F2EA7}" type="pres">
      <dgm:prSet presAssocID="{B9778DD7-4B75-4BF0-9719-5B7644E79BC6}" presName="textNode" presStyleLbl="node1" presStyleIdx="5" presStyleCnt="6">
        <dgm:presLayoutVars>
          <dgm:bulletEnabled val="1"/>
        </dgm:presLayoutVars>
      </dgm:prSet>
      <dgm:spPr/>
    </dgm:pt>
  </dgm:ptLst>
  <dgm:cxnLst>
    <dgm:cxn modelId="{88F81908-D242-4111-B673-754086A526E0}" srcId="{6DAE7E33-490E-4BD1-8F50-3B09394E9B4C}" destId="{1F6CFB7A-A3F1-4899-813B-D8445674EDB1}" srcOrd="4" destOrd="0" parTransId="{D436FEED-9167-4C91-93C9-AB2BA2DD0203}" sibTransId="{C91B9BEA-0A00-4337-9F77-7B6031E7245C}"/>
    <dgm:cxn modelId="{E442A617-D0F4-48AE-8B1B-8B095D77C423}" type="presOf" srcId="{69269371-5304-458A-8305-2D07A659A15C}" destId="{D0F2BF96-5B4E-4231-849C-0A410FF0B0D7}" srcOrd="0" destOrd="0" presId="urn:microsoft.com/office/officeart/2005/8/layout/hProcess9"/>
    <dgm:cxn modelId="{6A18213E-8F75-41B4-A360-6319DE6B7C7B}" srcId="{6DAE7E33-490E-4BD1-8F50-3B09394E9B4C}" destId="{4BFA6C34-1255-48DA-9F37-622D946D4B14}" srcOrd="0" destOrd="0" parTransId="{B8A7CB11-DA76-4385-B8FD-32509455DC45}" sibTransId="{650C0179-893C-4265-ABCA-6825DE0F972C}"/>
    <dgm:cxn modelId="{F212F343-2E71-4E2D-8C63-1B5D4DD98673}" srcId="{6DAE7E33-490E-4BD1-8F50-3B09394E9B4C}" destId="{49EBB590-70DD-4593-930D-FEF038894A69}" srcOrd="2" destOrd="0" parTransId="{1EF0D9B9-AC25-4C01-8B3C-A03AD8B557B4}" sibTransId="{96293363-F9DB-4D04-8A9F-CD8BB8CB4A50}"/>
    <dgm:cxn modelId="{7465D347-B5BA-4DD8-A364-951C76A77C4F}" srcId="{6DAE7E33-490E-4BD1-8F50-3B09394E9B4C}" destId="{E9D584C0-F592-4B30-824D-96C78E52C003}" srcOrd="1" destOrd="0" parTransId="{66F07703-21DE-41B8-B19C-7F6FAF69948A}" sibTransId="{9E4472BC-D085-4851-BEC1-3FE3EFC6360D}"/>
    <dgm:cxn modelId="{AF1CAF6C-0CC9-4873-A8B2-58E504BDC7EB}" srcId="{6DAE7E33-490E-4BD1-8F50-3B09394E9B4C}" destId="{69269371-5304-458A-8305-2D07A659A15C}" srcOrd="3" destOrd="0" parTransId="{36B6CF08-93B1-4ACB-BD6D-DB5A70FA72EA}" sibTransId="{30F6BFF9-ED95-4670-8D47-A9B054E2C2B9}"/>
    <dgm:cxn modelId="{4D45E755-7988-4EED-BF3D-59D1D83B112D}" type="presOf" srcId="{B9778DD7-4B75-4BF0-9719-5B7644E79BC6}" destId="{6F6A3230-752E-45F9-9CE8-69F7686F2EA7}" srcOrd="0" destOrd="0" presId="urn:microsoft.com/office/officeart/2005/8/layout/hProcess9"/>
    <dgm:cxn modelId="{4DDB367F-819A-4B97-A3A0-AE49C7E10F95}" type="presOf" srcId="{6DAE7E33-490E-4BD1-8F50-3B09394E9B4C}" destId="{2C4ACF66-D10A-45A3-B8B1-7B2AF8A1CE9D}" srcOrd="0" destOrd="0" presId="urn:microsoft.com/office/officeart/2005/8/layout/hProcess9"/>
    <dgm:cxn modelId="{EF28CF9D-3488-4A73-B25F-6D7D99390D83}" type="presOf" srcId="{49EBB590-70DD-4593-930D-FEF038894A69}" destId="{758A6D15-119C-4AD3-AD68-888759AA0AF0}" srcOrd="0" destOrd="0" presId="urn:microsoft.com/office/officeart/2005/8/layout/hProcess9"/>
    <dgm:cxn modelId="{05DD259E-2B33-4B70-AAD1-96CF99F5752C}" type="presOf" srcId="{4BFA6C34-1255-48DA-9F37-622D946D4B14}" destId="{374792B8-4C7E-4EBC-AD53-54E20539A878}" srcOrd="0" destOrd="0" presId="urn:microsoft.com/office/officeart/2005/8/layout/hProcess9"/>
    <dgm:cxn modelId="{56BE86D1-789D-4FFA-92DE-22651F386EC5}" type="presOf" srcId="{1F6CFB7A-A3F1-4899-813B-D8445674EDB1}" destId="{5E016BE0-F61F-4BA1-BC4C-A4328C507082}" srcOrd="0" destOrd="0" presId="urn:microsoft.com/office/officeart/2005/8/layout/hProcess9"/>
    <dgm:cxn modelId="{BB8C67E6-8467-4724-9BBF-D44C522D229F}" type="presOf" srcId="{E9D584C0-F592-4B30-824D-96C78E52C003}" destId="{0984352E-20FC-4E33-B81D-DA0CA3EB6E63}" srcOrd="0" destOrd="0" presId="urn:microsoft.com/office/officeart/2005/8/layout/hProcess9"/>
    <dgm:cxn modelId="{0988C3ED-0145-4490-99C1-61B2B7ADB95F}" srcId="{6DAE7E33-490E-4BD1-8F50-3B09394E9B4C}" destId="{B9778DD7-4B75-4BF0-9719-5B7644E79BC6}" srcOrd="5" destOrd="0" parTransId="{7EEEF82D-6A67-4C4A-BCAF-4A490E774060}" sibTransId="{48937594-A669-4597-9B55-5B9FB2F9EE67}"/>
    <dgm:cxn modelId="{02D5801F-FF6B-46A6-8257-300B92BE1D9E}" type="presParOf" srcId="{2C4ACF66-D10A-45A3-B8B1-7B2AF8A1CE9D}" destId="{C6B11522-BEA2-4885-98A0-29C3590DF607}" srcOrd="0" destOrd="0" presId="urn:microsoft.com/office/officeart/2005/8/layout/hProcess9"/>
    <dgm:cxn modelId="{95063B11-8562-4343-83EE-5DC84C625F19}" type="presParOf" srcId="{2C4ACF66-D10A-45A3-B8B1-7B2AF8A1CE9D}" destId="{3E7F9A4B-2C83-4413-838C-32C1AEFA92EE}" srcOrd="1" destOrd="0" presId="urn:microsoft.com/office/officeart/2005/8/layout/hProcess9"/>
    <dgm:cxn modelId="{450C0CD2-C330-41C1-AFE5-B87FBAE30028}" type="presParOf" srcId="{3E7F9A4B-2C83-4413-838C-32C1AEFA92EE}" destId="{374792B8-4C7E-4EBC-AD53-54E20539A878}" srcOrd="0" destOrd="0" presId="urn:microsoft.com/office/officeart/2005/8/layout/hProcess9"/>
    <dgm:cxn modelId="{1ED23612-D437-4560-9082-BE3537D0CB60}" type="presParOf" srcId="{3E7F9A4B-2C83-4413-838C-32C1AEFA92EE}" destId="{8537ADD5-10E8-4737-B117-54A892D9BA65}" srcOrd="1" destOrd="0" presId="urn:microsoft.com/office/officeart/2005/8/layout/hProcess9"/>
    <dgm:cxn modelId="{013BD4E9-D44C-4C50-B663-26FBB3E8C59A}" type="presParOf" srcId="{3E7F9A4B-2C83-4413-838C-32C1AEFA92EE}" destId="{0984352E-20FC-4E33-B81D-DA0CA3EB6E63}" srcOrd="2" destOrd="0" presId="urn:microsoft.com/office/officeart/2005/8/layout/hProcess9"/>
    <dgm:cxn modelId="{2850D582-E7D6-4696-A2D7-5F738BBF9813}" type="presParOf" srcId="{3E7F9A4B-2C83-4413-838C-32C1AEFA92EE}" destId="{55046C30-D7F6-432F-9230-2664DBA64533}" srcOrd="3" destOrd="0" presId="urn:microsoft.com/office/officeart/2005/8/layout/hProcess9"/>
    <dgm:cxn modelId="{1EF03E71-DC79-49F3-9623-3D4A2B150C86}" type="presParOf" srcId="{3E7F9A4B-2C83-4413-838C-32C1AEFA92EE}" destId="{758A6D15-119C-4AD3-AD68-888759AA0AF0}" srcOrd="4" destOrd="0" presId="urn:microsoft.com/office/officeart/2005/8/layout/hProcess9"/>
    <dgm:cxn modelId="{3F54AD36-EE56-4062-9255-7847D1EC0065}" type="presParOf" srcId="{3E7F9A4B-2C83-4413-838C-32C1AEFA92EE}" destId="{7F82C4A5-9FC6-4793-8625-AAFD714203B0}" srcOrd="5" destOrd="0" presId="urn:microsoft.com/office/officeart/2005/8/layout/hProcess9"/>
    <dgm:cxn modelId="{6238C0B2-2B25-429C-ACEF-3E3E5C1E32CB}" type="presParOf" srcId="{3E7F9A4B-2C83-4413-838C-32C1AEFA92EE}" destId="{D0F2BF96-5B4E-4231-849C-0A410FF0B0D7}" srcOrd="6" destOrd="0" presId="urn:microsoft.com/office/officeart/2005/8/layout/hProcess9"/>
    <dgm:cxn modelId="{0A76B3EF-688B-4F8C-AB38-4907255BE3A1}" type="presParOf" srcId="{3E7F9A4B-2C83-4413-838C-32C1AEFA92EE}" destId="{F7696990-7916-4E61-B6BA-0DE269BFFFED}" srcOrd="7" destOrd="0" presId="urn:microsoft.com/office/officeart/2005/8/layout/hProcess9"/>
    <dgm:cxn modelId="{8467CC51-AF6C-49A2-8E2C-B51831C68566}" type="presParOf" srcId="{3E7F9A4B-2C83-4413-838C-32C1AEFA92EE}" destId="{5E016BE0-F61F-4BA1-BC4C-A4328C507082}" srcOrd="8" destOrd="0" presId="urn:microsoft.com/office/officeart/2005/8/layout/hProcess9"/>
    <dgm:cxn modelId="{AB1047E3-F28D-4522-8148-0A68A2025E36}" type="presParOf" srcId="{3E7F9A4B-2C83-4413-838C-32C1AEFA92EE}" destId="{707C0A7D-90F7-4EAD-B100-B70B83FBA8A8}" srcOrd="9" destOrd="0" presId="urn:microsoft.com/office/officeart/2005/8/layout/hProcess9"/>
    <dgm:cxn modelId="{71E4C049-1CFF-4740-919E-35F66A9DEF5B}" type="presParOf" srcId="{3E7F9A4B-2C83-4413-838C-32C1AEFA92EE}" destId="{6F6A3230-752E-45F9-9CE8-69F7686F2EA7}" srcOrd="10"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BE772-EA51-4D3E-A296-E55F0F1ADE0F}"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DE21F048-0E6D-4CA5-B478-CA4E009A95D0}">
      <dgm:prSet/>
      <dgm:spPr>
        <a:xfrm>
          <a:off x="373" y="1442298"/>
          <a:ext cx="1126940" cy="1923064"/>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Ethics review, SRPP/SSPP approval, Data Protection compliance</a:t>
          </a:r>
        </a:p>
      </dgm:t>
    </dgm:pt>
    <dgm:pt modelId="{A3C36E33-621D-4104-BC80-6259661DA3FE}" type="parTrans" cxnId="{AD492D53-5DBA-45D9-892F-67D3ECFDCD0E}">
      <dgm:prSet/>
      <dgm:spPr/>
      <dgm:t>
        <a:bodyPr/>
        <a:lstStyle/>
        <a:p>
          <a:endParaRPr lang="en-GB"/>
        </a:p>
      </dgm:t>
    </dgm:pt>
    <dgm:pt modelId="{C00FCBDB-CDEA-4E89-866E-E202E439C441}" type="sibTrans" cxnId="{AD492D53-5DBA-45D9-892F-67D3ECFDCD0E}">
      <dgm:prSet/>
      <dgm:spPr/>
      <dgm:t>
        <a:bodyPr/>
        <a:lstStyle/>
        <a:p>
          <a:endParaRPr lang="en-GB"/>
        </a:p>
      </dgm:t>
    </dgm:pt>
    <dgm:pt modelId="{C83B5017-A4D8-4EDD-94FE-94287187AA49}">
      <dgm:prSet/>
      <dgm:spPr>
        <a:xfrm>
          <a:off x="1183660" y="1442298"/>
          <a:ext cx="1126940" cy="1923064"/>
        </a:xfr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Induction workshop </a:t>
          </a:r>
          <a:br>
            <a:rPr lang="en-GB">
              <a:solidFill>
                <a:srgbClr val="FFFFFF"/>
              </a:solidFill>
              <a:latin typeface="Arial"/>
              <a:ea typeface="+mn-ea"/>
              <a:cs typeface="+mn-cs"/>
            </a:rPr>
          </a:br>
          <a:r>
            <a:rPr lang="en-GB">
              <a:solidFill>
                <a:srgbClr val="FFFFFF"/>
              </a:solidFill>
              <a:latin typeface="Arial"/>
              <a:ea typeface="+mn-ea"/>
              <a:cs typeface="+mn-cs"/>
            </a:rPr>
            <a:t>- project begins </a:t>
          </a:r>
        </a:p>
      </dgm:t>
    </dgm:pt>
    <dgm:pt modelId="{112FB7BF-0001-4D2A-8174-A8EA7A13D4FB}" type="parTrans" cxnId="{3DD78E13-84FD-4031-B6E0-2E294078DC4B}">
      <dgm:prSet/>
      <dgm:spPr/>
      <dgm:t>
        <a:bodyPr/>
        <a:lstStyle/>
        <a:p>
          <a:endParaRPr lang="en-GB"/>
        </a:p>
      </dgm:t>
    </dgm:pt>
    <dgm:pt modelId="{5313E6EB-F639-4273-9323-64B6A576FF68}" type="sibTrans" cxnId="{3DD78E13-84FD-4031-B6E0-2E294078DC4B}">
      <dgm:prSet/>
      <dgm:spPr/>
      <dgm:t>
        <a:bodyPr/>
        <a:lstStyle/>
        <a:p>
          <a:endParaRPr lang="en-GB"/>
        </a:p>
      </dgm:t>
    </dgm:pt>
    <dgm:pt modelId="{BA98E0FC-8679-4B2E-B0A9-1691D2C4E1A4}">
      <dgm:prSet/>
      <dgm:spPr>
        <a:xfrm>
          <a:off x="2366948" y="1442298"/>
          <a:ext cx="1126940" cy="1923064"/>
        </a:xfr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Mentoring and ongoing project management and support</a:t>
          </a:r>
        </a:p>
      </dgm:t>
    </dgm:pt>
    <dgm:pt modelId="{400AC104-044B-41B7-B0DE-841DB07E951D}" type="parTrans" cxnId="{D1D9E7BD-6AFE-44A4-937A-3F7DB67AB075}">
      <dgm:prSet/>
      <dgm:spPr/>
      <dgm:t>
        <a:bodyPr/>
        <a:lstStyle/>
        <a:p>
          <a:endParaRPr lang="en-GB"/>
        </a:p>
      </dgm:t>
    </dgm:pt>
    <dgm:pt modelId="{E82E75E2-426F-406C-9B19-E79E8521A859}" type="sibTrans" cxnId="{D1D9E7BD-6AFE-44A4-937A-3F7DB67AB075}">
      <dgm:prSet/>
      <dgm:spPr/>
      <dgm:t>
        <a:bodyPr/>
        <a:lstStyle/>
        <a:p>
          <a:endParaRPr lang="en-GB"/>
        </a:p>
      </dgm:t>
    </dgm:pt>
    <dgm:pt modelId="{A4A302ED-FFDD-424D-8D22-C7FAC464DEEA}">
      <dgm:prSet/>
      <dgm:spPr>
        <a:xfrm>
          <a:off x="4733523" y="1442298"/>
          <a:ext cx="1126940" cy="1923064"/>
        </a:xfr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Ongoing staff development events</a:t>
          </a:r>
        </a:p>
      </dgm:t>
    </dgm:pt>
    <dgm:pt modelId="{1A6C3922-1FC4-4BB5-B798-DE54FA351E50}" type="parTrans" cxnId="{7EAAB916-DC51-4DDE-862A-CB43E7F5630A}">
      <dgm:prSet/>
      <dgm:spPr/>
      <dgm:t>
        <a:bodyPr/>
        <a:lstStyle/>
        <a:p>
          <a:endParaRPr lang="en-GB"/>
        </a:p>
      </dgm:t>
    </dgm:pt>
    <dgm:pt modelId="{3DC95284-3314-43C2-AA63-D4292282D25B}" type="sibTrans" cxnId="{7EAAB916-DC51-4DDE-862A-CB43E7F5630A}">
      <dgm:prSet/>
      <dgm:spPr/>
      <dgm:t>
        <a:bodyPr/>
        <a:lstStyle/>
        <a:p>
          <a:endParaRPr lang="en-GB"/>
        </a:p>
      </dgm:t>
    </dgm:pt>
    <dgm:pt modelId="{20E1E7CF-D3FA-4F08-BE13-3C8617A486E8}">
      <dgm:prSet/>
      <dgm:spPr>
        <a:xfrm>
          <a:off x="5916811" y="1442298"/>
          <a:ext cx="1126940" cy="1923064"/>
        </a:xfr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Short reports approx. twice a year</a:t>
          </a:r>
        </a:p>
      </dgm:t>
    </dgm:pt>
    <dgm:pt modelId="{4B9E536F-1134-47C4-ABB1-898E8160CCA5}" type="parTrans" cxnId="{A4A2F40B-3AC4-4B9D-947C-5792B610272D}">
      <dgm:prSet/>
      <dgm:spPr/>
      <dgm:t>
        <a:bodyPr/>
        <a:lstStyle/>
        <a:p>
          <a:endParaRPr lang="en-GB"/>
        </a:p>
      </dgm:t>
    </dgm:pt>
    <dgm:pt modelId="{4B81594C-54FF-45C7-AE80-0A25C6C72E3C}" type="sibTrans" cxnId="{A4A2F40B-3AC4-4B9D-947C-5792B610272D}">
      <dgm:prSet/>
      <dgm:spPr/>
      <dgm:t>
        <a:bodyPr/>
        <a:lstStyle/>
        <a:p>
          <a:endParaRPr lang="en-GB"/>
        </a:p>
      </dgm:t>
    </dgm:pt>
    <dgm:pt modelId="{843C5D47-0A0A-414C-8B2D-1C12C0D73503}">
      <dgm:prSet/>
      <dgm:spPr>
        <a:xfrm>
          <a:off x="7100098" y="1442298"/>
          <a:ext cx="1126940" cy="1923064"/>
        </a:xfr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Dissemination  - </a:t>
          </a:r>
          <a:r>
            <a:rPr lang="en-GB" err="1">
              <a:solidFill>
                <a:srgbClr val="FFFFFF"/>
              </a:solidFill>
              <a:latin typeface="Arial"/>
              <a:ea typeface="+mn-ea"/>
              <a:cs typeface="+mn-cs"/>
            </a:rPr>
            <a:t>eSTEeM</a:t>
          </a:r>
          <a:r>
            <a:rPr lang="en-GB">
              <a:solidFill>
                <a:srgbClr val="FFFFFF"/>
              </a:solidFill>
              <a:latin typeface="Arial"/>
              <a:ea typeface="+mn-ea"/>
              <a:cs typeface="+mn-cs"/>
            </a:rPr>
            <a:t> Annual Conference, internal and  external events </a:t>
          </a:r>
        </a:p>
      </dgm:t>
    </dgm:pt>
    <dgm:pt modelId="{BEA20861-47D3-4968-9ECE-172CC83B626E}" type="parTrans" cxnId="{5CE48A8F-6416-4841-8288-06F7F42E9826}">
      <dgm:prSet/>
      <dgm:spPr/>
      <dgm:t>
        <a:bodyPr/>
        <a:lstStyle/>
        <a:p>
          <a:endParaRPr lang="en-GB"/>
        </a:p>
      </dgm:t>
    </dgm:pt>
    <dgm:pt modelId="{5C583ACB-22D7-4820-906C-B73BD37E7B4B}" type="sibTrans" cxnId="{5CE48A8F-6416-4841-8288-06F7F42E9826}">
      <dgm:prSet/>
      <dgm:spPr/>
      <dgm:t>
        <a:bodyPr/>
        <a:lstStyle/>
        <a:p>
          <a:endParaRPr lang="en-GB"/>
        </a:p>
      </dgm:t>
    </dgm:pt>
    <dgm:pt modelId="{ECA7DCA4-9C35-4E33-B2B0-A63DE8772D1D}">
      <dgm:prSet/>
      <dgm:spPr>
        <a:xfrm>
          <a:off x="8283386" y="1442298"/>
          <a:ext cx="1126940" cy="1923064"/>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Final Report, outputs and publications  uploaded to </a:t>
          </a:r>
          <a:r>
            <a:rPr lang="en-GB" err="1">
              <a:solidFill>
                <a:srgbClr val="FFFFFF"/>
              </a:solidFill>
              <a:latin typeface="Arial"/>
              <a:ea typeface="+mn-ea"/>
              <a:cs typeface="+mn-cs"/>
            </a:rPr>
            <a:t>eSTEeM</a:t>
          </a:r>
          <a:r>
            <a:rPr lang="en-GB">
              <a:solidFill>
                <a:srgbClr val="FFFFFF"/>
              </a:solidFill>
              <a:latin typeface="Arial"/>
              <a:ea typeface="+mn-ea"/>
              <a:cs typeface="+mn-cs"/>
            </a:rPr>
            <a:t> website/ Scholarship Exchange/ ORO</a:t>
          </a:r>
        </a:p>
      </dgm:t>
    </dgm:pt>
    <dgm:pt modelId="{A0AAD6C4-5BA9-4E18-9082-A2BECE20AF97}" type="parTrans" cxnId="{B05769F7-5A3D-451F-B4F9-7D90C8FDE374}">
      <dgm:prSet/>
      <dgm:spPr/>
      <dgm:t>
        <a:bodyPr/>
        <a:lstStyle/>
        <a:p>
          <a:endParaRPr lang="en-GB"/>
        </a:p>
      </dgm:t>
    </dgm:pt>
    <dgm:pt modelId="{ABC29377-88C5-4A1E-BB62-9DEBEBD3B008}" type="sibTrans" cxnId="{B05769F7-5A3D-451F-B4F9-7D90C8FDE374}">
      <dgm:prSet/>
      <dgm:spPr/>
      <dgm:t>
        <a:bodyPr/>
        <a:lstStyle/>
        <a:p>
          <a:endParaRPr lang="en-GB"/>
        </a:p>
      </dgm:t>
    </dgm:pt>
    <dgm:pt modelId="{A4C42109-70EA-432C-AE7C-C8BDA00EDC78}" type="pres">
      <dgm:prSet presAssocID="{DB8BE772-EA51-4D3E-A296-E55F0F1ADE0F}" presName="CompostProcess" presStyleCnt="0">
        <dgm:presLayoutVars>
          <dgm:dir/>
          <dgm:resizeHandles val="exact"/>
        </dgm:presLayoutVars>
      </dgm:prSet>
      <dgm:spPr/>
    </dgm:pt>
    <dgm:pt modelId="{FC0E4135-61EF-4644-AB8A-459FEDD124CE}" type="pres">
      <dgm:prSet presAssocID="{DB8BE772-EA51-4D3E-A296-E55F0F1ADE0F}" presName="arrow" presStyleLbl="bgShp" presStyleIdx="0" presStyleCnt="1"/>
      <dgm:spPr>
        <a:xfrm>
          <a:off x="705802" y="0"/>
          <a:ext cx="7999095" cy="4807660"/>
        </a:xfrm>
        <a:prstGeom prst="rightArrow">
          <a:avLst/>
        </a:prstGeom>
        <a:solidFill>
          <a:srgbClr val="333399">
            <a:tint val="40000"/>
            <a:hueOff val="0"/>
            <a:satOff val="0"/>
            <a:lumOff val="0"/>
            <a:alphaOff val="0"/>
          </a:srgbClr>
        </a:solidFill>
        <a:ln>
          <a:noFill/>
        </a:ln>
        <a:effectLst/>
      </dgm:spPr>
    </dgm:pt>
    <dgm:pt modelId="{E79672FD-364F-49E6-A038-B42F4DD92377}" type="pres">
      <dgm:prSet presAssocID="{DB8BE772-EA51-4D3E-A296-E55F0F1ADE0F}" presName="linearProcess" presStyleCnt="0"/>
      <dgm:spPr/>
    </dgm:pt>
    <dgm:pt modelId="{E29C4D33-ECE3-4C87-84FE-1ACB84531629}" type="pres">
      <dgm:prSet presAssocID="{DE21F048-0E6D-4CA5-B478-CA4E009A95D0}" presName="textNode" presStyleLbl="node1" presStyleIdx="0" presStyleCnt="7" custLinFactX="100000" custLinFactNeighborX="164918" custLinFactNeighborY="-813">
        <dgm:presLayoutVars>
          <dgm:bulletEnabled val="1"/>
        </dgm:presLayoutVars>
      </dgm:prSet>
      <dgm:spPr>
        <a:prstGeom prst="roundRect">
          <a:avLst/>
        </a:prstGeom>
      </dgm:spPr>
    </dgm:pt>
    <dgm:pt modelId="{D920FE3C-587A-4FFC-85E1-4CE605C2AD5A}" type="pres">
      <dgm:prSet presAssocID="{C00FCBDB-CDEA-4E89-866E-E202E439C441}" presName="sibTrans" presStyleCnt="0"/>
      <dgm:spPr/>
    </dgm:pt>
    <dgm:pt modelId="{0B7CEE63-FF21-4ED2-BDC2-0FBB1096F746}" type="pres">
      <dgm:prSet presAssocID="{C83B5017-A4D8-4EDD-94FE-94287187AA49}" presName="textNode" presStyleLbl="node1" presStyleIdx="1" presStyleCnt="7" custLinFactX="-92144" custLinFactNeighborX="-100000" custLinFactNeighborY="0">
        <dgm:presLayoutVars>
          <dgm:bulletEnabled val="1"/>
        </dgm:presLayoutVars>
      </dgm:prSet>
      <dgm:spPr>
        <a:prstGeom prst="roundRect">
          <a:avLst/>
        </a:prstGeom>
      </dgm:spPr>
    </dgm:pt>
    <dgm:pt modelId="{404A3C81-0964-4A2F-BC91-73DCC8722C99}" type="pres">
      <dgm:prSet presAssocID="{5313E6EB-F639-4273-9323-64B6A576FF68}" presName="sibTrans" presStyleCnt="0"/>
      <dgm:spPr/>
    </dgm:pt>
    <dgm:pt modelId="{B729C610-B7AA-4E93-8A4C-D9814AAE859F}" type="pres">
      <dgm:prSet presAssocID="{BA98E0FC-8679-4B2E-B0A9-1691D2C4E1A4}" presName="textNode" presStyleLbl="node1" presStyleIdx="2" presStyleCnt="7">
        <dgm:presLayoutVars>
          <dgm:bulletEnabled val="1"/>
        </dgm:presLayoutVars>
      </dgm:prSet>
      <dgm:spPr>
        <a:prstGeom prst="roundRect">
          <a:avLst/>
        </a:prstGeom>
      </dgm:spPr>
    </dgm:pt>
    <dgm:pt modelId="{788328F7-C265-4327-A1DE-616817AB6A22}" type="pres">
      <dgm:prSet presAssocID="{E82E75E2-426F-406C-9B19-E79E8521A859}" presName="sibTrans" presStyleCnt="0"/>
      <dgm:spPr/>
    </dgm:pt>
    <dgm:pt modelId="{4BCE5099-F8C8-4C29-AB4F-78654648D2A1}" type="pres">
      <dgm:prSet presAssocID="{A4A302ED-FFDD-424D-8D22-C7FAC464DEEA}" presName="textNode" presStyleLbl="node1" presStyleIdx="3" presStyleCnt="7">
        <dgm:presLayoutVars>
          <dgm:bulletEnabled val="1"/>
        </dgm:presLayoutVars>
      </dgm:prSet>
      <dgm:spPr>
        <a:prstGeom prst="roundRect">
          <a:avLst/>
        </a:prstGeom>
      </dgm:spPr>
    </dgm:pt>
    <dgm:pt modelId="{23491EA8-C73D-40BD-8ADA-5E08A7754648}" type="pres">
      <dgm:prSet presAssocID="{3DC95284-3314-43C2-AA63-D4292282D25B}" presName="sibTrans" presStyleCnt="0"/>
      <dgm:spPr/>
    </dgm:pt>
    <dgm:pt modelId="{29AE41D5-0A58-4DA2-B7BA-70D868C9DB12}" type="pres">
      <dgm:prSet presAssocID="{20E1E7CF-D3FA-4F08-BE13-3C8617A486E8}" presName="textNode" presStyleLbl="node1" presStyleIdx="4" presStyleCnt="7">
        <dgm:presLayoutVars>
          <dgm:bulletEnabled val="1"/>
        </dgm:presLayoutVars>
      </dgm:prSet>
      <dgm:spPr>
        <a:prstGeom prst="roundRect">
          <a:avLst/>
        </a:prstGeom>
      </dgm:spPr>
    </dgm:pt>
    <dgm:pt modelId="{A81B4EED-E5FD-4FE8-8269-5DE2D13B396E}" type="pres">
      <dgm:prSet presAssocID="{4B81594C-54FF-45C7-AE80-0A25C6C72E3C}" presName="sibTrans" presStyleCnt="0"/>
      <dgm:spPr/>
    </dgm:pt>
    <dgm:pt modelId="{48F4DA12-BAC0-4AE3-8778-4EE5372B66C2}" type="pres">
      <dgm:prSet presAssocID="{843C5D47-0A0A-414C-8B2D-1C12C0D73503}" presName="textNode" presStyleLbl="node1" presStyleIdx="5" presStyleCnt="7">
        <dgm:presLayoutVars>
          <dgm:bulletEnabled val="1"/>
        </dgm:presLayoutVars>
      </dgm:prSet>
      <dgm:spPr>
        <a:prstGeom prst="roundRect">
          <a:avLst/>
        </a:prstGeom>
      </dgm:spPr>
    </dgm:pt>
    <dgm:pt modelId="{B4AA33E4-9330-40C5-A6D1-6B4436FCF088}" type="pres">
      <dgm:prSet presAssocID="{5C583ACB-22D7-4820-906C-B73BD37E7B4B}" presName="sibTrans" presStyleCnt="0"/>
      <dgm:spPr/>
    </dgm:pt>
    <dgm:pt modelId="{BC37DBF4-C987-43D9-8E3E-64300CF6A0D0}" type="pres">
      <dgm:prSet presAssocID="{ECA7DCA4-9C35-4E33-B2B0-A63DE8772D1D}" presName="textNode" presStyleLbl="node1" presStyleIdx="6" presStyleCnt="7">
        <dgm:presLayoutVars>
          <dgm:bulletEnabled val="1"/>
        </dgm:presLayoutVars>
      </dgm:prSet>
      <dgm:spPr>
        <a:prstGeom prst="roundRect">
          <a:avLst/>
        </a:prstGeom>
      </dgm:spPr>
    </dgm:pt>
  </dgm:ptLst>
  <dgm:cxnLst>
    <dgm:cxn modelId="{B0A0FC03-CD85-4F5B-B5FB-FF66203B6792}" type="presOf" srcId="{BA98E0FC-8679-4B2E-B0A9-1691D2C4E1A4}" destId="{B729C610-B7AA-4E93-8A4C-D9814AAE859F}" srcOrd="0" destOrd="0" presId="urn:microsoft.com/office/officeart/2005/8/layout/hProcess9"/>
    <dgm:cxn modelId="{AB081208-79C7-4827-958E-3A56205300FB}" type="presOf" srcId="{843C5D47-0A0A-414C-8B2D-1C12C0D73503}" destId="{48F4DA12-BAC0-4AE3-8778-4EE5372B66C2}" srcOrd="0" destOrd="0" presId="urn:microsoft.com/office/officeart/2005/8/layout/hProcess9"/>
    <dgm:cxn modelId="{A4A2F40B-3AC4-4B9D-947C-5792B610272D}" srcId="{DB8BE772-EA51-4D3E-A296-E55F0F1ADE0F}" destId="{20E1E7CF-D3FA-4F08-BE13-3C8617A486E8}" srcOrd="4" destOrd="0" parTransId="{4B9E536F-1134-47C4-ABB1-898E8160CCA5}" sibTransId="{4B81594C-54FF-45C7-AE80-0A25C6C72E3C}"/>
    <dgm:cxn modelId="{3DD78E13-84FD-4031-B6E0-2E294078DC4B}" srcId="{DB8BE772-EA51-4D3E-A296-E55F0F1ADE0F}" destId="{C83B5017-A4D8-4EDD-94FE-94287187AA49}" srcOrd="1" destOrd="0" parTransId="{112FB7BF-0001-4D2A-8174-A8EA7A13D4FB}" sibTransId="{5313E6EB-F639-4273-9323-64B6A576FF68}"/>
    <dgm:cxn modelId="{7EAAB916-DC51-4DDE-862A-CB43E7F5630A}" srcId="{DB8BE772-EA51-4D3E-A296-E55F0F1ADE0F}" destId="{A4A302ED-FFDD-424D-8D22-C7FAC464DEEA}" srcOrd="3" destOrd="0" parTransId="{1A6C3922-1FC4-4BB5-B798-DE54FA351E50}" sibTransId="{3DC95284-3314-43C2-AA63-D4292282D25B}"/>
    <dgm:cxn modelId="{AD492D53-5DBA-45D9-892F-67D3ECFDCD0E}" srcId="{DB8BE772-EA51-4D3E-A296-E55F0F1ADE0F}" destId="{DE21F048-0E6D-4CA5-B478-CA4E009A95D0}" srcOrd="0" destOrd="0" parTransId="{A3C36E33-621D-4104-BC80-6259661DA3FE}" sibTransId="{C00FCBDB-CDEA-4E89-866E-E202E439C441}"/>
    <dgm:cxn modelId="{D7A7B77B-ECB8-425C-B63A-E5783247EB58}" type="presOf" srcId="{DE21F048-0E6D-4CA5-B478-CA4E009A95D0}" destId="{E29C4D33-ECE3-4C87-84FE-1ACB84531629}" srcOrd="0" destOrd="0" presId="urn:microsoft.com/office/officeart/2005/8/layout/hProcess9"/>
    <dgm:cxn modelId="{5CE48A8F-6416-4841-8288-06F7F42E9826}" srcId="{DB8BE772-EA51-4D3E-A296-E55F0F1ADE0F}" destId="{843C5D47-0A0A-414C-8B2D-1C12C0D73503}" srcOrd="5" destOrd="0" parTransId="{BEA20861-47D3-4968-9ECE-172CC83B626E}" sibTransId="{5C583ACB-22D7-4820-906C-B73BD37E7B4B}"/>
    <dgm:cxn modelId="{D1D9E7BD-6AFE-44A4-937A-3F7DB67AB075}" srcId="{DB8BE772-EA51-4D3E-A296-E55F0F1ADE0F}" destId="{BA98E0FC-8679-4B2E-B0A9-1691D2C4E1A4}" srcOrd="2" destOrd="0" parTransId="{400AC104-044B-41B7-B0DE-841DB07E951D}" sibTransId="{E82E75E2-426F-406C-9B19-E79E8521A859}"/>
    <dgm:cxn modelId="{14FFDDC2-699E-4F51-A440-A1E600A52B81}" type="presOf" srcId="{A4A302ED-FFDD-424D-8D22-C7FAC464DEEA}" destId="{4BCE5099-F8C8-4C29-AB4F-78654648D2A1}" srcOrd="0" destOrd="0" presId="urn:microsoft.com/office/officeart/2005/8/layout/hProcess9"/>
    <dgm:cxn modelId="{7A994AC7-01DA-4DCB-A561-8B5DA3CDCF90}" type="presOf" srcId="{DB8BE772-EA51-4D3E-A296-E55F0F1ADE0F}" destId="{A4C42109-70EA-432C-AE7C-C8BDA00EDC78}" srcOrd="0" destOrd="0" presId="urn:microsoft.com/office/officeart/2005/8/layout/hProcess9"/>
    <dgm:cxn modelId="{F37751C9-0BAC-403E-ACD8-46B07AAEC50F}" type="presOf" srcId="{20E1E7CF-D3FA-4F08-BE13-3C8617A486E8}" destId="{29AE41D5-0A58-4DA2-B7BA-70D868C9DB12}" srcOrd="0" destOrd="0" presId="urn:microsoft.com/office/officeart/2005/8/layout/hProcess9"/>
    <dgm:cxn modelId="{DD6D09D0-1716-4023-AE03-2029A3F2997A}" type="presOf" srcId="{C83B5017-A4D8-4EDD-94FE-94287187AA49}" destId="{0B7CEE63-FF21-4ED2-BDC2-0FBB1096F746}" srcOrd="0" destOrd="0" presId="urn:microsoft.com/office/officeart/2005/8/layout/hProcess9"/>
    <dgm:cxn modelId="{B05769F7-5A3D-451F-B4F9-7D90C8FDE374}" srcId="{DB8BE772-EA51-4D3E-A296-E55F0F1ADE0F}" destId="{ECA7DCA4-9C35-4E33-B2B0-A63DE8772D1D}" srcOrd="6" destOrd="0" parTransId="{A0AAD6C4-5BA9-4E18-9082-A2BECE20AF97}" sibTransId="{ABC29377-88C5-4A1E-BB62-9DEBEBD3B008}"/>
    <dgm:cxn modelId="{4B300CFA-AA1A-405A-AA4D-8B9F6FB85CA8}" type="presOf" srcId="{ECA7DCA4-9C35-4E33-B2B0-A63DE8772D1D}" destId="{BC37DBF4-C987-43D9-8E3E-64300CF6A0D0}" srcOrd="0" destOrd="0" presId="urn:microsoft.com/office/officeart/2005/8/layout/hProcess9"/>
    <dgm:cxn modelId="{78521D9A-5DAA-4B5F-AEE2-5AE54040A374}" type="presParOf" srcId="{A4C42109-70EA-432C-AE7C-C8BDA00EDC78}" destId="{FC0E4135-61EF-4644-AB8A-459FEDD124CE}" srcOrd="0" destOrd="0" presId="urn:microsoft.com/office/officeart/2005/8/layout/hProcess9"/>
    <dgm:cxn modelId="{9FA60243-949D-4396-8CE6-069AD566FF0E}" type="presParOf" srcId="{A4C42109-70EA-432C-AE7C-C8BDA00EDC78}" destId="{E79672FD-364F-49E6-A038-B42F4DD92377}" srcOrd="1" destOrd="0" presId="urn:microsoft.com/office/officeart/2005/8/layout/hProcess9"/>
    <dgm:cxn modelId="{F7588222-1C87-4791-94C6-10F5FD7C8FDD}" type="presParOf" srcId="{E79672FD-364F-49E6-A038-B42F4DD92377}" destId="{E29C4D33-ECE3-4C87-84FE-1ACB84531629}" srcOrd="0" destOrd="0" presId="urn:microsoft.com/office/officeart/2005/8/layout/hProcess9"/>
    <dgm:cxn modelId="{9B1432CE-12A4-4C62-8E61-1ED47DB93A91}" type="presParOf" srcId="{E79672FD-364F-49E6-A038-B42F4DD92377}" destId="{D920FE3C-587A-4FFC-85E1-4CE605C2AD5A}" srcOrd="1" destOrd="0" presId="urn:microsoft.com/office/officeart/2005/8/layout/hProcess9"/>
    <dgm:cxn modelId="{CD2847AA-7CC0-4084-93DD-1EE397DB3F6F}" type="presParOf" srcId="{E79672FD-364F-49E6-A038-B42F4DD92377}" destId="{0B7CEE63-FF21-4ED2-BDC2-0FBB1096F746}" srcOrd="2" destOrd="0" presId="urn:microsoft.com/office/officeart/2005/8/layout/hProcess9"/>
    <dgm:cxn modelId="{E6322395-DAB3-44D6-AC66-A67E230D6816}" type="presParOf" srcId="{E79672FD-364F-49E6-A038-B42F4DD92377}" destId="{404A3C81-0964-4A2F-BC91-73DCC8722C99}" srcOrd="3" destOrd="0" presId="urn:microsoft.com/office/officeart/2005/8/layout/hProcess9"/>
    <dgm:cxn modelId="{5C9F10D7-854D-486A-80DD-140C208C7212}" type="presParOf" srcId="{E79672FD-364F-49E6-A038-B42F4DD92377}" destId="{B729C610-B7AA-4E93-8A4C-D9814AAE859F}" srcOrd="4" destOrd="0" presId="urn:microsoft.com/office/officeart/2005/8/layout/hProcess9"/>
    <dgm:cxn modelId="{69EC439E-F2E4-4537-9132-E6E9C2315AA0}" type="presParOf" srcId="{E79672FD-364F-49E6-A038-B42F4DD92377}" destId="{788328F7-C265-4327-A1DE-616817AB6A22}" srcOrd="5" destOrd="0" presId="urn:microsoft.com/office/officeart/2005/8/layout/hProcess9"/>
    <dgm:cxn modelId="{B07B6419-943B-4251-B80F-E824AB39C2BF}" type="presParOf" srcId="{E79672FD-364F-49E6-A038-B42F4DD92377}" destId="{4BCE5099-F8C8-4C29-AB4F-78654648D2A1}" srcOrd="6" destOrd="0" presId="urn:microsoft.com/office/officeart/2005/8/layout/hProcess9"/>
    <dgm:cxn modelId="{AB96CAD7-9EBB-4401-8E77-966A4314D829}" type="presParOf" srcId="{E79672FD-364F-49E6-A038-B42F4DD92377}" destId="{23491EA8-C73D-40BD-8ADA-5E08A7754648}" srcOrd="7" destOrd="0" presId="urn:microsoft.com/office/officeart/2005/8/layout/hProcess9"/>
    <dgm:cxn modelId="{DF675339-A50B-4CE3-9E3E-632201800C06}" type="presParOf" srcId="{E79672FD-364F-49E6-A038-B42F4DD92377}" destId="{29AE41D5-0A58-4DA2-B7BA-70D868C9DB12}" srcOrd="8" destOrd="0" presId="urn:microsoft.com/office/officeart/2005/8/layout/hProcess9"/>
    <dgm:cxn modelId="{8A7F6D60-21B0-47BC-93B3-6845193F2ED3}" type="presParOf" srcId="{E79672FD-364F-49E6-A038-B42F4DD92377}" destId="{A81B4EED-E5FD-4FE8-8269-5DE2D13B396E}" srcOrd="9" destOrd="0" presId="urn:microsoft.com/office/officeart/2005/8/layout/hProcess9"/>
    <dgm:cxn modelId="{700DE9DA-AC0B-4045-8646-0C436F647301}" type="presParOf" srcId="{E79672FD-364F-49E6-A038-B42F4DD92377}" destId="{48F4DA12-BAC0-4AE3-8778-4EE5372B66C2}" srcOrd="10" destOrd="0" presId="urn:microsoft.com/office/officeart/2005/8/layout/hProcess9"/>
    <dgm:cxn modelId="{A48A4C7C-856D-44CD-80E3-CFB7D6B6721E}" type="presParOf" srcId="{E79672FD-364F-49E6-A038-B42F4DD92377}" destId="{B4AA33E4-9330-40C5-A6D1-6B4436FCF088}" srcOrd="11" destOrd="0" presId="urn:microsoft.com/office/officeart/2005/8/layout/hProcess9"/>
    <dgm:cxn modelId="{F6D804C5-980A-4C20-BE01-7320C71C9324}" type="presParOf" srcId="{E79672FD-364F-49E6-A038-B42F4DD92377}" destId="{BC37DBF4-C987-43D9-8E3E-64300CF6A0D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1522-BEA2-4885-98A0-29C3590DF607}">
      <dsp:nvSpPr>
        <dsp:cNvPr id="0" name=""/>
        <dsp:cNvSpPr/>
      </dsp:nvSpPr>
      <dsp:spPr>
        <a:xfrm>
          <a:off x="788669" y="0"/>
          <a:ext cx="8938260" cy="4873752"/>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4792B8-4C7E-4EBC-AD53-54E20539A878}">
      <dsp:nvSpPr>
        <dsp:cNvPr id="0" name=""/>
        <dsp:cNvSpPr/>
      </dsp:nvSpPr>
      <dsp:spPr>
        <a:xfrm>
          <a:off x="2888" y="1462125"/>
          <a:ext cx="1681571" cy="1949500"/>
        </a:xfrm>
        <a:prstGeom prst="roundRect">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Project idea – discuss with School  Scholarship Lead or eSTEeM Directors</a:t>
          </a:r>
        </a:p>
      </dsp:txBody>
      <dsp:txXfrm>
        <a:off x="84976" y="1544213"/>
        <a:ext cx="1517395" cy="1785324"/>
      </dsp:txXfrm>
    </dsp:sp>
    <dsp:sp modelId="{0984352E-20FC-4E33-B81D-DA0CA3EB6E63}">
      <dsp:nvSpPr>
        <dsp:cNvPr id="0" name=""/>
        <dsp:cNvSpPr/>
      </dsp:nvSpPr>
      <dsp:spPr>
        <a:xfrm>
          <a:off x="1768538" y="1462125"/>
          <a:ext cx="1681571" cy="1949500"/>
        </a:xfrm>
        <a:prstGeom prst="roundRect">
          <a:avLst/>
        </a:prstGeo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Project proposal form completed, endorsed by Scholarship Lead and signed by HOS/LLM to approve workload</a:t>
          </a:r>
        </a:p>
      </dsp:txBody>
      <dsp:txXfrm>
        <a:off x="1850626" y="1544213"/>
        <a:ext cx="1517395" cy="1785324"/>
      </dsp:txXfrm>
    </dsp:sp>
    <dsp:sp modelId="{758A6D15-119C-4AD3-AD68-888759AA0AF0}">
      <dsp:nvSpPr>
        <dsp:cNvPr id="0" name=""/>
        <dsp:cNvSpPr/>
      </dsp:nvSpPr>
      <dsp:spPr>
        <a:xfrm>
          <a:off x="3534188" y="1462125"/>
          <a:ext cx="1681571" cy="1949500"/>
        </a:xfrm>
        <a:prstGeom prst="roundRect">
          <a:avLst/>
        </a:prstGeo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Proposal submitted by advertised deadline</a:t>
          </a:r>
        </a:p>
      </dsp:txBody>
      <dsp:txXfrm>
        <a:off x="3616276" y="1544213"/>
        <a:ext cx="1517395" cy="1785324"/>
      </dsp:txXfrm>
    </dsp:sp>
    <dsp:sp modelId="{D0F2BF96-5B4E-4231-849C-0A410FF0B0D7}">
      <dsp:nvSpPr>
        <dsp:cNvPr id="0" name=""/>
        <dsp:cNvSpPr/>
      </dsp:nvSpPr>
      <dsp:spPr>
        <a:xfrm>
          <a:off x="5299839" y="1462125"/>
          <a:ext cx="1681571" cy="1949500"/>
        </a:xfrm>
        <a:prstGeom prst="roundRect">
          <a:avLst/>
        </a:prstGeo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eSTEeM Coordination Group meeting to evaluate proposals – accept, revise or decline</a:t>
          </a:r>
        </a:p>
      </dsp:txBody>
      <dsp:txXfrm>
        <a:off x="5381927" y="1544213"/>
        <a:ext cx="1517395" cy="1785324"/>
      </dsp:txXfrm>
    </dsp:sp>
    <dsp:sp modelId="{5E016BE0-F61F-4BA1-BC4C-A4328C507082}">
      <dsp:nvSpPr>
        <dsp:cNvPr id="0" name=""/>
        <dsp:cNvSpPr/>
      </dsp:nvSpPr>
      <dsp:spPr>
        <a:xfrm>
          <a:off x="7065489" y="1462125"/>
          <a:ext cx="1681571" cy="1949500"/>
        </a:xfrm>
        <a:prstGeom prst="roundRect">
          <a:avLst/>
        </a:prstGeo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Project proposers informed of decision</a:t>
          </a:r>
        </a:p>
      </dsp:txBody>
      <dsp:txXfrm>
        <a:off x="7147577" y="1544213"/>
        <a:ext cx="1517395" cy="1785324"/>
      </dsp:txXfrm>
    </dsp:sp>
    <dsp:sp modelId="{6F6A3230-752E-45F9-9CE8-69F7686F2EA7}">
      <dsp:nvSpPr>
        <dsp:cNvPr id="0" name=""/>
        <dsp:cNvSpPr/>
      </dsp:nvSpPr>
      <dsp:spPr>
        <a:xfrm>
          <a:off x="8831140" y="1462125"/>
          <a:ext cx="1681571" cy="194950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Where necessary, plans revised. Final sign-off by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Directors </a:t>
          </a:r>
          <a:endParaRPr lang="en-GB" sz="1400" kern="1200"/>
        </a:p>
      </dsp:txBody>
      <dsp:txXfrm>
        <a:off x="8913228" y="1544213"/>
        <a:ext cx="1517395" cy="178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4135-61EF-4644-AB8A-459FEDD124CE}">
      <dsp:nvSpPr>
        <dsp:cNvPr id="0" name=""/>
        <dsp:cNvSpPr/>
      </dsp:nvSpPr>
      <dsp:spPr>
        <a:xfrm>
          <a:off x="788669" y="0"/>
          <a:ext cx="8938260" cy="4818888"/>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9C4D33-ECE3-4C87-84FE-1ACB84531629}">
      <dsp:nvSpPr>
        <dsp:cNvPr id="0" name=""/>
        <dsp:cNvSpPr/>
      </dsp:nvSpPr>
      <dsp:spPr>
        <a:xfrm>
          <a:off x="1559906" y="1429995"/>
          <a:ext cx="1440246" cy="1927555"/>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Ethics review, SRPP/SSPP approval, Data Protection compliance</a:t>
          </a:r>
        </a:p>
      </dsp:txBody>
      <dsp:txXfrm>
        <a:off x="1630213" y="1500302"/>
        <a:ext cx="1299632" cy="1786941"/>
      </dsp:txXfrm>
    </dsp:sp>
    <dsp:sp modelId="{0B7CEE63-FF21-4ED2-BDC2-0FBB1096F746}">
      <dsp:nvSpPr>
        <dsp:cNvPr id="0" name=""/>
        <dsp:cNvSpPr/>
      </dsp:nvSpPr>
      <dsp:spPr>
        <a:xfrm>
          <a:off x="114044" y="1445666"/>
          <a:ext cx="1440246" cy="1927555"/>
        </a:xfrm>
        <a:prstGeom prst="roundRect">
          <a:avLst/>
        </a:prstGeo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Induction workshop </a:t>
          </a:r>
          <a:br>
            <a:rPr lang="en-GB" sz="1400" kern="1200">
              <a:solidFill>
                <a:srgbClr val="FFFFFF"/>
              </a:solidFill>
              <a:latin typeface="Arial"/>
              <a:ea typeface="+mn-ea"/>
              <a:cs typeface="+mn-cs"/>
            </a:rPr>
          </a:br>
          <a:r>
            <a:rPr lang="en-GB" sz="1400" kern="1200">
              <a:solidFill>
                <a:srgbClr val="FFFFFF"/>
              </a:solidFill>
              <a:latin typeface="Arial"/>
              <a:ea typeface="+mn-ea"/>
              <a:cs typeface="+mn-cs"/>
            </a:rPr>
            <a:t>- project begins </a:t>
          </a:r>
        </a:p>
      </dsp:txBody>
      <dsp:txXfrm>
        <a:off x="184351" y="1515973"/>
        <a:ext cx="1299632" cy="1786941"/>
      </dsp:txXfrm>
    </dsp:sp>
    <dsp:sp modelId="{B729C610-B7AA-4E93-8A4C-D9814AAE859F}">
      <dsp:nvSpPr>
        <dsp:cNvPr id="0" name=""/>
        <dsp:cNvSpPr/>
      </dsp:nvSpPr>
      <dsp:spPr>
        <a:xfrm>
          <a:off x="3025417" y="1445666"/>
          <a:ext cx="1440246" cy="1927555"/>
        </a:xfrm>
        <a:prstGeom prst="roundRect">
          <a:avLst/>
        </a:prstGeo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Mentoring and ongoing project management and support</a:t>
          </a:r>
        </a:p>
      </dsp:txBody>
      <dsp:txXfrm>
        <a:off x="3095724" y="1515973"/>
        <a:ext cx="1299632" cy="1786941"/>
      </dsp:txXfrm>
    </dsp:sp>
    <dsp:sp modelId="{4BCE5099-F8C8-4C29-AB4F-78654648D2A1}">
      <dsp:nvSpPr>
        <dsp:cNvPr id="0" name=""/>
        <dsp:cNvSpPr/>
      </dsp:nvSpPr>
      <dsp:spPr>
        <a:xfrm>
          <a:off x="4537676" y="1445666"/>
          <a:ext cx="1440246" cy="1927555"/>
        </a:xfrm>
        <a:prstGeom prst="roundRect">
          <a:avLst/>
        </a:prstGeo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Ongoing staff development events</a:t>
          </a:r>
        </a:p>
      </dsp:txBody>
      <dsp:txXfrm>
        <a:off x="4607983" y="1515973"/>
        <a:ext cx="1299632" cy="1786941"/>
      </dsp:txXfrm>
    </dsp:sp>
    <dsp:sp modelId="{29AE41D5-0A58-4DA2-B7BA-70D868C9DB12}">
      <dsp:nvSpPr>
        <dsp:cNvPr id="0" name=""/>
        <dsp:cNvSpPr/>
      </dsp:nvSpPr>
      <dsp:spPr>
        <a:xfrm>
          <a:off x="6049935" y="1445666"/>
          <a:ext cx="1440246" cy="1927555"/>
        </a:xfrm>
        <a:prstGeom prst="roundRect">
          <a:avLst/>
        </a:prstGeo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Short reports approx. twice a year</a:t>
          </a:r>
        </a:p>
      </dsp:txBody>
      <dsp:txXfrm>
        <a:off x="6120242" y="1515973"/>
        <a:ext cx="1299632" cy="1786941"/>
      </dsp:txXfrm>
    </dsp:sp>
    <dsp:sp modelId="{48F4DA12-BAC0-4AE3-8778-4EE5372B66C2}">
      <dsp:nvSpPr>
        <dsp:cNvPr id="0" name=""/>
        <dsp:cNvSpPr/>
      </dsp:nvSpPr>
      <dsp:spPr>
        <a:xfrm>
          <a:off x="7562195" y="1445666"/>
          <a:ext cx="1440246" cy="1927555"/>
        </a:xfrm>
        <a:prstGeom prst="roundRect">
          <a:avLst/>
        </a:prstGeo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Dissemination  -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Annual Conference, internal and  external events </a:t>
          </a:r>
        </a:p>
      </dsp:txBody>
      <dsp:txXfrm>
        <a:off x="7632502" y="1515973"/>
        <a:ext cx="1299632" cy="1786941"/>
      </dsp:txXfrm>
    </dsp:sp>
    <dsp:sp modelId="{BC37DBF4-C987-43D9-8E3E-64300CF6A0D0}">
      <dsp:nvSpPr>
        <dsp:cNvPr id="0" name=""/>
        <dsp:cNvSpPr/>
      </dsp:nvSpPr>
      <dsp:spPr>
        <a:xfrm>
          <a:off x="9074454" y="1445666"/>
          <a:ext cx="1440246" cy="1927555"/>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Final Report, outputs and publications  uploaded to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website/ Scholarship Exchange/ ORO</a:t>
          </a:r>
        </a:p>
      </dsp:txBody>
      <dsp:txXfrm>
        <a:off x="9144761" y="1515973"/>
        <a:ext cx="1299632" cy="17869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AD117-FF00-48BC-A017-E49FC10DBA6A}" type="datetimeFigureOut">
              <a:rPr lang="en-GB" smtClean="0"/>
              <a:t>09/08/2023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9583-3C13-4013-9496-96F761A1891A}" type="slidenum">
              <a:rPr lang="en-GB" smtClean="0"/>
              <a:t>‹#›</a:t>
            </a:fld>
            <a:endParaRPr lang="en-GB"/>
          </a:p>
        </p:txBody>
      </p:sp>
    </p:spTree>
    <p:extLst>
      <p:ext uri="{BB962C8B-B14F-4D97-AF65-F5344CB8AC3E}">
        <p14:creationId xmlns:p14="http://schemas.microsoft.com/office/powerpoint/2010/main" val="14566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to start to  7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27300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2709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057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2491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 introduce </a:t>
            </a:r>
          </a:p>
          <a:p>
            <a:r>
              <a:rPr lang="en-US"/>
              <a:t>Breakout room – 15 mins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1715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0476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to start – to slide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69371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3430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5366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84401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53380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7 -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26682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20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703555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9852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279225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79949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56320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499503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19938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7095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10062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71902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04758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0291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143934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756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5491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2878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644408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81084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85645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57412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032107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0706976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02616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82022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0184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74086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8/9/2023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65802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546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90436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ou_esteem" TargetMode="External"/><Relationship Id="rId3" Type="http://schemas.openxmlformats.org/officeDocument/2006/relationships/image" Target="../media/image21.png"/><Relationship Id="rId7" Type="http://schemas.openxmlformats.org/officeDocument/2006/relationships/hyperlink" Target="https://bit.ly/3NRPrv2"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open.ac.uk/scholarship-and-innovation/esteem/news/esteem-call-scholarship-proposals-july-2023" TargetMode="External"/><Relationship Id="rId5" Type="http://schemas.openxmlformats.org/officeDocument/2006/relationships/hyperlink" Target="mailto:esteem@open.ac.uk" TargetMode="External"/><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librar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science-maths-technology/scholarship-teaching-and-learning-stem/content-section-overview?active-tab=description-tab"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https://www.open.ac.uk/scholarship-and-innovation/esteem/resources/students-partners-scholarship-framework"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c.uk/scholarship-and-innovation/esteem/sites/www.open.ac.uk.scholarship-and-innovation.esteem/files/resources/eSTEeM-Project-Proposal-Form-Jul-23-FINAL_0.doc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open.ac.uk/scholarship-and-innovation/esteem/sites/www.open.ac.uk.scholarship-and-innovation.esteem/files/resources/eSTEeM-Project-Plan-Supp-Info-Jul-23-FINAL.pdf"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c.uk/scholarship-and-innovation/esteem/resources/esteem-initial-planning-activit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www.open.ac.uk/scholarship-and-innovation/estee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ou_esteem" TargetMode="External"/><Relationship Id="rId3" Type="http://schemas.openxmlformats.org/officeDocument/2006/relationships/image" Target="../media/image21.png"/><Relationship Id="rId7" Type="http://schemas.openxmlformats.org/officeDocument/2006/relationships/hyperlink" Target="https://bit.ly/3NRPrv2"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www.open.ac.uk/scholarship-and-innovation/esteem/news/esteem-call-scholarship-proposals-july-2023" TargetMode="External"/><Relationship Id="rId5" Type="http://schemas.openxmlformats.org/officeDocument/2006/relationships/hyperlink" Target="mailto:esteem@open.ac.uk" TargetMode="External"/><Relationship Id="rId4" Type="http://schemas.openxmlformats.org/officeDocument/2006/relationships/hyperlink" Target="http://www.open.ac.uk/estee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ac.uk/about/wideningparticip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408207" y="559121"/>
            <a:ext cx="11204673" cy="1800200"/>
          </a:xfrm>
        </p:spPr>
        <p:txBody>
          <a:bodyPr/>
          <a:lstStyle/>
          <a:p>
            <a:r>
              <a:rPr lang="en-GB"/>
              <a:t>eSTEeM Pre-bidding Workshop</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538416" y="1951536"/>
            <a:ext cx="5557584" cy="347039"/>
          </a:xfrm>
        </p:spPr>
        <p:txBody>
          <a:bodyPr/>
          <a:lstStyle/>
          <a:p>
            <a:r>
              <a:rPr lang="en-GB"/>
              <a:t>Mark H Jones and Sue Pawley</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a:xfrm>
            <a:off x="538416" y="2303228"/>
            <a:ext cx="5557584" cy="347039"/>
          </a:xfrm>
        </p:spPr>
        <p:txBody>
          <a:bodyPr/>
          <a:lstStyle/>
          <a:p>
            <a:r>
              <a:rPr lang="en-GB"/>
              <a:t>eSTEeM Directors</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a:xfrm>
            <a:off x="538416" y="2650267"/>
            <a:ext cx="5557584" cy="347039"/>
          </a:xfrm>
        </p:spPr>
        <p:txBody>
          <a:bodyPr/>
          <a:lstStyle/>
          <a:p>
            <a:r>
              <a:rPr lang="en-GB"/>
              <a:t>Wednesday 9</a:t>
            </a:r>
            <a:r>
              <a:rPr lang="en-GB" baseline="30000"/>
              <a:t>th</a:t>
            </a:r>
            <a:r>
              <a:rPr lang="en-GB"/>
              <a:t> August 2023</a:t>
            </a:r>
          </a:p>
        </p:txBody>
      </p:sp>
      <p:pic>
        <p:nvPicPr>
          <p:cNvPr id="9" name="Picture 8" descr="A black background with white text&#10;&#10;Description automatically generated">
            <a:extLst>
              <a:ext uri="{FF2B5EF4-FFF2-40B4-BE49-F238E27FC236}">
                <a16:creationId xmlns:a16="http://schemas.microsoft.com/office/drawing/2014/main" id="{BC155192-46A7-F275-9C63-18F24FE8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041" y="2196026"/>
            <a:ext cx="4204287" cy="1282664"/>
          </a:xfrm>
          <a:prstGeom prst="rect">
            <a:avLst/>
          </a:prstGeom>
        </p:spPr>
      </p:pic>
      <p:sp>
        <p:nvSpPr>
          <p:cNvPr id="11" name="Subtitle 2">
            <a:extLst>
              <a:ext uri="{FF2B5EF4-FFF2-40B4-BE49-F238E27FC236}">
                <a16:creationId xmlns:a16="http://schemas.microsoft.com/office/drawing/2014/main" id="{7F17CEE8-B612-F675-A6D8-08FF81B5F06F}"/>
              </a:ext>
            </a:extLst>
          </p:cNvPr>
          <p:cNvSpPr txBox="1">
            <a:spLocks/>
          </p:cNvSpPr>
          <p:nvPr/>
        </p:nvSpPr>
        <p:spPr>
          <a:xfrm>
            <a:off x="538415" y="3909114"/>
            <a:ext cx="6646156"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solidFill>
                  <a:schemeClr val="bg1"/>
                </a:solidFill>
              </a:rPr>
              <a:t>Website: </a:t>
            </a:r>
            <a:r>
              <a:rPr lang="en-GB" sz="2800">
                <a:solidFill>
                  <a:schemeClr val="bg1"/>
                </a:solidFill>
                <a:hlinkClick r:id="rId4">
                  <a:extLst>
                    <a:ext uri="{A12FA001-AC4F-418D-AE19-62706E023703}">
                      <ahyp:hlinkClr xmlns:ahyp="http://schemas.microsoft.com/office/drawing/2018/hyperlinkcolor" val="tx"/>
                    </a:ext>
                  </a:extLst>
                </a:hlinkClick>
              </a:rPr>
              <a:t>www.open.ac.uk/esteem</a:t>
            </a:r>
            <a:endParaRPr lang="en-GB" sz="2800">
              <a:solidFill>
                <a:schemeClr val="bg1"/>
              </a:solidFill>
            </a:endParaRPr>
          </a:p>
        </p:txBody>
      </p:sp>
      <p:sp>
        <p:nvSpPr>
          <p:cNvPr id="12" name="TextBox 11">
            <a:extLst>
              <a:ext uri="{FF2B5EF4-FFF2-40B4-BE49-F238E27FC236}">
                <a16:creationId xmlns:a16="http://schemas.microsoft.com/office/drawing/2014/main" id="{7DE6E3E2-3D77-A0DA-425A-465DC829F929}"/>
              </a:ext>
            </a:extLst>
          </p:cNvPr>
          <p:cNvSpPr txBox="1"/>
          <p:nvPr/>
        </p:nvSpPr>
        <p:spPr>
          <a:xfrm>
            <a:off x="6891523" y="4859669"/>
            <a:ext cx="5130957" cy="523220"/>
          </a:xfrm>
          <a:prstGeom prst="rect">
            <a:avLst/>
          </a:prstGeom>
          <a:noFill/>
        </p:spPr>
        <p:txBody>
          <a:bodyPr wrap="square" rtlCol="0">
            <a:spAutoFit/>
          </a:bodyPr>
          <a:lstStyle/>
          <a:p>
            <a:r>
              <a:rPr lang="en-GB" sz="2800">
                <a:solidFill>
                  <a:schemeClr val="bg1"/>
                </a:solidFill>
              </a:rPr>
              <a:t>Email: </a:t>
            </a:r>
            <a:r>
              <a:rPr lang="en-GB" sz="2800">
                <a:solidFill>
                  <a:schemeClr val="bg1"/>
                </a:solidFill>
                <a:hlinkClick r:id="rId5">
                  <a:extLst>
                    <a:ext uri="{A12FA001-AC4F-418D-AE19-62706E023703}">
                      <ahyp:hlinkClr xmlns:ahyp="http://schemas.microsoft.com/office/drawing/2018/hyperlinkcolor" val="tx"/>
                    </a:ext>
                  </a:extLst>
                </a:hlinkClick>
              </a:rPr>
              <a:t>esteem@open.ac.uk</a:t>
            </a:r>
            <a:endParaRPr lang="en-GB" sz="2800">
              <a:solidFill>
                <a:schemeClr val="bg1"/>
              </a:solidFill>
            </a:endParaRPr>
          </a:p>
        </p:txBody>
      </p:sp>
      <p:sp>
        <p:nvSpPr>
          <p:cNvPr id="13" name="TextBox 12">
            <a:extLst>
              <a:ext uri="{FF2B5EF4-FFF2-40B4-BE49-F238E27FC236}">
                <a16:creationId xmlns:a16="http://schemas.microsoft.com/office/drawing/2014/main" id="{29EF1D17-C19F-E6BD-BC9E-50D4C4099565}"/>
              </a:ext>
            </a:extLst>
          </p:cNvPr>
          <p:cNvSpPr txBox="1"/>
          <p:nvPr/>
        </p:nvSpPr>
        <p:spPr>
          <a:xfrm>
            <a:off x="538415" y="4869455"/>
            <a:ext cx="4882671" cy="523220"/>
          </a:xfrm>
          <a:prstGeom prst="rect">
            <a:avLst/>
          </a:prstGeom>
          <a:noFill/>
        </p:spPr>
        <p:txBody>
          <a:bodyPr wrap="square" rtlCol="0">
            <a:spAutoFit/>
          </a:bodyPr>
          <a:lstStyle/>
          <a:p>
            <a:pPr algn="l"/>
            <a:r>
              <a:rPr lang="en-GB" sz="2800">
                <a:solidFill>
                  <a:schemeClr val="bg1"/>
                </a:solidFill>
                <a:hlinkClick r:id="rId6"/>
              </a:rPr>
              <a:t>Call for projects July 2023</a:t>
            </a:r>
            <a:r>
              <a:rPr lang="en-GB" sz="2800">
                <a:solidFill>
                  <a:schemeClr val="bg1"/>
                </a:solidFill>
                <a:hlinkClick r:id="rId7">
                  <a:extLst>
                    <a:ext uri="{A12FA001-AC4F-418D-AE19-62706E023703}">
                      <ahyp:hlinkClr xmlns:ahyp="http://schemas.microsoft.com/office/drawing/2018/hyperlinkcolor" val="tx"/>
                    </a:ext>
                  </a:extLst>
                </a:hlinkClick>
              </a:rPr>
              <a:t> </a:t>
            </a:r>
            <a:endParaRPr lang="en-GB" sz="2800">
              <a:solidFill>
                <a:schemeClr val="bg1"/>
              </a:solidFill>
            </a:endParaRPr>
          </a:p>
        </p:txBody>
      </p:sp>
      <p:sp>
        <p:nvSpPr>
          <p:cNvPr id="14" name="TextBox 13">
            <a:extLst>
              <a:ext uri="{FF2B5EF4-FFF2-40B4-BE49-F238E27FC236}">
                <a16:creationId xmlns:a16="http://schemas.microsoft.com/office/drawing/2014/main" id="{DFC92902-1F08-5FB0-F94C-8CD43CDDDC33}"/>
              </a:ext>
            </a:extLst>
          </p:cNvPr>
          <p:cNvSpPr txBox="1"/>
          <p:nvPr/>
        </p:nvSpPr>
        <p:spPr>
          <a:xfrm>
            <a:off x="6891523" y="5760424"/>
            <a:ext cx="4543325" cy="523220"/>
          </a:xfrm>
          <a:prstGeom prst="rect">
            <a:avLst/>
          </a:prstGeom>
          <a:noFill/>
        </p:spPr>
        <p:txBody>
          <a:bodyPr wrap="square" rtlCol="0">
            <a:spAutoFit/>
          </a:bodyPr>
          <a:lstStyle/>
          <a:p>
            <a:r>
              <a:rPr lang="en-GB" sz="2800">
                <a:solidFill>
                  <a:schemeClr val="bg1"/>
                </a:solidFill>
              </a:rPr>
              <a:t>Twitter: </a:t>
            </a:r>
            <a:r>
              <a:rPr lang="en-GB" sz="2800">
                <a:solidFill>
                  <a:schemeClr val="bg1"/>
                </a:solidFill>
                <a:hlinkClick r:id="rId8">
                  <a:extLst>
                    <a:ext uri="{A12FA001-AC4F-418D-AE19-62706E023703}">
                      <ahyp:hlinkClr xmlns:ahyp="http://schemas.microsoft.com/office/drawing/2018/hyperlinkcolor" val="tx"/>
                    </a:ext>
                  </a:extLst>
                </a:hlinkClick>
              </a:rPr>
              <a:t>@OU_eSTEeM</a:t>
            </a:r>
            <a:endParaRPr lang="en-GB" sz="2800">
              <a:solidFill>
                <a:schemeClr val="bg1"/>
              </a:solidFill>
            </a:endParaRPr>
          </a:p>
        </p:txBody>
      </p:sp>
    </p:spTree>
    <p:extLst>
      <p:ext uri="{BB962C8B-B14F-4D97-AF65-F5344CB8AC3E}">
        <p14:creationId xmlns:p14="http://schemas.microsoft.com/office/powerpoint/2010/main" val="173617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Things to consider in your proposal</a:t>
            </a:r>
          </a:p>
        </p:txBody>
      </p:sp>
      <p:sp>
        <p:nvSpPr>
          <p:cNvPr id="4" name="TextBox 3">
            <a:extLst>
              <a:ext uri="{FF2B5EF4-FFF2-40B4-BE49-F238E27FC236}">
                <a16:creationId xmlns:a16="http://schemas.microsoft.com/office/drawing/2014/main" id="{508464E2-F5E5-A5E0-2EEA-F131F3556CAE}"/>
              </a:ext>
            </a:extLst>
          </p:cNvPr>
          <p:cNvSpPr txBox="1"/>
          <p:nvPr/>
        </p:nvSpPr>
        <p:spPr>
          <a:xfrm>
            <a:off x="413915" y="1385353"/>
            <a:ext cx="4521156" cy="3785652"/>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a:t>Is the project consistent with the aims of eSTEeM? </a:t>
            </a:r>
          </a:p>
          <a:p>
            <a:pPr marL="342900" indent="-342900">
              <a:spcAft>
                <a:spcPts val="600"/>
              </a:spcAft>
              <a:buFont typeface="Arial" panose="020B0604020202020204" pitchFamily="34" charset="0"/>
              <a:buChar char="•"/>
            </a:pPr>
            <a:r>
              <a:rPr lang="en-US" sz="2000"/>
              <a:t>Which theme(s) does it address?</a:t>
            </a:r>
          </a:p>
          <a:p>
            <a:pPr marL="342900" indent="-342900">
              <a:spcAft>
                <a:spcPts val="600"/>
              </a:spcAft>
              <a:buFont typeface="Arial" panose="020B0604020202020204" pitchFamily="34" charset="0"/>
              <a:buChar char="•"/>
            </a:pPr>
            <a:r>
              <a:rPr lang="en-US" sz="2000"/>
              <a:t>Have you considered the literature?</a:t>
            </a:r>
          </a:p>
          <a:p>
            <a:pPr marL="342900" indent="-342900">
              <a:spcAft>
                <a:spcPts val="600"/>
              </a:spcAft>
              <a:buFont typeface="Arial" panose="020B0604020202020204" pitchFamily="34" charset="0"/>
              <a:buChar char="•"/>
            </a:pPr>
            <a:r>
              <a:rPr lang="en-US" sz="2000"/>
              <a:t>Are you aware of related projects? (check eSTEeM website)</a:t>
            </a:r>
          </a:p>
          <a:p>
            <a:pPr marL="342900" indent="-342900">
              <a:spcAft>
                <a:spcPts val="600"/>
              </a:spcAft>
              <a:buFont typeface="Arial" panose="020B0604020202020204" pitchFamily="34" charset="0"/>
              <a:buChar char="•"/>
            </a:pPr>
            <a:r>
              <a:rPr lang="en-US" sz="2000"/>
              <a:t>Explain how your project builds on the prior work?</a:t>
            </a:r>
          </a:p>
        </p:txBody>
      </p:sp>
      <p:pic>
        <p:nvPicPr>
          <p:cNvPr id="6" name="Picture 5">
            <a:hlinkClick r:id="rId3"/>
            <a:extLst>
              <a:ext uri="{FF2B5EF4-FFF2-40B4-BE49-F238E27FC236}">
                <a16:creationId xmlns:a16="http://schemas.microsoft.com/office/drawing/2014/main" id="{2F33D1B5-B431-DA2A-DB20-EC96BEB3B89B}"/>
              </a:ext>
            </a:extLst>
          </p:cNvPr>
          <p:cNvPicPr>
            <a:picLocks noChangeAspect="1"/>
          </p:cNvPicPr>
          <p:nvPr/>
        </p:nvPicPr>
        <p:blipFill>
          <a:blip r:embed="rId4"/>
          <a:stretch>
            <a:fillRect/>
          </a:stretch>
        </p:blipFill>
        <p:spPr>
          <a:xfrm>
            <a:off x="5039865" y="1385353"/>
            <a:ext cx="6966806" cy="4155141"/>
          </a:xfrm>
          <a:prstGeom prst="rect">
            <a:avLst/>
          </a:prstGeom>
        </p:spPr>
      </p:pic>
    </p:spTree>
    <p:extLst>
      <p:ext uri="{BB962C8B-B14F-4D97-AF65-F5344CB8AC3E}">
        <p14:creationId xmlns:p14="http://schemas.microsoft.com/office/powerpoint/2010/main" val="372037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Things to consider</a:t>
            </a:r>
            <a:r>
              <a:rPr lang="en-GB" baseline="0"/>
              <a:t> in your proposal</a:t>
            </a:r>
            <a:endParaRPr lang="en-GB"/>
          </a:p>
        </p:txBody>
      </p:sp>
      <p:sp>
        <p:nvSpPr>
          <p:cNvPr id="4" name="TextBox 3">
            <a:extLst>
              <a:ext uri="{FF2B5EF4-FFF2-40B4-BE49-F238E27FC236}">
                <a16:creationId xmlns:a16="http://schemas.microsoft.com/office/drawing/2014/main" id="{6EF5A98C-6B78-1D3A-C36F-930CC5C64D0F}"/>
              </a:ext>
            </a:extLst>
          </p:cNvPr>
          <p:cNvSpPr txBox="1"/>
          <p:nvPr/>
        </p:nvSpPr>
        <p:spPr>
          <a:xfrm>
            <a:off x="413915" y="1084800"/>
            <a:ext cx="6125134" cy="4401205"/>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a:t>Would your project benefit from student involvement at any stage (other than as participant in your research)?</a:t>
            </a:r>
          </a:p>
          <a:p>
            <a:pPr marL="342900" indent="-342900">
              <a:spcAft>
                <a:spcPts val="600"/>
              </a:spcAft>
              <a:buFont typeface="Arial" panose="020B0604020202020204" pitchFamily="34" charset="0"/>
              <a:buChar char="•"/>
            </a:pPr>
            <a:r>
              <a:rPr lang="en-GB" sz="2000"/>
              <a:t>Would your project benefit from SST staff involvement? </a:t>
            </a:r>
          </a:p>
          <a:p>
            <a:pPr marL="342900" indent="-342900">
              <a:spcAft>
                <a:spcPts val="600"/>
              </a:spcAft>
              <a:buFont typeface="Arial" panose="020B0604020202020204" pitchFamily="34" charset="0"/>
              <a:buChar char="•"/>
            </a:pPr>
            <a:r>
              <a:rPr lang="en-GB" sz="2000"/>
              <a:t>Do you have any specific development needs to enable you to undertake this project? How will you address this?</a:t>
            </a:r>
          </a:p>
          <a:p>
            <a:pPr marL="342900" indent="-342900">
              <a:spcAft>
                <a:spcPts val="600"/>
              </a:spcAft>
              <a:buFont typeface="Arial" panose="020B0604020202020204" pitchFamily="34" charset="0"/>
              <a:buChar char="•"/>
            </a:pPr>
            <a:r>
              <a:rPr lang="en-GB" sz="2000"/>
              <a:t>Will the project produce significant deliverables/outputs within a reasonable timeframe and what might these be?</a:t>
            </a:r>
          </a:p>
          <a:p>
            <a:pPr marL="342900" indent="-342900">
              <a:spcAft>
                <a:spcPts val="600"/>
              </a:spcAft>
              <a:buFont typeface="Arial" panose="020B0604020202020204" pitchFamily="34" charset="0"/>
              <a:buChar char="•"/>
            </a:pPr>
            <a:r>
              <a:rPr lang="en-GB" sz="2000"/>
              <a:t>Is there an evaluation and dissemination plan, including dissemination to students?</a:t>
            </a:r>
          </a:p>
        </p:txBody>
      </p:sp>
      <p:pic>
        <p:nvPicPr>
          <p:cNvPr id="6" name="Picture 5">
            <a:hlinkClick r:id="rId3"/>
            <a:extLst>
              <a:ext uri="{FF2B5EF4-FFF2-40B4-BE49-F238E27FC236}">
                <a16:creationId xmlns:a16="http://schemas.microsoft.com/office/drawing/2014/main" id="{E349CAC1-D6DF-B6E7-6581-E28A0D299F3F}"/>
              </a:ext>
            </a:extLst>
          </p:cNvPr>
          <p:cNvPicPr>
            <a:picLocks noChangeAspect="1"/>
          </p:cNvPicPr>
          <p:nvPr/>
        </p:nvPicPr>
        <p:blipFill>
          <a:blip r:embed="rId4"/>
          <a:stretch>
            <a:fillRect/>
          </a:stretch>
        </p:blipFill>
        <p:spPr>
          <a:xfrm>
            <a:off x="7710849" y="3614652"/>
            <a:ext cx="3947751" cy="2838684"/>
          </a:xfrm>
          <a:prstGeom prst="rect">
            <a:avLst/>
          </a:prstGeom>
        </p:spPr>
      </p:pic>
      <p:pic>
        <p:nvPicPr>
          <p:cNvPr id="8" name="Picture 7">
            <a:hlinkClick r:id="rId5"/>
            <a:extLst>
              <a:ext uri="{FF2B5EF4-FFF2-40B4-BE49-F238E27FC236}">
                <a16:creationId xmlns:a16="http://schemas.microsoft.com/office/drawing/2014/main" id="{B22FF3FE-EBE6-5C5A-6E44-0130ADF6D846}"/>
              </a:ext>
            </a:extLst>
          </p:cNvPr>
          <p:cNvPicPr>
            <a:picLocks noChangeAspect="1"/>
          </p:cNvPicPr>
          <p:nvPr/>
        </p:nvPicPr>
        <p:blipFill>
          <a:blip r:embed="rId6"/>
          <a:stretch>
            <a:fillRect/>
          </a:stretch>
        </p:blipFill>
        <p:spPr>
          <a:xfrm>
            <a:off x="6558361" y="937976"/>
            <a:ext cx="5496722" cy="2491024"/>
          </a:xfrm>
          <a:prstGeom prst="rect">
            <a:avLst/>
          </a:prstGeom>
        </p:spPr>
      </p:pic>
    </p:spTree>
    <p:extLst>
      <p:ext uri="{BB962C8B-B14F-4D97-AF65-F5344CB8AC3E}">
        <p14:creationId xmlns:p14="http://schemas.microsoft.com/office/powerpoint/2010/main" val="39659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Checking your proposal</a:t>
            </a:r>
          </a:p>
        </p:txBody>
      </p:sp>
      <p:sp>
        <p:nvSpPr>
          <p:cNvPr id="4" name="TextBox 3">
            <a:extLst>
              <a:ext uri="{FF2B5EF4-FFF2-40B4-BE49-F238E27FC236}">
                <a16:creationId xmlns:a16="http://schemas.microsoft.com/office/drawing/2014/main" id="{64E4F80B-3AA8-80D4-98B8-E4803B184625}"/>
              </a:ext>
            </a:extLst>
          </p:cNvPr>
          <p:cNvSpPr txBox="1"/>
          <p:nvPr/>
        </p:nvSpPr>
        <p:spPr>
          <a:xfrm>
            <a:off x="413915" y="1385353"/>
            <a:ext cx="4091267" cy="3323987"/>
          </a:xfrm>
          <a:prstGeom prst="rect">
            <a:avLst/>
          </a:prstGeom>
          <a:noFill/>
        </p:spPr>
        <p:txBody>
          <a:bodyPr wrap="square">
            <a:spAutoFit/>
          </a:bodyPr>
          <a:lstStyle/>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clear and realistic project plan with actions, responsibilities and timescales?</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Will the project impact </a:t>
            </a:r>
            <a:r>
              <a:rPr lang="en-GB" sz="2000" kern="1200">
                <a:solidFill>
                  <a:schemeClr val="tx1"/>
                </a:solidFill>
                <a:effectLst/>
                <a:latin typeface="+mn-lt"/>
                <a:ea typeface="+mn-ea"/>
                <a:cs typeface="+mn-cs"/>
              </a:rPr>
              <a:t>favourably</a:t>
            </a:r>
            <a:r>
              <a:rPr lang="en-US" sz="2000" kern="1200">
                <a:solidFill>
                  <a:schemeClr val="tx1"/>
                </a:solidFill>
                <a:effectLst/>
                <a:latin typeface="+mn-lt"/>
                <a:ea typeface="+mn-ea"/>
                <a:cs typeface="+mn-cs"/>
              </a:rPr>
              <a:t> on student experience and/or faculty effectiveness? </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realistic workload allocation for staff?</a:t>
            </a:r>
            <a:endParaRPr lang="en-GB" sz="2000">
              <a:effectLst/>
            </a:endParaRPr>
          </a:p>
        </p:txBody>
      </p:sp>
      <p:pic>
        <p:nvPicPr>
          <p:cNvPr id="6" name="Picture 5">
            <a:hlinkClick r:id="rId3"/>
            <a:extLst>
              <a:ext uri="{FF2B5EF4-FFF2-40B4-BE49-F238E27FC236}">
                <a16:creationId xmlns:a16="http://schemas.microsoft.com/office/drawing/2014/main" id="{4A46313A-696F-B985-7C7F-D87EB2635EB6}"/>
              </a:ext>
            </a:extLst>
          </p:cNvPr>
          <p:cNvPicPr>
            <a:picLocks noChangeAspect="1"/>
          </p:cNvPicPr>
          <p:nvPr/>
        </p:nvPicPr>
        <p:blipFill>
          <a:blip r:embed="rId4"/>
          <a:stretch>
            <a:fillRect/>
          </a:stretch>
        </p:blipFill>
        <p:spPr>
          <a:xfrm>
            <a:off x="5254638" y="400932"/>
            <a:ext cx="6239112" cy="5665502"/>
          </a:xfrm>
          <a:prstGeom prst="rect">
            <a:avLst/>
          </a:prstGeom>
        </p:spPr>
      </p:pic>
      <p:sp>
        <p:nvSpPr>
          <p:cNvPr id="7" name="TextBox 6">
            <a:extLst>
              <a:ext uri="{FF2B5EF4-FFF2-40B4-BE49-F238E27FC236}">
                <a16:creationId xmlns:a16="http://schemas.microsoft.com/office/drawing/2014/main" id="{8FE00FEB-7B42-12B5-85DD-C51FC90C9A5F}"/>
              </a:ext>
            </a:extLst>
          </p:cNvPr>
          <p:cNvSpPr txBox="1"/>
          <p:nvPr/>
        </p:nvSpPr>
        <p:spPr>
          <a:xfrm>
            <a:off x="632012" y="5029200"/>
            <a:ext cx="3615092" cy="369332"/>
          </a:xfrm>
          <a:prstGeom prst="rect">
            <a:avLst/>
          </a:prstGeom>
          <a:noFill/>
        </p:spPr>
        <p:txBody>
          <a:bodyPr wrap="none" rtlCol="0">
            <a:spAutoFit/>
          </a:bodyPr>
          <a:lstStyle/>
          <a:p>
            <a:r>
              <a:rPr lang="en-GB">
                <a:hlinkClick r:id="rId3"/>
              </a:rPr>
              <a:t>eSTEeM project proposal form</a:t>
            </a:r>
            <a:endParaRPr lang="en-GB"/>
          </a:p>
        </p:txBody>
      </p:sp>
      <p:sp>
        <p:nvSpPr>
          <p:cNvPr id="8" name="TextBox 7">
            <a:extLst>
              <a:ext uri="{FF2B5EF4-FFF2-40B4-BE49-F238E27FC236}">
                <a16:creationId xmlns:a16="http://schemas.microsoft.com/office/drawing/2014/main" id="{9B027ABA-CC3E-8C37-B751-108D2D71F30A}"/>
              </a:ext>
            </a:extLst>
          </p:cNvPr>
          <p:cNvSpPr txBox="1"/>
          <p:nvPr/>
        </p:nvSpPr>
        <p:spPr>
          <a:xfrm>
            <a:off x="5163671" y="6301796"/>
            <a:ext cx="5719836" cy="369332"/>
          </a:xfrm>
          <a:prstGeom prst="rect">
            <a:avLst/>
          </a:prstGeom>
          <a:noFill/>
        </p:spPr>
        <p:txBody>
          <a:bodyPr wrap="none" rtlCol="0">
            <a:spAutoFit/>
          </a:bodyPr>
          <a:lstStyle/>
          <a:p>
            <a:r>
              <a:rPr lang="en-GB">
                <a:hlinkClick r:id="rId5"/>
              </a:rPr>
              <a:t>eSTEeM project plan supplementary information</a:t>
            </a:r>
            <a:endParaRPr lang="en-GB"/>
          </a:p>
        </p:txBody>
      </p:sp>
    </p:spTree>
    <p:extLst>
      <p:ext uri="{BB962C8B-B14F-4D97-AF65-F5344CB8AC3E}">
        <p14:creationId xmlns:p14="http://schemas.microsoft.com/office/powerpoint/2010/main" val="1292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Timeline and planning</a:t>
            </a:r>
          </a:p>
        </p:txBody>
      </p:sp>
      <p:sp>
        <p:nvSpPr>
          <p:cNvPr id="4" name="TextBox 3">
            <a:extLst>
              <a:ext uri="{FF2B5EF4-FFF2-40B4-BE49-F238E27FC236}">
                <a16:creationId xmlns:a16="http://schemas.microsoft.com/office/drawing/2014/main" id="{9F949A1E-5B96-FED5-F646-AA922F32F31D}"/>
              </a:ext>
            </a:extLst>
          </p:cNvPr>
          <p:cNvSpPr txBox="1"/>
          <p:nvPr/>
        </p:nvSpPr>
        <p:spPr>
          <a:xfrm>
            <a:off x="413915" y="1227328"/>
            <a:ext cx="6125134" cy="4093428"/>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2000"/>
              <a:t>Timeline</a:t>
            </a:r>
          </a:p>
          <a:p>
            <a:pPr marL="742950" lvl="1" indent="-285750">
              <a:spcAft>
                <a:spcPts val="600"/>
              </a:spcAft>
              <a:buFont typeface="Arial" panose="020B0604020202020204" pitchFamily="34" charset="0"/>
              <a:buChar char="•"/>
            </a:pPr>
            <a:r>
              <a:rPr lang="en-GB" sz="2000"/>
              <a:t>Deadline for project proposals </a:t>
            </a:r>
            <a:br>
              <a:rPr lang="en-GB" sz="2000"/>
            </a:br>
            <a:r>
              <a:rPr lang="en-GB" sz="2000" b="1" i="1"/>
              <a:t>17.00 Friday, 29</a:t>
            </a:r>
            <a:r>
              <a:rPr lang="en-GB" sz="2000" b="1" i="1" baseline="30000"/>
              <a:t>th</a:t>
            </a:r>
            <a:r>
              <a:rPr lang="en-GB" sz="2000" b="1" i="1"/>
              <a:t> September 2023</a:t>
            </a:r>
          </a:p>
          <a:p>
            <a:pPr marL="742950" lvl="1" indent="-285750">
              <a:spcAft>
                <a:spcPts val="600"/>
              </a:spcAft>
              <a:buFont typeface="Arial" panose="020B0604020202020204" pitchFamily="34" charset="0"/>
              <a:buChar char="•"/>
            </a:pPr>
            <a:r>
              <a:rPr lang="en-GB" sz="2000"/>
              <a:t>Proposals scrutinised by the </a:t>
            </a:r>
            <a:r>
              <a:rPr lang="en-GB" sz="2000" err="1"/>
              <a:t>eSTEeM</a:t>
            </a:r>
            <a:r>
              <a:rPr lang="en-GB" sz="2000"/>
              <a:t> Coordination Group in mid-Oct   </a:t>
            </a:r>
            <a:endParaRPr lang="en-GB" sz="2000">
              <a:cs typeface="Poppins"/>
            </a:endParaRPr>
          </a:p>
          <a:p>
            <a:pPr marL="742950" lvl="1" indent="-285750">
              <a:spcAft>
                <a:spcPts val="600"/>
              </a:spcAft>
              <a:buFont typeface="Arial" panose="020B0604020202020204" pitchFamily="34" charset="0"/>
              <a:buChar char="•"/>
            </a:pPr>
            <a:r>
              <a:rPr lang="en-GB" sz="2000"/>
              <a:t>Informed of their decision by late Oct  </a:t>
            </a:r>
            <a:endParaRPr lang="en-GB" sz="2000">
              <a:cs typeface="Poppins"/>
            </a:endParaRPr>
          </a:p>
          <a:p>
            <a:pPr marL="742950" lvl="1" indent="-285750">
              <a:spcAft>
                <a:spcPts val="600"/>
              </a:spcAft>
              <a:buFont typeface="Arial" panose="020B0604020202020204" pitchFamily="34" charset="0"/>
              <a:buChar char="•"/>
            </a:pPr>
            <a:r>
              <a:rPr lang="en-GB" sz="2000"/>
              <a:t>Attend induction meeting in Nov/Dec</a:t>
            </a:r>
          </a:p>
          <a:p>
            <a:pPr marL="285750" indent="-285750">
              <a:spcAft>
                <a:spcPts val="600"/>
              </a:spcAft>
              <a:buFont typeface="Arial" panose="020B0604020202020204" pitchFamily="34" charset="0"/>
              <a:buChar char="•"/>
            </a:pPr>
            <a:r>
              <a:rPr lang="en-GB" sz="2000"/>
              <a:t>Planning activity</a:t>
            </a:r>
          </a:p>
          <a:p>
            <a:pPr marL="742950" lvl="1" indent="-285750">
              <a:spcAft>
                <a:spcPts val="600"/>
              </a:spcAft>
              <a:buFont typeface="Arial" panose="020B0604020202020204" pitchFamily="34" charset="0"/>
              <a:buChar char="•"/>
            </a:pPr>
            <a:r>
              <a:rPr lang="en-GB" sz="2000"/>
              <a:t>Complete the Initial Planning Activity</a:t>
            </a:r>
          </a:p>
          <a:p>
            <a:pPr marL="742950" lvl="1" indent="-285750">
              <a:spcAft>
                <a:spcPts val="600"/>
              </a:spcAft>
              <a:buFont typeface="Arial" panose="020B0604020202020204" pitchFamily="34" charset="0"/>
              <a:buChar char="•"/>
            </a:pPr>
            <a:r>
              <a:rPr lang="en-GB" sz="2000"/>
              <a:t>Sharing our plans/ideas so far</a:t>
            </a:r>
          </a:p>
          <a:p>
            <a:pPr marL="742950" lvl="1" indent="-285750">
              <a:spcAft>
                <a:spcPts val="600"/>
              </a:spcAft>
              <a:buFont typeface="Arial" panose="020B0604020202020204" pitchFamily="34" charset="0"/>
              <a:buChar char="•"/>
            </a:pPr>
            <a:r>
              <a:rPr lang="en-GB" sz="2000"/>
              <a:t>Questions or further comments</a:t>
            </a:r>
          </a:p>
        </p:txBody>
      </p:sp>
      <p:pic>
        <p:nvPicPr>
          <p:cNvPr id="5" name="Content Placeholder 11">
            <a:hlinkClick r:id="rId3"/>
            <a:extLst>
              <a:ext uri="{FF2B5EF4-FFF2-40B4-BE49-F238E27FC236}">
                <a16:creationId xmlns:a16="http://schemas.microsoft.com/office/drawing/2014/main" id="{E4AE0D78-050B-3C39-4E2D-65B977E049DF}"/>
              </a:ext>
            </a:extLst>
          </p:cNvPr>
          <p:cNvPicPr>
            <a:picLocks noChangeAspect="1"/>
          </p:cNvPicPr>
          <p:nvPr/>
        </p:nvPicPr>
        <p:blipFill>
          <a:blip r:embed="rId4"/>
          <a:stretch>
            <a:fillRect/>
          </a:stretch>
        </p:blipFill>
        <p:spPr>
          <a:xfrm>
            <a:off x="6938019" y="301168"/>
            <a:ext cx="4693768" cy="5682773"/>
          </a:xfrm>
          <a:prstGeom prst="rect">
            <a:avLst/>
          </a:prstGeom>
        </p:spPr>
      </p:pic>
      <p:sp>
        <p:nvSpPr>
          <p:cNvPr id="6" name="TextBox 5">
            <a:extLst>
              <a:ext uri="{FF2B5EF4-FFF2-40B4-BE49-F238E27FC236}">
                <a16:creationId xmlns:a16="http://schemas.microsoft.com/office/drawing/2014/main" id="{FB8EC414-D5E4-EE97-CB96-19EA4BB4A36B}"/>
              </a:ext>
            </a:extLst>
          </p:cNvPr>
          <p:cNvSpPr txBox="1"/>
          <p:nvPr/>
        </p:nvSpPr>
        <p:spPr>
          <a:xfrm>
            <a:off x="3472896" y="5583831"/>
            <a:ext cx="3265638" cy="400110"/>
          </a:xfrm>
          <a:prstGeom prst="rect">
            <a:avLst/>
          </a:prstGeom>
          <a:noFill/>
        </p:spPr>
        <p:txBody>
          <a:bodyPr wrap="none" rtlCol="0">
            <a:spAutoFit/>
          </a:bodyPr>
          <a:lstStyle/>
          <a:p>
            <a:r>
              <a:rPr lang="en-GB" sz="2000">
                <a:hlinkClick r:id="rId3"/>
              </a:rPr>
              <a:t>Project planning activity</a:t>
            </a:r>
            <a:endParaRPr lang="en-GB" sz="2000"/>
          </a:p>
        </p:txBody>
      </p:sp>
    </p:spTree>
    <p:extLst>
      <p:ext uri="{BB962C8B-B14F-4D97-AF65-F5344CB8AC3E}">
        <p14:creationId xmlns:p14="http://schemas.microsoft.com/office/powerpoint/2010/main" val="11793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2" name="Title 1">
            <a:extLst>
              <a:ext uri="{FF2B5EF4-FFF2-40B4-BE49-F238E27FC236}">
                <a16:creationId xmlns:a16="http://schemas.microsoft.com/office/drawing/2014/main" id="{8071B285-1210-C14B-0849-6D87C3B5A0B7}"/>
              </a:ext>
            </a:extLst>
          </p:cNvPr>
          <p:cNvSpPr txBox="1">
            <a:spLocks/>
          </p:cNvSpPr>
          <p:nvPr/>
        </p:nvSpPr>
        <p:spPr>
          <a:xfrm>
            <a:off x="838200" y="365126"/>
            <a:ext cx="105156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1E4B9B"/>
              </a:solidFill>
              <a:effectLst/>
              <a:uLnTx/>
              <a:uFillTx/>
              <a:latin typeface="Calibri Light" panose="020F0302020204030204"/>
              <a:ea typeface="+mj-ea"/>
              <a:cs typeface="+mj-cs"/>
            </a:endParaRPr>
          </a:p>
        </p:txBody>
      </p:sp>
      <p:sp>
        <p:nvSpPr>
          <p:cNvPr id="4" name="Content Placeholder 15">
            <a:extLst>
              <a:ext uri="{FF2B5EF4-FFF2-40B4-BE49-F238E27FC236}">
                <a16:creationId xmlns:a16="http://schemas.microsoft.com/office/drawing/2014/main" id="{6E25FDD7-241D-E1FB-128E-51A926EB91BC}"/>
              </a:ext>
            </a:extLst>
          </p:cNvPr>
          <p:cNvSpPr txBox="1">
            <a:spLocks/>
          </p:cNvSpPr>
          <p:nvPr/>
        </p:nvSpPr>
        <p:spPr>
          <a:xfrm>
            <a:off x="413915" y="1626528"/>
            <a:ext cx="5181600" cy="2628925"/>
          </a:xfrm>
          <a:prstGeom prst="rect">
            <a:avLst/>
          </a:prstGeom>
        </p:spPr>
        <p:txBody>
          <a:bodyPr vert="horz" lIns="91440" tIns="45720" rIns="91440" bIns="45720" rtlCol="0">
            <a:sp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Management Team</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Director: Mark Jones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Deputy Director: Sue Pawley</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Senior Manager: Diane Ford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Support Assistant: Rachel Redford</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Project Officer: Jonathan Evans</a:t>
            </a:r>
          </a:p>
        </p:txBody>
      </p:sp>
      <p:sp>
        <p:nvSpPr>
          <p:cNvPr id="5" name="Content Placeholder 16">
            <a:extLst>
              <a:ext uri="{FF2B5EF4-FFF2-40B4-BE49-F238E27FC236}">
                <a16:creationId xmlns:a16="http://schemas.microsoft.com/office/drawing/2014/main" id="{A9E0E934-C244-4E2D-F373-BC4BBBA1AFDA}"/>
              </a:ext>
            </a:extLst>
          </p:cNvPr>
          <p:cNvSpPr txBox="1">
            <a:spLocks/>
          </p:cNvSpPr>
          <p:nvPr/>
        </p:nvSpPr>
        <p:spPr>
          <a:xfrm>
            <a:off x="6370848" y="1182538"/>
            <a:ext cx="5596180" cy="480885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School Scholarship Leads</a:t>
            </a:r>
            <a:endPar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rPr>
              <a:t>SPS: Jonathan </a:t>
            </a:r>
            <a:r>
              <a:rPr kumimoji="0" lang="en-GB" sz="2400" b="0" i="0" u="none" strike="noStrike" kern="1200" cap="none" spc="0" normalizeH="0" baseline="0" noProof="0" err="1">
                <a:ln>
                  <a:noFill/>
                </a:ln>
                <a:solidFill>
                  <a:srgbClr val="060645"/>
                </a:solidFill>
                <a:effectLst/>
                <a:uLnTx/>
                <a:uFillTx/>
                <a:latin typeface="Calibri" panose="020F0502020204030204"/>
                <a:ea typeface="+mn-ea"/>
                <a:cs typeface="+mn-cs"/>
              </a:rPr>
              <a:t>Nylk</a:t>
            </a:r>
            <a:endPar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M&amp;S: Sue Pawley/Martina Gibbons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C&amp;C: </a:t>
            </a: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Shailey</a:t>
            </a: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Minocha</a:t>
            </a:r>
            <a:endPar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EEES: Fiona Aiken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E&amp;I: Daphne Chang</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KMi</a:t>
            </a: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Trevor Collins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rPr>
              <a:t>LHCS: Sarah </a:t>
            </a:r>
            <a:r>
              <a:rPr kumimoji="0" lang="en-GB" sz="2400" b="0" i="0" u="none" strike="noStrike" kern="1200" cap="none" spc="0" normalizeH="0" baseline="0" noProof="0" err="1">
                <a:ln>
                  <a:noFill/>
                </a:ln>
                <a:solidFill>
                  <a:srgbClr val="060645"/>
                </a:solidFill>
                <a:effectLst/>
                <a:uLnTx/>
                <a:uFillTx/>
                <a:latin typeface="Calibri" panose="020F0502020204030204"/>
                <a:ea typeface="+mn-ea"/>
                <a:cs typeface="+mn-cs"/>
              </a:rPr>
              <a:t>Daniell</a:t>
            </a:r>
            <a:endParaRPr kumimoji="0" lang="en-GB" sz="2400" b="0" i="0" u="none" strike="noStrike" kern="1200" cap="none" spc="0" normalizeH="0" baseline="0" noProof="0">
              <a:ln>
                <a:noFill/>
              </a:ln>
              <a:solidFill>
                <a:srgbClr val="060645"/>
              </a:solidFill>
              <a:effectLst/>
              <a:uLnTx/>
              <a:uFillTx/>
              <a:latin typeface="Calibri" panose="020F0502020204030204"/>
              <a:ea typeface="+mn-ea"/>
              <a:cs typeface="Calibri"/>
            </a:endParaRPr>
          </a:p>
        </p:txBody>
      </p:sp>
      <p:sp>
        <p:nvSpPr>
          <p:cNvPr id="8" name="Text Placeholder 3">
            <a:extLst>
              <a:ext uri="{FF2B5EF4-FFF2-40B4-BE49-F238E27FC236}">
                <a16:creationId xmlns:a16="http://schemas.microsoft.com/office/drawing/2014/main" id="{19090549-441D-EB4A-BA6D-81A3D86C0E2E}"/>
              </a:ext>
            </a:extLst>
          </p:cNvPr>
          <p:cNvSpPr txBox="1">
            <a:spLocks/>
          </p:cNvSpPr>
          <p:nvPr/>
        </p:nvSpPr>
        <p:spPr>
          <a:xfrm>
            <a:off x="413915" y="404664"/>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eSTEeM people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endParaRPr>
          </a:p>
        </p:txBody>
      </p:sp>
      <p:pic>
        <p:nvPicPr>
          <p:cNvPr id="12" name="Picture 11" descr="Blue text on a black background&#10;&#10;Description automatically generated">
            <a:hlinkClick r:id="rId3"/>
            <a:extLst>
              <a:ext uri="{FF2B5EF4-FFF2-40B4-BE49-F238E27FC236}">
                <a16:creationId xmlns:a16="http://schemas.microsoft.com/office/drawing/2014/main" id="{2E1FAD8C-6E30-F72D-575E-12AC21E0D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177" y="5817469"/>
            <a:ext cx="2752441" cy="837320"/>
          </a:xfrm>
          <a:prstGeom prst="rect">
            <a:avLst/>
          </a:prstGeom>
        </p:spPr>
      </p:pic>
    </p:spTree>
    <p:extLst>
      <p:ext uri="{BB962C8B-B14F-4D97-AF65-F5344CB8AC3E}">
        <p14:creationId xmlns:p14="http://schemas.microsoft.com/office/powerpoint/2010/main" val="411271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endParaRP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408207" y="559121"/>
            <a:ext cx="11204673" cy="1800200"/>
          </a:xfrm>
        </p:spPr>
        <p:txBody>
          <a:bodyPr/>
          <a:lstStyle/>
          <a:p>
            <a:r>
              <a:rPr lang="en-GB"/>
              <a:t>eSTEeM Pre-bidding Workshop</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538416" y="1951536"/>
            <a:ext cx="5557584" cy="347039"/>
          </a:xfrm>
        </p:spPr>
        <p:txBody>
          <a:bodyPr/>
          <a:lstStyle/>
          <a:p>
            <a:r>
              <a:rPr lang="en-GB"/>
              <a:t>Mark H Jones and Sue Pawley</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a:xfrm>
            <a:off x="538416" y="2303228"/>
            <a:ext cx="5557584" cy="347039"/>
          </a:xfrm>
        </p:spPr>
        <p:txBody>
          <a:bodyPr/>
          <a:lstStyle/>
          <a:p>
            <a:r>
              <a:rPr lang="en-GB"/>
              <a:t>eSTEeM Directors</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a:xfrm>
            <a:off x="538416" y="2650267"/>
            <a:ext cx="5557584" cy="347039"/>
          </a:xfrm>
        </p:spPr>
        <p:txBody>
          <a:bodyPr/>
          <a:lstStyle/>
          <a:p>
            <a:r>
              <a:rPr lang="en-GB"/>
              <a:t>Wednesday 9</a:t>
            </a:r>
            <a:r>
              <a:rPr lang="en-GB" baseline="30000"/>
              <a:t>th</a:t>
            </a:r>
            <a:r>
              <a:rPr lang="en-GB"/>
              <a:t> August 2023</a:t>
            </a:r>
          </a:p>
        </p:txBody>
      </p:sp>
      <p:pic>
        <p:nvPicPr>
          <p:cNvPr id="9" name="Picture 8" descr="A black background with white text&#10;&#10;Description automatically generated">
            <a:extLst>
              <a:ext uri="{FF2B5EF4-FFF2-40B4-BE49-F238E27FC236}">
                <a16:creationId xmlns:a16="http://schemas.microsoft.com/office/drawing/2014/main" id="{BC155192-46A7-F275-9C63-18F24FE8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041" y="2196026"/>
            <a:ext cx="4204287" cy="1282664"/>
          </a:xfrm>
          <a:prstGeom prst="rect">
            <a:avLst/>
          </a:prstGeom>
        </p:spPr>
      </p:pic>
      <p:sp>
        <p:nvSpPr>
          <p:cNvPr id="11" name="Subtitle 2">
            <a:extLst>
              <a:ext uri="{FF2B5EF4-FFF2-40B4-BE49-F238E27FC236}">
                <a16:creationId xmlns:a16="http://schemas.microsoft.com/office/drawing/2014/main" id="{7F17CEE8-B612-F675-A6D8-08FF81B5F06F}"/>
              </a:ext>
            </a:extLst>
          </p:cNvPr>
          <p:cNvSpPr txBox="1">
            <a:spLocks/>
          </p:cNvSpPr>
          <p:nvPr/>
        </p:nvSpPr>
        <p:spPr>
          <a:xfrm>
            <a:off x="538415" y="3909114"/>
            <a:ext cx="6646156"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solidFill>
                  <a:schemeClr val="bg1"/>
                </a:solidFill>
              </a:rPr>
              <a:t>Website: </a:t>
            </a:r>
            <a:r>
              <a:rPr lang="en-GB" sz="2800">
                <a:solidFill>
                  <a:schemeClr val="bg1"/>
                </a:solidFill>
                <a:hlinkClick r:id="rId4">
                  <a:extLst>
                    <a:ext uri="{A12FA001-AC4F-418D-AE19-62706E023703}">
                      <ahyp:hlinkClr xmlns:ahyp="http://schemas.microsoft.com/office/drawing/2018/hyperlinkcolor" val="tx"/>
                    </a:ext>
                  </a:extLst>
                </a:hlinkClick>
              </a:rPr>
              <a:t>www.open.ac.uk/esteem</a:t>
            </a:r>
            <a:endParaRPr lang="en-GB" sz="2800">
              <a:solidFill>
                <a:schemeClr val="bg1"/>
              </a:solidFill>
            </a:endParaRPr>
          </a:p>
        </p:txBody>
      </p:sp>
      <p:sp>
        <p:nvSpPr>
          <p:cNvPr id="12" name="TextBox 11">
            <a:extLst>
              <a:ext uri="{FF2B5EF4-FFF2-40B4-BE49-F238E27FC236}">
                <a16:creationId xmlns:a16="http://schemas.microsoft.com/office/drawing/2014/main" id="{7DE6E3E2-3D77-A0DA-425A-465DC829F929}"/>
              </a:ext>
            </a:extLst>
          </p:cNvPr>
          <p:cNvSpPr txBox="1"/>
          <p:nvPr/>
        </p:nvSpPr>
        <p:spPr>
          <a:xfrm>
            <a:off x="6891523" y="4859669"/>
            <a:ext cx="5130957" cy="523220"/>
          </a:xfrm>
          <a:prstGeom prst="rect">
            <a:avLst/>
          </a:prstGeom>
          <a:noFill/>
        </p:spPr>
        <p:txBody>
          <a:bodyPr wrap="square" rtlCol="0">
            <a:spAutoFit/>
          </a:bodyPr>
          <a:lstStyle/>
          <a:p>
            <a:r>
              <a:rPr lang="en-GB" sz="2800">
                <a:solidFill>
                  <a:schemeClr val="bg1"/>
                </a:solidFill>
              </a:rPr>
              <a:t>Email: </a:t>
            </a:r>
            <a:r>
              <a:rPr lang="en-GB" sz="2800">
                <a:solidFill>
                  <a:schemeClr val="bg1"/>
                </a:solidFill>
                <a:hlinkClick r:id="rId5">
                  <a:extLst>
                    <a:ext uri="{A12FA001-AC4F-418D-AE19-62706E023703}">
                      <ahyp:hlinkClr xmlns:ahyp="http://schemas.microsoft.com/office/drawing/2018/hyperlinkcolor" val="tx"/>
                    </a:ext>
                  </a:extLst>
                </a:hlinkClick>
              </a:rPr>
              <a:t>esteem@open.ac.uk</a:t>
            </a:r>
            <a:endParaRPr lang="en-GB" sz="2800">
              <a:solidFill>
                <a:schemeClr val="bg1"/>
              </a:solidFill>
            </a:endParaRPr>
          </a:p>
        </p:txBody>
      </p:sp>
      <p:sp>
        <p:nvSpPr>
          <p:cNvPr id="13" name="TextBox 12">
            <a:extLst>
              <a:ext uri="{FF2B5EF4-FFF2-40B4-BE49-F238E27FC236}">
                <a16:creationId xmlns:a16="http://schemas.microsoft.com/office/drawing/2014/main" id="{29EF1D17-C19F-E6BD-BC9E-50D4C4099565}"/>
              </a:ext>
            </a:extLst>
          </p:cNvPr>
          <p:cNvSpPr txBox="1"/>
          <p:nvPr/>
        </p:nvSpPr>
        <p:spPr>
          <a:xfrm>
            <a:off x="538415" y="4869455"/>
            <a:ext cx="4882671" cy="523220"/>
          </a:xfrm>
          <a:prstGeom prst="rect">
            <a:avLst/>
          </a:prstGeom>
          <a:noFill/>
        </p:spPr>
        <p:txBody>
          <a:bodyPr wrap="square" rtlCol="0">
            <a:spAutoFit/>
          </a:bodyPr>
          <a:lstStyle/>
          <a:p>
            <a:pPr algn="l"/>
            <a:r>
              <a:rPr lang="en-GB" sz="2800">
                <a:solidFill>
                  <a:schemeClr val="bg1"/>
                </a:solidFill>
                <a:hlinkClick r:id="rId6"/>
              </a:rPr>
              <a:t>Call for projects July 2023</a:t>
            </a:r>
            <a:r>
              <a:rPr lang="en-GB" sz="2800">
                <a:solidFill>
                  <a:schemeClr val="bg1"/>
                </a:solidFill>
                <a:hlinkClick r:id="rId7">
                  <a:extLst>
                    <a:ext uri="{A12FA001-AC4F-418D-AE19-62706E023703}">
                      <ahyp:hlinkClr xmlns:ahyp="http://schemas.microsoft.com/office/drawing/2018/hyperlinkcolor" val="tx"/>
                    </a:ext>
                  </a:extLst>
                </a:hlinkClick>
              </a:rPr>
              <a:t> </a:t>
            </a:r>
            <a:endParaRPr lang="en-GB" sz="2800">
              <a:solidFill>
                <a:schemeClr val="bg1"/>
              </a:solidFill>
            </a:endParaRPr>
          </a:p>
        </p:txBody>
      </p:sp>
      <p:sp>
        <p:nvSpPr>
          <p:cNvPr id="14" name="TextBox 13">
            <a:extLst>
              <a:ext uri="{FF2B5EF4-FFF2-40B4-BE49-F238E27FC236}">
                <a16:creationId xmlns:a16="http://schemas.microsoft.com/office/drawing/2014/main" id="{DFC92902-1F08-5FB0-F94C-8CD43CDDDC33}"/>
              </a:ext>
            </a:extLst>
          </p:cNvPr>
          <p:cNvSpPr txBox="1"/>
          <p:nvPr/>
        </p:nvSpPr>
        <p:spPr>
          <a:xfrm>
            <a:off x="6891523" y="5760424"/>
            <a:ext cx="4543325" cy="523220"/>
          </a:xfrm>
          <a:prstGeom prst="rect">
            <a:avLst/>
          </a:prstGeom>
          <a:noFill/>
        </p:spPr>
        <p:txBody>
          <a:bodyPr wrap="square" rtlCol="0">
            <a:spAutoFit/>
          </a:bodyPr>
          <a:lstStyle/>
          <a:p>
            <a:r>
              <a:rPr lang="en-GB" sz="2800">
                <a:solidFill>
                  <a:schemeClr val="bg1"/>
                </a:solidFill>
              </a:rPr>
              <a:t>Twitter: </a:t>
            </a:r>
            <a:r>
              <a:rPr lang="en-GB" sz="2800">
                <a:solidFill>
                  <a:schemeClr val="bg1"/>
                </a:solidFill>
                <a:hlinkClick r:id="rId8">
                  <a:extLst>
                    <a:ext uri="{A12FA001-AC4F-418D-AE19-62706E023703}">
                      <ahyp:hlinkClr xmlns:ahyp="http://schemas.microsoft.com/office/drawing/2018/hyperlinkcolor" val="tx"/>
                    </a:ext>
                  </a:extLst>
                </a:hlinkClick>
              </a:rPr>
              <a:t>@OU_eSTEeM</a:t>
            </a:r>
            <a:endParaRPr lang="en-GB" sz="2800">
              <a:solidFill>
                <a:schemeClr val="bg1"/>
              </a:solidFill>
            </a:endParaRPr>
          </a:p>
        </p:txBody>
      </p:sp>
    </p:spTree>
    <p:extLst>
      <p:ext uri="{BB962C8B-B14F-4D97-AF65-F5344CB8AC3E}">
        <p14:creationId xmlns:p14="http://schemas.microsoft.com/office/powerpoint/2010/main" val="236790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Overview</a:t>
            </a:r>
          </a:p>
        </p:txBody>
      </p:sp>
      <p:sp>
        <p:nvSpPr>
          <p:cNvPr id="4" name="TextBox 3">
            <a:extLst>
              <a:ext uri="{FF2B5EF4-FFF2-40B4-BE49-F238E27FC236}">
                <a16:creationId xmlns:a16="http://schemas.microsoft.com/office/drawing/2014/main" id="{54643A10-637F-7358-D2AB-B9156FA066AD}"/>
              </a:ext>
            </a:extLst>
          </p:cNvPr>
          <p:cNvSpPr txBox="1"/>
          <p:nvPr/>
        </p:nvSpPr>
        <p:spPr>
          <a:xfrm>
            <a:off x="413915" y="1047158"/>
            <a:ext cx="6119948" cy="4437112"/>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Defining scholarship</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About eSTEeM</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Proposal and project workflow</a:t>
            </a:r>
          </a:p>
          <a:p>
            <a:pPr marL="228600" indent="-228600">
              <a:spcBef>
                <a:spcPts val="1000"/>
              </a:spcBef>
              <a:buClr>
                <a:srgbClr val="1E4B9B"/>
              </a:buClr>
              <a:buFont typeface="Arial" panose="020B0604020202020204" pitchFamily="34" charset="0"/>
              <a:buChar char="•"/>
              <a:defRPr/>
            </a:pPr>
            <a:r>
              <a:rPr lang="en-GB" sz="2800">
                <a:latin typeface="Calibri" panose="020F0502020204030204"/>
              </a:rPr>
              <a:t>23rd </a:t>
            </a:r>
            <a:r>
              <a:rPr kumimoji="0" lang="en-GB" sz="2800" b="0" i="0" u="none" strike="noStrike" kern="1200" cap="none" spc="0" normalizeH="0" baseline="0" noProof="0">
                <a:ln>
                  <a:noFill/>
                </a:ln>
                <a:effectLst/>
                <a:uLnTx/>
                <a:uFillTx/>
                <a:latin typeface="Calibri" panose="020F0502020204030204"/>
                <a:ea typeface="+mn-ea"/>
                <a:cs typeface="+mn-cs"/>
              </a:rPr>
              <a:t>call for projects</a:t>
            </a:r>
            <a:endParaRPr lang="en-GB" sz="28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Key information</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Things to consider</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Timeline and planning</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Sources of support</a:t>
            </a:r>
          </a:p>
        </p:txBody>
      </p:sp>
      <p:pic>
        <p:nvPicPr>
          <p:cNvPr id="7" name="Picture 6" descr="A group of people sitting at tables in front of a projector screen&#10;&#10;Description automatically generated">
            <a:extLst>
              <a:ext uri="{FF2B5EF4-FFF2-40B4-BE49-F238E27FC236}">
                <a16:creationId xmlns:a16="http://schemas.microsoft.com/office/drawing/2014/main" id="{0C0554A6-F816-2AD6-A528-A4CBD3205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76399"/>
            <a:ext cx="6723885" cy="3578630"/>
          </a:xfrm>
          <a:prstGeom prst="rect">
            <a:avLst/>
          </a:prstGeom>
        </p:spPr>
      </p:pic>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3200" kern="1200">
                <a:solidFill>
                  <a:srgbClr val="1E4B9B"/>
                </a:solidFill>
                <a:effectLst/>
                <a:latin typeface="+mj-lt"/>
                <a:ea typeface="+mj-ea"/>
                <a:cs typeface="+mj-cs"/>
              </a:rPr>
              <a:t>Defining scholarship</a:t>
            </a:r>
            <a:endParaRPr lang="en-GB"/>
          </a:p>
        </p:txBody>
      </p:sp>
      <p:sp>
        <p:nvSpPr>
          <p:cNvPr id="4" name="TextBox 3">
            <a:extLst>
              <a:ext uri="{FF2B5EF4-FFF2-40B4-BE49-F238E27FC236}">
                <a16:creationId xmlns:a16="http://schemas.microsoft.com/office/drawing/2014/main" id="{FE9093AD-1ECB-4767-096D-E148C02C0B40}"/>
              </a:ext>
            </a:extLst>
          </p:cNvPr>
          <p:cNvSpPr txBox="1"/>
          <p:nvPr/>
        </p:nvSpPr>
        <p:spPr>
          <a:xfrm>
            <a:off x="413915" y="1385353"/>
            <a:ext cx="5682085" cy="3477875"/>
          </a:xfrm>
          <a:prstGeom prst="rect">
            <a:avLst/>
          </a:prstGeom>
          <a:noFill/>
        </p:spPr>
        <p:txBody>
          <a:bodyPr wrap="square">
            <a:spAutoFit/>
          </a:bodyPr>
          <a:lstStyle/>
          <a:p>
            <a:pPr marL="285750" indent="-285750">
              <a:buFont typeface="Arial" panose="020B0604020202020204" pitchFamily="34" charset="0"/>
              <a:buChar char="•"/>
            </a:pPr>
            <a:r>
              <a:rPr lang="en-GB" sz="2000"/>
              <a:t>Defining scholarship as the Scholarship of Teaching and Learning (</a:t>
            </a:r>
            <a:r>
              <a:rPr lang="en-GB" sz="2000" err="1"/>
              <a:t>SoTL</a:t>
            </a:r>
            <a:r>
              <a:rPr lang="en-GB" sz="2000"/>
              <a:t>)</a:t>
            </a:r>
          </a:p>
          <a:p>
            <a:pPr marL="742950" lvl="1" indent="-285750">
              <a:buFont typeface="Arial" panose="020B0604020202020204" pitchFamily="34" charset="0"/>
              <a:buChar char="•"/>
            </a:pPr>
            <a:r>
              <a:rPr lang="en-GB" sz="2000"/>
              <a:t>“</a:t>
            </a:r>
            <a:r>
              <a:rPr lang="en-US" sz="2000" i="1"/>
              <a:t>systematic and ethically reasoned investigation of aspects of teaching and student learning by applying disciplinary knowledge, resulting in reflections and outcomes that are publicly shared for peer-review and for others to build upon</a:t>
            </a:r>
            <a:r>
              <a:rPr lang="en-GB" sz="2000"/>
              <a:t>” (</a:t>
            </a:r>
            <a:r>
              <a:rPr lang="en-GB" sz="2000" err="1"/>
              <a:t>SoTL</a:t>
            </a:r>
            <a:r>
              <a:rPr lang="en-GB" sz="2000"/>
              <a:t> in STEM BOC – </a:t>
            </a:r>
            <a:r>
              <a:rPr lang="en-GB" sz="2000" err="1"/>
              <a:t>Minocha</a:t>
            </a:r>
            <a:r>
              <a:rPr lang="en-GB" sz="2000"/>
              <a:t> and Butler, 2021)</a:t>
            </a:r>
          </a:p>
        </p:txBody>
      </p:sp>
      <p:sp>
        <p:nvSpPr>
          <p:cNvPr id="7" name="TextBox 6">
            <a:extLst>
              <a:ext uri="{FF2B5EF4-FFF2-40B4-BE49-F238E27FC236}">
                <a16:creationId xmlns:a16="http://schemas.microsoft.com/office/drawing/2014/main" id="{15F3E338-6523-9877-D307-B496D6DA149E}"/>
              </a:ext>
            </a:extLst>
          </p:cNvPr>
          <p:cNvSpPr txBox="1"/>
          <p:nvPr/>
        </p:nvSpPr>
        <p:spPr>
          <a:xfrm>
            <a:off x="6072052" y="1385353"/>
            <a:ext cx="6119948" cy="4093428"/>
          </a:xfrm>
          <a:prstGeom prst="rect">
            <a:avLst/>
          </a:prstGeom>
          <a:noFill/>
        </p:spPr>
        <p:txBody>
          <a:bodyPr wrap="square">
            <a:spAutoFit/>
          </a:bodyPr>
          <a:lstStyle/>
          <a:p>
            <a:pPr marL="342900" indent="-342900">
              <a:buFont typeface="Arial" panose="020B0604020202020204" pitchFamily="34" charset="0"/>
              <a:buChar char="•"/>
            </a:pPr>
            <a:r>
              <a:rPr lang="en-US" sz="2000" err="1"/>
              <a:t>SoTL</a:t>
            </a:r>
            <a:r>
              <a:rPr lang="en-US" sz="2000"/>
              <a:t> is important in three ways</a:t>
            </a:r>
          </a:p>
          <a:p>
            <a:pPr marL="800100" lvl="1" indent="-342900">
              <a:buFont typeface="Arial" panose="020B0604020202020204" pitchFamily="34" charset="0"/>
              <a:buChar char="•"/>
            </a:pPr>
            <a:r>
              <a:rPr lang="en-US" sz="2000" i="1"/>
              <a:t>For students </a:t>
            </a:r>
            <a:r>
              <a:rPr lang="en-US" sz="2000"/>
              <a:t>allowing us to evaluate our teaching to improve the quality of student learning</a:t>
            </a:r>
          </a:p>
          <a:p>
            <a:pPr marL="800100" lvl="1" indent="-342900">
              <a:buFont typeface="Arial" panose="020B0604020202020204" pitchFamily="34" charset="0"/>
              <a:buChar char="•"/>
            </a:pPr>
            <a:r>
              <a:rPr lang="en-US" sz="2000" i="1"/>
              <a:t>For academic disciplines and institutions </a:t>
            </a:r>
            <a:r>
              <a:rPr lang="en-US" sz="2000"/>
              <a:t>ensuring we base future development on robust evidence enabling our teaching and learning to be </a:t>
            </a:r>
            <a:r>
              <a:rPr lang="en-US" sz="2000" err="1"/>
              <a:t>recognised</a:t>
            </a:r>
            <a:r>
              <a:rPr lang="en-US" sz="2000"/>
              <a:t> externally for its excellence and impact</a:t>
            </a:r>
          </a:p>
          <a:p>
            <a:pPr marL="800100" lvl="1" indent="-342900">
              <a:buFont typeface="Arial" panose="020B0604020202020204" pitchFamily="34" charset="0"/>
              <a:buChar char="•"/>
            </a:pPr>
            <a:r>
              <a:rPr lang="en-US" sz="2000" i="1"/>
              <a:t>For practitioners </a:t>
            </a:r>
            <a:r>
              <a:rPr lang="en-US" sz="2000"/>
              <a:t>allowing staff to develop their professional practice in the field of teaching and learning</a:t>
            </a:r>
            <a:endParaRPr lang="en-GB" sz="2000"/>
          </a:p>
        </p:txBody>
      </p:sp>
    </p:spTree>
    <p:extLst>
      <p:ext uri="{BB962C8B-B14F-4D97-AF65-F5344CB8AC3E}">
        <p14:creationId xmlns:p14="http://schemas.microsoft.com/office/powerpoint/2010/main" val="411990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About eSTEeM</a:t>
            </a:r>
          </a:p>
        </p:txBody>
      </p:sp>
      <p:sp>
        <p:nvSpPr>
          <p:cNvPr id="4" name="TextBox 3">
            <a:extLst>
              <a:ext uri="{FF2B5EF4-FFF2-40B4-BE49-F238E27FC236}">
                <a16:creationId xmlns:a16="http://schemas.microsoft.com/office/drawing/2014/main" id="{C52535ED-7298-D1C2-FEC9-628196F29A5E}"/>
              </a:ext>
            </a:extLst>
          </p:cNvPr>
          <p:cNvSpPr txBox="1"/>
          <p:nvPr/>
        </p:nvSpPr>
        <p:spPr>
          <a:xfrm>
            <a:off x="413915" y="1233662"/>
            <a:ext cx="5682085" cy="4401205"/>
          </a:xfrm>
          <a:prstGeom prst="rect">
            <a:avLst/>
          </a:prstGeom>
          <a:noFill/>
        </p:spPr>
        <p:txBody>
          <a:bodyPr wrap="square">
            <a:spAutoFit/>
          </a:bodyPr>
          <a:lstStyle/>
          <a:p>
            <a:pPr marL="342900" indent="-342900">
              <a:buFont typeface="Arial" panose="020B0604020202020204" pitchFamily="34" charset="0"/>
              <a:buChar char="•"/>
            </a:pPr>
            <a:r>
              <a:rPr lang="en-US" sz="2000"/>
              <a:t>The OU </a:t>
            </a:r>
            <a:r>
              <a:rPr lang="en-US" sz="2000" err="1"/>
              <a:t>centre</a:t>
            </a:r>
            <a:r>
              <a:rPr lang="en-US" sz="2000"/>
              <a:t> for STEM pedagogy (Dec 2010)</a:t>
            </a:r>
          </a:p>
          <a:p>
            <a:pPr marL="342900" indent="-342900">
              <a:buFont typeface="Arial" panose="020B0604020202020204" pitchFamily="34" charset="0"/>
              <a:buChar char="•"/>
            </a:pPr>
            <a:r>
              <a:rPr lang="en-US" sz="2000"/>
              <a:t>Scholarship to enhance learning and teaching practice and strategy</a:t>
            </a:r>
          </a:p>
          <a:p>
            <a:pPr marL="342900" indent="-342900">
              <a:buFont typeface="Arial" panose="020B0604020202020204" pitchFamily="34" charset="0"/>
              <a:buChar char="•"/>
            </a:pPr>
            <a:r>
              <a:rPr lang="en-US" sz="2000"/>
              <a:t>Over 220 projects supported since 2011</a:t>
            </a:r>
          </a:p>
          <a:p>
            <a:pPr marL="342900" indent="-342900">
              <a:buFont typeface="Arial" panose="020B0604020202020204" pitchFamily="34" charset="0"/>
              <a:buChar char="•"/>
            </a:pPr>
            <a:r>
              <a:rPr lang="en-US" sz="2000"/>
              <a:t>Over 70 currently in progress </a:t>
            </a:r>
          </a:p>
          <a:p>
            <a:pPr marL="342900" indent="-342900">
              <a:buFont typeface="Arial" panose="020B0604020202020204" pitchFamily="34" charset="0"/>
              <a:buChar char="•"/>
            </a:pPr>
            <a:r>
              <a:rPr lang="en-US" sz="2000"/>
              <a:t>Individuals, groups and cross-disciplinary </a:t>
            </a:r>
            <a:br>
              <a:rPr lang="en-US" sz="2000"/>
            </a:br>
            <a:r>
              <a:rPr lang="en-US" sz="2000"/>
              <a:t>project teams</a:t>
            </a:r>
          </a:p>
          <a:p>
            <a:pPr marL="342900" indent="-342900">
              <a:buFont typeface="Arial" panose="020B0604020202020204" pitchFamily="34" charset="0"/>
              <a:buChar char="•"/>
            </a:pPr>
            <a:r>
              <a:rPr lang="en-US" sz="2000"/>
              <a:t>Professional development and support for project team – Applaud (HEA Fellowship)</a:t>
            </a:r>
          </a:p>
          <a:p>
            <a:pPr marL="342900" indent="-342900">
              <a:buFont typeface="Arial" panose="020B0604020202020204" pitchFamily="34" charset="0"/>
              <a:buChar char="•"/>
            </a:pPr>
            <a:r>
              <a:rPr lang="en-US" sz="2000"/>
              <a:t>External influence in HE STEM environment</a:t>
            </a:r>
            <a:endParaRPr lang="en-GB" sz="2000"/>
          </a:p>
        </p:txBody>
      </p:sp>
      <p:pic>
        <p:nvPicPr>
          <p:cNvPr id="5" name="Picture Placeholder 6">
            <a:extLst>
              <a:ext uri="{FF2B5EF4-FFF2-40B4-BE49-F238E27FC236}">
                <a16:creationId xmlns:a16="http://schemas.microsoft.com/office/drawing/2014/main" id="{03FBC522-276C-BB14-8E06-87F9D023A840}"/>
              </a:ext>
            </a:extLst>
          </p:cNvPr>
          <p:cNvPicPr>
            <a:picLocks noChangeAspect="1"/>
          </p:cNvPicPr>
          <p:nvPr/>
        </p:nvPicPr>
        <p:blipFill rotWithShape="1">
          <a:blip r:embed="rId3"/>
          <a:stretch/>
        </p:blipFill>
        <p:spPr>
          <a:xfrm>
            <a:off x="7641771" y="798965"/>
            <a:ext cx="3686005" cy="5182125"/>
          </a:xfrm>
          <a:prstGeom prst="rect">
            <a:avLst/>
          </a:prstGeom>
          <a:ln w="3175">
            <a:solidFill>
              <a:schemeClr val="bg2">
                <a:lumMod val="75000"/>
              </a:schemeClr>
            </a:solidFill>
          </a:ln>
        </p:spPr>
      </p:pic>
    </p:spTree>
    <p:extLst>
      <p:ext uri="{BB962C8B-B14F-4D97-AF65-F5344CB8AC3E}">
        <p14:creationId xmlns:p14="http://schemas.microsoft.com/office/powerpoint/2010/main" val="81295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From ideas to projects</a:t>
            </a:r>
          </a:p>
        </p:txBody>
      </p:sp>
      <p:graphicFrame>
        <p:nvGraphicFramePr>
          <p:cNvPr id="2" name="Diagram 1">
            <a:extLst>
              <a:ext uri="{FF2B5EF4-FFF2-40B4-BE49-F238E27FC236}">
                <a16:creationId xmlns:a16="http://schemas.microsoft.com/office/drawing/2014/main" id="{55BC47F4-6134-98C0-1B82-8FB6A414FB19}"/>
              </a:ext>
            </a:extLst>
          </p:cNvPr>
          <p:cNvGraphicFramePr/>
          <p:nvPr>
            <p:extLst>
              <p:ext uri="{D42A27DB-BD31-4B8C-83A1-F6EECF244321}">
                <p14:modId xmlns:p14="http://schemas.microsoft.com/office/powerpoint/2010/main" val="3172333174"/>
              </p:ext>
            </p:extLst>
          </p:nvPr>
        </p:nvGraphicFramePr>
        <p:xfrm>
          <a:off x="838200" y="992124"/>
          <a:ext cx="105156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88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Progress and completion</a:t>
            </a:r>
          </a:p>
        </p:txBody>
      </p:sp>
      <p:graphicFrame>
        <p:nvGraphicFramePr>
          <p:cNvPr id="2" name="Diagram 1">
            <a:extLst>
              <a:ext uri="{FF2B5EF4-FFF2-40B4-BE49-F238E27FC236}">
                <a16:creationId xmlns:a16="http://schemas.microsoft.com/office/drawing/2014/main" id="{6496EE80-74C0-2384-1BD6-D86114AB430A}"/>
              </a:ext>
            </a:extLst>
          </p:cNvPr>
          <p:cNvGraphicFramePr/>
          <p:nvPr>
            <p:extLst>
              <p:ext uri="{D42A27DB-BD31-4B8C-83A1-F6EECF244321}">
                <p14:modId xmlns:p14="http://schemas.microsoft.com/office/powerpoint/2010/main" val="1262044340"/>
              </p:ext>
            </p:extLst>
          </p:nvPr>
        </p:nvGraphicFramePr>
        <p:xfrm>
          <a:off x="838200" y="1376172"/>
          <a:ext cx="10515600" cy="481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23</a:t>
            </a:r>
            <a:r>
              <a:rPr lang="en-GB" baseline="30000"/>
              <a:t>rd</a:t>
            </a:r>
            <a:r>
              <a:rPr lang="en-GB"/>
              <a:t> call for projects</a:t>
            </a:r>
          </a:p>
        </p:txBody>
      </p:sp>
      <p:sp>
        <p:nvSpPr>
          <p:cNvPr id="4" name="TextBox 3">
            <a:extLst>
              <a:ext uri="{FF2B5EF4-FFF2-40B4-BE49-F238E27FC236}">
                <a16:creationId xmlns:a16="http://schemas.microsoft.com/office/drawing/2014/main" id="{1CDE4F1E-12ED-AA30-BBE7-902B67C5F0B4}"/>
              </a:ext>
            </a:extLst>
          </p:cNvPr>
          <p:cNvSpPr txBox="1"/>
          <p:nvPr/>
        </p:nvSpPr>
        <p:spPr>
          <a:xfrm>
            <a:off x="413915" y="901825"/>
            <a:ext cx="11612622" cy="5216813"/>
          </a:xfrm>
          <a:prstGeom prst="rect">
            <a:avLst/>
          </a:prstGeom>
          <a:noFill/>
        </p:spPr>
        <p:txBody>
          <a:bodyPr wrap="square">
            <a:spAutoFit/>
          </a:bodyPr>
          <a:lstStyle/>
          <a:p>
            <a:pPr algn="l">
              <a:spcAft>
                <a:spcPts val="600"/>
              </a:spcAft>
              <a:buFont typeface="Arial" panose="020B0604020202020204" pitchFamily="34" charset="0"/>
              <a:buChar char="•"/>
            </a:pPr>
            <a:r>
              <a:rPr lang="en-GB" b="1" i="0">
                <a:solidFill>
                  <a:srgbClr val="4D4D4D"/>
                </a:solidFill>
                <a:effectLst/>
              </a:rPr>
              <a:t>Continuation and completion: </a:t>
            </a:r>
            <a:r>
              <a:rPr lang="en-GB" b="0" i="0">
                <a:solidFill>
                  <a:srgbClr val="4D4D4D"/>
                </a:solidFill>
                <a:effectLst/>
              </a:rPr>
              <a:t>To meet the OU’s goal of enabling success for our students, we are actively seeking scholarship projects that investigate and implement strategies to enhance student continuation and completion, such as sense of community/belonging.</a:t>
            </a:r>
          </a:p>
          <a:p>
            <a:pPr algn="l">
              <a:spcAft>
                <a:spcPts val="600"/>
              </a:spcAft>
              <a:buFont typeface="Arial" panose="020B0604020202020204" pitchFamily="34" charset="0"/>
              <a:buChar char="•"/>
            </a:pPr>
            <a:r>
              <a:rPr lang="en-GB" b="1" i="0">
                <a:solidFill>
                  <a:srgbClr val="4D4D4D"/>
                </a:solidFill>
                <a:effectLst/>
              </a:rPr>
              <a:t>Access, Participation and Success: </a:t>
            </a:r>
            <a:r>
              <a:rPr lang="en-GB" b="0" i="0">
                <a:solidFill>
                  <a:srgbClr val="4D4D4D"/>
                </a:solidFill>
                <a:effectLst/>
              </a:rPr>
              <a:t>We continue to seek projects related to </a:t>
            </a:r>
            <a:r>
              <a:rPr lang="en-GB" b="0" i="0" u="sng">
                <a:solidFill>
                  <a:srgbClr val="0E56A7"/>
                </a:solidFill>
                <a:effectLst/>
                <a:hlinkClick r:id="rId3"/>
              </a:rPr>
              <a:t>Access, Participation and Success</a:t>
            </a:r>
            <a:r>
              <a:rPr lang="en-GB" b="0" i="0">
                <a:solidFill>
                  <a:srgbClr val="4D4D4D"/>
                </a:solidFill>
                <a:effectLst/>
              </a:rPr>
              <a:t> which investigate issues around registration, tuition, completion and awarding with respect to students from under-represented groups in STEM.</a:t>
            </a:r>
          </a:p>
          <a:p>
            <a:pPr algn="l">
              <a:spcAft>
                <a:spcPts val="600"/>
              </a:spcAft>
              <a:buFont typeface="Arial" panose="020B0604020202020204" pitchFamily="34" charset="0"/>
              <a:buChar char="•"/>
            </a:pPr>
            <a:r>
              <a:rPr lang="en-GB" b="1" i="0">
                <a:solidFill>
                  <a:srgbClr val="4D4D4D"/>
                </a:solidFill>
                <a:effectLst/>
              </a:rPr>
              <a:t>Curriculum design and assessment</a:t>
            </a:r>
            <a:r>
              <a:rPr lang="en-GB" b="0" i="0">
                <a:solidFill>
                  <a:srgbClr val="4D4D4D"/>
                </a:solidFill>
                <a:effectLst/>
              </a:rPr>
              <a:t>: We would be particularly interested in receiving proposals that plan to actively involve students as partners within project teams which explore student input into module and assessment design. eSTEeM can provide guidance on recruiting students.  </a:t>
            </a:r>
          </a:p>
          <a:p>
            <a:pPr algn="l">
              <a:spcAft>
                <a:spcPts val="600"/>
              </a:spcAft>
              <a:buFont typeface="Arial" panose="020B0604020202020204" pitchFamily="34" charset="0"/>
              <a:buChar char="•"/>
            </a:pPr>
            <a:r>
              <a:rPr lang="en-GB" b="1" i="0">
                <a:solidFill>
                  <a:srgbClr val="4D4D4D"/>
                </a:solidFill>
                <a:effectLst/>
              </a:rPr>
              <a:t>Innovations in STEM teaching and learning:</a:t>
            </a:r>
            <a:r>
              <a:rPr lang="en-GB" b="0" i="0">
                <a:solidFill>
                  <a:srgbClr val="4D4D4D"/>
                </a:solidFill>
                <a:effectLst/>
              </a:rPr>
              <a:t> With the rise of generative AI and extended reality, we are keen to explore the challenges, opportunities and impact on STEM teaching and learning of these technologies.</a:t>
            </a:r>
          </a:p>
          <a:p>
            <a:pPr algn="l">
              <a:spcAft>
                <a:spcPts val="600"/>
              </a:spcAft>
              <a:buFont typeface="Arial" panose="020B0604020202020204" pitchFamily="34" charset="0"/>
              <a:buChar char="•"/>
            </a:pPr>
            <a:r>
              <a:rPr lang="en-GB" b="1" i="0">
                <a:solidFill>
                  <a:srgbClr val="4D4D4D"/>
                </a:solidFill>
                <a:effectLst/>
              </a:rPr>
              <a:t>Sustainability in the STEM curriculum: </a:t>
            </a:r>
            <a:r>
              <a:rPr lang="en-GB" b="0" i="0">
                <a:solidFill>
                  <a:srgbClr val="4D4D4D"/>
                </a:solidFill>
                <a:effectLst/>
              </a:rPr>
              <a:t>Universities play a key role in the global transition to Net Zero emissions, and we encourage projects that seek to enhance teaching of sustainability through the STEM curriculum.  </a:t>
            </a:r>
          </a:p>
          <a:p>
            <a:pPr algn="l">
              <a:buFont typeface="Arial" panose="020B0604020202020204" pitchFamily="34" charset="0"/>
              <a:buChar char="•"/>
            </a:pPr>
            <a:r>
              <a:rPr lang="en-GB" b="1" i="0">
                <a:solidFill>
                  <a:srgbClr val="4D4D4D"/>
                </a:solidFill>
                <a:effectLst/>
              </a:rPr>
              <a:t>Or other scholarship projects that fit within the eSTEeM portfolio.</a:t>
            </a:r>
          </a:p>
          <a:p>
            <a:pPr algn="l">
              <a:buFont typeface="Arial" panose="020B0604020202020204" pitchFamily="34" charset="0"/>
              <a:buChar char="•"/>
            </a:pPr>
            <a:endParaRPr lang="en-GB" sz="2000" b="0" i="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255621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Key information</a:t>
            </a:r>
          </a:p>
        </p:txBody>
      </p:sp>
      <p:sp>
        <p:nvSpPr>
          <p:cNvPr id="4" name="TextBox 3">
            <a:extLst>
              <a:ext uri="{FF2B5EF4-FFF2-40B4-BE49-F238E27FC236}">
                <a16:creationId xmlns:a16="http://schemas.microsoft.com/office/drawing/2014/main" id="{F9C90DE6-B62E-289B-70F6-228124E13DBC}"/>
              </a:ext>
            </a:extLst>
          </p:cNvPr>
          <p:cNvSpPr txBox="1"/>
          <p:nvPr/>
        </p:nvSpPr>
        <p:spPr>
          <a:xfrm>
            <a:off x="413915" y="920621"/>
            <a:ext cx="6557555" cy="501675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a:t>eSTEeM projects normally run to completion within 18 months with each team member expected to commit a minimum of 10 days</a:t>
            </a:r>
          </a:p>
          <a:p>
            <a:pPr marL="285750" indent="-285750">
              <a:spcAft>
                <a:spcPts val="600"/>
              </a:spcAft>
              <a:buFont typeface="Arial" panose="020B0604020202020204" pitchFamily="34" charset="0"/>
              <a:buChar char="•"/>
            </a:pPr>
            <a:r>
              <a:rPr lang="en-GB" sz="2000"/>
              <a:t>Central and regional staff time must be signed-off by Head of School</a:t>
            </a:r>
          </a:p>
          <a:p>
            <a:pPr marL="285750" indent="-285750">
              <a:spcAft>
                <a:spcPts val="600"/>
              </a:spcAft>
              <a:buFont typeface="Arial" panose="020B0604020202020204" pitchFamily="34" charset="0"/>
              <a:buChar char="•"/>
            </a:pPr>
            <a:r>
              <a:rPr lang="en-GB" sz="2000"/>
              <a:t>AL colleagues time must be approved by lead line manager. ALs must be able to fulfil this role within the maximum working allowance of 1.3FTE (may use spare FTE capacity or additional duties contract)</a:t>
            </a:r>
          </a:p>
          <a:p>
            <a:pPr marL="285750" indent="-285750">
              <a:spcAft>
                <a:spcPts val="600"/>
              </a:spcAft>
              <a:buFont typeface="Arial" panose="020B0604020202020204" pitchFamily="34" charset="0"/>
              <a:buChar char="•"/>
            </a:pPr>
            <a:r>
              <a:rPr lang="en-GB" sz="2000"/>
              <a:t>eSTEeM may</a:t>
            </a:r>
            <a:r>
              <a:rPr lang="en-GB" sz="2000" b="1"/>
              <a:t> </a:t>
            </a:r>
            <a:r>
              <a:rPr lang="en-GB" sz="2000"/>
              <a:t>provide support for conference attendance and expenses to attend eSTEeM community events</a:t>
            </a:r>
          </a:p>
          <a:p>
            <a:pPr marL="285750" indent="-285750">
              <a:buFont typeface="Arial" panose="020B0604020202020204" pitchFamily="34" charset="0"/>
              <a:buChar char="•"/>
            </a:pPr>
            <a:r>
              <a:rPr lang="en-GB" sz="2000"/>
              <a:t>Scholarship skills development and project mentoring will be provided by eSTEeM</a:t>
            </a:r>
          </a:p>
        </p:txBody>
      </p:sp>
      <p:pic>
        <p:nvPicPr>
          <p:cNvPr id="10" name="Picture 9" descr="A group of people sitting in chairs in a room&#10;&#10;Description automatically generated">
            <a:extLst>
              <a:ext uri="{FF2B5EF4-FFF2-40B4-BE49-F238E27FC236}">
                <a16:creationId xmlns:a16="http://schemas.microsoft.com/office/drawing/2014/main" id="{7DCBD04D-BE82-2EBC-667F-05FE36A53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107037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Key information</a:t>
            </a:r>
          </a:p>
        </p:txBody>
      </p:sp>
      <p:sp>
        <p:nvSpPr>
          <p:cNvPr id="4" name="TextBox 3">
            <a:extLst>
              <a:ext uri="{FF2B5EF4-FFF2-40B4-BE49-F238E27FC236}">
                <a16:creationId xmlns:a16="http://schemas.microsoft.com/office/drawing/2014/main" id="{FF5541E2-94FC-D7E2-6C5B-EC42B6DBAC41}"/>
              </a:ext>
            </a:extLst>
          </p:cNvPr>
          <p:cNvSpPr txBox="1"/>
          <p:nvPr/>
        </p:nvSpPr>
        <p:spPr>
          <a:xfrm>
            <a:off x="413916" y="1125141"/>
            <a:ext cx="6854820" cy="424731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a:t>Endorsement from your School Scholarship Lead and approval from your HOS (central and regional staff) or Lead Line Manager (Associate Lecturers). Please ensure you have contacted your relevant Scholarship Lead by </a:t>
            </a:r>
            <a:r>
              <a:rPr lang="en-US" sz="2000" b="1" u="sng"/>
              <a:t>8</a:t>
            </a:r>
            <a:r>
              <a:rPr lang="en-US" sz="2000" b="1" u="sng" baseline="30000"/>
              <a:t>th</a:t>
            </a:r>
            <a:r>
              <a:rPr lang="en-US" sz="2000" b="1" u="sng"/>
              <a:t> September at the latest</a:t>
            </a:r>
          </a:p>
          <a:p>
            <a:pPr marL="285750" indent="-285750">
              <a:spcAft>
                <a:spcPts val="600"/>
              </a:spcAft>
              <a:buFont typeface="Arial" panose="020B0604020202020204" pitchFamily="34" charset="0"/>
              <a:buChar char="•"/>
            </a:pPr>
            <a:r>
              <a:rPr lang="en-US" sz="2000"/>
              <a:t>All eSTEeM funded project teams are required to submit interim short reports and a final project report within two months of completion</a:t>
            </a:r>
          </a:p>
          <a:p>
            <a:pPr marL="285750" indent="-285750">
              <a:buFont typeface="Arial" panose="020B0604020202020204" pitchFamily="34" charset="0"/>
              <a:buChar char="•"/>
            </a:pPr>
            <a:r>
              <a:rPr lang="en-US" sz="2000"/>
              <a:t>We particularly encourage projects that involve students as collaborators/co-investigators on the project (and not just as participants in a study) and </a:t>
            </a:r>
            <a:r>
              <a:rPr lang="en-GB" sz="2000"/>
              <a:t>draw upon the experience of colleagues in the Student Support Team </a:t>
            </a:r>
            <a:endParaRPr lang="en-US" sz="2000"/>
          </a:p>
        </p:txBody>
      </p:sp>
      <p:pic>
        <p:nvPicPr>
          <p:cNvPr id="5" name="Picture 4" descr="A group of people sitting in chairs in a room&#10;&#10;Description automatically generated">
            <a:extLst>
              <a:ext uri="{FF2B5EF4-FFF2-40B4-BE49-F238E27FC236}">
                <a16:creationId xmlns:a16="http://schemas.microsoft.com/office/drawing/2014/main" id="{F3660202-474F-8B4C-38E0-E65168374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366798619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04753002-C09D-4F3F-B6B7-E1ACCDB973B2}"/>
    </a:ext>
  </a:extLst>
</a:theme>
</file>

<file path=ppt/theme/theme2.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2994076-E581-40EC-BDDA-BA53A5FE108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6D051A9-C0E5-4AFD-A23A-3FCA9358BD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7" ma:contentTypeDescription="Create a new document." ma:contentTypeScope="" ma:versionID="1169a015bf4d266354688ed543452e95">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b49e31280a76db8fc64ebb0130f349fe"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9040C-9EC0-46A8-A0DD-98673BAC25E3}">
  <ds:schemaRefs>
    <ds:schemaRef ds:uri="http://schemas.microsoft.com/sharepoint/v3/contenttype/forms"/>
  </ds:schemaRefs>
</ds:datastoreItem>
</file>

<file path=customXml/itemProps2.xml><?xml version="1.0" encoding="utf-8"?>
<ds:datastoreItem xmlns:ds="http://schemas.openxmlformats.org/officeDocument/2006/customXml" ds:itemID="{40B0A757-4449-43F1-91EA-40F1E854DF24}">
  <ds:schemaRefs>
    <ds:schemaRef ds:uri="b09089af-d965-4a35-adc6-c1557f4ef19b"/>
    <ds:schemaRef ds:uri="e4476828-269d-41e7-8c7f-463a607b843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F2B340-3209-4B55-A141-EBB81EF678CF}">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esteem template</Template>
  <TotalTime>0</TotalTime>
  <Words>1247</Words>
  <Application>Microsoft Office PowerPoint</Application>
  <PresentationFormat>Widescreen</PresentationFormat>
  <Paragraphs>153</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Poppins</vt:lpstr>
      <vt:lpstr>Poppins SemiBold</vt:lpstr>
      <vt:lpstr>Covers</vt:lpstr>
      <vt:lpstr>Slide Options</vt:lpstr>
      <vt:lpstr>End Slides</vt:lpstr>
      <vt:lpstr>Intro Slide Title 3</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Click to edit Master title style</vt:lpstr>
      <vt:lpstr>Slide Title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3</dc:title>
  <dc:creator>Susan.Pawley [She/Her]</dc:creator>
  <cp:lastModifiedBy>Diane.Ford</cp:lastModifiedBy>
  <cp:revision>4</cp:revision>
  <dcterms:created xsi:type="dcterms:W3CDTF">2023-08-04T08:50:58Z</dcterms:created>
  <dcterms:modified xsi:type="dcterms:W3CDTF">2023-08-09T17:17:58Z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