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4"/>
  </p:notesMasterIdLst>
  <p:handoutMasterIdLst>
    <p:handoutMasterId r:id="rId25"/>
  </p:handoutMasterIdLst>
  <p:sldIdLst>
    <p:sldId id="374" r:id="rId9"/>
    <p:sldId id="257" r:id="rId10"/>
    <p:sldId id="370" r:id="rId11"/>
    <p:sldId id="263" r:id="rId12"/>
    <p:sldId id="361" r:id="rId13"/>
    <p:sldId id="368" r:id="rId14"/>
    <p:sldId id="367" r:id="rId15"/>
    <p:sldId id="373" r:id="rId16"/>
    <p:sldId id="362" r:id="rId17"/>
    <p:sldId id="372" r:id="rId18"/>
    <p:sldId id="371" r:id="rId19"/>
    <p:sldId id="364" r:id="rId20"/>
    <p:sldId id="369" r:id="rId21"/>
    <p:sldId id="366" r:id="rId22"/>
    <p:sldId id="3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3EBBE-084A-4E1A-ACA4-7429B638C634}" v="14" dt="2024-04-08T14:34:28.248"/>
    <p1510:client id="{88B904E5-CE2E-48A4-8408-F56AA86109EB}" v="2" dt="2024-04-08T16:00:24.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2" autoAdjust="0"/>
    <p:restoredTop sz="70208" autoAdjust="0"/>
  </p:normalViewPr>
  <p:slideViewPr>
    <p:cSldViewPr snapToGrid="0">
      <p:cViewPr varScale="1">
        <p:scale>
          <a:sx n="60" d="100"/>
          <a:sy n="60" d="100"/>
        </p:scale>
        <p:origin x="1541"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08/04/2024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HEATHER</a:t>
            </a:r>
          </a:p>
          <a:p>
            <a:r>
              <a:rPr lang="en-GB" dirty="0"/>
              <a:t>While we’re waiting for everyone to join, ask audience: </a:t>
            </a:r>
          </a:p>
          <a:p>
            <a:endParaRPr lang="en-GB" dirty="0"/>
          </a:p>
          <a:p>
            <a:r>
              <a:rPr lang="en-GB" i="1" dirty="0"/>
              <a:t>What do you think enrichment means?</a:t>
            </a:r>
          </a:p>
          <a:p>
            <a:endParaRPr lang="en-GB" i="1" dirty="0"/>
          </a:p>
          <a:p>
            <a:r>
              <a:rPr lang="en-GB" i="1" dirty="0"/>
              <a:t>If you were running an enrichment event what would you include?</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t>
            </a:r>
            <a:r>
              <a:rPr lang="en-GB" sz="1800" dirty="0">
                <a:effectLst/>
                <a:latin typeface="Calibri" panose="020F0502020204030204" pitchFamily="34" charset="0"/>
                <a:ea typeface="Calibri" panose="020F0502020204030204" pitchFamily="34" charset="0"/>
                <a:cs typeface="Times New Roman" panose="02020603050405020304" pitchFamily="18" charset="0"/>
              </a:rPr>
              <a:t>ONS uses enrichment term.  Anything extra to curriculum </a:t>
            </a:r>
            <a:r>
              <a:rPr lang="en-GB" sz="1800" i="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134926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HEATHER</a:t>
            </a:r>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15679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HANNAH  11:45ish</a:t>
            </a:r>
          </a:p>
          <a:p>
            <a:endParaRPr lang="en-GB" dirty="0"/>
          </a:p>
          <a:p>
            <a:endParaRPr lang="en-GB" dirty="0"/>
          </a:p>
          <a:p>
            <a:endParaRPr lang="en-GB" dirty="0"/>
          </a:p>
          <a:p>
            <a:endParaRPr lang="en-GB" dirty="0"/>
          </a:p>
          <a:p>
            <a:endParaRPr lang="en-GB" dirty="0"/>
          </a:p>
          <a:p>
            <a:endParaRPr lang="en-GB" dirty="0"/>
          </a:p>
          <a:p>
            <a:r>
              <a:rPr lang="en-GB" dirty="0"/>
              <a:t>[Science pioneering community, feel like you belong with science,  so not a community of students but part of a larger science community and what type of career would be possible. </a:t>
            </a:r>
          </a:p>
          <a:p>
            <a:endParaRPr lang="en-GB" dirty="0"/>
          </a:p>
          <a:p>
            <a:r>
              <a:rPr lang="en-GB" dirty="0"/>
              <a:t>Add something about online journal club attendance and benefit.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5840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HANNAH</a:t>
            </a:r>
          </a:p>
          <a:p>
            <a:r>
              <a:rPr lang="en-US" dirty="0"/>
              <a:t> </a:t>
            </a:r>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427050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HEATHER 11:50-11:55 Explanation.  </a:t>
            </a:r>
          </a:p>
          <a:p>
            <a:r>
              <a:rPr lang="en-GB" dirty="0"/>
              <a:t>Now we’re going to have a 15 minute brainstorm. </a:t>
            </a:r>
          </a:p>
          <a:p>
            <a:endParaRPr lang="en-GB" dirty="0"/>
          </a:p>
          <a:p>
            <a:r>
              <a:rPr lang="en-GB" dirty="0"/>
              <a:t>Could break into schools if wish LHCS, C&amp;C, E&amp;I, M&amp;S, SPS,  EEES.  KMI into area of interest. </a:t>
            </a:r>
          </a:p>
          <a:p>
            <a:r>
              <a:rPr lang="en-GB" dirty="0"/>
              <a:t>Please discuss these 4 points. </a:t>
            </a:r>
          </a:p>
          <a:p>
            <a:r>
              <a:rPr lang="en-GB" dirty="0"/>
              <a:t>Please note down on paper provided and we’ll use this to improve, expand. </a:t>
            </a:r>
          </a:p>
          <a:p>
            <a:endParaRPr lang="en-GB" dirty="0"/>
          </a:p>
          <a:p>
            <a:r>
              <a:rPr lang="en-GB" dirty="0"/>
              <a:t>We’ll discuss for 15 minutes, we’ll have a 3 minute reminder, and come back to discuss, so don’t forget to nominate a speaker. </a:t>
            </a:r>
          </a:p>
          <a:p>
            <a:endParaRPr lang="en-GB" dirty="0"/>
          </a:p>
          <a:p>
            <a:r>
              <a:rPr lang="en-GB" dirty="0"/>
              <a:t>15 minute discussion (11:55-12:10)</a:t>
            </a:r>
          </a:p>
          <a:p>
            <a:r>
              <a:rPr lang="en-GB" dirty="0"/>
              <a:t>15 minute feedback to group (12:10-12:25)   Maybe 2 minutes each for 8 groups. </a:t>
            </a:r>
          </a:p>
          <a:p>
            <a:endParaRPr lang="en-GB" dirty="0"/>
          </a:p>
          <a:p>
            <a:r>
              <a:rPr lang="en-GB" dirty="0"/>
              <a:t>Heather set a TIMER to give a 3 minute warning (e.g. 12 minutes)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210410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  12:26</a:t>
            </a:r>
          </a:p>
          <a:p>
            <a:r>
              <a:rPr lang="en-US" dirty="0"/>
              <a:t>CES = Careers and Employability Services</a:t>
            </a:r>
          </a:p>
          <a:p>
            <a:r>
              <a:rPr lang="en-US" dirty="0"/>
              <a:t>LTL = Learning and Teaching Librarians</a:t>
            </a:r>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22899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a:p>
            <a:endParaRPr lang="en-US" dirty="0"/>
          </a:p>
          <a:p>
            <a:r>
              <a:rPr lang="en-US" dirty="0"/>
              <a:t>11:30-12:30</a:t>
            </a:r>
          </a:p>
          <a:p>
            <a:r>
              <a:rPr lang="en-US" dirty="0"/>
              <a:t>CMR 11</a:t>
            </a: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43961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Hannah has completed S111 and SDK100</a:t>
            </a:r>
          </a:p>
          <a:p>
            <a:r>
              <a:rPr lang="en-GB" dirty="0"/>
              <a:t>Currently studying SK299 and S248</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00098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28146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209018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33552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62177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HEATHER  11:40ish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Hanne/David can keep an eye on the online feedback. </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20075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a:p>
            <a:r>
              <a:rPr lang="en-US" dirty="0"/>
              <a:t>22 workshops plus 4 OJC </a:t>
            </a:r>
          </a:p>
          <a:p>
            <a:r>
              <a:rPr lang="en-US" dirty="0"/>
              <a:t>Approximately 6000 students invited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CAMEL to 2 year, 3 year LHCS and SDK100 completers.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Nice interaction of students in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a:t>
            </a:r>
            <a:r>
              <a:rPr lang="en-GB" sz="1200" dirty="0">
                <a:effectLst/>
                <a:latin typeface="Calibri" panose="020F0502020204030204" pitchFamily="34" charset="0"/>
                <a:ea typeface="Calibri" panose="020F0502020204030204" pitchFamily="34" charset="0"/>
              </a:rPr>
              <a:t>session on communication had lots of enthusiastic participation throughout – Students clearly relaxed and engaged: one of the students cheekily suggested at the end that some tutors  would benefit from watching the session. </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4248107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4/8/2024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outlook.office.com/mail/deeplink?exvsurl=1&amp;ItemID=AAMkADI4ODlhNjJmLTE2MWYtNDg1MC04OWY5LWZiODNlMDNmYmZiNgBGAAAAAAAuUFztUSyGRaf4R61QlxDHBwBisiu%2FWaw5S6hb4B3H1tpkAAAAAAf2AACjlUvxKc%2F5Tp%2BqcRd8Yy8qAAdu9xBSAAA%3D" TargetMode="External"/><Relationship Id="rId7" Type="http://schemas.openxmlformats.org/officeDocument/2006/relationships/hyperlink" Target="https://outlook.office.com/owa/?viewmodel=ReadMessageItem&amp;ItemID=AAMkADI4ODlhNjJmLTE2MWYtNDg1MC04OWY5LWZiODNlMDNmYmZiNgBGAAAAAAAuUFztUSyGRaf4R61QlxDHBwBisiu%2fWaw5S6hb4B3H1tpkAAAAAAfrAACjlUvxKc%2f5Tp%2bqcRd8Yy8qAAduTVCdAAA%3d"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outlook.office.com/owa/?viewmodel=ReadMessageItem&amp;ItemID=AAMkADI4ODlhNjJmLTE2MWYtNDg1MC04OWY5LWZiODNlMDNmYmZiNgBGAAAAAAAuUFztUSyGRaf4R61QlxDHBwBisiu%2fWaw5S6hb4B3H1tpkAAAAAAfrAACjlUvxKc%2f5Tp%2bqcRd8Yy8qAAduTVDlAAA%3d" TargetMode="External"/><Relationship Id="rId5" Type="http://schemas.openxmlformats.org/officeDocument/2006/relationships/hyperlink" Target="https://outlook.office.com/owa/?viewmodel=ReadMessageItem&amp;ItemID=AAMkADI4ODlhNjJmLTE2MWYtNDg1MC04OWY5LWZiODNlMDNmYmZiNgBGAAAAAAAuUFztUSyGRaf4R61QlxDHBwBisiu%2fWaw5S6hb4B3H1tpkAAAAAAfrAACjlUvxKc%2f5Tp%2bqcRd8Yy8qAAduTVDpAAA%3d" TargetMode="External"/><Relationship Id="rId4" Type="http://schemas.openxmlformats.org/officeDocument/2006/relationships/hyperlink" Target="https://outlook.office.com/mail/deeplink?exvsurl=1&amp;ItemID=AAMkADI4ODlhNjJmLTE2MWYtNDg1MC04OWY5LWZiODNlMDNmYmZiNgBGAAAAAAAuUFztUSyGRaf4R61QlxDHBwBisiu%2FWaw5S6hb4B3H1tpkAAAAAAfrAACjlUvxKc%2F5Tp%2BqcRd8Yy8qAAdu9pWJAAA%3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67C63E0-0EAB-3AFD-4A90-FD00D4E603F5}"/>
              </a:ext>
            </a:extLst>
          </p:cNvPr>
          <p:cNvSpPr>
            <a:spLocks noGrp="1"/>
          </p:cNvSpPr>
          <p:nvPr>
            <p:ph type="body" sz="quarter" idx="13"/>
          </p:nvPr>
        </p:nvSpPr>
        <p:spPr/>
        <p:txBody>
          <a:bodyPr/>
          <a:lstStyle/>
          <a:p>
            <a:endParaRPr lang="en-GB"/>
          </a:p>
        </p:txBody>
      </p:sp>
      <p:sp>
        <p:nvSpPr>
          <p:cNvPr id="9" name="Text Placeholder 8">
            <a:extLst>
              <a:ext uri="{FF2B5EF4-FFF2-40B4-BE49-F238E27FC236}">
                <a16:creationId xmlns:a16="http://schemas.microsoft.com/office/drawing/2014/main" id="{4EECF2B6-248A-93D8-1B24-EB507B9521CF}"/>
              </a:ext>
            </a:extLst>
          </p:cNvPr>
          <p:cNvSpPr>
            <a:spLocks noGrp="1"/>
          </p:cNvSpPr>
          <p:nvPr>
            <p:ph type="body" sz="quarter" idx="11"/>
          </p:nvPr>
        </p:nvSpPr>
        <p:spPr>
          <a:xfrm>
            <a:off x="749729" y="1717768"/>
            <a:ext cx="10465441" cy="3814575"/>
          </a:xfrm>
        </p:spPr>
        <p:txBody>
          <a:bodyPr/>
          <a:lstStyle/>
          <a:p>
            <a:r>
              <a:rPr lang="en-GB" dirty="0"/>
              <a:t>What do you think enrichment means?</a:t>
            </a:r>
          </a:p>
        </p:txBody>
      </p:sp>
    </p:spTree>
    <p:extLst>
      <p:ext uri="{BB962C8B-B14F-4D97-AF65-F5344CB8AC3E}">
        <p14:creationId xmlns:p14="http://schemas.microsoft.com/office/powerpoint/2010/main" val="108250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76D63E-B101-2E1C-1217-E8C6D47EE965}"/>
              </a:ext>
            </a:extLst>
          </p:cNvPr>
          <p:cNvSpPr>
            <a:spLocks noGrp="1"/>
          </p:cNvSpPr>
          <p:nvPr>
            <p:ph type="body" sz="quarter" idx="24"/>
          </p:nvPr>
        </p:nvSpPr>
        <p:spPr/>
        <p:txBody>
          <a:bodyPr/>
          <a:lstStyle/>
          <a:p>
            <a:r>
              <a:rPr lang="en-GB" dirty="0"/>
              <a:t>2023 Attendance - outcome</a:t>
            </a:r>
          </a:p>
        </p:txBody>
      </p:sp>
      <p:sp>
        <p:nvSpPr>
          <p:cNvPr id="6" name="Text Placeholder 5">
            <a:extLst>
              <a:ext uri="{FF2B5EF4-FFF2-40B4-BE49-F238E27FC236}">
                <a16:creationId xmlns:a16="http://schemas.microsoft.com/office/drawing/2014/main" id="{74343301-4D74-BD8F-09A9-9C560B0E1153}"/>
              </a:ext>
            </a:extLst>
          </p:cNvPr>
          <p:cNvSpPr>
            <a:spLocks noGrp="1"/>
          </p:cNvSpPr>
          <p:nvPr>
            <p:ph type="body" sz="quarter" idx="15"/>
          </p:nvPr>
        </p:nvSpPr>
        <p:spPr>
          <a:xfrm>
            <a:off x="673210" y="1192189"/>
            <a:ext cx="10650319" cy="760325"/>
          </a:xfrm>
        </p:spPr>
        <p:txBody>
          <a:bodyPr/>
          <a:lstStyle/>
          <a:p>
            <a:pPr>
              <a:lnSpc>
                <a:spcPct val="150000"/>
              </a:lnSpc>
              <a:buFont typeface="Arial" panose="020B0604020202020204" pitchFamily="34" charset="0"/>
              <a:buChar char="•"/>
            </a:pPr>
            <a:r>
              <a:rPr lang="en-GB" sz="1800" dirty="0"/>
              <a:t>Attendance ranged from 5 -29 (average 13).</a:t>
            </a:r>
          </a:p>
          <a:p>
            <a:pPr>
              <a:lnSpc>
                <a:spcPct val="150000"/>
              </a:lnSpc>
              <a:buFont typeface="Arial" panose="020B0604020202020204" pitchFamily="34" charset="0"/>
              <a:buChar char="•"/>
            </a:pPr>
            <a:r>
              <a:rPr lang="en-GB" sz="1800" dirty="0"/>
              <a:t>Watching recordings ranged from 15 – 63. </a:t>
            </a:r>
          </a:p>
          <a:p>
            <a:pPr>
              <a:lnSpc>
                <a:spcPct val="150000"/>
              </a:lnSpc>
              <a:buFont typeface="Arial" panose="020B0604020202020204" pitchFamily="34" charset="0"/>
              <a:buChar char="•"/>
            </a:pPr>
            <a:r>
              <a:rPr lang="en-GB" sz="1800" dirty="0">
                <a:effectLst/>
                <a:latin typeface="+mn-lt"/>
                <a:ea typeface="Calibri" panose="020F0502020204030204" pitchFamily="34" charset="0"/>
                <a:cs typeface="LiberationSans"/>
              </a:rPr>
              <a:t>200 different students attended at least one live event </a:t>
            </a:r>
          </a:p>
          <a:p>
            <a:pPr lvl="1">
              <a:lnSpc>
                <a:spcPct val="150000"/>
              </a:lnSpc>
            </a:pPr>
            <a:r>
              <a:rPr lang="en-GB" sz="1800" i="1" dirty="0">
                <a:solidFill>
                  <a:srgbClr val="060645"/>
                </a:solidFill>
                <a:effectLst/>
                <a:latin typeface="+mn-lt"/>
                <a:ea typeface="Calibri" panose="020F0502020204030204" pitchFamily="34" charset="0"/>
                <a:cs typeface="LiberationSans"/>
              </a:rPr>
              <a:t>64 in 2022</a:t>
            </a:r>
            <a:endParaRPr lang="en-GB" sz="1800" dirty="0">
              <a:effectLst/>
              <a:latin typeface="+mn-lt"/>
              <a:ea typeface="Calibri" panose="020F0502020204030204" pitchFamily="34" charset="0"/>
              <a:cs typeface="LiberationSans"/>
            </a:endParaRPr>
          </a:p>
          <a:p>
            <a:pPr>
              <a:lnSpc>
                <a:spcPct val="150000"/>
              </a:lnSpc>
              <a:buFont typeface="Arial" panose="020B0604020202020204" pitchFamily="34" charset="0"/>
              <a:buChar char="•"/>
            </a:pPr>
            <a:r>
              <a:rPr lang="en-GB" sz="1800" dirty="0">
                <a:effectLst/>
                <a:latin typeface="+mn-lt"/>
                <a:ea typeface="Calibri" panose="020F0502020204030204" pitchFamily="34" charset="0"/>
                <a:cs typeface="LiberationSans"/>
              </a:rPr>
              <a:t>443 different students either attended or viewed the recording of at least one event</a:t>
            </a:r>
          </a:p>
          <a:p>
            <a:pPr lvl="1">
              <a:lnSpc>
                <a:spcPct val="150000"/>
              </a:lnSpc>
            </a:pPr>
            <a:r>
              <a:rPr lang="en-GB" sz="1800" i="1" dirty="0">
                <a:solidFill>
                  <a:srgbClr val="060645"/>
                </a:solidFill>
                <a:effectLst/>
                <a:latin typeface="+mn-lt"/>
                <a:ea typeface="Calibri" panose="020F0502020204030204" pitchFamily="34" charset="0"/>
                <a:cs typeface="LiberationSans"/>
              </a:rPr>
              <a:t>149 in 2022</a:t>
            </a:r>
          </a:p>
          <a:p>
            <a:pPr lvl="1">
              <a:lnSpc>
                <a:spcPct val="150000"/>
              </a:lnSpc>
            </a:pPr>
            <a:endParaRPr lang="en-GB" sz="1800" dirty="0">
              <a:latin typeface="+mn-lt"/>
            </a:endParaRPr>
          </a:p>
          <a:p>
            <a:pPr algn="r">
              <a:lnSpc>
                <a:spcPct val="150000"/>
              </a:lnSpc>
              <a:buFont typeface="Arial" panose="020B0604020202020204" pitchFamily="34" charset="0"/>
              <a:buChar char="•"/>
            </a:pPr>
            <a:r>
              <a:rPr lang="en-GB" sz="1800" dirty="0">
                <a:solidFill>
                  <a:srgbClr val="7030A0"/>
                </a:solidFill>
                <a:latin typeface="+mn-lt"/>
              </a:rPr>
              <a:t>Online Journal Club still going first Wednesday of each month. </a:t>
            </a:r>
          </a:p>
          <a:p>
            <a:pPr algn="r">
              <a:lnSpc>
                <a:spcPct val="150000"/>
              </a:lnSpc>
              <a:buFont typeface="Arial" panose="020B0604020202020204" pitchFamily="34" charset="0"/>
              <a:buChar char="•"/>
            </a:pPr>
            <a:r>
              <a:rPr lang="en-GB" sz="1800" dirty="0">
                <a:solidFill>
                  <a:srgbClr val="7030A0"/>
                </a:solidFill>
                <a:latin typeface="+mn-lt"/>
              </a:rPr>
              <a:t>Anecdotal: new student writing club blossoming and increased collaboration on forums</a:t>
            </a:r>
          </a:p>
        </p:txBody>
      </p:sp>
      <p:sp>
        <p:nvSpPr>
          <p:cNvPr id="7" name="AutoShape 1" descr="Janet.Haresnape">
            <a:extLst>
              <a:ext uri="{FF2B5EF4-FFF2-40B4-BE49-F238E27FC236}">
                <a16:creationId xmlns:a16="http://schemas.microsoft.com/office/drawing/2014/main" id="{6A80D8C9-12F3-E774-FBC1-161039B64DD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3" descr="Heather.Fraser [She/her]">
            <a:hlinkClick r:id="rId3"/>
            <a:extLst>
              <a:ext uri="{FF2B5EF4-FFF2-40B4-BE49-F238E27FC236}">
                <a16:creationId xmlns:a16="http://schemas.microsoft.com/office/drawing/2014/main" id="{005787EE-3D82-3598-0E38-E014D26F6361}"/>
              </a:ext>
            </a:extLst>
          </p:cNvPr>
          <p:cNvSpPr>
            <a:spLocks noChangeAspect="1" noChangeArrowheads="1"/>
          </p:cNvSpPr>
          <p:nvPr/>
        </p:nvSpPr>
        <p:spPr bwMode="auto">
          <a:xfrm>
            <a:off x="122238" y="11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Janet.Haresnape">
            <a:hlinkClick r:id="rId4"/>
            <a:extLst>
              <a:ext uri="{FF2B5EF4-FFF2-40B4-BE49-F238E27FC236}">
                <a16:creationId xmlns:a16="http://schemas.microsoft.com/office/drawing/2014/main" id="{A4D9C7A4-360B-D5CB-01FE-574371BBE710}"/>
              </a:ext>
            </a:extLst>
          </p:cNvPr>
          <p:cNvSpPr>
            <a:spLocks noChangeAspect="1" noChangeArrowheads="1"/>
          </p:cNvSpPr>
          <p:nvPr/>
        </p:nvSpPr>
        <p:spPr bwMode="auto">
          <a:xfrm>
            <a:off x="122238" y="1470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5" descr="Online Enrichment Programme – a series of workshops for students held in summer 2022 and 2023 - for Bristol">
            <a:hlinkClick r:id="rId5" tooltip="Go to file location"/>
            <a:extLst>
              <a:ext uri="{FF2B5EF4-FFF2-40B4-BE49-F238E27FC236}">
                <a16:creationId xmlns:a16="http://schemas.microsoft.com/office/drawing/2014/main" id="{FA65349E-142E-5EFA-060A-CFF358CC59B3}"/>
              </a:ext>
            </a:extLst>
          </p:cNvPr>
          <p:cNvSpPr>
            <a:spLocks noChangeAspect="1" noChangeArrowheads="1"/>
          </p:cNvSpPr>
          <p:nvPr/>
        </p:nvSpPr>
        <p:spPr bwMode="auto">
          <a:xfrm>
            <a:off x="6985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Skills for Biologists – a series of workshops for students held in June and July 2022 - for Belfast">
            <a:hlinkClick r:id="rId6" tooltip="Go to file location"/>
            <a:extLst>
              <a:ext uri="{FF2B5EF4-FFF2-40B4-BE49-F238E27FC236}">
                <a16:creationId xmlns:a16="http://schemas.microsoft.com/office/drawing/2014/main" id="{84B28CFE-6EF4-D4E7-DD9C-81200131F24F}"/>
              </a:ext>
            </a:extLst>
          </p:cNvPr>
          <p:cNvSpPr>
            <a:spLocks noChangeAspect="1" noChangeArrowheads="1"/>
          </p:cNvSpPr>
          <p:nvPr/>
        </p:nvSpPr>
        <p:spPr bwMode="auto">
          <a:xfrm>
            <a:off x="69850" y="328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7" descr="Initial Feedback from students and employers">
            <a:hlinkClick r:id="rId7" tooltip="Go to file location"/>
            <a:extLst>
              <a:ext uri="{FF2B5EF4-FFF2-40B4-BE49-F238E27FC236}">
                <a16:creationId xmlns:a16="http://schemas.microsoft.com/office/drawing/2014/main" id="{2F8935D5-9B87-3A56-E301-E353819165E9}"/>
              </a:ext>
            </a:extLst>
          </p:cNvPr>
          <p:cNvSpPr>
            <a:spLocks noChangeAspect="1" noChangeArrowheads="1"/>
          </p:cNvSpPr>
          <p:nvPr/>
        </p:nvSpPr>
        <p:spPr bwMode="auto">
          <a:xfrm>
            <a:off x="69850" y="3863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9323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biLevel thresh="75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266D09-2E70-9AB1-9950-5E2B92E963F2}"/>
              </a:ext>
            </a:extLst>
          </p:cNvPr>
          <p:cNvSpPr>
            <a:spLocks noGrp="1"/>
          </p:cNvSpPr>
          <p:nvPr>
            <p:ph type="body" sz="quarter" idx="24"/>
          </p:nvPr>
        </p:nvSpPr>
        <p:spPr/>
        <p:txBody>
          <a:bodyPr/>
          <a:lstStyle/>
          <a:p>
            <a:r>
              <a:rPr lang="en-GB" dirty="0"/>
              <a:t>Hannah’s feedback</a:t>
            </a:r>
          </a:p>
        </p:txBody>
      </p:sp>
      <p:sp>
        <p:nvSpPr>
          <p:cNvPr id="6" name="Text Placeholder 5">
            <a:extLst>
              <a:ext uri="{FF2B5EF4-FFF2-40B4-BE49-F238E27FC236}">
                <a16:creationId xmlns:a16="http://schemas.microsoft.com/office/drawing/2014/main" id="{5DAB8E2E-5636-9F32-A158-4CD0AC8B4A1F}"/>
              </a:ext>
            </a:extLst>
          </p:cNvPr>
          <p:cNvSpPr>
            <a:spLocks noGrp="1"/>
          </p:cNvSpPr>
          <p:nvPr>
            <p:ph type="body" sz="quarter" idx="15"/>
          </p:nvPr>
        </p:nvSpPr>
        <p:spPr>
          <a:xfrm>
            <a:off x="682830" y="1203129"/>
            <a:ext cx="10497788" cy="760325"/>
          </a:xfrm>
        </p:spPr>
        <p:txBody>
          <a:bodyPr/>
          <a:lstStyle/>
          <a:p>
            <a:r>
              <a:rPr lang="en-GB" sz="1800" dirty="0"/>
              <a:t>Presenters were introduced giving a short clip of their journey to date.</a:t>
            </a:r>
          </a:p>
          <a:p>
            <a:endParaRPr lang="en-GB" sz="1800" dirty="0"/>
          </a:p>
          <a:p>
            <a:r>
              <a:rPr lang="en-GB" sz="1800" dirty="0"/>
              <a:t>Each topic included relatable content to life and health science module material.</a:t>
            </a:r>
          </a:p>
          <a:p>
            <a:endParaRPr lang="en-GB" sz="1800" dirty="0"/>
          </a:p>
          <a:p>
            <a:r>
              <a:rPr lang="en-GB" sz="1800" dirty="0"/>
              <a:t>Provided deeper insight to a specialist area or areas of the module material </a:t>
            </a:r>
          </a:p>
          <a:p>
            <a:endParaRPr lang="en-GB" sz="1800" dirty="0"/>
          </a:p>
          <a:p>
            <a:r>
              <a:rPr lang="en-GB" sz="1800" dirty="0"/>
              <a:t>Really inspiring to see scientific success from relatable journey </a:t>
            </a:r>
          </a:p>
          <a:p>
            <a:endParaRPr lang="en-GB" sz="1800" dirty="0"/>
          </a:p>
          <a:p>
            <a:r>
              <a:rPr lang="en-GB" sz="1800" dirty="0"/>
              <a:t>Very interactive with polls, tasks, questions (what do you think) making us feel part of a scientific research community.</a:t>
            </a:r>
          </a:p>
          <a:p>
            <a:endParaRPr lang="en-GB" sz="1800" dirty="0"/>
          </a:p>
          <a:p>
            <a:r>
              <a:rPr lang="en-GB" sz="1800" dirty="0"/>
              <a:t>Presenters were very approachable and enthusiastic for further discussion/questions.</a:t>
            </a:r>
          </a:p>
        </p:txBody>
      </p:sp>
    </p:spTree>
    <p:extLst>
      <p:ext uri="{BB962C8B-B14F-4D97-AF65-F5344CB8AC3E}">
        <p14:creationId xmlns:p14="http://schemas.microsoft.com/office/powerpoint/2010/main" val="185082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Other student feedback</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413915" y="1317066"/>
            <a:ext cx="11047400" cy="4223867"/>
          </a:xfrm>
        </p:spPr>
        <p:txBody>
          <a:bodyPr/>
          <a:lstStyle/>
          <a:p>
            <a:pPr marL="285750" indent="-285750">
              <a:lnSpc>
                <a:spcPct val="107000"/>
              </a:lnSpc>
              <a:spcAft>
                <a:spcPts val="800"/>
              </a:spcAft>
              <a:buFont typeface="Arial" panose="020B060402020202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Valuable insight </a:t>
            </a:r>
            <a:r>
              <a:rPr lang="en-GB" sz="2400" dirty="0">
                <a:effectLst/>
                <a:latin typeface="Calibri" panose="020F0502020204030204" pitchFamily="34" charset="0"/>
                <a:ea typeface="Calibri" panose="020F0502020204030204" pitchFamily="34" charset="0"/>
                <a:cs typeface="Times New Roman" panose="02020603050405020304" pitchFamily="18" charset="0"/>
              </a:rPr>
              <a:t>into the skills required for fieldwork, and the challenges too.</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Real experience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brought it to life</a:t>
            </a:r>
            <a:r>
              <a:rPr lang="en-GB" sz="2400" dirty="0">
                <a:effectLst/>
                <a:latin typeface="Calibri" panose="020F0502020204030204" pitchFamily="34" charset="0"/>
                <a:ea typeface="Calibri" panose="020F0502020204030204" pitchFamily="34" charset="0"/>
                <a:cs typeface="Times New Roman" panose="02020603050405020304" pitchFamily="18" charset="0"/>
              </a:rPr>
              <a:t> for me.</a:t>
            </a:r>
          </a:p>
          <a:p>
            <a:pPr marL="285750" indent="-285750">
              <a:lnSpc>
                <a:spcPct val="107000"/>
              </a:lnSpc>
              <a:spcAft>
                <a:spcPts val="800"/>
              </a:spcAft>
              <a:buFont typeface="Arial" panose="020B0604020202020204" pitchFamily="34" charset="0"/>
              <a:buChar char="•"/>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Relates degree work to outside world</a:t>
            </a:r>
          </a:p>
          <a:p>
            <a:pPr marL="285750" indent="-28575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Opened my eyes to opportunities </a:t>
            </a:r>
            <a:r>
              <a:rPr lang="en-GB" sz="2400" dirty="0">
                <a:latin typeface="Calibri" panose="020F0502020204030204" pitchFamily="34" charset="0"/>
                <a:ea typeface="Calibri" panose="020F0502020204030204" pitchFamily="34" charset="0"/>
                <a:cs typeface="Times New Roman" panose="02020603050405020304" pitchFamily="18" charset="0"/>
              </a:rPr>
              <a:t>out there to do field work</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 had never heard of bioinformatics - really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great to hear about this as possible career path</a:t>
            </a:r>
          </a:p>
          <a:p>
            <a:pPr marL="285750" indent="-285750">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Learnt how biological techniques are used to research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real-world problems</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Times New Roman" panose="02020603050405020304" pitchFamily="18" charset="0"/>
              </a:rPr>
              <a:t>K</a:t>
            </a:r>
            <a:r>
              <a:rPr lang="en-GB" sz="2400" b="1" dirty="0">
                <a:effectLst/>
                <a:latin typeface="Calibri" panose="020F0502020204030204" pitchFamily="34" charset="0"/>
                <a:ea typeface="Calibri" panose="020F0502020204030204" pitchFamily="34" charset="0"/>
                <a:cs typeface="Times New Roman" panose="02020603050405020304" pitchFamily="18" charset="0"/>
              </a:rPr>
              <a:t>eeps the student/study momentum going</a:t>
            </a:r>
            <a:r>
              <a:rPr lang="en-GB" sz="2400" dirty="0">
                <a:effectLst/>
                <a:latin typeface="Calibri" panose="020F0502020204030204" pitchFamily="34" charset="0"/>
                <a:ea typeface="Calibri" panose="020F0502020204030204" pitchFamily="34" charset="0"/>
                <a:cs typeface="Times New Roman" panose="02020603050405020304" pitchFamily="18" charset="0"/>
              </a:rPr>
              <a:t> over the break. I am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impressed overall with the Biology department approach</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21812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biLevel thresh="75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2EF121-76B5-AC80-44E4-A1428FAD8384}"/>
              </a:ext>
            </a:extLst>
          </p:cNvPr>
          <p:cNvSpPr>
            <a:spLocks noGrp="1"/>
          </p:cNvSpPr>
          <p:nvPr>
            <p:ph type="body" sz="quarter" idx="12"/>
          </p:nvPr>
        </p:nvSpPr>
        <p:spPr>
          <a:xfrm>
            <a:off x="1001104" y="981597"/>
            <a:ext cx="9591229" cy="289311"/>
          </a:xfrm>
        </p:spPr>
        <p:txBody>
          <a:bodyPr/>
          <a:lstStyle/>
          <a:p>
            <a:r>
              <a:rPr lang="en-GB" dirty="0"/>
              <a:t>Points to discuss </a:t>
            </a:r>
          </a:p>
        </p:txBody>
      </p:sp>
      <p:sp>
        <p:nvSpPr>
          <p:cNvPr id="4" name="Text Placeholder 3">
            <a:extLst>
              <a:ext uri="{FF2B5EF4-FFF2-40B4-BE49-F238E27FC236}">
                <a16:creationId xmlns:a16="http://schemas.microsoft.com/office/drawing/2014/main" id="{F991EED8-0E8B-72BE-9F27-6800208D464E}"/>
              </a:ext>
            </a:extLst>
          </p:cNvPr>
          <p:cNvSpPr>
            <a:spLocks noGrp="1"/>
          </p:cNvSpPr>
          <p:nvPr>
            <p:ph type="body" sz="quarter" idx="24"/>
          </p:nvPr>
        </p:nvSpPr>
        <p:spPr/>
        <p:txBody>
          <a:bodyPr/>
          <a:lstStyle/>
          <a:p>
            <a:r>
              <a:rPr lang="en-GB"/>
              <a:t>Discussion</a:t>
            </a:r>
          </a:p>
        </p:txBody>
      </p:sp>
      <p:sp>
        <p:nvSpPr>
          <p:cNvPr id="6" name="Text Placeholder 5">
            <a:extLst>
              <a:ext uri="{FF2B5EF4-FFF2-40B4-BE49-F238E27FC236}">
                <a16:creationId xmlns:a16="http://schemas.microsoft.com/office/drawing/2014/main" id="{B30D9509-A8B7-762A-1873-BB490DF6150A}"/>
              </a:ext>
            </a:extLst>
          </p:cNvPr>
          <p:cNvSpPr>
            <a:spLocks noGrp="1"/>
          </p:cNvSpPr>
          <p:nvPr>
            <p:ph type="body" sz="quarter" idx="15"/>
          </p:nvPr>
        </p:nvSpPr>
        <p:spPr>
          <a:xfrm>
            <a:off x="1001104" y="1350680"/>
            <a:ext cx="9591229" cy="1132060"/>
          </a:xfrm>
        </p:spPr>
        <p:txBody>
          <a:bodyPr/>
          <a:lstStyle/>
          <a:p>
            <a:pPr>
              <a:lnSpc>
                <a:spcPct val="107000"/>
              </a:lnSpc>
              <a:spcAft>
                <a:spcPts val="800"/>
              </a:spcAft>
              <a:buFont typeface="Arial" panose="020B0604020202020204" pitchFamily="34" charset="0"/>
              <a:buChar char="•"/>
            </a:pPr>
            <a:r>
              <a:rPr lang="en-GB" sz="1600" dirty="0">
                <a:latin typeface="+mn-lt"/>
                <a:ea typeface="Calibri" panose="020F0502020204030204" pitchFamily="34" charset="0"/>
                <a:cs typeface="LiberationSans"/>
              </a:rPr>
              <a:t>Would a</a:t>
            </a:r>
            <a:r>
              <a:rPr lang="en-GB" sz="1600" dirty="0">
                <a:effectLst/>
                <a:latin typeface="+mn-lt"/>
                <a:ea typeface="Calibri" panose="020F0502020204030204" pitchFamily="34" charset="0"/>
                <a:cs typeface="LiberationSans"/>
              </a:rPr>
              <a:t> summer programme of interactive online enrichment events be popular at your School, and what the potential benefits and challenges might be?</a:t>
            </a:r>
          </a:p>
          <a:p>
            <a:pPr>
              <a:lnSpc>
                <a:spcPct val="107000"/>
              </a:lnSpc>
              <a:spcAft>
                <a:spcPts val="800"/>
              </a:spcAft>
              <a:buFont typeface="Arial" panose="020B0604020202020204" pitchFamily="34" charset="0"/>
              <a:buChar char="•"/>
            </a:pPr>
            <a:endParaRPr lang="en-GB" sz="800" dirty="0">
              <a:effectLst/>
              <a:latin typeface="+mn-lt"/>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LiberationSans"/>
              </a:rPr>
              <a:t>Any possible opportunities for PhD students to participate in outreach/teaching missions in your School via a summer programme, e.g. giving research talks, sharing data-handling/ analysing/ interpreting skills, to practise online presentation/oral skills for future dissemination.</a:t>
            </a:r>
          </a:p>
          <a:p>
            <a:pPr>
              <a:lnSpc>
                <a:spcPct val="107000"/>
              </a:lnSpc>
              <a:spcAft>
                <a:spcPts val="800"/>
              </a:spcAft>
              <a:buFont typeface="Arial" panose="020B0604020202020204" pitchFamily="34" charset="0"/>
              <a:buChar char="•"/>
            </a:pPr>
            <a:endParaRPr lang="en-GB" sz="800" dirty="0">
              <a:effectLst/>
              <a:latin typeface="+mn-lt"/>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LiberationSans"/>
              </a:rPr>
              <a:t>Would panel discussions be effective in your context – (it can be less intimidating to submit questions to an online panel than face to face).</a:t>
            </a:r>
          </a:p>
          <a:p>
            <a:pPr>
              <a:lnSpc>
                <a:spcPct val="107000"/>
              </a:lnSpc>
              <a:spcAft>
                <a:spcPts val="800"/>
              </a:spcAft>
              <a:buFont typeface="Arial" panose="020B0604020202020204" pitchFamily="34" charset="0"/>
              <a:buChar char="•"/>
            </a:pPr>
            <a:endParaRPr lang="en-GB" sz="800" dirty="0">
              <a:effectLst/>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1600" b="1" dirty="0">
                <a:latin typeface="+mn-lt"/>
                <a:ea typeface="Calibri" panose="020F0502020204030204" pitchFamily="34" charset="0"/>
                <a:cs typeface="LiberationSans"/>
              </a:rPr>
              <a:t>S</a:t>
            </a:r>
            <a:r>
              <a:rPr lang="en-GB" sz="1600" b="1" dirty="0">
                <a:effectLst/>
                <a:latin typeface="+mn-lt"/>
                <a:ea typeface="Calibri" panose="020F0502020204030204" pitchFamily="34" charset="0"/>
                <a:cs typeface="LiberationSans"/>
              </a:rPr>
              <a:t>uggestions for improvements or additions to such a programme. </a:t>
            </a:r>
            <a:endParaRPr lang="en-GB" b="1" dirty="0">
              <a:latin typeface="+mn-lt"/>
            </a:endParaRPr>
          </a:p>
          <a:p>
            <a:endParaRPr lang="en-GB" dirty="0"/>
          </a:p>
        </p:txBody>
      </p:sp>
    </p:spTree>
    <p:extLst>
      <p:ext uri="{BB962C8B-B14F-4D97-AF65-F5344CB8AC3E}">
        <p14:creationId xmlns:p14="http://schemas.microsoft.com/office/powerpoint/2010/main" val="70422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Thanks very much to all our contributors </a:t>
            </a:r>
            <a:r>
              <a:rPr lang="en-GB" sz="2800" dirty="0">
                <a:solidFill>
                  <a:srgbClr val="002060"/>
                </a:solidFill>
                <a:sym typeface="Wingdings" panose="05000000000000000000" pitchFamily="2" charset="2"/>
              </a:rPr>
              <a:t></a:t>
            </a:r>
            <a:endParaRPr lang="en-GB" sz="2800" dirty="0">
              <a:solidFill>
                <a:srgbClr val="002060"/>
              </a:solidFill>
            </a:endParaRPr>
          </a:p>
          <a:p>
            <a:endParaRPr lang="en-GB" sz="2800" dirty="0">
              <a:solidFill>
                <a:srgbClr val="002060"/>
              </a:solidFill>
            </a:endParaRPr>
          </a:p>
        </p:txBody>
      </p:sp>
      <p:graphicFrame>
        <p:nvGraphicFramePr>
          <p:cNvPr id="2" name="Table 2">
            <a:extLst>
              <a:ext uri="{FF2B5EF4-FFF2-40B4-BE49-F238E27FC236}">
                <a16:creationId xmlns:a16="http://schemas.microsoft.com/office/drawing/2014/main" id="{0F141DD4-E660-3BEC-9B88-A8F9621B5D0A}"/>
              </a:ext>
            </a:extLst>
          </p:cNvPr>
          <p:cNvGraphicFramePr>
            <a:graphicFrameLocks noGrp="1"/>
          </p:cNvGraphicFramePr>
          <p:nvPr>
            <p:extLst>
              <p:ext uri="{D42A27DB-BD31-4B8C-83A1-F6EECF244321}">
                <p14:modId xmlns:p14="http://schemas.microsoft.com/office/powerpoint/2010/main" val="1819785280"/>
              </p:ext>
            </p:extLst>
          </p:nvPr>
        </p:nvGraphicFramePr>
        <p:xfrm>
          <a:off x="2218431" y="1296576"/>
          <a:ext cx="8127999" cy="4450080"/>
        </p:xfrm>
        <a:graphic>
          <a:graphicData uri="http://schemas.openxmlformats.org/drawingml/2006/table">
            <a:tbl>
              <a:tblPr firstRow="1" bandRow="1">
                <a:tableStyleId>{8A107856-5554-42FB-B03E-39F5DBC370BA}</a:tableStyleId>
              </a:tblPr>
              <a:tblGrid>
                <a:gridCol w="2468979">
                  <a:extLst>
                    <a:ext uri="{9D8B030D-6E8A-4147-A177-3AD203B41FA5}">
                      <a16:colId xmlns:a16="http://schemas.microsoft.com/office/drawing/2014/main" val="2101684677"/>
                    </a:ext>
                  </a:extLst>
                </a:gridCol>
                <a:gridCol w="3009530">
                  <a:extLst>
                    <a:ext uri="{9D8B030D-6E8A-4147-A177-3AD203B41FA5}">
                      <a16:colId xmlns:a16="http://schemas.microsoft.com/office/drawing/2014/main" val="1377438766"/>
                    </a:ext>
                  </a:extLst>
                </a:gridCol>
                <a:gridCol w="2649490">
                  <a:extLst>
                    <a:ext uri="{9D8B030D-6E8A-4147-A177-3AD203B41FA5}">
                      <a16:colId xmlns:a16="http://schemas.microsoft.com/office/drawing/2014/main" val="1943931784"/>
                    </a:ext>
                  </a:extLst>
                </a:gridCol>
              </a:tblGrid>
              <a:tr h="370840">
                <a:tc>
                  <a:txBody>
                    <a:bodyPr/>
                    <a:lstStyle/>
                    <a:p>
                      <a:r>
                        <a:rPr lang="en-GB" b="0" dirty="0"/>
                        <a:t>Ruth Gilbert</a:t>
                      </a:r>
                    </a:p>
                  </a:txBody>
                  <a:tcPr/>
                </a:tc>
                <a:tc>
                  <a:txBody>
                    <a:bodyPr/>
                    <a:lstStyle/>
                    <a:p>
                      <a:r>
                        <a:rPr lang="en-GB" b="0" dirty="0"/>
                        <a:t>Isobel Richards</a:t>
                      </a:r>
                    </a:p>
                  </a:txBody>
                  <a:tcPr/>
                </a:tc>
                <a:tc>
                  <a:txBody>
                    <a:bodyPr/>
                    <a:lstStyle/>
                    <a:p>
                      <a:r>
                        <a:rPr lang="en-GB" b="0" dirty="0"/>
                        <a:t>Corinne Kay</a:t>
                      </a:r>
                    </a:p>
                  </a:txBody>
                  <a:tcPr/>
                </a:tc>
                <a:extLst>
                  <a:ext uri="{0D108BD9-81ED-4DB2-BD59-A6C34878D82A}">
                    <a16:rowId xmlns:a16="http://schemas.microsoft.com/office/drawing/2014/main" val="1259228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Penny James</a:t>
                      </a:r>
                    </a:p>
                  </a:txBody>
                  <a:tcPr/>
                </a:tc>
                <a:tc>
                  <a:txBody>
                    <a:bodyPr/>
                    <a:lstStyle/>
                    <a:p>
                      <a:r>
                        <a:rPr lang="en-GB" dirty="0"/>
                        <a:t>Manda Laine - LTL</a:t>
                      </a:r>
                    </a:p>
                  </a:txBody>
                  <a:tcPr/>
                </a:tc>
                <a:tc>
                  <a:txBody>
                    <a:bodyPr/>
                    <a:lstStyle/>
                    <a:p>
                      <a:r>
                        <a:rPr lang="en-GB" dirty="0"/>
                        <a:t>Kate Nixon</a:t>
                      </a:r>
                    </a:p>
                  </a:txBody>
                  <a:tcPr/>
                </a:tc>
                <a:extLst>
                  <a:ext uri="{0D108BD9-81ED-4DB2-BD59-A6C34878D82A}">
                    <a16:rowId xmlns:a16="http://schemas.microsoft.com/office/drawing/2014/main" val="3853837463"/>
                  </a:ext>
                </a:extLst>
              </a:tr>
              <a:tr h="370840">
                <a:tc>
                  <a:txBody>
                    <a:bodyPr/>
                    <a:lstStyle/>
                    <a:p>
                      <a:r>
                        <a:rPr lang="en-GB" dirty="0"/>
                        <a:t>Jane Beal</a:t>
                      </a:r>
                    </a:p>
                  </a:txBody>
                  <a:tcPr/>
                </a:tc>
                <a:tc>
                  <a:txBody>
                    <a:bodyPr/>
                    <a:lstStyle/>
                    <a:p>
                      <a:r>
                        <a:rPr lang="en-GB" dirty="0"/>
                        <a:t>Hannah Woods – LTL </a:t>
                      </a:r>
                    </a:p>
                  </a:txBody>
                  <a:tcPr/>
                </a:tc>
                <a:tc>
                  <a:txBody>
                    <a:bodyPr/>
                    <a:lstStyle/>
                    <a:p>
                      <a:r>
                        <a:rPr lang="en-GB" dirty="0"/>
                        <a:t>Charlene Butler</a:t>
                      </a:r>
                    </a:p>
                  </a:txBody>
                  <a:tcPr/>
                </a:tc>
                <a:extLst>
                  <a:ext uri="{0D108BD9-81ED-4DB2-BD59-A6C34878D82A}">
                    <a16:rowId xmlns:a16="http://schemas.microsoft.com/office/drawing/2014/main" val="274511204"/>
                  </a:ext>
                </a:extLst>
              </a:tr>
              <a:tr h="370840">
                <a:tc>
                  <a:txBody>
                    <a:bodyPr/>
                    <a:lstStyle/>
                    <a:p>
                      <a:r>
                        <a:rPr lang="en-GB" dirty="0"/>
                        <a:t>Roseanne Miller</a:t>
                      </a:r>
                    </a:p>
                  </a:txBody>
                  <a:tcPr/>
                </a:tc>
                <a:tc>
                  <a:txBody>
                    <a:bodyPr/>
                    <a:lstStyle/>
                    <a:p>
                      <a:r>
                        <a:rPr lang="en-GB" dirty="0"/>
                        <a:t>Claire </a:t>
                      </a:r>
                      <a:r>
                        <a:rPr lang="en-GB" dirty="0" err="1"/>
                        <a:t>Corkram</a:t>
                      </a:r>
                      <a:r>
                        <a:rPr lang="en-GB" dirty="0"/>
                        <a:t> - CES</a:t>
                      </a:r>
                    </a:p>
                  </a:txBody>
                  <a:tcPr/>
                </a:tc>
                <a:tc>
                  <a:txBody>
                    <a:bodyPr/>
                    <a:lstStyle/>
                    <a:p>
                      <a:r>
                        <a:rPr lang="en-GB" dirty="0"/>
                        <a:t>Zoë Chapman</a:t>
                      </a:r>
                    </a:p>
                  </a:txBody>
                  <a:tcPr/>
                </a:tc>
                <a:extLst>
                  <a:ext uri="{0D108BD9-81ED-4DB2-BD59-A6C34878D82A}">
                    <a16:rowId xmlns:a16="http://schemas.microsoft.com/office/drawing/2014/main" val="2760487924"/>
                  </a:ext>
                </a:extLst>
              </a:tr>
              <a:tr h="370840">
                <a:tc>
                  <a:txBody>
                    <a:bodyPr/>
                    <a:lstStyle/>
                    <a:p>
                      <a:r>
                        <a:rPr lang="en-GB" dirty="0"/>
                        <a:t>Lynda Weir</a:t>
                      </a:r>
                    </a:p>
                  </a:txBody>
                  <a:tcPr/>
                </a:tc>
                <a:tc>
                  <a:txBody>
                    <a:bodyPr/>
                    <a:lstStyle/>
                    <a:p>
                      <a:r>
                        <a:rPr lang="en-GB" dirty="0"/>
                        <a:t>Nick Chatterton</a:t>
                      </a:r>
                    </a:p>
                  </a:txBody>
                  <a:tcPr/>
                </a:tc>
                <a:tc>
                  <a:txBody>
                    <a:bodyPr/>
                    <a:lstStyle/>
                    <a:p>
                      <a:r>
                        <a:rPr lang="en-GB" dirty="0" err="1"/>
                        <a:t>Zhraa</a:t>
                      </a:r>
                      <a:r>
                        <a:rPr lang="en-GB" dirty="0"/>
                        <a:t> </a:t>
                      </a:r>
                      <a:r>
                        <a:rPr lang="en-GB" dirty="0" err="1"/>
                        <a:t>Alhaboby</a:t>
                      </a:r>
                      <a:endParaRPr lang="en-GB" dirty="0"/>
                    </a:p>
                  </a:txBody>
                  <a:tcPr/>
                </a:tc>
                <a:extLst>
                  <a:ext uri="{0D108BD9-81ED-4DB2-BD59-A6C34878D82A}">
                    <a16:rowId xmlns:a16="http://schemas.microsoft.com/office/drawing/2014/main" val="2149386511"/>
                  </a:ext>
                </a:extLst>
              </a:tr>
              <a:tr h="370840">
                <a:tc>
                  <a:txBody>
                    <a:bodyPr/>
                    <a:lstStyle/>
                    <a:p>
                      <a:r>
                        <a:rPr lang="en-GB" dirty="0"/>
                        <a:t>Ruth Brown</a:t>
                      </a:r>
                    </a:p>
                  </a:txBody>
                  <a:tcPr/>
                </a:tc>
                <a:tc>
                  <a:txBody>
                    <a:bodyPr/>
                    <a:lstStyle/>
                    <a:p>
                      <a:r>
                        <a:rPr lang="en-GB" dirty="0"/>
                        <a:t>Simon Collinson</a:t>
                      </a:r>
                    </a:p>
                  </a:txBody>
                  <a:tcPr/>
                </a:tc>
                <a:tc>
                  <a:txBody>
                    <a:bodyPr/>
                    <a:lstStyle/>
                    <a:p>
                      <a:r>
                        <a:rPr lang="en-GB" dirty="0"/>
                        <a:t>Rachel McMullan</a:t>
                      </a:r>
                    </a:p>
                  </a:txBody>
                  <a:tcPr/>
                </a:tc>
                <a:extLst>
                  <a:ext uri="{0D108BD9-81ED-4DB2-BD59-A6C34878D82A}">
                    <a16:rowId xmlns:a16="http://schemas.microsoft.com/office/drawing/2014/main" val="2398597006"/>
                  </a:ext>
                </a:extLst>
              </a:tr>
              <a:tr h="370840">
                <a:tc>
                  <a:txBody>
                    <a:bodyPr/>
                    <a:lstStyle/>
                    <a:p>
                      <a:r>
                        <a:rPr lang="en-GB" dirty="0"/>
                        <a:t>Wendi Bacon</a:t>
                      </a:r>
                    </a:p>
                  </a:txBody>
                  <a:tcPr/>
                </a:tc>
                <a:tc>
                  <a:txBody>
                    <a:bodyPr/>
                    <a:lstStyle/>
                    <a:p>
                      <a:r>
                        <a:rPr lang="en-GB" dirty="0" err="1"/>
                        <a:t>Sheenagh</a:t>
                      </a:r>
                      <a:r>
                        <a:rPr lang="en-GB" dirty="0"/>
                        <a:t> Aiken</a:t>
                      </a:r>
                    </a:p>
                  </a:txBody>
                  <a:tcPr/>
                </a:tc>
                <a:tc>
                  <a:txBody>
                    <a:bodyPr/>
                    <a:lstStyle/>
                    <a:p>
                      <a:r>
                        <a:rPr lang="en-GB" dirty="0"/>
                        <a:t>Richard Walden</a:t>
                      </a:r>
                    </a:p>
                  </a:txBody>
                  <a:tcPr/>
                </a:tc>
                <a:extLst>
                  <a:ext uri="{0D108BD9-81ED-4DB2-BD59-A6C34878D82A}">
                    <a16:rowId xmlns:a16="http://schemas.microsoft.com/office/drawing/2014/main" val="45867081"/>
                  </a:ext>
                </a:extLst>
              </a:tr>
              <a:tr h="370840">
                <a:tc>
                  <a:txBody>
                    <a:bodyPr/>
                    <a:lstStyle/>
                    <a:p>
                      <a:r>
                        <a:rPr lang="en-GB" dirty="0"/>
                        <a:t>Kevin Warwick</a:t>
                      </a:r>
                    </a:p>
                  </a:txBody>
                  <a:tcPr/>
                </a:tc>
                <a:tc>
                  <a:txBody>
                    <a:bodyPr/>
                    <a:lstStyle/>
                    <a:p>
                      <a:r>
                        <a:rPr lang="en-GB" b="0" dirty="0"/>
                        <a:t>Kelly Britton</a:t>
                      </a:r>
                    </a:p>
                  </a:txBody>
                  <a:tcPr/>
                </a:tc>
                <a:tc>
                  <a:txBody>
                    <a:bodyPr/>
                    <a:lstStyle/>
                    <a:p>
                      <a:r>
                        <a:rPr lang="en-GB" dirty="0"/>
                        <a:t>Dean Waters</a:t>
                      </a:r>
                    </a:p>
                  </a:txBody>
                  <a:tcPr/>
                </a:tc>
                <a:extLst>
                  <a:ext uri="{0D108BD9-81ED-4DB2-BD59-A6C34878D82A}">
                    <a16:rowId xmlns:a16="http://schemas.microsoft.com/office/drawing/2014/main" val="2387433804"/>
                  </a:ext>
                </a:extLst>
              </a:tr>
              <a:tr h="370840">
                <a:tc>
                  <a:txBody>
                    <a:bodyPr/>
                    <a:lstStyle/>
                    <a:p>
                      <a:r>
                        <a:rPr lang="en-GB" dirty="0"/>
                        <a:t>Scott </a:t>
                      </a:r>
                      <a:r>
                        <a:rPr lang="en-GB" dirty="0" err="1"/>
                        <a:t>Tytheridge</a:t>
                      </a:r>
                      <a:endParaRPr lang="en-GB" dirty="0"/>
                    </a:p>
                  </a:txBody>
                  <a:tcPr/>
                </a:tc>
                <a:tc>
                  <a:txBody>
                    <a:bodyPr/>
                    <a:lstStyle/>
                    <a:p>
                      <a:r>
                        <a:rPr lang="en-GB" dirty="0"/>
                        <a:t>Matt </a:t>
                      </a:r>
                      <a:r>
                        <a:rPr lang="en-GB" dirty="0" err="1"/>
                        <a:t>Kempster</a:t>
                      </a:r>
                      <a:endParaRPr lang="en-GB" dirty="0"/>
                    </a:p>
                  </a:txBody>
                  <a:tcPr/>
                </a:tc>
                <a:tc>
                  <a:txBody>
                    <a:bodyPr/>
                    <a:lstStyle/>
                    <a:p>
                      <a:r>
                        <a:rPr lang="en-GB" dirty="0" err="1"/>
                        <a:t>Kalina</a:t>
                      </a:r>
                      <a:r>
                        <a:rPr lang="en-GB" dirty="0"/>
                        <a:t> Davies</a:t>
                      </a:r>
                    </a:p>
                  </a:txBody>
                  <a:tcPr/>
                </a:tc>
                <a:extLst>
                  <a:ext uri="{0D108BD9-81ED-4DB2-BD59-A6C34878D82A}">
                    <a16:rowId xmlns:a16="http://schemas.microsoft.com/office/drawing/2014/main" val="2836989987"/>
                  </a:ext>
                </a:extLst>
              </a:tr>
              <a:tr h="370840">
                <a:tc>
                  <a:txBody>
                    <a:bodyPr/>
                    <a:lstStyle/>
                    <a:p>
                      <a:r>
                        <a:rPr lang="en-GB" b="0" dirty="0"/>
                        <a:t>Jon Golding</a:t>
                      </a:r>
                    </a:p>
                  </a:txBody>
                  <a:tcPr/>
                </a:tc>
                <a:tc>
                  <a:txBody>
                    <a:bodyPr/>
                    <a:lstStyle/>
                    <a:p>
                      <a:r>
                        <a:rPr lang="en-GB" dirty="0"/>
                        <a:t>Jennifer Hollands</a:t>
                      </a:r>
                    </a:p>
                  </a:txBody>
                  <a:tcPr/>
                </a:tc>
                <a:tc>
                  <a:txBody>
                    <a:bodyPr/>
                    <a:lstStyle/>
                    <a:p>
                      <a:r>
                        <a:rPr lang="en-GB" dirty="0"/>
                        <a:t>Kayleigh Smith</a:t>
                      </a:r>
                    </a:p>
                  </a:txBody>
                  <a:tcPr/>
                </a:tc>
                <a:extLst>
                  <a:ext uri="{0D108BD9-81ED-4DB2-BD59-A6C34878D82A}">
                    <a16:rowId xmlns:a16="http://schemas.microsoft.com/office/drawing/2014/main" val="2647341918"/>
                  </a:ext>
                </a:extLst>
              </a:tr>
              <a:tr h="370840">
                <a:tc>
                  <a:txBody>
                    <a:bodyPr/>
                    <a:lstStyle/>
                    <a:p>
                      <a:r>
                        <a:rPr lang="en-GB" dirty="0"/>
                        <a:t>Vivien Cleary</a:t>
                      </a:r>
                    </a:p>
                  </a:txBody>
                  <a:tcPr/>
                </a:tc>
                <a:tc>
                  <a:txBody>
                    <a:bodyPr/>
                    <a:lstStyle/>
                    <a:p>
                      <a:r>
                        <a:rPr lang="en-GB" dirty="0"/>
                        <a:t>Adrian Donoghue</a:t>
                      </a:r>
                    </a:p>
                  </a:txBody>
                  <a:tcPr/>
                </a:tc>
                <a:tc>
                  <a:txBody>
                    <a:bodyPr/>
                    <a:lstStyle/>
                    <a:p>
                      <a:r>
                        <a:rPr lang="en-GB" dirty="0"/>
                        <a:t>Simon Chapman</a:t>
                      </a:r>
                    </a:p>
                  </a:txBody>
                  <a:tcPr/>
                </a:tc>
                <a:extLst>
                  <a:ext uri="{0D108BD9-81ED-4DB2-BD59-A6C34878D82A}">
                    <a16:rowId xmlns:a16="http://schemas.microsoft.com/office/drawing/2014/main" val="17936850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Kate Tobin</a:t>
                      </a:r>
                    </a:p>
                  </a:txBody>
                  <a:tcPr/>
                </a:tc>
                <a:tc>
                  <a:txBody>
                    <a:bodyPr/>
                    <a:lstStyle/>
                    <a:p>
                      <a:r>
                        <a:rPr lang="en-GB" dirty="0"/>
                        <a:t>Joanne Smythe</a:t>
                      </a:r>
                    </a:p>
                  </a:txBody>
                  <a:tcPr/>
                </a:tc>
                <a:tc>
                  <a:txBody>
                    <a:bodyPr/>
                    <a:lstStyle/>
                    <a:p>
                      <a:r>
                        <a:rPr lang="en-GB" dirty="0"/>
                        <a:t>David </a:t>
                      </a:r>
                      <a:r>
                        <a:rPr lang="en-GB" dirty="0" err="1"/>
                        <a:t>Matalon</a:t>
                      </a:r>
                      <a:endParaRPr lang="en-GB" dirty="0"/>
                    </a:p>
                  </a:txBody>
                  <a:tcPr/>
                </a:tc>
                <a:extLst>
                  <a:ext uri="{0D108BD9-81ED-4DB2-BD59-A6C34878D82A}">
                    <a16:rowId xmlns:a16="http://schemas.microsoft.com/office/drawing/2014/main" val="2618512315"/>
                  </a:ext>
                </a:extLst>
              </a:tr>
            </a:tbl>
          </a:graphicData>
        </a:graphic>
      </p:graphicFrame>
    </p:spTree>
    <p:extLst>
      <p:ext uri="{BB962C8B-B14F-4D97-AF65-F5344CB8AC3E}">
        <p14:creationId xmlns:p14="http://schemas.microsoft.com/office/powerpoint/2010/main" val="334030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5" name="Text Placeholder 4">
            <a:extLst>
              <a:ext uri="{FF2B5EF4-FFF2-40B4-BE49-F238E27FC236}">
                <a16:creationId xmlns:a16="http://schemas.microsoft.com/office/drawing/2014/main" id="{18DC937D-DA67-8119-8F63-20BA756B661E}"/>
              </a:ext>
            </a:extLst>
          </p:cNvPr>
          <p:cNvSpPr>
            <a:spLocks noGrp="1"/>
          </p:cNvSpPr>
          <p:nvPr>
            <p:ph type="body" sz="quarter" idx="10"/>
          </p:nvPr>
        </p:nvSpPr>
        <p:spPr>
          <a:xfrm>
            <a:off x="698412" y="2038667"/>
            <a:ext cx="10260100" cy="608965"/>
          </a:xfrm>
        </p:spPr>
        <p:txBody>
          <a:bodyPr/>
          <a:lstStyle/>
          <a:p>
            <a:r>
              <a:rPr lang="en-GB" sz="5400" dirty="0"/>
              <a:t>Thank you – any questions?</a:t>
            </a:r>
          </a:p>
          <a:p>
            <a:endParaRPr lang="en-GB" dirty="0"/>
          </a:p>
          <a:p>
            <a:r>
              <a:rPr lang="en-GB" sz="3600" dirty="0"/>
              <a:t>Please email </a:t>
            </a:r>
            <a:r>
              <a:rPr lang="en-GB" sz="3600" b="0" dirty="0"/>
              <a:t>heather.fraser@open.ac.uk</a:t>
            </a:r>
          </a:p>
        </p:txBody>
      </p:sp>
      <p:pic>
        <p:nvPicPr>
          <p:cNvPr id="4" name="Picture 3" descr="A black background with white text&#10;&#10;Description automatically generated">
            <a:extLst>
              <a:ext uri="{FF2B5EF4-FFF2-40B4-BE49-F238E27FC236}">
                <a16:creationId xmlns:a16="http://schemas.microsoft.com/office/drawing/2014/main" id="{E064670C-8064-9F56-5B0F-A3B5DF7CE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2689" y="5724395"/>
            <a:ext cx="5577629" cy="796804"/>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6C1387-B553-E425-AB80-D79F3959E8B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2</a:t>
            </a:r>
          </a:p>
        </p:txBody>
      </p:sp>
      <p:sp>
        <p:nvSpPr>
          <p:cNvPr id="13" name="Text Placeholder 12">
            <a:extLst>
              <a:ext uri="{FF2B5EF4-FFF2-40B4-BE49-F238E27FC236}">
                <a16:creationId xmlns:a16="http://schemas.microsoft.com/office/drawing/2014/main" id="{0D789673-899B-9530-E06E-2CBEAAC5BBD3}"/>
              </a:ext>
            </a:extLst>
          </p:cNvPr>
          <p:cNvSpPr>
            <a:spLocks noGrp="1"/>
          </p:cNvSpPr>
          <p:nvPr>
            <p:ph type="body" sz="quarter" idx="11"/>
          </p:nvPr>
        </p:nvSpPr>
        <p:spPr>
          <a:xfrm>
            <a:off x="408207" y="411338"/>
            <a:ext cx="11273510" cy="2100295"/>
          </a:xfrm>
        </p:spPr>
        <p:txBody>
          <a:bodyPr/>
          <a:lstStyle/>
          <a:p>
            <a:r>
              <a:rPr lang="en-GB" sz="4000" dirty="0"/>
              <a:t>Online Enrichment Workshops – </a:t>
            </a:r>
            <a:r>
              <a:rPr lang="en-GB" sz="3600" dirty="0"/>
              <a:t>how these can help you engage and enrich your students’ experiences</a:t>
            </a:r>
            <a:endParaRPr lang="en-GB" sz="3600" b="0" dirty="0"/>
          </a:p>
        </p:txBody>
      </p:sp>
      <p:sp>
        <p:nvSpPr>
          <p:cNvPr id="14" name="Text Placeholder 13">
            <a:extLst>
              <a:ext uri="{FF2B5EF4-FFF2-40B4-BE49-F238E27FC236}">
                <a16:creationId xmlns:a16="http://schemas.microsoft.com/office/drawing/2014/main" id="{D8CD1315-511B-208A-9EE2-C5935CBD0492}"/>
              </a:ext>
            </a:extLst>
          </p:cNvPr>
          <p:cNvSpPr>
            <a:spLocks noGrp="1"/>
          </p:cNvSpPr>
          <p:nvPr>
            <p:ph type="body" sz="quarter" idx="12"/>
          </p:nvPr>
        </p:nvSpPr>
        <p:spPr>
          <a:xfrm>
            <a:off x="419829" y="3474578"/>
            <a:ext cx="10266641" cy="347039"/>
          </a:xfrm>
        </p:spPr>
        <p:txBody>
          <a:bodyPr/>
          <a:lstStyle/>
          <a:p>
            <a:r>
              <a:rPr lang="en-GB" sz="1800" dirty="0">
                <a:latin typeface="+mj-lt"/>
              </a:rPr>
              <a:t>eSTEeM Conference  10-11</a:t>
            </a:r>
            <a:r>
              <a:rPr lang="en-GB" sz="1800" baseline="30000" dirty="0">
                <a:latin typeface="+mj-lt"/>
              </a:rPr>
              <a:t>th</a:t>
            </a:r>
            <a:r>
              <a:rPr lang="en-GB" sz="1800" dirty="0">
                <a:latin typeface="+mj-lt"/>
              </a:rPr>
              <a:t> April 2024</a:t>
            </a:r>
          </a:p>
        </p:txBody>
      </p:sp>
      <p:sp>
        <p:nvSpPr>
          <p:cNvPr id="15" name="Text Placeholder 14">
            <a:extLst>
              <a:ext uri="{FF2B5EF4-FFF2-40B4-BE49-F238E27FC236}">
                <a16:creationId xmlns:a16="http://schemas.microsoft.com/office/drawing/2014/main" id="{B9CB7B41-81B8-6BFF-0525-1938D1A1CE42}"/>
              </a:ext>
            </a:extLst>
          </p:cNvPr>
          <p:cNvSpPr>
            <a:spLocks noGrp="1"/>
          </p:cNvSpPr>
          <p:nvPr>
            <p:ph type="body" sz="quarter" idx="13"/>
          </p:nvPr>
        </p:nvSpPr>
        <p:spPr>
          <a:xfrm>
            <a:off x="408207" y="3846892"/>
            <a:ext cx="9750553" cy="347039"/>
          </a:xfrm>
        </p:spPr>
        <p:txBody>
          <a:bodyPr/>
          <a:lstStyle/>
          <a:p>
            <a:r>
              <a:rPr lang="en-GB" dirty="0"/>
              <a:t>Janet Haresnape*</a:t>
            </a:r>
            <a:r>
              <a:rPr lang="en-GB" baseline="30000" dirty="0"/>
              <a:t>^</a:t>
            </a:r>
            <a:r>
              <a:rPr lang="en-GB" sz="1600" b="1" baseline="30000" dirty="0"/>
              <a:t>~</a:t>
            </a:r>
            <a:r>
              <a:rPr lang="en-GB" dirty="0"/>
              <a:t>, Heather Fraser</a:t>
            </a:r>
            <a:r>
              <a:rPr lang="en-GB" baseline="30000" dirty="0"/>
              <a:t>^</a:t>
            </a:r>
            <a:r>
              <a:rPr lang="en-GB" sz="1600" b="1" baseline="30000" dirty="0"/>
              <a:t>~</a:t>
            </a:r>
            <a:r>
              <a:rPr lang="en-GB" dirty="0"/>
              <a:t>, Hanne </a:t>
            </a:r>
            <a:r>
              <a:rPr lang="en-GB" dirty="0" err="1"/>
              <a:t>Bown</a:t>
            </a:r>
            <a:r>
              <a:rPr lang="en-GB" sz="1600" b="1" baseline="30000" dirty="0"/>
              <a:t>~</a:t>
            </a:r>
            <a:r>
              <a:rPr lang="en-GB" dirty="0"/>
              <a:t>, David Ruiz</a:t>
            </a:r>
            <a:r>
              <a:rPr lang="en-GB" sz="1600" b="1" baseline="30000" dirty="0"/>
              <a:t>~</a:t>
            </a:r>
            <a:r>
              <a:rPr lang="en-GB" dirty="0"/>
              <a:t> and Hannah Gandy</a:t>
            </a:r>
            <a:r>
              <a:rPr lang="en-GB" baseline="30000" dirty="0"/>
              <a:t>+</a:t>
            </a:r>
          </a:p>
        </p:txBody>
      </p:sp>
      <p:sp>
        <p:nvSpPr>
          <p:cNvPr id="16" name="Text Placeholder 15">
            <a:extLst>
              <a:ext uri="{FF2B5EF4-FFF2-40B4-BE49-F238E27FC236}">
                <a16:creationId xmlns:a16="http://schemas.microsoft.com/office/drawing/2014/main" id="{1B9BFCD4-E09E-2A27-E5D0-B1F353A01007}"/>
              </a:ext>
            </a:extLst>
          </p:cNvPr>
          <p:cNvSpPr>
            <a:spLocks noGrp="1"/>
          </p:cNvSpPr>
          <p:nvPr>
            <p:ph type="body" sz="quarter" idx="14"/>
          </p:nvPr>
        </p:nvSpPr>
        <p:spPr>
          <a:xfrm>
            <a:off x="408207" y="4358105"/>
            <a:ext cx="7369836" cy="347039"/>
          </a:xfrm>
        </p:spPr>
        <p:txBody>
          <a:bodyPr/>
          <a:lstStyle/>
          <a:p>
            <a:r>
              <a:rPr lang="en-GB" sz="1400" dirty="0"/>
              <a:t>School of Life, Health and Chemical Sciences</a:t>
            </a:r>
          </a:p>
          <a:p>
            <a:r>
              <a:rPr lang="en-GB" sz="1400" b="1" dirty="0"/>
              <a:t>* </a:t>
            </a:r>
            <a:r>
              <a:rPr lang="en-GB" sz="1400" dirty="0"/>
              <a:t>Employability Lead</a:t>
            </a:r>
          </a:p>
          <a:p>
            <a:r>
              <a:rPr lang="en-GB" sz="1400" b="1" baseline="30000" dirty="0"/>
              <a:t>^   </a:t>
            </a:r>
            <a:r>
              <a:rPr lang="en-GB" sz="1400" dirty="0"/>
              <a:t>Staff tutor</a:t>
            </a:r>
          </a:p>
          <a:p>
            <a:r>
              <a:rPr lang="en-GB" sz="1400" b="1" baseline="30000" dirty="0"/>
              <a:t>~</a:t>
            </a:r>
            <a:r>
              <a:rPr lang="en-GB" sz="1400" b="1" dirty="0"/>
              <a:t> </a:t>
            </a:r>
            <a:r>
              <a:rPr lang="en-GB" sz="1400" dirty="0"/>
              <a:t>Associate Lecturer </a:t>
            </a:r>
          </a:p>
          <a:p>
            <a:r>
              <a:rPr lang="en-GB" sz="1400" b="1" baseline="30000" dirty="0"/>
              <a:t>+</a:t>
            </a:r>
            <a:r>
              <a:rPr lang="en-GB" sz="1400" dirty="0"/>
              <a:t> Current OU Student</a:t>
            </a:r>
          </a:p>
          <a:p>
            <a:endParaRPr lang="en-GB" dirty="0"/>
          </a:p>
          <a:p>
            <a:endParaRPr lang="en-GB" dirty="0"/>
          </a:p>
        </p:txBody>
      </p:sp>
      <p:sp>
        <p:nvSpPr>
          <p:cNvPr id="5" name="Text Placeholder 15">
            <a:extLst>
              <a:ext uri="{FF2B5EF4-FFF2-40B4-BE49-F238E27FC236}">
                <a16:creationId xmlns:a16="http://schemas.microsoft.com/office/drawing/2014/main" id="{387B40B6-F78A-C70B-1FE3-FD6D233B3F7E}"/>
              </a:ext>
            </a:extLst>
          </p:cNvPr>
          <p:cNvSpPr txBox="1">
            <a:spLocks/>
          </p:cNvSpPr>
          <p:nvPr/>
        </p:nvSpPr>
        <p:spPr>
          <a:xfrm>
            <a:off x="408208" y="5102734"/>
            <a:ext cx="2402725"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3" name="Picture 2" descr="A black background with white text&#10;&#10;Description automatically generated">
            <a:extLst>
              <a:ext uri="{FF2B5EF4-FFF2-40B4-BE49-F238E27FC236}">
                <a16:creationId xmlns:a16="http://schemas.microsoft.com/office/drawing/2014/main" id="{139E60B4-3533-9B58-1E1F-E79991E1F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23" y="2299554"/>
            <a:ext cx="6833606" cy="976229"/>
          </a:xfrm>
          <a:prstGeom prst="rect">
            <a:avLst/>
          </a:prstGeom>
        </p:spPr>
      </p:pic>
    </p:spTree>
    <p:extLst>
      <p:ext uri="{BB962C8B-B14F-4D97-AF65-F5344CB8AC3E}">
        <p14:creationId xmlns:p14="http://schemas.microsoft.com/office/powerpoint/2010/main" val="223522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174F96-9864-4AE1-304F-DA43785DBB2C}"/>
              </a:ext>
            </a:extLst>
          </p:cNvPr>
          <p:cNvSpPr>
            <a:spLocks noGrp="1"/>
          </p:cNvSpPr>
          <p:nvPr>
            <p:ph type="body" sz="quarter" idx="11"/>
          </p:nvPr>
        </p:nvSpPr>
        <p:spPr/>
        <p:txBody>
          <a:bodyPr/>
          <a:lstStyle/>
          <a:p>
            <a:r>
              <a:rPr lang="en-GB" dirty="0"/>
              <a:t>Welcome to the Team!</a:t>
            </a:r>
          </a:p>
        </p:txBody>
      </p:sp>
      <p:sp>
        <p:nvSpPr>
          <p:cNvPr id="5" name="Text Placeholder 4">
            <a:extLst>
              <a:ext uri="{FF2B5EF4-FFF2-40B4-BE49-F238E27FC236}">
                <a16:creationId xmlns:a16="http://schemas.microsoft.com/office/drawing/2014/main" id="{7D9C9856-24E7-EB0C-21DF-9C7BCE5821E6}"/>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6A32B848-EB2D-D4D5-B914-7EB04BA1EECC}"/>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AEF24A96-1B20-5908-EE75-6CE4894F3DC4}"/>
              </a:ext>
            </a:extLst>
          </p:cNvPr>
          <p:cNvSpPr>
            <a:spLocks noGrp="1"/>
          </p:cNvSpPr>
          <p:nvPr>
            <p:ph type="body" sz="quarter" idx="15"/>
          </p:nvPr>
        </p:nvSpPr>
        <p:spPr/>
        <p:txBody>
          <a:bodyPr/>
          <a:lstStyle/>
          <a:p>
            <a:endParaRPr lang="en-GB"/>
          </a:p>
        </p:txBody>
      </p:sp>
      <p:pic>
        <p:nvPicPr>
          <p:cNvPr id="13" name="Picture 12" descr="A person smiling for a picture&#10;&#10;Description automatically generated">
            <a:extLst>
              <a:ext uri="{FF2B5EF4-FFF2-40B4-BE49-F238E27FC236}">
                <a16:creationId xmlns:a16="http://schemas.microsoft.com/office/drawing/2014/main" id="{791D3B2C-20B5-0083-1A16-88F12B38B584}"/>
              </a:ext>
            </a:extLst>
          </p:cNvPr>
          <p:cNvPicPr>
            <a:picLocks noChangeAspect="1"/>
          </p:cNvPicPr>
          <p:nvPr/>
        </p:nvPicPr>
        <p:blipFill rotWithShape="1">
          <a:blip r:embed="rId3">
            <a:extLst>
              <a:ext uri="{28A0092B-C50C-407E-A947-70E740481C1C}">
                <a14:useLocalDpi xmlns:a14="http://schemas.microsoft.com/office/drawing/2010/main" val="0"/>
              </a:ext>
            </a:extLst>
          </a:blip>
          <a:srcRect l="7049" t="7681" r="9442" b="6292"/>
          <a:stretch/>
        </p:blipFill>
        <p:spPr>
          <a:xfrm rot="21202574">
            <a:off x="5393337" y="83559"/>
            <a:ext cx="3954821" cy="4074049"/>
          </a:xfrm>
          <a:prstGeom prst="rect">
            <a:avLst/>
          </a:prstGeom>
        </p:spPr>
      </p:pic>
      <p:pic>
        <p:nvPicPr>
          <p:cNvPr id="17" name="Picture 16" descr="A person smiling for the camera&#10;&#10;Description automatically generated">
            <a:extLst>
              <a:ext uri="{FF2B5EF4-FFF2-40B4-BE49-F238E27FC236}">
                <a16:creationId xmlns:a16="http://schemas.microsoft.com/office/drawing/2014/main" id="{82709302-4DB3-B995-F6A4-5D038E6F1924}"/>
              </a:ext>
            </a:extLst>
          </p:cNvPr>
          <p:cNvPicPr>
            <a:picLocks noChangeAspect="1"/>
          </p:cNvPicPr>
          <p:nvPr/>
        </p:nvPicPr>
        <p:blipFill rotWithShape="1">
          <a:blip r:embed="rId4">
            <a:extLst>
              <a:ext uri="{28A0092B-C50C-407E-A947-70E740481C1C}">
                <a14:useLocalDpi xmlns:a14="http://schemas.microsoft.com/office/drawing/2010/main" val="0"/>
              </a:ext>
            </a:extLst>
          </a:blip>
          <a:srcRect l="22402" r="17084"/>
          <a:stretch/>
        </p:blipFill>
        <p:spPr>
          <a:xfrm rot="477525">
            <a:off x="8572708" y="1216297"/>
            <a:ext cx="3912885" cy="3637189"/>
          </a:xfrm>
          <a:prstGeom prst="rect">
            <a:avLst/>
          </a:prstGeom>
        </p:spPr>
      </p:pic>
      <p:pic>
        <p:nvPicPr>
          <p:cNvPr id="25" name="Picture 24" descr="A person smiling for the camera&#10;&#10;Description automatically generated">
            <a:extLst>
              <a:ext uri="{FF2B5EF4-FFF2-40B4-BE49-F238E27FC236}">
                <a16:creationId xmlns:a16="http://schemas.microsoft.com/office/drawing/2014/main" id="{FEC17783-AC03-BD12-1F87-97456FD29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87504">
            <a:off x="6377225" y="3447878"/>
            <a:ext cx="2480163" cy="3057077"/>
          </a:xfrm>
          <a:prstGeom prst="rect">
            <a:avLst/>
          </a:prstGeom>
        </p:spPr>
      </p:pic>
      <p:pic>
        <p:nvPicPr>
          <p:cNvPr id="29" name="Picture 28" descr="A person standing on a hill with a body of water in the background&#10;&#10;Description automatically generated">
            <a:extLst>
              <a:ext uri="{FF2B5EF4-FFF2-40B4-BE49-F238E27FC236}">
                <a16:creationId xmlns:a16="http://schemas.microsoft.com/office/drawing/2014/main" id="{7B797EA6-BB1F-4EA1-3B30-0898716D75E1}"/>
              </a:ext>
            </a:extLst>
          </p:cNvPr>
          <p:cNvPicPr>
            <a:picLocks noChangeAspect="1"/>
          </p:cNvPicPr>
          <p:nvPr/>
        </p:nvPicPr>
        <p:blipFill rotWithShape="1">
          <a:blip r:embed="rId6">
            <a:extLst>
              <a:ext uri="{28A0092B-C50C-407E-A947-70E740481C1C}">
                <a14:useLocalDpi xmlns:a14="http://schemas.microsoft.com/office/drawing/2010/main" val="0"/>
              </a:ext>
            </a:extLst>
          </a:blip>
          <a:srcRect l="39118" t="2801" b="48966"/>
          <a:stretch/>
        </p:blipFill>
        <p:spPr>
          <a:xfrm rot="21409044">
            <a:off x="3354934" y="2540029"/>
            <a:ext cx="3060093" cy="3307803"/>
          </a:xfrm>
          <a:prstGeom prst="rect">
            <a:avLst/>
          </a:prstGeom>
        </p:spPr>
      </p:pic>
      <p:pic>
        <p:nvPicPr>
          <p:cNvPr id="30" name="Picture 29">
            <a:extLst>
              <a:ext uri="{FF2B5EF4-FFF2-40B4-BE49-F238E27FC236}">
                <a16:creationId xmlns:a16="http://schemas.microsoft.com/office/drawing/2014/main" id="{7F07709A-2275-75F0-2C6E-BADC92BFACA3}"/>
              </a:ext>
            </a:extLst>
          </p:cNvPr>
          <p:cNvPicPr>
            <a:picLocks noChangeAspect="1"/>
          </p:cNvPicPr>
          <p:nvPr/>
        </p:nvPicPr>
        <p:blipFill rotWithShape="1">
          <a:blip r:embed="rId7"/>
          <a:srcRect l="23565" t="5009" r="7868" b="41582"/>
          <a:stretch/>
        </p:blipFill>
        <p:spPr>
          <a:xfrm rot="367921">
            <a:off x="324812" y="2431317"/>
            <a:ext cx="3225499" cy="3027920"/>
          </a:xfrm>
          <a:prstGeom prst="rect">
            <a:avLst/>
          </a:prstGeom>
        </p:spPr>
      </p:pic>
      <p:sp>
        <p:nvSpPr>
          <p:cNvPr id="33" name="TextBox 32">
            <a:extLst>
              <a:ext uri="{FF2B5EF4-FFF2-40B4-BE49-F238E27FC236}">
                <a16:creationId xmlns:a16="http://schemas.microsoft.com/office/drawing/2014/main" id="{978CC359-2A4D-FD0F-192D-AE2D777AD9DD}"/>
              </a:ext>
            </a:extLst>
          </p:cNvPr>
          <p:cNvSpPr txBox="1"/>
          <p:nvPr/>
        </p:nvSpPr>
        <p:spPr>
          <a:xfrm>
            <a:off x="3363349" y="6043568"/>
            <a:ext cx="2855269" cy="646331"/>
          </a:xfrm>
          <a:prstGeom prst="rect">
            <a:avLst/>
          </a:prstGeom>
          <a:noFill/>
        </p:spPr>
        <p:txBody>
          <a:bodyPr wrap="none" rtlCol="0">
            <a:spAutoFit/>
          </a:bodyPr>
          <a:lstStyle/>
          <a:p>
            <a:r>
              <a:rPr lang="en-GB" b="1" dirty="0">
                <a:solidFill>
                  <a:schemeClr val="bg1"/>
                </a:solidFill>
              </a:rPr>
              <a:t>S111_22J, SDK100_23B, </a:t>
            </a:r>
          </a:p>
          <a:p>
            <a:r>
              <a:rPr lang="en-GB" b="1" dirty="0">
                <a:solidFill>
                  <a:schemeClr val="bg1"/>
                </a:solidFill>
              </a:rPr>
              <a:t>SK299_23J, S248_23J</a:t>
            </a:r>
          </a:p>
        </p:txBody>
      </p:sp>
    </p:spTree>
    <p:extLst>
      <p:ext uri="{BB962C8B-B14F-4D97-AF65-F5344CB8AC3E}">
        <p14:creationId xmlns:p14="http://schemas.microsoft.com/office/powerpoint/2010/main" val="60991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Online Enrichment Workshops – originally piloted in 2022, expanded in 2023</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462185" y="1514214"/>
            <a:ext cx="9591229" cy="289311"/>
          </a:xfrm>
        </p:spPr>
        <p:txBody>
          <a:bodyPr/>
          <a:lstStyle/>
          <a:p>
            <a:r>
              <a:rPr lang="en-GB" dirty="0">
                <a:solidFill>
                  <a:srgbClr val="002060"/>
                </a:solidFill>
              </a:rPr>
              <a:t>Why did we decide to run these?</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619679" y="2193043"/>
            <a:ext cx="9895921" cy="4223867"/>
          </a:xfrm>
        </p:spPr>
        <p:txBody>
          <a:bodyPr/>
          <a:lstStyle/>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A previous </a:t>
            </a:r>
            <a:r>
              <a:rPr lang="en-GB" sz="1600" dirty="0" err="1">
                <a:solidFill>
                  <a:srgbClr val="002060"/>
                </a:solidFill>
                <a:ea typeface="Calibri" panose="020F0502020204030204" pitchFamily="34" charset="0"/>
              </a:rPr>
              <a:t>eSTEeM</a:t>
            </a:r>
            <a:r>
              <a:rPr lang="en-GB" sz="1600" dirty="0">
                <a:solidFill>
                  <a:srgbClr val="002060"/>
                </a:solidFill>
                <a:ea typeface="Calibri" panose="020F0502020204030204" pitchFamily="34" charset="0"/>
              </a:rPr>
              <a:t> project on practical skills progression and employability (Haresnape, 2022) revealed that many students don’t realise:</a:t>
            </a:r>
          </a:p>
          <a:p>
            <a:pPr>
              <a:lnSpc>
                <a:spcPct val="100000"/>
              </a:lnSpc>
            </a:pPr>
            <a:r>
              <a:rPr lang="en-GB" sz="1600" dirty="0">
                <a:solidFill>
                  <a:srgbClr val="002060"/>
                </a:solidFill>
                <a:ea typeface="Calibri" panose="020F0502020204030204" pitchFamily="34" charset="0"/>
              </a:rPr>
              <a:t>	- The employability benefits of engaging with practical investigations</a:t>
            </a:r>
          </a:p>
          <a:p>
            <a:pPr>
              <a:lnSpc>
                <a:spcPct val="100000"/>
              </a:lnSpc>
            </a:pPr>
            <a:r>
              <a:rPr lang="en-GB" sz="1600" dirty="0">
                <a:solidFill>
                  <a:srgbClr val="002060"/>
                </a:solidFill>
                <a:ea typeface="Calibri" panose="020F0502020204030204" pitchFamily="34" charset="0"/>
              </a:rPr>
              <a:t>	- They are gaining crucial skills by engaging in practical work</a:t>
            </a:r>
          </a:p>
          <a:p>
            <a:pPr>
              <a:lnSpc>
                <a:spcPct val="100000"/>
              </a:lnSpc>
            </a:pPr>
            <a:r>
              <a:rPr lang="en-GB" sz="1600" dirty="0">
                <a:solidFill>
                  <a:srgbClr val="002060"/>
                </a:solidFill>
                <a:ea typeface="Calibri" panose="020F0502020204030204" pitchFamily="34" charset="0"/>
              </a:rPr>
              <a:t> </a:t>
            </a: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To fill the gap between J presentations – keep keen students engaged over summer months</a:t>
            </a:r>
          </a:p>
          <a:p>
            <a:pPr marL="285750" indent="-285750">
              <a:lnSpc>
                <a:spcPct val="100000"/>
              </a:lnSpc>
              <a:buFont typeface="Arial" panose="020B0604020202020204" pitchFamily="34" charset="0"/>
              <a:buChar char="•"/>
            </a:pPr>
            <a:endParaRPr lang="en-GB" sz="1600" dirty="0">
              <a:solidFill>
                <a:srgbClr val="002060"/>
              </a:solidFill>
              <a:ea typeface="Calibri" panose="020F0502020204030204" pitchFamily="34" charset="0"/>
            </a:endParaRP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To help students feel a sense of community</a:t>
            </a:r>
          </a:p>
          <a:p>
            <a:pPr marL="285750" indent="-285750">
              <a:lnSpc>
                <a:spcPct val="100000"/>
              </a:lnSpc>
              <a:buFont typeface="Arial" panose="020B0604020202020204" pitchFamily="34" charset="0"/>
              <a:buChar char="•"/>
            </a:pPr>
            <a:endParaRPr lang="en-GB" sz="1600" dirty="0">
              <a:solidFill>
                <a:srgbClr val="002060"/>
              </a:solidFill>
              <a:ea typeface="Calibri" panose="020F0502020204030204" pitchFamily="34" charset="0"/>
            </a:endParaRP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Additional tutorials (outside the core tuition strategy) had been run by several modules in 21J (e.g. S295, SK320) and it was clear that these would be of wider interest beyond just one module.</a:t>
            </a:r>
          </a:p>
          <a:p>
            <a:pPr marL="285750" indent="-285750">
              <a:lnSpc>
                <a:spcPct val="100000"/>
              </a:lnSpc>
              <a:buFont typeface="Arial" panose="020B0604020202020204" pitchFamily="34" charset="0"/>
              <a:buChar char="•"/>
            </a:pPr>
            <a:endParaRPr lang="en-GB" sz="1600" dirty="0">
              <a:solidFill>
                <a:srgbClr val="002060"/>
              </a:solidFill>
              <a:ea typeface="Calibri" panose="020F0502020204030204" pitchFamily="34" charset="0"/>
            </a:endParaRPr>
          </a:p>
          <a:p>
            <a:pPr marL="285750" indent="-285750">
              <a:lnSpc>
                <a:spcPct val="100000"/>
              </a:lnSpc>
              <a:buFont typeface="Arial" panose="020B0604020202020204" pitchFamily="34" charset="0"/>
              <a:buChar char="•"/>
            </a:pPr>
            <a:r>
              <a:rPr lang="en-GB" sz="1600" dirty="0">
                <a:solidFill>
                  <a:srgbClr val="002060"/>
                </a:solidFill>
                <a:ea typeface="Calibri" panose="020F0502020204030204" pitchFamily="34" charset="0"/>
              </a:rPr>
              <a:t>We had ALs with spare pre-paid FTE which needed to be used by October 2022</a:t>
            </a:r>
          </a:p>
          <a:p>
            <a:endParaRPr lang="en-GB" dirty="0"/>
          </a:p>
        </p:txBody>
      </p:sp>
    </p:spTree>
    <p:extLst>
      <p:ext uri="{BB962C8B-B14F-4D97-AF65-F5344CB8AC3E}">
        <p14:creationId xmlns:p14="http://schemas.microsoft.com/office/powerpoint/2010/main" val="95404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2022 Pilot programme</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413915" y="1096042"/>
            <a:ext cx="5938615" cy="289311"/>
          </a:xfrm>
        </p:spPr>
        <p:txBody>
          <a:bodyPr/>
          <a:lstStyle/>
          <a:p>
            <a:r>
              <a:rPr lang="en-GB" sz="1800" b="1" dirty="0">
                <a:ea typeface="Calibri" panose="020F0502020204030204" pitchFamily="34" charset="0"/>
              </a:rPr>
              <a:t>Therefore we ran a series of workshops for students in June and July 2022, funded by the Board of Studies</a:t>
            </a:r>
            <a:r>
              <a:rPr lang="en-GB" sz="1400" b="1" dirty="0">
                <a:ea typeface="Calibri" panose="020F0502020204030204" pitchFamily="34" charset="0"/>
              </a:rPr>
              <a:t>.</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278448" y="2229469"/>
            <a:ext cx="10515600" cy="4223867"/>
          </a:xfrm>
        </p:spPr>
        <p:txBody>
          <a:bodyPr/>
          <a:lstStyle/>
          <a:p>
            <a:endParaRPr lang="en-GB" sz="1100" dirty="0"/>
          </a:p>
          <a:p>
            <a:pPr marL="285750" indent="-285750">
              <a:buFont typeface="Arial" panose="020B0604020202020204" pitchFamily="34" charset="0"/>
              <a:buChar char="•"/>
            </a:pPr>
            <a:r>
              <a:rPr lang="en-GB" altLang="en-US" sz="1600" dirty="0"/>
              <a:t>Eleven workshops, in an AC room on Science Study site </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Most run by LHCS ALs – plus one by an LHCS lecturer</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One AL (Ruth Gilbert) coordinated the programme</a:t>
            </a:r>
          </a:p>
          <a:p>
            <a:r>
              <a:rPr lang="en-GB" altLang="en-US" sz="1600" dirty="0"/>
              <a:t>	- Contacted facilitators to arrange times</a:t>
            </a:r>
          </a:p>
          <a:p>
            <a:r>
              <a:rPr lang="en-GB" altLang="en-US" sz="1600" dirty="0"/>
              <a:t>	- Put together the programme</a:t>
            </a:r>
          </a:p>
          <a:p>
            <a:r>
              <a:rPr lang="en-GB" altLang="en-US" sz="1600" dirty="0"/>
              <a:t>	- Advertised the programme on module forums</a:t>
            </a:r>
          </a:p>
          <a:p>
            <a:r>
              <a:rPr lang="en-GB" altLang="en-US" sz="1600" dirty="0"/>
              <a:t>	- Introduced the facilitator at each session, and welcomed the students</a:t>
            </a:r>
          </a:p>
          <a:p>
            <a:r>
              <a:rPr lang="en-GB" altLang="en-US" sz="1600" dirty="0"/>
              <a:t>	- Posted a link to a feedback questionnaire at the end of each session</a:t>
            </a:r>
          </a:p>
          <a:p>
            <a:r>
              <a:rPr lang="en-GB" altLang="en-US" sz="1600" dirty="0"/>
              <a:t>	- Collated the feedback at the end of the summer</a:t>
            </a:r>
          </a:p>
          <a:p>
            <a:endParaRPr lang="en-GB" altLang="en-US" sz="1600" dirty="0"/>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endParaRPr lang="en-GB" dirty="0"/>
          </a:p>
        </p:txBody>
      </p:sp>
      <p:pic>
        <p:nvPicPr>
          <p:cNvPr id="4" name="Picture 3" descr="Graphical user interface, calendar&#10;&#10;Description automatically generated">
            <a:extLst>
              <a:ext uri="{FF2B5EF4-FFF2-40B4-BE49-F238E27FC236}">
                <a16:creationId xmlns:a16="http://schemas.microsoft.com/office/drawing/2014/main" id="{101D0178-AFF2-D588-82E0-6EBB294BD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289" y="1363795"/>
            <a:ext cx="5441244" cy="2190795"/>
          </a:xfrm>
          <a:prstGeom prst="rect">
            <a:avLst/>
          </a:prstGeom>
        </p:spPr>
      </p:pic>
    </p:spTree>
    <p:extLst>
      <p:ext uri="{BB962C8B-B14F-4D97-AF65-F5344CB8AC3E}">
        <p14:creationId xmlns:p14="http://schemas.microsoft.com/office/powerpoint/2010/main" val="365548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2022 Pilot programme</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511757" y="1294734"/>
            <a:ext cx="10571017" cy="4223867"/>
          </a:xfrm>
        </p:spPr>
        <p:txBody>
          <a:bodyPr/>
          <a:lstStyle/>
          <a:p>
            <a:pPr marL="285750" indent="-285750">
              <a:buFont typeface="Arial" panose="020B0604020202020204" pitchFamily="34" charset="0"/>
              <a:buChar char="•"/>
            </a:pPr>
            <a:r>
              <a:rPr lang="en-GB" altLang="en-US" sz="1600" dirty="0">
                <a:solidFill>
                  <a:srgbClr val="002060"/>
                </a:solidFill>
              </a:rPr>
              <a:t>Students were invited by CAMEL email, plus posts on module forums</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Initially just invited Level 3 biology students (1446 students)</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Later extended to all Level 2 + 3 biology &amp; health students (2750 students).</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Average attendance was 10-15 students per workshop</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solidFill>
                  <a:srgbClr val="002060"/>
                </a:solidFill>
              </a:rPr>
              <a:t>146 different students either attended or accessed recording of at least one workshop</a:t>
            </a: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t>The workshops focussed on a variety of biology-related jobs, giving first hand knowledge of what the job was like and the particular skills required (e.g. field-based jobs, lab-based jobs, working in bioinformatics)</a:t>
            </a:r>
            <a:endParaRPr lang="en-GB" altLang="en-US" sz="1600" dirty="0">
              <a:solidFill>
                <a:srgbClr val="002060"/>
              </a:solidFill>
            </a:endParaRPr>
          </a:p>
          <a:p>
            <a:pPr marL="285750" indent="-285750">
              <a:buFont typeface="Arial" panose="020B0604020202020204" pitchFamily="34" charset="0"/>
              <a:buChar char="•"/>
            </a:pPr>
            <a:endParaRPr lang="en-GB" altLang="en-US" sz="1600" dirty="0">
              <a:solidFill>
                <a:srgbClr val="002060"/>
              </a:solidFill>
            </a:endParaRPr>
          </a:p>
          <a:p>
            <a:pPr marL="285750" indent="-285750">
              <a:buFont typeface="Arial" panose="020B0604020202020204" pitchFamily="34" charset="0"/>
              <a:buChar char="•"/>
            </a:pPr>
            <a:r>
              <a:rPr lang="en-GB" altLang="en-US" sz="1600" dirty="0"/>
              <a:t>Most popular sessions were those on </a:t>
            </a:r>
            <a:r>
              <a:rPr lang="en-GB" sz="1600" b="1" dirty="0">
                <a:effectLst/>
                <a:ea typeface="Calibri" panose="020F0502020204030204" pitchFamily="34" charset="0"/>
                <a:cs typeface="Times New Roman" panose="02020603050405020304" pitchFamily="18" charset="0"/>
              </a:rPr>
              <a:t>HIV, Foodborne diseases, Communication skills, Surviving life as a field biologist, and Bioinformatics </a:t>
            </a:r>
            <a:endParaRPr lang="en-GB" altLang="en-US" sz="1600" b="1" dirty="0"/>
          </a:p>
          <a:p>
            <a:pPr marL="285750" indent="-285750">
              <a:buFont typeface="Arial" panose="020B0604020202020204" pitchFamily="34" charset="0"/>
              <a:buChar char="•"/>
            </a:pPr>
            <a:endParaRPr lang="en-GB" altLang="en-US" sz="1800" dirty="0">
              <a:solidFill>
                <a:srgbClr val="002060"/>
              </a:solidFill>
            </a:endParaRPr>
          </a:p>
          <a:p>
            <a:pPr marL="285750" indent="-285750">
              <a:buFont typeface="Arial" panose="020B0604020202020204" pitchFamily="34" charset="0"/>
              <a:buChar char="•"/>
            </a:pPr>
            <a:endParaRPr lang="en-GB" altLang="en-US" sz="1600" dirty="0"/>
          </a:p>
          <a:p>
            <a:endParaRPr lang="en-GB" dirty="0"/>
          </a:p>
        </p:txBody>
      </p:sp>
      <p:pic>
        <p:nvPicPr>
          <p:cNvPr id="8" name="Picture 7" descr="A picture containing text&#10;&#10;Description automatically generated">
            <a:extLst>
              <a:ext uri="{FF2B5EF4-FFF2-40B4-BE49-F238E27FC236}">
                <a16:creationId xmlns:a16="http://schemas.microsoft.com/office/drawing/2014/main" id="{AE64A766-6779-61AA-6136-E8A7D1546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956" y="1246398"/>
            <a:ext cx="3477506" cy="1576531"/>
          </a:xfrm>
          <a:prstGeom prst="rect">
            <a:avLst/>
          </a:prstGeom>
        </p:spPr>
      </p:pic>
    </p:spTree>
    <p:extLst>
      <p:ext uri="{BB962C8B-B14F-4D97-AF65-F5344CB8AC3E}">
        <p14:creationId xmlns:p14="http://schemas.microsoft.com/office/powerpoint/2010/main" val="408553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2022 Pilot programme  – feedback</a:t>
            </a:r>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541208" y="1284066"/>
            <a:ext cx="10250971" cy="289311"/>
          </a:xfrm>
        </p:spPr>
        <p:txBody>
          <a:bodyPr/>
          <a:lstStyle/>
          <a:p>
            <a:r>
              <a:rPr lang="en-GB" b="0" dirty="0"/>
              <a:t>How did you hear about the programme?</a:t>
            </a:r>
          </a:p>
        </p:txBody>
      </p:sp>
      <p:pic>
        <p:nvPicPr>
          <p:cNvPr id="11" name="Picture 10" descr="Chart, bar chart&#10;&#10;Description automatically generated">
            <a:extLst>
              <a:ext uri="{FF2B5EF4-FFF2-40B4-BE49-F238E27FC236}">
                <a16:creationId xmlns:a16="http://schemas.microsoft.com/office/drawing/2014/main" id="{83B143C8-50BF-4C78-599C-6D47E0F68592}"/>
              </a:ext>
            </a:extLst>
          </p:cNvPr>
          <p:cNvPicPr>
            <a:picLocks noChangeAspect="1"/>
          </p:cNvPicPr>
          <p:nvPr/>
        </p:nvPicPr>
        <p:blipFill rotWithShape="1">
          <a:blip r:embed="rId3">
            <a:extLst>
              <a:ext uri="{28A0092B-C50C-407E-A947-70E740481C1C}">
                <a14:useLocalDpi xmlns:a14="http://schemas.microsoft.com/office/drawing/2010/main" val="0"/>
              </a:ext>
            </a:extLst>
          </a:blip>
          <a:srcRect t="27045"/>
          <a:stretch/>
        </p:blipFill>
        <p:spPr>
          <a:xfrm>
            <a:off x="738811" y="2190044"/>
            <a:ext cx="10279146" cy="3206045"/>
          </a:xfrm>
          <a:prstGeom prst="rect">
            <a:avLst/>
          </a:prstGeom>
        </p:spPr>
      </p:pic>
    </p:spTree>
    <p:extLst>
      <p:ext uri="{BB962C8B-B14F-4D97-AF65-F5344CB8AC3E}">
        <p14:creationId xmlns:p14="http://schemas.microsoft.com/office/powerpoint/2010/main" val="377660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0000"/>
            <a:biLevel thresh="75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01DF2-DC5D-D68F-F288-2F9E76494664}"/>
              </a:ext>
            </a:extLst>
          </p:cNvPr>
          <p:cNvSpPr>
            <a:spLocks noGrp="1"/>
          </p:cNvSpPr>
          <p:nvPr>
            <p:ph type="body" sz="quarter" idx="24"/>
          </p:nvPr>
        </p:nvSpPr>
        <p:spPr/>
        <p:txBody>
          <a:bodyPr/>
          <a:lstStyle/>
          <a:p>
            <a:r>
              <a:rPr lang="en-GB" dirty="0"/>
              <a:t>Ask the audience …..</a:t>
            </a:r>
          </a:p>
        </p:txBody>
      </p:sp>
      <p:sp>
        <p:nvSpPr>
          <p:cNvPr id="6" name="Text Placeholder 5">
            <a:extLst>
              <a:ext uri="{FF2B5EF4-FFF2-40B4-BE49-F238E27FC236}">
                <a16:creationId xmlns:a16="http://schemas.microsoft.com/office/drawing/2014/main" id="{233AE92D-33FE-BE66-29B8-56BD242B2B4C}"/>
              </a:ext>
            </a:extLst>
          </p:cNvPr>
          <p:cNvSpPr>
            <a:spLocks noGrp="1"/>
          </p:cNvSpPr>
          <p:nvPr>
            <p:ph type="body" sz="quarter" idx="15"/>
          </p:nvPr>
        </p:nvSpPr>
        <p:spPr/>
        <p:txBody>
          <a:bodyPr/>
          <a:lstStyle/>
          <a:p>
            <a:r>
              <a:rPr lang="en-GB" sz="2800" i="1" dirty="0"/>
              <a:t>Do you have a similar programme in your school? </a:t>
            </a:r>
          </a:p>
          <a:p>
            <a:endParaRPr lang="en-GB" sz="2800" i="1" dirty="0"/>
          </a:p>
          <a:p>
            <a:endParaRPr lang="en-GB" sz="2000" dirty="0"/>
          </a:p>
          <a:p>
            <a:pPr marL="0" indent="0">
              <a:buNone/>
            </a:pPr>
            <a:endParaRPr lang="en-GB" sz="2000" dirty="0"/>
          </a:p>
          <a:p>
            <a:endParaRPr lang="en-GB" dirty="0"/>
          </a:p>
        </p:txBody>
      </p:sp>
    </p:spTree>
    <p:extLst>
      <p:ext uri="{BB962C8B-B14F-4D97-AF65-F5344CB8AC3E}">
        <p14:creationId xmlns:p14="http://schemas.microsoft.com/office/powerpoint/2010/main" val="9000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sz="2800" dirty="0">
                <a:solidFill>
                  <a:srgbClr val="002060"/>
                </a:solidFill>
              </a:rPr>
              <a:t>2023 Expanded programme</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291486" y="1385353"/>
            <a:ext cx="10363859" cy="4223867"/>
          </a:xfrm>
        </p:spPr>
        <p:txBody>
          <a:bodyPr/>
          <a:lstStyle/>
          <a:p>
            <a:pPr marL="342900" indent="-342900">
              <a:lnSpc>
                <a:spcPct val="150000"/>
              </a:lnSpc>
              <a:buFont typeface="Arial" panose="020B0604020202020204" pitchFamily="34" charset="0"/>
              <a:buChar char="•"/>
            </a:pPr>
            <a:r>
              <a:rPr lang="en-GB" altLang="en-US" sz="2000" dirty="0">
                <a:latin typeface="+mn-lt"/>
                <a:cs typeface="Calibri" panose="020F0502020204030204" pitchFamily="34" charset="0"/>
              </a:rPr>
              <a:t>3 AL facilitators: Hanne </a:t>
            </a:r>
            <a:r>
              <a:rPr lang="en-GB" altLang="en-US" sz="2000" dirty="0" err="1">
                <a:latin typeface="+mn-lt"/>
                <a:cs typeface="Calibri" panose="020F0502020204030204" pitchFamily="34" charset="0"/>
              </a:rPr>
              <a:t>Bown</a:t>
            </a:r>
            <a:r>
              <a:rPr lang="en-GB" altLang="en-US" sz="2000" dirty="0">
                <a:latin typeface="+mn-lt"/>
                <a:cs typeface="Calibri" panose="020F0502020204030204" pitchFamily="34" charset="0"/>
              </a:rPr>
              <a:t>, David Ruiz, Heather Fraser</a:t>
            </a:r>
          </a:p>
          <a:p>
            <a:pPr marL="342900" indent="-342900">
              <a:lnSpc>
                <a:spcPct val="150000"/>
              </a:lnSpc>
              <a:buFont typeface="Arial" panose="020B0604020202020204" pitchFamily="34" charset="0"/>
              <a:buChar char="•"/>
            </a:pPr>
            <a:r>
              <a:rPr lang="en-GB" altLang="en-US" sz="2000" dirty="0">
                <a:latin typeface="+mn-lt"/>
                <a:cs typeface="Calibri" panose="020F0502020204030204" pitchFamily="34" charset="0"/>
              </a:rPr>
              <a:t>More workshops – May to September 2023</a:t>
            </a:r>
          </a:p>
          <a:p>
            <a:pPr marL="342900" indent="-342900">
              <a:lnSpc>
                <a:spcPct val="150000"/>
              </a:lnSpc>
              <a:buFont typeface="Arial" panose="020B0604020202020204" pitchFamily="34" charset="0"/>
              <a:buChar char="•"/>
            </a:pPr>
            <a:r>
              <a:rPr lang="en-GB" altLang="en-US" sz="2000" dirty="0">
                <a:latin typeface="+mn-lt"/>
                <a:cs typeface="Calibri" panose="020F0502020204030204" pitchFamily="34" charset="0"/>
              </a:rPr>
              <a:t>More students invited – chemistry as well as health sciences and biology</a:t>
            </a:r>
          </a:p>
          <a:p>
            <a:pPr marL="342900" indent="-342900">
              <a:lnSpc>
                <a:spcPct val="150000"/>
              </a:lnSpc>
              <a:buFont typeface="Arial" panose="020B0604020202020204" pitchFamily="34" charset="0"/>
              <a:buChar char="•"/>
            </a:pPr>
            <a:r>
              <a:rPr lang="en-GB" altLang="en-US" sz="2000" dirty="0">
                <a:latin typeface="+mn-lt"/>
                <a:cs typeface="Calibri" panose="020F0502020204030204" pitchFamily="34" charset="0"/>
              </a:rPr>
              <a:t>Monthly CAMEL email invite</a:t>
            </a:r>
          </a:p>
          <a:p>
            <a:pPr marL="342900" indent="-342900">
              <a:lnSpc>
                <a:spcPct val="150000"/>
              </a:lnSpc>
              <a:buFont typeface="Arial" panose="020B0604020202020204" pitchFamily="34" charset="0"/>
              <a:buChar char="•"/>
            </a:pPr>
            <a:r>
              <a:rPr lang="en-GB" altLang="en-US" sz="2000" dirty="0">
                <a:latin typeface="+mn-lt"/>
                <a:cs typeface="Calibri" panose="020F0502020204030204" pitchFamily="34" charset="0"/>
              </a:rPr>
              <a:t>Session reminders on module forums and science study site </a:t>
            </a:r>
          </a:p>
          <a:p>
            <a:pPr marL="342900" indent="-342900">
              <a:lnSpc>
                <a:spcPct val="150000"/>
              </a:lnSpc>
              <a:buFont typeface="Arial" panose="020B0604020202020204" pitchFamily="34" charset="0"/>
              <a:buChar char="•"/>
            </a:pPr>
            <a:r>
              <a:rPr lang="en-GB" altLang="en-US" sz="2000" dirty="0">
                <a:latin typeface="+mn-lt"/>
                <a:cs typeface="Calibri" panose="020F0502020204030204" pitchFamily="34" charset="0"/>
              </a:rPr>
              <a:t>Include a wider range of enrichment opportunities</a:t>
            </a:r>
          </a:p>
          <a:p>
            <a:pPr marL="342900" indent="-342900">
              <a:buFont typeface="Arial" panose="020B0604020202020204" pitchFamily="34" charset="0"/>
              <a:buChar char="•"/>
            </a:pPr>
            <a:endParaRPr lang="en-GB" altLang="en-US" sz="2400" dirty="0">
              <a:latin typeface="+mn-lt"/>
              <a:cs typeface="Calibri" panose="020F0502020204030204" pitchFamily="34" charset="0"/>
            </a:endParaRPr>
          </a:p>
        </p:txBody>
      </p:sp>
      <p:pic>
        <p:nvPicPr>
          <p:cNvPr id="8" name="Picture 7" descr="A picture containing text&#10;&#10;Description automatically generated">
            <a:extLst>
              <a:ext uri="{FF2B5EF4-FFF2-40B4-BE49-F238E27FC236}">
                <a16:creationId xmlns:a16="http://schemas.microsoft.com/office/drawing/2014/main" id="{5491A0D3-E6A4-F038-DA88-1F6EC43F7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737" y="211367"/>
            <a:ext cx="2708871" cy="1228069"/>
          </a:xfrm>
          <a:prstGeom prst="rect">
            <a:avLst/>
          </a:prstGeom>
        </p:spPr>
      </p:pic>
      <p:sp>
        <p:nvSpPr>
          <p:cNvPr id="2" name="TextBox 1">
            <a:extLst>
              <a:ext uri="{FF2B5EF4-FFF2-40B4-BE49-F238E27FC236}">
                <a16:creationId xmlns:a16="http://schemas.microsoft.com/office/drawing/2014/main" id="{7935D7E8-E091-2BCC-3A8A-B8AFB618E9AE}"/>
              </a:ext>
            </a:extLst>
          </p:cNvPr>
          <p:cNvSpPr txBox="1"/>
          <p:nvPr/>
        </p:nvSpPr>
        <p:spPr>
          <a:xfrm>
            <a:off x="6710620" y="4384974"/>
            <a:ext cx="4737194" cy="1846659"/>
          </a:xfrm>
          <a:prstGeom prst="rect">
            <a:avLst/>
          </a:prstGeom>
          <a:noFill/>
        </p:spPr>
        <p:txBody>
          <a:bodyPr wrap="none" rtlCol="0">
            <a:spAutoFit/>
          </a:bodyPr>
          <a:lstStyle/>
          <a:p>
            <a:pPr marL="571500"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Showcase from LHCS research clusters</a:t>
            </a:r>
          </a:p>
          <a:p>
            <a:pPr marL="571500"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Library skills session</a:t>
            </a:r>
          </a:p>
          <a:p>
            <a:pPr marL="571500"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Using Excel</a:t>
            </a:r>
          </a:p>
          <a:p>
            <a:pPr marL="571500"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Positive study skills mindset</a:t>
            </a:r>
          </a:p>
          <a:p>
            <a:endParaRPr lang="en-GB" dirty="0"/>
          </a:p>
        </p:txBody>
      </p:sp>
      <p:sp>
        <p:nvSpPr>
          <p:cNvPr id="3" name="TextBox 2">
            <a:extLst>
              <a:ext uri="{FF2B5EF4-FFF2-40B4-BE49-F238E27FC236}">
                <a16:creationId xmlns:a16="http://schemas.microsoft.com/office/drawing/2014/main" id="{53313DEB-BA1C-0FAD-EF35-64F7190D9B36}"/>
              </a:ext>
            </a:extLst>
          </p:cNvPr>
          <p:cNvSpPr txBox="1"/>
          <p:nvPr/>
        </p:nvSpPr>
        <p:spPr>
          <a:xfrm>
            <a:off x="-121873" y="4384974"/>
            <a:ext cx="6543779" cy="1534779"/>
          </a:xfrm>
          <a:prstGeom prst="rect">
            <a:avLst/>
          </a:prstGeom>
          <a:noFill/>
        </p:spPr>
        <p:txBody>
          <a:bodyPr wrap="none" rtlCol="0">
            <a:spAutoFit/>
          </a:bodyPr>
          <a:lstStyle/>
          <a:p>
            <a:pPr marL="3314700" lvl="6"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Online Journal Clubs</a:t>
            </a:r>
          </a:p>
          <a:p>
            <a:pPr marL="3314700" lvl="6"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Future You</a:t>
            </a:r>
          </a:p>
          <a:p>
            <a:pPr marL="3314700" lvl="6"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What is Global citizenship</a:t>
            </a:r>
          </a:p>
          <a:p>
            <a:pPr marL="3314700" lvl="6" indent="-342900">
              <a:lnSpc>
                <a:spcPct val="150000"/>
              </a:lnSpc>
              <a:buFont typeface="Wingdings" panose="05000000000000000000" pitchFamily="2" charset="2"/>
              <a:buChar char="Ø"/>
            </a:pPr>
            <a:r>
              <a:rPr lang="en-GB" altLang="en-US" sz="1600" dirty="0">
                <a:solidFill>
                  <a:srgbClr val="060645"/>
                </a:solidFill>
                <a:cs typeface="Calibri" panose="020F0502020204030204" pitchFamily="34" charset="0"/>
              </a:rPr>
              <a:t>PhD student panel discussion</a:t>
            </a:r>
            <a:endParaRPr lang="en-GB" dirty="0"/>
          </a:p>
        </p:txBody>
      </p:sp>
    </p:spTree>
    <p:extLst>
      <p:ext uri="{BB962C8B-B14F-4D97-AF65-F5344CB8AC3E}">
        <p14:creationId xmlns:p14="http://schemas.microsoft.com/office/powerpoint/2010/main" val="146423260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1187</TotalTime>
  <Words>1420</Words>
  <Application>Microsoft Office PowerPoint</Application>
  <PresentationFormat>Widescreen</PresentationFormat>
  <Paragraphs>240</Paragraphs>
  <Slides>15</Slides>
  <Notes>15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Poppins</vt:lpstr>
      <vt:lpstr>Poppins SemiBold</vt:lpstr>
      <vt:lpstr>Wingdings</vt:lpstr>
      <vt:lpstr>Covers</vt:lpstr>
      <vt:lpstr>Contents Slides</vt:lpstr>
      <vt:lpstr>Chapter Headings / Dividers</vt:lpstr>
      <vt:lpstr>Slide Options</vt:lpstr>
      <vt:lpstr>End Slides</vt:lpstr>
      <vt:lpstr>PowerPoint Presentation</vt:lpstr>
      <vt:lpstr>Intro Slide Title 2</vt:lpstr>
      <vt:lpstr>PowerPoint Presentation</vt:lpstr>
      <vt:lpstr>Slide Title 8</vt:lpstr>
      <vt:lpstr>Slide Title 8</vt:lpstr>
      <vt:lpstr>Slide Title 8</vt:lpstr>
      <vt:lpstr>Slide Title 8</vt:lpstr>
      <vt:lpstr>PowerPoint Presentation</vt:lpstr>
      <vt:lpstr>Slide Title 8</vt:lpstr>
      <vt:lpstr>PowerPoint Presentation</vt:lpstr>
      <vt:lpstr>PowerPoint Presentation</vt:lpstr>
      <vt:lpstr>Slide Title 8</vt:lpstr>
      <vt:lpstr>PowerPoint Presentation</vt:lpstr>
      <vt:lpstr>Slide Title 8</vt:lpstr>
      <vt:lpstr>Slide Title 30</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Janet.Haresnape</dc:creator>
  <cp:keywords>OU Master PowerPoint Template</cp:keywords>
  <dc:description/>
  <cp:lastModifiedBy>Diane.Ford</cp:lastModifiedBy>
  <cp:revision>22</cp:revision>
  <dcterms:created xsi:type="dcterms:W3CDTF">2023-03-06T17:41:44Z</dcterms:created>
  <dcterms:modified xsi:type="dcterms:W3CDTF">2024-04-08T16:08:06Z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