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0"/>
  </p:notesMasterIdLst>
  <p:handoutMasterIdLst>
    <p:handoutMasterId r:id="rId21"/>
  </p:handoutMasterIdLst>
  <p:sldIdLst>
    <p:sldId id="256" r:id="rId9"/>
    <p:sldId id="347" r:id="rId10"/>
    <p:sldId id="336" r:id="rId11"/>
    <p:sldId id="345" r:id="rId12"/>
    <p:sldId id="352" r:id="rId13"/>
    <p:sldId id="350" r:id="rId14"/>
    <p:sldId id="351" r:id="rId15"/>
    <p:sldId id="353" r:id="rId16"/>
    <p:sldId id="355" r:id="rId17"/>
    <p:sldId id="354" r:id="rId18"/>
    <p:sldId id="34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76"/>
    <a:srgbClr val="060645"/>
    <a:srgbClr val="FFD7FD"/>
    <a:srgbClr val="FF8A76"/>
    <a:srgbClr val="FFB4FF"/>
    <a:srgbClr val="D6FFF2"/>
    <a:srgbClr val="CAD2FF"/>
    <a:srgbClr val="FEE3E9"/>
    <a:srgbClr val="4F9AE9"/>
    <a:srgbClr val="8A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02/04/2024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39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.Brown4@exeter.ac.uk" TargetMode="External"/><Relationship Id="rId2" Type="http://schemas.openxmlformats.org/officeDocument/2006/relationships/hyperlink" Target="mailto:Cath.Brown@open.ac.uk" TargetMode="Externa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1108242"/>
            <a:ext cx="5557585" cy="1800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 i="0" dirty="0">
                <a:effectLst/>
                <a:latin typeface="+mj-lt"/>
              </a:rPr>
              <a:t>Enhanced student support on MST124:  </a:t>
            </a:r>
            <a:br>
              <a:rPr lang="en-GB" sz="3200" i="0" dirty="0">
                <a:effectLst/>
                <a:latin typeface="+mj-lt"/>
              </a:rPr>
            </a:br>
            <a:r>
              <a:rPr lang="en-GB" sz="3200" i="0" dirty="0">
                <a:effectLst/>
                <a:latin typeface="+mj-lt"/>
              </a:rPr>
              <a:t>Personal Tutor initiative </a:t>
            </a:r>
            <a:endParaRPr lang="en-GB" sz="3200" dirty="0">
              <a:latin typeface="+mj-lt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7" y="3081961"/>
            <a:ext cx="5557584" cy="347039"/>
          </a:xfrm>
        </p:spPr>
        <p:txBody>
          <a:bodyPr/>
          <a:lstStyle/>
          <a:p>
            <a:r>
              <a:rPr lang="en-GB"/>
              <a:t>Vicki </a:t>
            </a:r>
            <a:r>
              <a:rPr lang="en-GB" dirty="0"/>
              <a:t>Brown  </a:t>
            </a:r>
            <a:r>
              <a:rPr lang="en-GB"/>
              <a:t>and Cath Brown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207" y="3433653"/>
            <a:ext cx="5557584" cy="347039"/>
          </a:xfrm>
        </p:spPr>
        <p:txBody>
          <a:bodyPr/>
          <a:lstStyle/>
          <a:p>
            <a:r>
              <a:rPr lang="en-GB"/>
              <a:t>School </a:t>
            </a:r>
            <a:r>
              <a:rPr lang="en-GB" dirty="0"/>
              <a:t>of Mathematics and Statistics	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207" y="4066493"/>
            <a:ext cx="5557584" cy="3470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Poppins"/>
                <a:cs typeface="Poppins"/>
              </a:rPr>
              <a:t>April 2024</a:t>
            </a:r>
            <a:endParaRPr lang="en-GB" dirty="0">
              <a:latin typeface="Poppins"/>
              <a:cs typeface="Poppins"/>
            </a:endParaRPr>
          </a:p>
        </p:txBody>
      </p:sp>
      <p:pic>
        <p:nvPicPr>
          <p:cNvPr id="24" name="Picture Placeholder 23" descr="A picture containing text, person, indoor, book&#10;&#10;Description automatically generated">
            <a:extLst>
              <a:ext uri="{FF2B5EF4-FFF2-40B4-BE49-F238E27FC236}">
                <a16:creationId xmlns:a16="http://schemas.microsoft.com/office/drawing/2014/main" id="{5F333F9F-5C59-A1FB-3E6A-E20B401B36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" b="3171"/>
          <a:stretch>
            <a:fillRect/>
          </a:stretch>
        </p:blipFill>
        <p:spPr/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95C7B4-D4DD-D9EF-809E-737DB7EB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10" y="5749758"/>
            <a:ext cx="23907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F0CC44-AB84-6220-BDF1-D19DBA639C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0752" y="111298"/>
            <a:ext cx="10766703" cy="497161"/>
          </a:xfrm>
        </p:spPr>
        <p:txBody>
          <a:bodyPr/>
          <a:lstStyle/>
          <a:p>
            <a:r>
              <a:rPr lang="en-GB" sz="4000"/>
              <a:t>Going forward…</a:t>
            </a:r>
            <a:endParaRPr lang="en-GB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3EEB6-D998-8DC8-347C-4D005FC50F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323" y="1035989"/>
            <a:ext cx="11240057" cy="3470750"/>
          </a:xfrm>
        </p:spPr>
        <p:txBody>
          <a:bodyPr lIns="91440" tIns="45720" rIns="91440" bIns="4572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We obtained permission to include SiSE students who are out on license – so far 2 out of 7 on the module have taken it up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2200">
                <a:solidFill>
                  <a:schemeClr val="tx1"/>
                </a:solidFill>
                <a:latin typeface="Poppins"/>
                <a:cs typeface="Poppins"/>
              </a:rPr>
              <a:t>Two of our PTs take SiSE only groups routinely so have expertise</a:t>
            </a:r>
          </a:p>
          <a:p>
            <a:pPr lvl="1" indent="0">
              <a:buNone/>
            </a:pPr>
            <a:endParaRPr lang="en-GB" sz="2200">
              <a:solidFill>
                <a:schemeClr val="tx1"/>
              </a:solidFill>
              <a:latin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We “accidentally” ended up supporting deferred students and are now looking at taking this further systematically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2200">
                <a:solidFill>
                  <a:schemeClr val="tx1"/>
                </a:solidFill>
                <a:latin typeface="Poppins"/>
                <a:cs typeface="Poppins"/>
              </a:rPr>
              <a:t>Following conversations with PVC-Students, potentially also postponed students, students who fail the module and those who need progression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>
              <a:solidFill>
                <a:schemeClr val="tx1"/>
              </a:solidFill>
              <a:latin typeface="Poppins"/>
              <a:cs typeface="Poppins"/>
            </a:endParaRPr>
          </a:p>
          <a:p>
            <a:pPr lvl="1" indent="0">
              <a:buNone/>
            </a:pPr>
            <a:endParaRPr lang="en-GB" sz="2200">
              <a:solidFill>
                <a:schemeClr val="tx1"/>
              </a:solidFill>
              <a:latin typeface="Poppins"/>
              <a:cs typeface="Poppins"/>
            </a:endParaRPr>
          </a:p>
          <a:p>
            <a:pPr lvl="1" indent="0">
              <a:buNone/>
            </a:pPr>
            <a:endParaRPr lang="en-GB" sz="2200" dirty="0">
              <a:solidFill>
                <a:schemeClr val="tx1"/>
              </a:solidFill>
              <a:latin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5003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C42943-EF3C-B1F1-A5AF-DC4F783782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31459"/>
            <a:ext cx="12191999" cy="608965"/>
          </a:xfrm>
        </p:spPr>
        <p:txBody>
          <a:bodyPr/>
          <a:lstStyle/>
          <a:p>
            <a:pPr algn="ctr"/>
            <a:r>
              <a:rPr lang="en-GB" sz="6000"/>
              <a:t>Questions?</a:t>
            </a:r>
            <a:endParaRPr lang="en-GB" sz="6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D2148F0-FDF3-AB22-670D-9D15530F08D9}"/>
              </a:ext>
            </a:extLst>
          </p:cNvPr>
          <p:cNvSpPr txBox="1">
            <a:spLocks/>
          </p:cNvSpPr>
          <p:nvPr/>
        </p:nvSpPr>
        <p:spPr>
          <a:xfrm>
            <a:off x="1" y="3429000"/>
            <a:ext cx="12191999" cy="6089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chemeClr val="bg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00">
                <a:hlinkClick r:id="rId2"/>
              </a:rPr>
              <a:t>Cath.Brown@open.ac.uk</a:t>
            </a:r>
            <a:r>
              <a:rPr lang="en-GB" sz="2600"/>
              <a:t>        </a:t>
            </a:r>
            <a:r>
              <a:rPr lang="en-GB" sz="2600">
                <a:hlinkClick r:id="rId3"/>
              </a:rPr>
              <a:t>V.Brown4@exeter.ac.uk</a:t>
            </a:r>
            <a:r>
              <a:rPr lang="en-GB" sz="2600"/>
              <a:t>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64600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920098-7C15-C417-086C-71415754EF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8473" y="192013"/>
            <a:ext cx="10766703" cy="497161"/>
          </a:xfrm>
        </p:spPr>
        <p:txBody>
          <a:bodyPr/>
          <a:lstStyle/>
          <a:p>
            <a:r>
              <a:rPr lang="en-GB" sz="4000" dirty="0"/>
              <a:t>Motivation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A82A3-D4A6-D944-B395-DA6F6D3A1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553" y="1002090"/>
            <a:ext cx="11190894" cy="2289993"/>
          </a:xfrm>
        </p:spPr>
        <p:txBody>
          <a:bodyPr lIns="91440" tIns="45720" rIns="91440" bIns="4572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latin typeface="Poppins"/>
                <a:cs typeface="Poppins"/>
              </a:rPr>
              <a:t>Students on stage 1 modules can face a number of challenges:-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1"/>
                </a:solidFill>
                <a:latin typeface="Poppins"/>
                <a:cs typeface="Poppins"/>
              </a:rPr>
              <a:t>Navigating OU systems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1"/>
                </a:solidFill>
                <a:latin typeface="Poppins"/>
                <a:cs typeface="Poppins"/>
              </a:rPr>
              <a:t>Understanding how to study mathematics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1"/>
                </a:solidFill>
                <a:latin typeface="Poppins"/>
                <a:cs typeface="Poppins"/>
              </a:rPr>
              <a:t>Managing their time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1"/>
                </a:solidFill>
                <a:latin typeface="Poppins"/>
                <a:cs typeface="Poppins"/>
              </a:rPr>
              <a:t>Concerns about having chosen the right module or right study intensity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>
              <a:latin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latin typeface="Poppins"/>
                <a:cs typeface="Poppins"/>
              </a:rPr>
              <a:t>Students may prefer to have some conversations with someone who isn’t marking their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>
              <a:latin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latin typeface="Poppins"/>
                <a:cs typeface="Poppins"/>
              </a:rPr>
              <a:t>Whilst students can </a:t>
            </a:r>
            <a:r>
              <a:rPr lang="en-GB" sz="2600">
                <a:latin typeface="Poppins"/>
                <a:cs typeface="Poppins"/>
              </a:rPr>
              <a:t>get advice </a:t>
            </a:r>
            <a:r>
              <a:rPr lang="en-GB" sz="2600" dirty="0">
                <a:latin typeface="Poppins"/>
                <a:cs typeface="Poppins"/>
              </a:rPr>
              <a:t>from SST, </a:t>
            </a:r>
            <a:r>
              <a:rPr lang="en-GB" sz="2600">
                <a:latin typeface="Poppins"/>
                <a:cs typeface="Poppins"/>
              </a:rPr>
              <a:t>this offers </a:t>
            </a:r>
            <a:r>
              <a:rPr lang="en-GB" sz="2600" dirty="0">
                <a:latin typeface="Poppins"/>
                <a:cs typeface="Poppins"/>
              </a:rPr>
              <a:t>ongoing </a:t>
            </a:r>
            <a:r>
              <a:rPr lang="en-GB" sz="2600">
                <a:latin typeface="Poppins"/>
                <a:cs typeface="Poppins"/>
              </a:rPr>
              <a:t>support from someone who knows them as an individual</a:t>
            </a:r>
            <a:endParaRPr lang="en-GB" sz="2600" dirty="0">
              <a:latin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7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FE030B-C319-AB9E-4023-8565497FC9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27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C71A927-0425-216B-091E-DBE0E9A81B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3915" y="54368"/>
            <a:ext cx="10797426" cy="497161"/>
          </a:xfrm>
        </p:spPr>
        <p:txBody>
          <a:bodyPr/>
          <a:lstStyle/>
          <a:p>
            <a:r>
              <a:rPr lang="en-GB" sz="4000" dirty="0"/>
              <a:t>What are personal tutors?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C18ACC1-9F63-243B-CC2B-E08A7C7C93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5257" y="754852"/>
            <a:ext cx="11856743" cy="2902748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74776"/>
                </a:solidFill>
              </a:rPr>
              <a:t>Addition, not replacement for, regular tutor</a:t>
            </a:r>
          </a:p>
          <a:p>
            <a:pPr marL="1143000" lvl="1" indent="-4572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474776"/>
                </a:solidFill>
              </a:rPr>
              <a:t>Study skills</a:t>
            </a:r>
          </a:p>
          <a:p>
            <a:pPr marL="1143000" lvl="1" indent="-4572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474776"/>
                </a:solidFill>
              </a:rPr>
              <a:t>Time management</a:t>
            </a:r>
          </a:p>
          <a:p>
            <a:pPr marL="1143000" lvl="1" indent="-4572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474776"/>
                </a:solidFill>
              </a:rPr>
              <a:t>Someone to talk things over with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474776"/>
              </a:solidFill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74776"/>
                </a:solidFill>
              </a:rPr>
              <a:t>Students won’t see personal tutors in an academic setting</a:t>
            </a:r>
          </a:p>
          <a:p>
            <a:pPr marL="1143000" lvl="1" indent="-4572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474776"/>
                </a:solidFill>
              </a:rPr>
              <a:t>AL on the module but in a different cluster</a:t>
            </a:r>
            <a:endParaRPr lang="en-GB" sz="3000" dirty="0">
              <a:solidFill>
                <a:srgbClr val="474776"/>
              </a:solidFill>
            </a:endParaRPr>
          </a:p>
          <a:p>
            <a:pPr marL="1143000" lvl="1" indent="-457200">
              <a:buFont typeface="Courier New" panose="02070309020205020404" pitchFamily="49" charset="0"/>
              <a:buChar char="o"/>
            </a:pPr>
            <a:endParaRPr lang="en-GB" sz="2200" dirty="0">
              <a:solidFill>
                <a:srgbClr val="474776"/>
              </a:solidFill>
            </a:endParaRPr>
          </a:p>
        </p:txBody>
      </p:sp>
      <p:grpSp>
        <p:nvGrpSpPr>
          <p:cNvPr id="5" name="Group 4" descr="Set of six OU Theme Colours top row from left to right OU mid blue, OU light blue, OU orange, bottom row OU green, OU pink and OU yellow.">
            <a:extLst>
              <a:ext uri="{FF2B5EF4-FFF2-40B4-BE49-F238E27FC236}">
                <a16:creationId xmlns:a16="http://schemas.microsoft.com/office/drawing/2014/main" id="{C20D963A-EE11-2044-3CF3-FCC24D5C3F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2595122" y="3910472"/>
            <a:ext cx="2474320" cy="1530907"/>
            <a:chOff x="3087290" y="3363030"/>
            <a:chExt cx="2551510" cy="12470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464CA4-08B8-DB4C-4934-7C900AD4E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087290" y="3366472"/>
              <a:ext cx="797416" cy="5857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72000" rIns="0" bIns="72000" rtlCol="0" anchor="ctr" anchorCtr="0">
              <a:noAutofit/>
            </a:bodyPr>
            <a:lstStyle/>
            <a:p>
              <a:pPr algn="ctr"/>
              <a:endParaRPr lang="en-US" sz="800">
                <a:solidFill>
                  <a:schemeClr val="bg1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85438B-FB3A-D6E8-4977-79FEE4764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964337" y="3363030"/>
              <a:ext cx="797416" cy="5857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0" tIns="72000" rIns="0" bIns="72000" rtlCol="0" anchor="ctr" anchorCtr="0">
              <a:noAutofit/>
            </a:bodyPr>
            <a:lstStyle/>
            <a:p>
              <a:pPr algn="ctr"/>
              <a:endParaRPr lang="en-US" sz="800">
                <a:solidFill>
                  <a:srgbClr val="060645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E84EFF-2C8A-7F8B-58DE-A4F74CF88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841384" y="3363030"/>
              <a:ext cx="797416" cy="58572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0" tIns="72000" rIns="0" bIns="72000" rtlCol="0" anchor="ctr" anchorCtr="0">
              <a:noAutofit/>
            </a:bodyPr>
            <a:lstStyle/>
            <a:p>
              <a:pPr algn="ctr"/>
              <a:endParaRPr lang="en-US" sz="800">
                <a:solidFill>
                  <a:srgbClr val="060645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1F4F4C-1763-5013-9174-5EB65A78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087290" y="4024380"/>
              <a:ext cx="797416" cy="58572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0" tIns="72000" rIns="0" bIns="72000" rtlCol="0" anchor="ctr" anchorCtr="0">
              <a:noAutofit/>
            </a:bodyPr>
            <a:lstStyle/>
            <a:p>
              <a:pPr algn="ctr"/>
              <a:endParaRPr lang="en-US" sz="800">
                <a:solidFill>
                  <a:srgbClr val="060645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605080-693F-A9B4-149A-30E0406C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964337" y="4024380"/>
              <a:ext cx="797416" cy="58572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lIns="0" tIns="72000" rIns="0" bIns="72000" rtlCol="0" anchor="ctr" anchorCtr="0">
              <a:noAutofit/>
            </a:bodyPr>
            <a:lstStyle/>
            <a:p>
              <a:pPr algn="ctr"/>
              <a:endParaRPr lang="en-US" sz="800">
                <a:solidFill>
                  <a:srgbClr val="060645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7A6BA7-3195-72D7-46DA-17328511F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841384" y="4024380"/>
              <a:ext cx="797416" cy="58572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lIns="0" tIns="72000" rIns="0" bIns="72000" rtlCol="0" anchor="ctr" anchorCtr="0">
              <a:noAutofit/>
            </a:bodyPr>
            <a:lstStyle/>
            <a:p>
              <a:pPr algn="ctr"/>
              <a:endParaRPr lang="en-US" sz="800">
                <a:solidFill>
                  <a:srgbClr val="060645"/>
                </a:solidFill>
                <a:latin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6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F0CC44-AB84-6220-BDF1-D19DBA639C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0752" y="121130"/>
            <a:ext cx="10766703" cy="497161"/>
          </a:xfrm>
        </p:spPr>
        <p:txBody>
          <a:bodyPr/>
          <a:lstStyle/>
          <a:p>
            <a:r>
              <a:rPr lang="en-GB" sz="4000"/>
              <a:t>How does it work?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3EEB6-D998-8DC8-347C-4D005FC50F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821" y="1016324"/>
            <a:ext cx="9591229" cy="3470750"/>
          </a:xfrm>
        </p:spPr>
        <p:txBody>
          <a:bodyPr lIns="91440" tIns="45720" rIns="91440" bIns="45720" anchor="t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Poppins"/>
                <a:cs typeface="Poppins"/>
              </a:rPr>
              <a:t>Volunteer ALs use 6 hours of tuition time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Poppins"/>
                <a:cs typeface="Poppins"/>
              </a:rPr>
              <a:t>Students emailed around time of first TMA and invited to opt in; repeat mailings at crucial times in module</a:t>
            </a:r>
          </a:p>
          <a:p>
            <a:pPr marL="265113" indent="-233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Poppins"/>
                <a:cs typeface="Poppins"/>
              </a:rPr>
              <a:t>Students outline their issue so that we can allocated a personal tutor with the appropriate knowledge</a:t>
            </a:r>
          </a:p>
          <a:p>
            <a:pPr marL="806450" lvl="1" indent="-354013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1"/>
                </a:solidFill>
                <a:latin typeface="Poppins"/>
                <a:cs typeface="Poppins"/>
              </a:rPr>
              <a:t>e.g. for students who are ND, or for </a:t>
            </a:r>
            <a:r>
              <a:rPr lang="en-GB" sz="2200" dirty="0" err="1">
                <a:solidFill>
                  <a:schemeClr val="tx1"/>
                </a:solidFill>
                <a:latin typeface="Poppins"/>
                <a:cs typeface="Poppins"/>
              </a:rPr>
              <a:t>SiSE</a:t>
            </a:r>
            <a:r>
              <a:rPr lang="en-GB" sz="2200" dirty="0">
                <a:solidFill>
                  <a:schemeClr val="tx1"/>
                </a:solidFill>
                <a:latin typeface="Poppins"/>
                <a:cs typeface="Poppins"/>
              </a:rPr>
              <a:t> students who are out on license</a:t>
            </a:r>
          </a:p>
          <a:p>
            <a:pPr marL="457200" lvl="1" indent="-457200">
              <a:spcAft>
                <a:spcPts val="600"/>
              </a:spcAft>
            </a:pPr>
            <a:r>
              <a:rPr lang="en-GB" sz="2600" dirty="0">
                <a:solidFill>
                  <a:schemeClr val="tx1"/>
                </a:solidFill>
                <a:latin typeface="Poppins"/>
                <a:cs typeface="Poppins"/>
              </a:rPr>
              <a:t>PT allocated and contacts student</a:t>
            </a:r>
          </a:p>
          <a:p>
            <a:pPr marL="8001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1"/>
                </a:solidFill>
                <a:latin typeface="Poppins"/>
                <a:cs typeface="Poppins"/>
              </a:rPr>
              <a:t>May be one-off or ongoing support</a:t>
            </a:r>
          </a:p>
          <a:p>
            <a:pPr marL="8001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1"/>
                </a:solidFill>
                <a:latin typeface="Poppins"/>
                <a:cs typeface="Poppins"/>
              </a:rPr>
              <a:t>Contact via email, or phone, or Teams… as suits</a:t>
            </a:r>
          </a:p>
          <a:p>
            <a:pPr lvl="1" indent="0">
              <a:buNone/>
            </a:pPr>
            <a:endParaRPr lang="en-GB" sz="2200" dirty="0">
              <a:solidFill>
                <a:schemeClr val="tx1"/>
              </a:solidFill>
              <a:latin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2619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F0CC44-AB84-6220-BDF1-D19DBA639C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0752" y="111298"/>
            <a:ext cx="10766703" cy="497161"/>
          </a:xfrm>
        </p:spPr>
        <p:txBody>
          <a:bodyPr/>
          <a:lstStyle/>
          <a:p>
            <a:r>
              <a:rPr lang="en-GB" sz="4000"/>
              <a:t>Examples of what PTs have discussed</a:t>
            </a:r>
            <a:endParaRPr lang="en-GB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3EEB6-D998-8DC8-347C-4D005FC50F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323" y="1035989"/>
            <a:ext cx="11171231" cy="3470750"/>
          </a:xfrm>
        </p:spPr>
        <p:txBody>
          <a:bodyPr lIns="91440" tIns="45720" rIns="91440" bIns="45720" anchor="t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Strategies for studying mathematics generally, and dealing with being stuck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Time management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Study intensity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The role of the module tutor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Transferring to MU123 before returning to MST124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OU processes and systems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… a bit of maths (even though that’s not what they are for) </a:t>
            </a:r>
          </a:p>
          <a:p>
            <a:pPr marL="11430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200">
                <a:solidFill>
                  <a:schemeClr val="tx1"/>
                </a:solidFill>
                <a:latin typeface="Poppins"/>
                <a:cs typeface="Poppins"/>
              </a:rPr>
              <a:t>This may be the problem they present with, but the discussion moves to the “real” issue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600">
              <a:latin typeface="Poppins"/>
              <a:cs typeface="Poppins"/>
            </a:endParaRPr>
          </a:p>
          <a:p>
            <a:pPr lvl="1" indent="0">
              <a:spcAft>
                <a:spcPts val="600"/>
              </a:spcAft>
              <a:buNone/>
            </a:pPr>
            <a:endParaRPr lang="en-GB" sz="2200">
              <a:solidFill>
                <a:schemeClr val="tx1"/>
              </a:solidFill>
              <a:latin typeface="Poppins"/>
              <a:cs typeface="Poppins"/>
            </a:endParaRPr>
          </a:p>
          <a:p>
            <a:pPr lvl="1" indent="0">
              <a:spcAft>
                <a:spcPts val="600"/>
              </a:spcAft>
              <a:buNone/>
            </a:pPr>
            <a:endParaRPr lang="en-GB" sz="2200" dirty="0">
              <a:solidFill>
                <a:schemeClr val="tx1"/>
              </a:solidFill>
              <a:latin typeface="Poppins"/>
              <a:cs typeface="Poppins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5705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F0CC44-AB84-6220-BDF1-D19DBA639C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0752" y="121130"/>
            <a:ext cx="10766703" cy="497161"/>
          </a:xfrm>
        </p:spPr>
        <p:txBody>
          <a:bodyPr/>
          <a:lstStyle/>
          <a:p>
            <a:r>
              <a:rPr lang="en-GB" sz="4000"/>
              <a:t>Thoughts &amp; Reflections</a:t>
            </a:r>
          </a:p>
          <a:p>
            <a:r>
              <a:rPr lang="en-GB"/>
              <a:t>Col Blundell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977D5-73B5-A7FD-F5D4-BF1162444ADF}"/>
              </a:ext>
            </a:extLst>
          </p:cNvPr>
          <p:cNvSpPr txBox="1"/>
          <p:nvPr/>
        </p:nvSpPr>
        <p:spPr>
          <a:xfrm>
            <a:off x="432619" y="1916046"/>
            <a:ext cx="6096000" cy="2584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/>
              <a:t>Keep track of student interactions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/>
              <a:t>Variety of students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/>
              <a:t>Be proactive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/>
              <a:t>Couple of examples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/>
              <a:t>It’s important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8158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F0CC44-AB84-6220-BDF1-D19DBA639C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0752" y="121130"/>
            <a:ext cx="10766703" cy="497161"/>
          </a:xfrm>
        </p:spPr>
        <p:txBody>
          <a:bodyPr/>
          <a:lstStyle/>
          <a:p>
            <a:r>
              <a:rPr lang="en-GB" sz="4000"/>
              <a:t>Some data</a:t>
            </a:r>
            <a:endParaRPr lang="en-GB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3EEB6-D998-8DC8-347C-4D005FC50F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324" y="1035989"/>
            <a:ext cx="10217502" cy="3470750"/>
          </a:xfrm>
        </p:spPr>
        <p:txBody>
          <a:bodyPr lIns="91440" tIns="45720" rIns="91440" bIns="4572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23B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2200">
                <a:solidFill>
                  <a:schemeClr val="tx1"/>
                </a:solidFill>
                <a:latin typeface="Poppins"/>
                <a:cs typeface="Poppins"/>
              </a:rPr>
              <a:t>46 students opted in (1102 total at start of module); 9 PTs</a:t>
            </a:r>
          </a:p>
          <a:p>
            <a:pPr lvl="1" indent="0">
              <a:buNone/>
            </a:pPr>
            <a:endParaRPr lang="en-GB" sz="2200">
              <a:solidFill>
                <a:schemeClr val="tx1"/>
              </a:solidFill>
              <a:latin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23J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2200">
                <a:solidFill>
                  <a:schemeClr val="tx1"/>
                </a:solidFill>
                <a:latin typeface="Poppins"/>
                <a:cs typeface="Poppins"/>
              </a:rPr>
              <a:t>52 students opted in so far (1799 total at start of module); 7 PTs</a:t>
            </a:r>
          </a:p>
          <a:p>
            <a:pPr lvl="1" indent="0">
              <a:buNone/>
            </a:pPr>
            <a:endParaRPr lang="en-GB" sz="2200">
              <a:solidFill>
                <a:schemeClr val="tx1"/>
              </a:solidFill>
              <a:latin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24B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2200">
                <a:solidFill>
                  <a:schemeClr val="tx1"/>
                </a:solidFill>
                <a:latin typeface="Poppins"/>
                <a:cs typeface="Poppins"/>
              </a:rPr>
              <a:t>X students opted in so far (1077 total at start of module); 7 PTs</a:t>
            </a:r>
          </a:p>
          <a:p>
            <a:pPr lvl="1" indent="0">
              <a:buNone/>
            </a:pPr>
            <a:endParaRPr lang="en-GB" sz="2200" dirty="0">
              <a:solidFill>
                <a:schemeClr val="tx1"/>
              </a:solidFill>
              <a:latin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962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F0CC44-AB84-6220-BDF1-D19DBA639C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0752" y="111298"/>
            <a:ext cx="10766703" cy="497161"/>
          </a:xfrm>
        </p:spPr>
        <p:txBody>
          <a:bodyPr/>
          <a:lstStyle/>
          <a:p>
            <a:r>
              <a:rPr lang="en-GB" sz="4000"/>
              <a:t>Survey of 23B students</a:t>
            </a:r>
            <a:endParaRPr lang="en-GB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3EEB6-D998-8DC8-347C-4D005FC50F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323" y="1035989"/>
            <a:ext cx="10766703" cy="3470750"/>
          </a:xfrm>
        </p:spPr>
        <p:txBody>
          <a:bodyPr lIns="91440" tIns="45720" rIns="91440" bIns="45720" anchor="t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>
                <a:solidFill>
                  <a:schemeClr val="tx1"/>
                </a:solidFill>
                <a:latin typeface="Poppins"/>
                <a:cs typeface="Poppins"/>
              </a:rPr>
              <a:t>The survey covered several support initiatives on MST124 (Student Buddies, TMA Support Forums and Personal Tutors)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>
                <a:solidFill>
                  <a:schemeClr val="tx1"/>
                </a:solidFill>
                <a:latin typeface="Poppins"/>
                <a:cs typeface="Poppins"/>
              </a:rPr>
              <a:t>Unfortunately the sample meant not all students with a PT could be surveyed</a:t>
            </a:r>
          </a:p>
          <a:p>
            <a:pPr marL="10287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200">
                <a:solidFill>
                  <a:schemeClr val="tx1"/>
                </a:solidFill>
                <a:latin typeface="Poppins"/>
                <a:cs typeface="Poppins"/>
              </a:rPr>
              <a:t>We will aim to get more data from later presentations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600">
                <a:solidFill>
                  <a:schemeClr val="tx1"/>
                </a:solidFill>
                <a:latin typeface="Poppins"/>
                <a:cs typeface="Poppins"/>
              </a:rPr>
              <a:t>9 respondents had PTs: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2200">
                <a:solidFill>
                  <a:schemeClr val="tx1"/>
                </a:solidFill>
                <a:latin typeface="Poppins"/>
                <a:cs typeface="Poppins"/>
              </a:rPr>
              <a:t>5 female, 4 male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2200">
                <a:solidFill>
                  <a:schemeClr val="tx1"/>
                </a:solidFill>
                <a:latin typeface="Poppins"/>
                <a:cs typeface="Poppins"/>
              </a:rPr>
              <a:t>4 new to OU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2200">
                <a:solidFill>
                  <a:schemeClr val="tx1"/>
                </a:solidFill>
                <a:latin typeface="Poppins"/>
                <a:cs typeface="Poppins"/>
              </a:rPr>
              <a:t>3 with disability flag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solidFill>
                  <a:schemeClr val="tx1"/>
                </a:solidFill>
                <a:latin typeface="Poppins"/>
                <a:cs typeface="Poppins"/>
              </a:rPr>
              <a:t>8 out of 9 would recommend to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>
              <a:solidFill>
                <a:schemeClr val="tx1"/>
              </a:solidFill>
              <a:latin typeface="Poppins"/>
              <a:cs typeface="Poppins"/>
            </a:endParaRPr>
          </a:p>
          <a:p>
            <a:pPr lvl="1" indent="0">
              <a:buNone/>
            </a:pPr>
            <a:endParaRPr lang="en-GB" sz="2200" dirty="0">
              <a:solidFill>
                <a:schemeClr val="tx1"/>
              </a:solidFill>
              <a:latin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60861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F0CC44-AB84-6220-BDF1-D19DBA639C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0752" y="111298"/>
            <a:ext cx="10766703" cy="497161"/>
          </a:xfrm>
        </p:spPr>
        <p:txBody>
          <a:bodyPr/>
          <a:lstStyle/>
          <a:p>
            <a:r>
              <a:rPr lang="en-GB" sz="4000"/>
              <a:t>Survey of 23B students - Quotes</a:t>
            </a:r>
            <a:endParaRPr lang="en-GB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3EEB6-D998-8DC8-347C-4D005FC50F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323" y="1035989"/>
            <a:ext cx="10766703" cy="3470750"/>
          </a:xfrm>
        </p:spPr>
        <p:txBody>
          <a:bodyPr lIns="91440" tIns="45720" rIns="91440" bIns="45720" anchor="t">
            <a:noAutofit/>
          </a:bodyPr>
          <a:lstStyle/>
          <a:p>
            <a:pPr algn="l" rtl="0" fontAlgn="base"/>
            <a:r>
              <a:rPr lang="en-GB" sz="2200" b="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</a:t>
            </a:r>
            <a:r>
              <a:rPr lang="en-GB" sz="2200" b="0" i="1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He was reassuring, encouraging and gave me some practical advice which enabled me to move forward in a practical sense and believe I could still achieve my goals in an emotional sense. It was such a good conversation from my point of view</a:t>
            </a:r>
            <a:r>
              <a:rPr lang="en-GB" sz="2200" b="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 </a:t>
            </a:r>
          </a:p>
          <a:p>
            <a:pPr algn="l" rtl="0" fontAlgn="base"/>
            <a:endParaRPr lang="en-GB" sz="2200" i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GB" sz="2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</a:t>
            </a:r>
            <a:r>
              <a:rPr lang="en-GB" sz="2200" b="0" i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I enrolled on MST125 in October which I am excited about; before I engaged with my personal tutor I was going to wait until Feb 2024</a:t>
            </a:r>
            <a:r>
              <a:rPr lang="en-GB" sz="2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</a:t>
            </a:r>
          </a:p>
          <a:p>
            <a:pPr fontAlgn="base"/>
            <a:endParaRPr lang="en-GB" sz="2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GB" sz="2200" b="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</a:t>
            </a:r>
            <a:r>
              <a:rPr lang="en-GB" sz="2200" b="0" i="1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Very useful to give that bit extra help as well as make the OU a bit more human as usually the tutorials are broadcast rather than personalised.</a:t>
            </a:r>
            <a:r>
              <a:rPr lang="en-GB" sz="2200" b="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 </a:t>
            </a:r>
          </a:p>
          <a:p>
            <a:pPr fontAlgn="base"/>
            <a:endParaRPr lang="en-GB" sz="2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2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</a:t>
            </a:r>
            <a:r>
              <a:rPr lang="en-GB" sz="2200" b="0" i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It really made a difference to me when I absolutely needed it. Thank you.</a:t>
            </a:r>
            <a:r>
              <a:rPr lang="en-GB" sz="2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  </a:t>
            </a:r>
            <a:endParaRPr lang="en-GB" sz="2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GB" sz="2200" b="0" i="1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844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40E6507FCADC4A90BC74C34923A414" ma:contentTypeVersion="4" ma:contentTypeDescription="Create a new document." ma:contentTypeScope="" ma:versionID="c2b7509bd869aab58e0e14ecb4f76617">
  <xsd:schema xmlns:xsd="http://www.w3.org/2001/XMLSchema" xmlns:xs="http://www.w3.org/2001/XMLSchema" xmlns:p="http://schemas.microsoft.com/office/2006/metadata/properties" xmlns:ns2="97c81633-575e-4575-9b73-4823bec8aabc" targetNamespace="http://schemas.microsoft.com/office/2006/metadata/properties" ma:root="true" ma:fieldsID="dbece6a78628445a2607379c3c5261b3" ns2:_="">
    <xsd:import namespace="97c81633-575e-4575-9b73-4823bec8aa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81633-575e-4575-9b73-4823bec8aa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FD79B9-924D-4B02-B9BA-229450DFC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81633-575e-4575-9b73-4823bec8a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7c81633-575e-4575-9b73-4823bec8aabc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672</Words>
  <Application>Microsoft Office PowerPoint</Application>
  <PresentationFormat>Widescreen</PresentationFormat>
  <Paragraphs>89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Courier New</vt:lpstr>
      <vt:lpstr>Poppins</vt:lpstr>
      <vt:lpstr>Poppins SemiBold</vt:lpstr>
      <vt:lpstr>Roboto</vt:lpstr>
      <vt:lpstr>Segoe UI</vt:lpstr>
      <vt:lpstr>Covers</vt:lpstr>
      <vt:lpstr>Contents Slides</vt:lpstr>
      <vt:lpstr>Chapter Headings / Dividers</vt:lpstr>
      <vt:lpstr>Slide Options</vt:lpstr>
      <vt:lpstr>End Slides</vt:lpstr>
      <vt:lpstr>PowerPoint Presentation</vt:lpstr>
      <vt:lpstr>PowerPoint Presentation</vt:lpstr>
      <vt:lpstr>Slide Title 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105</cp:revision>
  <dcterms:created xsi:type="dcterms:W3CDTF">2022-10-21T14:33:01Z</dcterms:created>
  <dcterms:modified xsi:type="dcterms:W3CDTF">2024-04-02T13:24:52Z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0x0101003240E6507FCADC4A90BC74C34923A414</vt:lpwstr>
  </property>
  <property fmtid="{D5CDD505-2E9C-101B-9397-08002B2CF9AE}" pid="3" name="MediaServiceImageTags">
    <vt:lpwstr/>
  </property>
</Properties>
</file>