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14" r:id="rId4"/>
    <p:sldMasterId id="2147483771" r:id="rId5"/>
    <p:sldMasterId id="2147483863" r:id="rId6"/>
    <p:sldMasterId id="2147483817" r:id="rId7"/>
    <p:sldMasterId id="2147483927" r:id="rId8"/>
  </p:sldMasterIdLst>
  <p:notesMasterIdLst>
    <p:notesMasterId r:id="rId32"/>
  </p:notesMasterIdLst>
  <p:handoutMasterIdLst>
    <p:handoutMasterId r:id="rId33"/>
  </p:handoutMasterIdLst>
  <p:sldIdLst>
    <p:sldId id="256" r:id="rId9"/>
    <p:sldId id="295" r:id="rId10"/>
    <p:sldId id="313" r:id="rId11"/>
    <p:sldId id="323" r:id="rId12"/>
    <p:sldId id="315" r:id="rId13"/>
    <p:sldId id="314" r:id="rId14"/>
    <p:sldId id="317" r:id="rId15"/>
    <p:sldId id="278" r:id="rId16"/>
    <p:sldId id="316" r:id="rId17"/>
    <p:sldId id="324" r:id="rId18"/>
    <p:sldId id="260" r:id="rId19"/>
    <p:sldId id="328" r:id="rId20"/>
    <p:sldId id="292" r:id="rId21"/>
    <p:sldId id="293" r:id="rId22"/>
    <p:sldId id="309" r:id="rId23"/>
    <p:sldId id="261" r:id="rId24"/>
    <p:sldId id="289" r:id="rId25"/>
    <p:sldId id="291" r:id="rId26"/>
    <p:sldId id="320" r:id="rId27"/>
    <p:sldId id="308" r:id="rId28"/>
    <p:sldId id="319" r:id="rId29"/>
    <p:sldId id="326" r:id="rId30"/>
    <p:sldId id="32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F3"/>
    <a:srgbClr val="FF8A77"/>
    <a:srgbClr val="FFFEED"/>
    <a:srgbClr val="FFF488"/>
    <a:srgbClr val="FFF3FD"/>
    <a:srgbClr val="E8FFF7"/>
    <a:srgbClr val="FFB4FF"/>
    <a:srgbClr val="060645"/>
    <a:srgbClr val="7DFFD3"/>
    <a:srgbClr val="E6F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9" autoAdjust="0"/>
    <p:restoredTop sz="80225" autoAdjust="0"/>
  </p:normalViewPr>
  <p:slideViewPr>
    <p:cSldViewPr snapToGrid="0">
      <p:cViewPr varScale="1">
        <p:scale>
          <a:sx n="69" d="100"/>
          <a:sy n="69" d="100"/>
        </p:scale>
        <p:origin x="1080" y="77"/>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t>04/04/2024</a:t>
            </a:fld>
            <a:endParaRPr lang="en-GB"/>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t>‹#›</a:t>
            </a:fld>
            <a:endParaRPr lang="en-GB"/>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C2FE4-2A89-2C48-B077-AF8EE4693F31}"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D80B4-3417-B74B-BDCD-C7836226A258}" type="slidenum">
              <a:rPr lang="en-US" smtClean="0"/>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a:t>
            </a:fld>
            <a:endParaRPr lang="en-US"/>
          </a:p>
        </p:txBody>
      </p:sp>
    </p:spTree>
    <p:extLst>
      <p:ext uri="{BB962C8B-B14F-4D97-AF65-F5344CB8AC3E}">
        <p14:creationId xmlns:p14="http://schemas.microsoft.com/office/powerpoint/2010/main" val="4008887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GB" sz="1800" b="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 little over 10% of the 340 students who responded to the question ‘Were you able to complete your remote exam’, indicated that they were unable to complete their exam (38; 11.2%).</a:t>
            </a:r>
            <a:endParaRPr lang="en-GB" sz="1800" b="1" dirty="0">
              <a:solidFill>
                <a:srgbClr val="833C0B"/>
              </a:solidFill>
              <a:effectLst/>
              <a:latin typeface="Calibri" panose="020F0502020204030204" pitchFamily="34" charset="0"/>
              <a:ea typeface="Calibri" panose="020F0502020204030204" pitchFamily="34" charset="0"/>
              <a:cs typeface="Arial" panose="020B0604020202020204" pitchFamily="34" charset="0"/>
            </a:endParaRPr>
          </a:p>
          <a:p>
            <a:endParaRPr lang="en-GB" sz="1800" dirty="0">
              <a:solidFill>
                <a:srgbClr val="7030A0"/>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t>12</a:t>
            </a:fld>
            <a:endParaRPr lang="en-US"/>
          </a:p>
        </p:txBody>
      </p:sp>
    </p:spTree>
    <p:extLst>
      <p:ext uri="{BB962C8B-B14F-4D97-AF65-F5344CB8AC3E}">
        <p14:creationId xmlns:p14="http://schemas.microsoft.com/office/powerpoint/2010/main" val="225848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GB" sz="1800" b="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 little over 10% of the 340 students who responded to the question ‘Were you able to complete your remote exam’, indicated that they were unable to complete their exam (38; 11.2%).</a:t>
            </a:r>
            <a:endParaRPr lang="en-GB" sz="1800" b="1" dirty="0">
              <a:solidFill>
                <a:srgbClr val="833C0B"/>
              </a:solidFill>
              <a:effectLst/>
              <a:latin typeface="Calibri" panose="020F0502020204030204" pitchFamily="34" charset="0"/>
              <a:ea typeface="Calibri" panose="020F0502020204030204" pitchFamily="34" charset="0"/>
              <a:cs typeface="Arial" panose="020B0604020202020204" pitchFamily="34" charset="0"/>
            </a:endParaRPr>
          </a:p>
          <a:p>
            <a:endParaRPr lang="en-GB" sz="1800" dirty="0">
              <a:solidFill>
                <a:srgbClr val="7030A0"/>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t>13</a:t>
            </a:fld>
            <a:endParaRPr lang="en-US"/>
          </a:p>
        </p:txBody>
      </p:sp>
    </p:spTree>
    <p:extLst>
      <p:ext uri="{BB962C8B-B14F-4D97-AF65-F5344CB8AC3E}">
        <p14:creationId xmlns:p14="http://schemas.microsoft.com/office/powerpoint/2010/main" val="2325250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Multi faceted reasons</a:t>
            </a:r>
          </a:p>
        </p:txBody>
      </p:sp>
      <p:sp>
        <p:nvSpPr>
          <p:cNvPr id="4" name="Slide Number Placeholder 3"/>
          <p:cNvSpPr>
            <a:spLocks noGrp="1"/>
          </p:cNvSpPr>
          <p:nvPr>
            <p:ph type="sldNum" sz="quarter" idx="5"/>
          </p:nvPr>
        </p:nvSpPr>
        <p:spPr/>
        <p:txBody>
          <a:bodyPr/>
          <a:lstStyle/>
          <a:p>
            <a:fld id="{8CCD80B4-3417-B74B-BDCD-C7836226A258}" type="slidenum">
              <a:rPr lang="en-US" smtClean="0"/>
              <a:t>14</a:t>
            </a:fld>
            <a:endParaRPr lang="en-US"/>
          </a:p>
        </p:txBody>
      </p:sp>
    </p:spTree>
    <p:extLst>
      <p:ext uri="{BB962C8B-B14F-4D97-AF65-F5344CB8AC3E}">
        <p14:creationId xmlns:p14="http://schemas.microsoft.com/office/powerpoint/2010/main" val="2211333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15</a:t>
            </a:fld>
            <a:endParaRPr lang="en-US"/>
          </a:p>
        </p:txBody>
      </p:sp>
    </p:spTree>
    <p:extLst>
      <p:ext uri="{BB962C8B-B14F-4D97-AF65-F5344CB8AC3E}">
        <p14:creationId xmlns:p14="http://schemas.microsoft.com/office/powerpoint/2010/main" val="1758433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t>16</a:t>
            </a:fld>
            <a:endParaRPr lang="en-US"/>
          </a:p>
        </p:txBody>
      </p:sp>
    </p:spTree>
    <p:extLst>
      <p:ext uri="{BB962C8B-B14F-4D97-AF65-F5344CB8AC3E}">
        <p14:creationId xmlns:p14="http://schemas.microsoft.com/office/powerpoint/2010/main" val="1217892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solidFill>
                  <a:srgbClr val="7030A0"/>
                </a:solidFill>
                <a:effectLst/>
                <a:latin typeface="Calibri" panose="020F0502020204030204" pitchFamily="34" charset="0"/>
                <a:ea typeface="Calibri" panose="020F0502020204030204" pitchFamily="34" charset="0"/>
              </a:rPr>
              <a:t>Computer issues were the biggest issues followed by the scanning /printer. </a:t>
            </a:r>
          </a:p>
          <a:p>
            <a:endParaRPr lang="en-GB" sz="1800">
              <a:solidFill>
                <a:srgbClr val="7030A0"/>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17</a:t>
            </a:fld>
            <a:endParaRPr lang="en-US"/>
          </a:p>
        </p:txBody>
      </p:sp>
    </p:spTree>
    <p:extLst>
      <p:ext uri="{BB962C8B-B14F-4D97-AF65-F5344CB8AC3E}">
        <p14:creationId xmlns:p14="http://schemas.microsoft.com/office/powerpoint/2010/main" val="1561005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GB" sz="1200" b="0">
                <a:solidFill>
                  <a:srgbClr val="000000"/>
                </a:solidFill>
                <a:effectLst/>
                <a:latin typeface="Calibri" panose="020F0502020204030204" pitchFamily="34" charset="0"/>
                <a:ea typeface="Calibri" panose="020F0502020204030204" pitchFamily="34" charset="0"/>
                <a:cs typeface="Arial" panose="020B0604020202020204" pitchFamily="34" charset="0"/>
              </a:rPr>
              <a:t>When asked whether their IT/ technical issues had been resolved, 33 students said yes, but 14 students (29.8%) said that they had not been resolved. </a:t>
            </a:r>
          </a:p>
          <a:p>
            <a:pPr>
              <a:spcBef>
                <a:spcPts val="300"/>
              </a:spcBef>
              <a:spcAft>
                <a:spcPts val="300"/>
              </a:spcAft>
            </a:pPr>
            <a:endParaRPr lang="en-GB" sz="1200" b="1">
              <a:solidFill>
                <a:srgbClr val="833C0B"/>
              </a:solidFill>
              <a:effectLst/>
              <a:latin typeface="Calibri" panose="020F0502020204030204" pitchFamily="34" charset="0"/>
              <a:ea typeface="Calibri" panose="020F0502020204030204" pitchFamily="34" charset="0"/>
              <a:cs typeface="Arial" panose="020B0604020202020204" pitchFamily="34" charset="0"/>
            </a:endParaRPr>
          </a:p>
          <a:p>
            <a:pPr>
              <a:spcBef>
                <a:spcPts val="300"/>
              </a:spcBef>
              <a:spcAft>
                <a:spcPts val="300"/>
              </a:spcAft>
            </a:pPr>
            <a:r>
              <a:rPr lang="en-GB" sz="1200" b="0">
                <a:solidFill>
                  <a:srgbClr val="7030A0"/>
                </a:solidFill>
                <a:effectLst/>
                <a:latin typeface="Calibri" panose="020F0502020204030204" pitchFamily="34" charset="0"/>
                <a:ea typeface="Calibri" panose="020F0502020204030204" pitchFamily="34" charset="0"/>
                <a:cs typeface="Arial" panose="020B0604020202020204" pitchFamily="34" charset="0"/>
              </a:rPr>
              <a:t>These results indicate that not all students are seeking the correct help for technical issues, the SST are not able to help with IT. Contacting the helpdesk is a better idea and it was good to see that students were filling in the special circumstances form.</a:t>
            </a:r>
            <a:endParaRPr lang="en-GB" sz="1200" b="1">
              <a:solidFill>
                <a:srgbClr val="833C0B"/>
              </a:solidFill>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18</a:t>
            </a:fld>
            <a:endParaRPr lang="en-US"/>
          </a:p>
        </p:txBody>
      </p:sp>
    </p:spTree>
    <p:extLst>
      <p:ext uri="{BB962C8B-B14F-4D97-AF65-F5344CB8AC3E}">
        <p14:creationId xmlns:p14="http://schemas.microsoft.com/office/powerpoint/2010/main" val="2564170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t>19</a:t>
            </a:fld>
            <a:endParaRPr lang="en-US"/>
          </a:p>
        </p:txBody>
      </p:sp>
    </p:spTree>
    <p:extLst>
      <p:ext uri="{BB962C8B-B14F-4D97-AF65-F5344CB8AC3E}">
        <p14:creationId xmlns:p14="http://schemas.microsoft.com/office/powerpoint/2010/main" val="1061116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20</a:t>
            </a:fld>
            <a:endParaRPr lang="en-US"/>
          </a:p>
        </p:txBody>
      </p:sp>
    </p:spTree>
    <p:extLst>
      <p:ext uri="{BB962C8B-B14F-4D97-AF65-F5344CB8AC3E}">
        <p14:creationId xmlns:p14="http://schemas.microsoft.com/office/powerpoint/2010/main" val="739360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t>22</a:t>
            </a:fld>
            <a:endParaRPr lang="en-US"/>
          </a:p>
        </p:txBody>
      </p:sp>
    </p:spTree>
    <p:extLst>
      <p:ext uri="{BB962C8B-B14F-4D97-AF65-F5344CB8AC3E}">
        <p14:creationId xmlns:p14="http://schemas.microsoft.com/office/powerpoint/2010/main" val="3213395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The move to online exams was a big change for OU students. Although some students had previously sat a remote exam with the OU, there were still a large number of students who had never had this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There were concerns as to whether students had adequately prepared themselves for their remote exam – did they have the technical skills required to prepare and submit their script via the new exam submission system? Did they know how to revise appropriately for a remote exam - whether or how to use module materials/ internet during the exam?  And most importantly how to cope should a problem arise during the exam?</a:t>
            </a:r>
            <a:r>
              <a:rPr lang="en-GB" sz="1200" dirty="0">
                <a:effectLst/>
                <a:latin typeface="Calibri" panose="020F0502020204030204" pitchFamily="34" charset="0"/>
                <a:ea typeface="Calibri" panose="020F0502020204030204" pitchFamily="34" charset="0"/>
                <a:cs typeface="Arial" panose="020B0604020202020204" pitchFamily="34" charset="0"/>
              </a:rPr>
              <a:t> </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There were reports of student anxiety about the experience of sitting a remote exam, in communications with the SST, via student forums on module websites, and in end of presentation survey SEAM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Times New Roman" panose="02020603050405020304" pitchFamily="18" charset="0"/>
              </a:rPr>
              <a:t>We looked in the literature to see what other institutions were experiencing, and it seemed to be a mixed picture – there were some reports that online tests could reduce anxiety for those suffering from high anxiety in a traditional exam hall setting, but plenty of other studies that found online examinations to be associated with higher levels of student anxiety than face-to-face exams.  One thing was certain - high levels of exam anxiety is negatively correlated with academic performance in those exams, so we wanted to try and do something to help our students </a:t>
            </a:r>
            <a:endParaRPr lang="en-GB" sz="12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t>2</a:t>
            </a:fld>
            <a:endParaRPr lang="en-US"/>
          </a:p>
        </p:txBody>
      </p:sp>
    </p:spTree>
    <p:extLst>
      <p:ext uri="{BB962C8B-B14F-4D97-AF65-F5344CB8AC3E}">
        <p14:creationId xmlns:p14="http://schemas.microsoft.com/office/powerpoint/2010/main" val="4279249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t>23</a:t>
            </a:fld>
            <a:endParaRPr lang="en-US"/>
          </a:p>
        </p:txBody>
      </p:sp>
    </p:spTree>
    <p:extLst>
      <p:ext uri="{BB962C8B-B14F-4D97-AF65-F5344CB8AC3E}">
        <p14:creationId xmlns:p14="http://schemas.microsoft.com/office/powerpoint/2010/main" val="2699382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Times New Roman" panose="02020603050405020304" pitchFamily="18" charset="0"/>
              </a:rPr>
              <a:t>self-efficacy - ‘a person’s belief in their ability to succeed in a particular situation’</a:t>
            </a:r>
            <a:r>
              <a:rPr lang="en-GB" sz="1200" dirty="0">
                <a:effectLst/>
                <a:latin typeface="Calibri" panose="020F0502020204030204" pitchFamily="34" charset="0"/>
                <a:ea typeface="Times New Roman" panose="02020603050405020304" pitchFamily="18" charset="0"/>
                <a:cs typeface="Arial" panose="020B0604020202020204" pitchFamily="34" charset="0"/>
              </a:rPr>
              <a:t> </a:t>
            </a:r>
            <a:endParaRPr lang="en-GB" dirty="0"/>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t>4</a:t>
            </a:fld>
            <a:endParaRPr lang="en-US"/>
          </a:p>
        </p:txBody>
      </p:sp>
    </p:spTree>
    <p:extLst>
      <p:ext uri="{BB962C8B-B14F-4D97-AF65-F5344CB8AC3E}">
        <p14:creationId xmlns:p14="http://schemas.microsoft.com/office/powerpoint/2010/main" val="529265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Overall, feedback about our exam preparation sessions was positive, with the majority of students reporting that these sessions were beneficial for overall exam preparation and in removing uncertainty (62.9% and 56.2% respectively). However, it must be acknowledged that despite these positive aspects, 25.7% of students felt their anxiety had not been improved. This may be due to subject specific anxiety, or alternatively may indicate that  students may benefit from additional support to improve their exam preparation and alleviate their anxiety.</a:t>
            </a:r>
            <a:endParaRPr lang="en-GB" sz="1800" b="1" dirty="0">
              <a:solidFill>
                <a:srgbClr val="833C0B"/>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t>5</a:t>
            </a:fld>
            <a:endParaRPr lang="en-US"/>
          </a:p>
        </p:txBody>
      </p:sp>
    </p:spTree>
    <p:extLst>
      <p:ext uri="{BB962C8B-B14F-4D97-AF65-F5344CB8AC3E}">
        <p14:creationId xmlns:p14="http://schemas.microsoft.com/office/powerpoint/2010/main" val="4072427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7030A0"/>
                </a:solidFill>
                <a:effectLst/>
                <a:latin typeface="Calibri" panose="020F0502020204030204" pitchFamily="34" charset="0"/>
                <a:ea typeface="Calibri" panose="020F0502020204030204" pitchFamily="34" charset="0"/>
              </a:rPr>
              <a:t>The top five activities in preparation for the exam were revision, sorting out a space to work, practising using the </a:t>
            </a:r>
            <a:r>
              <a:rPr lang="en-GB" sz="1800" dirty="0" err="1">
                <a:solidFill>
                  <a:srgbClr val="7030A0"/>
                </a:solidFill>
                <a:effectLst/>
                <a:latin typeface="Calibri" panose="020F0502020204030204" pitchFamily="34" charset="0"/>
                <a:ea typeface="Calibri" panose="020F0502020204030204" pitchFamily="34" charset="0"/>
              </a:rPr>
              <a:t>iCME</a:t>
            </a:r>
            <a:r>
              <a:rPr lang="en-GB" sz="1800" dirty="0">
                <a:solidFill>
                  <a:srgbClr val="7030A0"/>
                </a:solidFill>
                <a:effectLst/>
                <a:latin typeface="Calibri" panose="020F0502020204030204" pitchFamily="34" charset="0"/>
                <a:ea typeface="Calibri" panose="020F0502020204030204" pitchFamily="34" charset="0"/>
              </a:rPr>
              <a:t> system, reading through TMA feedback and module revision sessions. These activities were all recommended in our exam preparation sessions</a:t>
            </a:r>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t>6</a:t>
            </a:fld>
            <a:endParaRPr lang="en-US"/>
          </a:p>
        </p:txBody>
      </p:sp>
    </p:spTree>
    <p:extLst>
      <p:ext uri="{BB962C8B-B14F-4D97-AF65-F5344CB8AC3E}">
        <p14:creationId xmlns:p14="http://schemas.microsoft.com/office/powerpoint/2010/main" val="4113373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7</a:t>
            </a:fld>
            <a:endParaRPr lang="en-US"/>
          </a:p>
        </p:txBody>
      </p:sp>
    </p:spTree>
    <p:extLst>
      <p:ext uri="{BB962C8B-B14F-4D97-AF65-F5344CB8AC3E}">
        <p14:creationId xmlns:p14="http://schemas.microsoft.com/office/powerpoint/2010/main" val="3301359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7030A0"/>
                </a:solidFill>
                <a:effectLst/>
                <a:latin typeface="Calibri" panose="020F0502020204030204" pitchFamily="34" charset="0"/>
                <a:ea typeface="Calibri" panose="020F0502020204030204" pitchFamily="34" charset="0"/>
                <a:cs typeface="Arial" panose="020B0604020202020204" pitchFamily="34" charset="0"/>
              </a:rPr>
              <a:t>As can be seen IT issues and time management are the largest factor here. It is pleasing that 21 students wish they had realised that the exam would be alright, hopefully this will feed into their next remote exam experience.</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8</a:t>
            </a:fld>
            <a:endParaRPr lang="en-US"/>
          </a:p>
        </p:txBody>
      </p:sp>
    </p:spTree>
    <p:extLst>
      <p:ext uri="{BB962C8B-B14F-4D97-AF65-F5344CB8AC3E}">
        <p14:creationId xmlns:p14="http://schemas.microsoft.com/office/powerpoint/2010/main" val="1264046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hindsight Q</a:t>
            </a: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9</a:t>
            </a:fld>
            <a:endParaRPr lang="en-US"/>
          </a:p>
        </p:txBody>
      </p:sp>
    </p:spTree>
    <p:extLst>
      <p:ext uri="{BB962C8B-B14F-4D97-AF65-F5344CB8AC3E}">
        <p14:creationId xmlns:p14="http://schemas.microsoft.com/office/powerpoint/2010/main" val="3062238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10</a:t>
            </a:fld>
            <a:endParaRPr lang="en-US"/>
          </a:p>
        </p:txBody>
      </p:sp>
    </p:spTree>
    <p:extLst>
      <p:ext uri="{BB962C8B-B14F-4D97-AF65-F5344CB8AC3E}">
        <p14:creationId xmlns:p14="http://schemas.microsoft.com/office/powerpoint/2010/main" val="2852709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50" charset="0"/>
                <a:cs typeface="Poppins" panose="00000500000000000000" pitchFamily="50" charset="0"/>
              </a:defRPr>
            </a:lvl1pPr>
          </a:lstStyle>
          <a:p>
            <a:r>
              <a:rPr lang="en-US"/>
              <a:t>Click icon to add picture</a:t>
            </a:r>
          </a:p>
        </p:txBody>
      </p:sp>
      <p:pic>
        <p:nvPicPr>
          <p:cNvPr id="10" name="Picture 9" descr="Icon&#10;&#10;Description automatically generated with medium confidence">
            <a:extLst>
              <a:ext uri="{FF2B5EF4-FFF2-40B4-BE49-F238E27FC236}">
                <a16:creationId xmlns:a16="http://schemas.microsoft.com/office/drawing/2014/main" id="{0828ED38-053B-074D-A6A5-1C9374EA7F4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a:extLst>
              <a:ext uri="{FF2B5EF4-FFF2-40B4-BE49-F238E27FC236}">
                <a16:creationId xmlns:a16="http://schemas.microsoft.com/office/drawing/2014/main" id="{41C1F544-4F91-82A6-00C9-2CD07BD90F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6" name="Picture 5" descr="A picture containing ax, vector graphics&#10;&#10;Description automatically generated">
            <a:extLst>
              <a:ext uri="{FF2B5EF4-FFF2-40B4-BE49-F238E27FC236}">
                <a16:creationId xmlns:a16="http://schemas.microsoft.com/office/drawing/2014/main" id="{19B06383-A6CB-5648-834D-B48F237057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15" name="Picture 14" descr="Icon&#10;&#10;Description automatically generated with medium confidence">
            <a:extLst>
              <a:ext uri="{FF2B5EF4-FFF2-40B4-BE49-F238E27FC236}">
                <a16:creationId xmlns:a16="http://schemas.microsoft.com/office/drawing/2014/main" id="{D9A59EDF-990B-8A48-B3FB-ACAE78C6BE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a:extLst>
              <a:ext uri="{FF2B5EF4-FFF2-40B4-BE49-F238E27FC236}">
                <a16:creationId xmlns:a16="http://schemas.microsoft.com/office/drawing/2014/main" id="{0B51B024-02F2-5EFA-230E-7EF4CB1584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a:extLst>
              <a:ext uri="{FF2B5EF4-FFF2-40B4-BE49-F238E27FC236}">
                <a16:creationId xmlns:a16="http://schemas.microsoft.com/office/drawing/2014/main" id="{5A176635-0D9A-318C-7E7A-70539D9E69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descr="Shape&#10;&#10;Description automatically generated">
            <a:extLst>
              <a:ext uri="{FF2B5EF4-FFF2-40B4-BE49-F238E27FC236}">
                <a16:creationId xmlns:a16="http://schemas.microsoft.com/office/drawing/2014/main" id="{78491E11-C10D-5DDF-F581-B813FF83605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5B4B1BE7-2571-2635-2BAE-7919281B9E0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Shape&#10;&#10;Description automatically generated">
            <a:extLst>
              <a:ext uri="{FF2B5EF4-FFF2-40B4-BE49-F238E27FC236}">
                <a16:creationId xmlns:a16="http://schemas.microsoft.com/office/drawing/2014/main" id="{DC83551F-5FB0-9945-E01E-6CB9436CE2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a:extLst>
              <a:ext uri="{FF2B5EF4-FFF2-40B4-BE49-F238E27FC236}">
                <a16:creationId xmlns:a16="http://schemas.microsoft.com/office/drawing/2014/main" id="{317DA136-F775-4E4C-35DB-866AF036B4E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hqprint">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descr="Shape&#10;&#10;Description automatically generated">
            <a:extLst>
              <a:ext uri="{FF2B5EF4-FFF2-40B4-BE49-F238E27FC236}">
                <a16:creationId xmlns:a16="http://schemas.microsoft.com/office/drawing/2014/main" id="{C0329EC4-43A1-4C93-CC9C-F8056BDA6D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052FB48F-821A-CA54-A34E-E55E101C6CC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 List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6" name="Picture 45" descr="Shape&#10;&#10;Description automatically generated">
            <a:extLst>
              <a:ext uri="{FF2B5EF4-FFF2-40B4-BE49-F238E27FC236}">
                <a16:creationId xmlns:a16="http://schemas.microsoft.com/office/drawing/2014/main" id="{D0C3721D-6354-0D00-0D29-E1A27C93E6F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7" name="TextBox 26">
            <a:extLst>
              <a:ext uri="{FF2B5EF4-FFF2-40B4-BE49-F238E27FC236}">
                <a16:creationId xmlns:a16="http://schemas.microsoft.com/office/drawing/2014/main" id="{35565AC2-DB77-DCDB-808B-BF51C9FFA89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8" name="Text Placeholder 11">
            <a:extLst>
              <a:ext uri="{FF2B5EF4-FFF2-40B4-BE49-F238E27FC236}">
                <a16:creationId xmlns:a16="http://schemas.microsoft.com/office/drawing/2014/main" id="{04A903AE-E2D6-5F9D-50A4-1473F9218254}"/>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9" name="Text Placeholder 11">
            <a:extLst>
              <a:ext uri="{FF2B5EF4-FFF2-40B4-BE49-F238E27FC236}">
                <a16:creationId xmlns:a16="http://schemas.microsoft.com/office/drawing/2014/main" id="{CE01E99E-260A-2E00-5A10-B640DA7C8C9E}"/>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8" name="Text Placeholder 4">
            <a:extLst>
              <a:ext uri="{FF2B5EF4-FFF2-40B4-BE49-F238E27FC236}">
                <a16:creationId xmlns:a16="http://schemas.microsoft.com/office/drawing/2014/main" id="{816DAC74-8EE3-1746-99BA-A5E8DA7424EA}"/>
              </a:ext>
            </a:extLst>
          </p:cNvPr>
          <p:cNvSpPr>
            <a:spLocks noGrp="1"/>
          </p:cNvSpPr>
          <p:nvPr>
            <p:ph type="body" sz="quarter" idx="27" hasCustomPrompt="1"/>
          </p:nvPr>
        </p:nvSpPr>
        <p:spPr>
          <a:xfrm>
            <a:off x="3286746" y="156244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9" name="Text Placeholder 11">
            <a:extLst>
              <a:ext uri="{FF2B5EF4-FFF2-40B4-BE49-F238E27FC236}">
                <a16:creationId xmlns:a16="http://schemas.microsoft.com/office/drawing/2014/main" id="{D626BEB0-893F-DB77-7783-7CC66EADF597}"/>
              </a:ext>
            </a:extLst>
          </p:cNvPr>
          <p:cNvSpPr>
            <a:spLocks noGrp="1"/>
          </p:cNvSpPr>
          <p:nvPr>
            <p:ph type="body" sz="quarter" idx="12" hasCustomPrompt="1"/>
          </p:nvPr>
        </p:nvSpPr>
        <p:spPr>
          <a:xfrm>
            <a:off x="887895" y="156244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0" name="Text Placeholder 4">
            <a:extLst>
              <a:ext uri="{FF2B5EF4-FFF2-40B4-BE49-F238E27FC236}">
                <a16:creationId xmlns:a16="http://schemas.microsoft.com/office/drawing/2014/main" id="{034433D2-285A-2138-B801-9350BFC7DFBE}"/>
              </a:ext>
            </a:extLst>
          </p:cNvPr>
          <p:cNvSpPr>
            <a:spLocks noGrp="1"/>
          </p:cNvSpPr>
          <p:nvPr>
            <p:ph type="body" sz="quarter" idx="28" hasCustomPrompt="1"/>
          </p:nvPr>
        </p:nvSpPr>
        <p:spPr>
          <a:xfrm>
            <a:off x="3286746" y="245933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1" name="Text Placeholder 11">
            <a:extLst>
              <a:ext uri="{FF2B5EF4-FFF2-40B4-BE49-F238E27FC236}">
                <a16:creationId xmlns:a16="http://schemas.microsoft.com/office/drawing/2014/main" id="{2B0C5214-C8B5-BB5C-400E-6D335A90D847}"/>
              </a:ext>
            </a:extLst>
          </p:cNvPr>
          <p:cNvSpPr>
            <a:spLocks noGrp="1"/>
          </p:cNvSpPr>
          <p:nvPr>
            <p:ph type="body" sz="quarter" idx="29" hasCustomPrompt="1"/>
          </p:nvPr>
        </p:nvSpPr>
        <p:spPr>
          <a:xfrm>
            <a:off x="887895" y="245933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2" name="Text Placeholder 4">
            <a:extLst>
              <a:ext uri="{FF2B5EF4-FFF2-40B4-BE49-F238E27FC236}">
                <a16:creationId xmlns:a16="http://schemas.microsoft.com/office/drawing/2014/main" id="{08C2F145-D295-DD87-F65F-5B20EF149970}"/>
              </a:ext>
            </a:extLst>
          </p:cNvPr>
          <p:cNvSpPr>
            <a:spLocks noGrp="1"/>
          </p:cNvSpPr>
          <p:nvPr>
            <p:ph type="body" sz="quarter" idx="30" hasCustomPrompt="1"/>
          </p:nvPr>
        </p:nvSpPr>
        <p:spPr>
          <a:xfrm>
            <a:off x="3286746" y="335622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3" name="Text Placeholder 11">
            <a:extLst>
              <a:ext uri="{FF2B5EF4-FFF2-40B4-BE49-F238E27FC236}">
                <a16:creationId xmlns:a16="http://schemas.microsoft.com/office/drawing/2014/main" id="{F7C453FF-E315-37FD-0D9E-C09E04B12F7A}"/>
              </a:ext>
            </a:extLst>
          </p:cNvPr>
          <p:cNvSpPr>
            <a:spLocks noGrp="1"/>
          </p:cNvSpPr>
          <p:nvPr>
            <p:ph type="body" sz="quarter" idx="31" hasCustomPrompt="1"/>
          </p:nvPr>
        </p:nvSpPr>
        <p:spPr>
          <a:xfrm>
            <a:off x="887895" y="335622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4" name="Text Placeholder 4">
            <a:extLst>
              <a:ext uri="{FF2B5EF4-FFF2-40B4-BE49-F238E27FC236}">
                <a16:creationId xmlns:a16="http://schemas.microsoft.com/office/drawing/2014/main" id="{F8F9FC77-DF8B-FDB1-2221-949F35B1E2DE}"/>
              </a:ext>
            </a:extLst>
          </p:cNvPr>
          <p:cNvSpPr>
            <a:spLocks noGrp="1"/>
          </p:cNvSpPr>
          <p:nvPr>
            <p:ph type="body" sz="quarter" idx="32" hasCustomPrompt="1"/>
          </p:nvPr>
        </p:nvSpPr>
        <p:spPr>
          <a:xfrm>
            <a:off x="3286746" y="4249549"/>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F2515635-1F1A-5EC5-9397-A7584981B605}"/>
              </a:ext>
            </a:extLst>
          </p:cNvPr>
          <p:cNvSpPr>
            <a:spLocks noGrp="1"/>
          </p:cNvSpPr>
          <p:nvPr>
            <p:ph type="body" sz="quarter" idx="33" hasCustomPrompt="1"/>
          </p:nvPr>
        </p:nvSpPr>
        <p:spPr>
          <a:xfrm>
            <a:off x="887895" y="4249549"/>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1D819EE6-532E-7816-0325-42D8941AE6A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656751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50" charset="0"/>
                <a:cs typeface="Poppins" panose="00000500000000000000" pitchFamily="50" charset="0"/>
              </a:defRPr>
            </a:lvl1pPr>
          </a:lstStyle>
          <a:p>
            <a:r>
              <a:rPr lang="en-US"/>
              <a:t>Click icon to add picture</a:t>
            </a:r>
          </a:p>
        </p:txBody>
      </p:sp>
      <p:pic>
        <p:nvPicPr>
          <p:cNvPr id="4" name="Picture 3" descr="Icon&#10;&#10;Description automatically generated">
            <a:extLst>
              <a:ext uri="{FF2B5EF4-FFF2-40B4-BE49-F238E27FC236}">
                <a16:creationId xmlns:a16="http://schemas.microsoft.com/office/drawing/2014/main" id="{6ED31C04-0A53-3A47-8287-081AE26B8A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a:extLst>
              <a:ext uri="{FF2B5EF4-FFF2-40B4-BE49-F238E27FC236}">
                <a16:creationId xmlns:a16="http://schemas.microsoft.com/office/drawing/2014/main" id="{95ADE654-C78D-7069-71BF-CB8E04298D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 List - Pink">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CAEB22FC-8717-3ACD-B1AA-0DDD82CD2BF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6" name="TextBox 35">
            <a:extLst>
              <a:ext uri="{FF2B5EF4-FFF2-40B4-BE49-F238E27FC236}">
                <a16:creationId xmlns:a16="http://schemas.microsoft.com/office/drawing/2014/main" id="{4A74F5EC-4A0A-EE9E-CEEC-0C8B1DEDD4A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4" name="Text Placeholder 11">
            <a:extLst>
              <a:ext uri="{FF2B5EF4-FFF2-40B4-BE49-F238E27FC236}">
                <a16:creationId xmlns:a16="http://schemas.microsoft.com/office/drawing/2014/main" id="{9EC74F6E-3E12-4CC9-3CF9-A0A016ADF3D3}"/>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8" name="Text Placeholder 11">
            <a:extLst>
              <a:ext uri="{FF2B5EF4-FFF2-40B4-BE49-F238E27FC236}">
                <a16:creationId xmlns:a16="http://schemas.microsoft.com/office/drawing/2014/main" id="{DAC45FAB-EC84-4094-4E00-5D39E06DC8EF}"/>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7971CCC8-8887-2D6D-F859-840625714F85}"/>
              </a:ext>
            </a:extLst>
          </p:cNvPr>
          <p:cNvSpPr>
            <a:spLocks noGrp="1"/>
          </p:cNvSpPr>
          <p:nvPr>
            <p:ph type="body" sz="quarter" idx="27" hasCustomPrompt="1"/>
          </p:nvPr>
        </p:nvSpPr>
        <p:spPr>
          <a:xfrm>
            <a:off x="3286746" y="156244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93C70281-93BC-78B1-39A7-6A9CC94228F5}"/>
              </a:ext>
            </a:extLst>
          </p:cNvPr>
          <p:cNvSpPr>
            <a:spLocks noGrp="1"/>
          </p:cNvSpPr>
          <p:nvPr>
            <p:ph type="body" sz="quarter" idx="12" hasCustomPrompt="1"/>
          </p:nvPr>
        </p:nvSpPr>
        <p:spPr>
          <a:xfrm>
            <a:off x="887895" y="156244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41913BF3-8DA6-86CE-9297-CF7440C214D0}"/>
              </a:ext>
            </a:extLst>
          </p:cNvPr>
          <p:cNvSpPr>
            <a:spLocks noGrp="1"/>
          </p:cNvSpPr>
          <p:nvPr>
            <p:ph type="body" sz="quarter" idx="28" hasCustomPrompt="1"/>
          </p:nvPr>
        </p:nvSpPr>
        <p:spPr>
          <a:xfrm>
            <a:off x="3286746" y="245933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9" name="Text Placeholder 11">
            <a:extLst>
              <a:ext uri="{FF2B5EF4-FFF2-40B4-BE49-F238E27FC236}">
                <a16:creationId xmlns:a16="http://schemas.microsoft.com/office/drawing/2014/main" id="{F6994FB5-5FB6-3649-0B5C-0DE7371587EE}"/>
              </a:ext>
            </a:extLst>
          </p:cNvPr>
          <p:cNvSpPr>
            <a:spLocks noGrp="1"/>
          </p:cNvSpPr>
          <p:nvPr>
            <p:ph type="body" sz="quarter" idx="29" hasCustomPrompt="1"/>
          </p:nvPr>
        </p:nvSpPr>
        <p:spPr>
          <a:xfrm>
            <a:off x="887895" y="245933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0" name="Text Placeholder 4">
            <a:extLst>
              <a:ext uri="{FF2B5EF4-FFF2-40B4-BE49-F238E27FC236}">
                <a16:creationId xmlns:a16="http://schemas.microsoft.com/office/drawing/2014/main" id="{480BC2B6-2F32-2B89-2F65-DEDFE06C5F29}"/>
              </a:ext>
            </a:extLst>
          </p:cNvPr>
          <p:cNvSpPr>
            <a:spLocks noGrp="1"/>
          </p:cNvSpPr>
          <p:nvPr>
            <p:ph type="body" sz="quarter" idx="30" hasCustomPrompt="1"/>
          </p:nvPr>
        </p:nvSpPr>
        <p:spPr>
          <a:xfrm>
            <a:off x="3286746" y="335622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3" name="Text Placeholder 11">
            <a:extLst>
              <a:ext uri="{FF2B5EF4-FFF2-40B4-BE49-F238E27FC236}">
                <a16:creationId xmlns:a16="http://schemas.microsoft.com/office/drawing/2014/main" id="{EF834E28-71E5-8B57-FCC7-46E2FEE233DD}"/>
              </a:ext>
            </a:extLst>
          </p:cNvPr>
          <p:cNvSpPr>
            <a:spLocks noGrp="1"/>
          </p:cNvSpPr>
          <p:nvPr>
            <p:ph type="body" sz="quarter" idx="31" hasCustomPrompt="1"/>
          </p:nvPr>
        </p:nvSpPr>
        <p:spPr>
          <a:xfrm>
            <a:off x="887895" y="335622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1984B553-0CF7-BBE3-8247-C11CDDCFA73B}"/>
              </a:ext>
            </a:extLst>
          </p:cNvPr>
          <p:cNvSpPr>
            <a:spLocks noGrp="1"/>
          </p:cNvSpPr>
          <p:nvPr>
            <p:ph type="body" sz="quarter" idx="32" hasCustomPrompt="1"/>
          </p:nvPr>
        </p:nvSpPr>
        <p:spPr>
          <a:xfrm>
            <a:off x="3286746" y="4249549"/>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9" name="Text Placeholder 11">
            <a:extLst>
              <a:ext uri="{FF2B5EF4-FFF2-40B4-BE49-F238E27FC236}">
                <a16:creationId xmlns:a16="http://schemas.microsoft.com/office/drawing/2014/main" id="{01AC7231-C3AA-8DB0-7055-96197A3F30DA}"/>
              </a:ext>
            </a:extLst>
          </p:cNvPr>
          <p:cNvSpPr>
            <a:spLocks noGrp="1"/>
          </p:cNvSpPr>
          <p:nvPr>
            <p:ph type="body" sz="quarter" idx="33" hasCustomPrompt="1"/>
          </p:nvPr>
        </p:nvSpPr>
        <p:spPr>
          <a:xfrm>
            <a:off x="887895" y="4249549"/>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7" name="Picture 6">
            <a:extLst>
              <a:ext uri="{FF2B5EF4-FFF2-40B4-BE49-F238E27FC236}">
                <a16:creationId xmlns:a16="http://schemas.microsoft.com/office/drawing/2014/main" id="{5D266997-B6CA-C429-0D2C-74E70FBC7A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647392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 List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1E32E92A-D60B-13B9-30ED-6BA5F1EDCE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D09E5BE0-09DA-15C3-2ADE-E1DB04ED1C1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AA34D264-D08C-0201-6BF1-636745F0544D}"/>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230135D4-803B-4DF5-9DDF-8CFC64C30466}"/>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C9476F1-805D-12F6-C40A-921E21A365D0}"/>
              </a:ext>
            </a:extLst>
          </p:cNvPr>
          <p:cNvSpPr>
            <a:spLocks noGrp="1"/>
          </p:cNvSpPr>
          <p:nvPr>
            <p:ph type="body" sz="quarter" idx="27" hasCustomPrompt="1"/>
          </p:nvPr>
        </p:nvSpPr>
        <p:spPr>
          <a:xfrm>
            <a:off x="3286746" y="156244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F1B542CF-469A-BF23-4EF9-B73FE940A59B}"/>
              </a:ext>
            </a:extLst>
          </p:cNvPr>
          <p:cNvSpPr>
            <a:spLocks noGrp="1"/>
          </p:cNvSpPr>
          <p:nvPr>
            <p:ph type="body" sz="quarter" idx="12" hasCustomPrompt="1"/>
          </p:nvPr>
        </p:nvSpPr>
        <p:spPr>
          <a:xfrm>
            <a:off x="887895" y="156244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AC7EF676-AF43-70E8-FB03-904CA94EC6E6}"/>
              </a:ext>
            </a:extLst>
          </p:cNvPr>
          <p:cNvSpPr>
            <a:spLocks noGrp="1"/>
          </p:cNvSpPr>
          <p:nvPr>
            <p:ph type="body" sz="quarter" idx="28" hasCustomPrompt="1"/>
          </p:nvPr>
        </p:nvSpPr>
        <p:spPr>
          <a:xfrm>
            <a:off x="3286746" y="245933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A31A30F3-E0AB-4333-FC27-1CA81121A4A7}"/>
              </a:ext>
            </a:extLst>
          </p:cNvPr>
          <p:cNvSpPr>
            <a:spLocks noGrp="1"/>
          </p:cNvSpPr>
          <p:nvPr>
            <p:ph type="body" sz="quarter" idx="29" hasCustomPrompt="1"/>
          </p:nvPr>
        </p:nvSpPr>
        <p:spPr>
          <a:xfrm>
            <a:off x="887895" y="245933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CC6F3B42-12FA-AB16-C752-2D3AA399C58E}"/>
              </a:ext>
            </a:extLst>
          </p:cNvPr>
          <p:cNvSpPr>
            <a:spLocks noGrp="1"/>
          </p:cNvSpPr>
          <p:nvPr>
            <p:ph type="body" sz="quarter" idx="30" hasCustomPrompt="1"/>
          </p:nvPr>
        </p:nvSpPr>
        <p:spPr>
          <a:xfrm>
            <a:off x="3286746" y="335622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3CBCFE3C-98F5-4CBE-B476-7DA12DB92E19}"/>
              </a:ext>
            </a:extLst>
          </p:cNvPr>
          <p:cNvSpPr>
            <a:spLocks noGrp="1"/>
          </p:cNvSpPr>
          <p:nvPr>
            <p:ph type="body" sz="quarter" idx="31" hasCustomPrompt="1"/>
          </p:nvPr>
        </p:nvSpPr>
        <p:spPr>
          <a:xfrm>
            <a:off x="887895" y="335622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BBBEC787-2362-ECDC-D4F9-5B3386B2171D}"/>
              </a:ext>
            </a:extLst>
          </p:cNvPr>
          <p:cNvSpPr>
            <a:spLocks noGrp="1"/>
          </p:cNvSpPr>
          <p:nvPr>
            <p:ph type="body" sz="quarter" idx="32" hasCustomPrompt="1"/>
          </p:nvPr>
        </p:nvSpPr>
        <p:spPr>
          <a:xfrm>
            <a:off x="3286746" y="4249549"/>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5316AE4E-85A5-6332-E3F9-F94D35286018}"/>
              </a:ext>
            </a:extLst>
          </p:cNvPr>
          <p:cNvSpPr>
            <a:spLocks noGrp="1"/>
          </p:cNvSpPr>
          <p:nvPr>
            <p:ph type="body" sz="quarter" idx="33" hasCustomPrompt="1"/>
          </p:nvPr>
        </p:nvSpPr>
        <p:spPr>
          <a:xfrm>
            <a:off x="887895" y="4249549"/>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6C3E81DC-D1F7-D057-AEF0-4BBDAFA3003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527288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C107E3E2-7CA3-497F-C4E8-4ECE3460E5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5AD93BCC-9ABA-3DB6-4ED6-2BD13246CBC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descr="Shape&#10;&#10;Description automatically generated">
            <a:extLst>
              <a:ext uri="{FF2B5EF4-FFF2-40B4-BE49-F238E27FC236}">
                <a16:creationId xmlns:a16="http://schemas.microsoft.com/office/drawing/2014/main" id="{5BD7FBF3-7226-2149-BBD3-0981851732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descr="Shape&#10;&#10;Description automatically generated">
            <a:extLst>
              <a:ext uri="{FF2B5EF4-FFF2-40B4-BE49-F238E27FC236}">
                <a16:creationId xmlns:a16="http://schemas.microsoft.com/office/drawing/2014/main" id="{0CDFCC4E-7800-CD8E-7918-FDBF10EDE7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AE34CE98-E3B1-6061-EDE1-1BE86846C71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93273484-F508-2B81-CCEE-DC47E2E8AA6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5C790601-4580-5ADA-F52F-147800921BD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071417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e Chart &amp; Copy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2C2B24-B59D-4045-B95F-60BA9A01695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52BFE576-A66B-7FC2-2AF8-D9E087E5F717}"/>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D86881BD-54AC-7487-0941-5BB9151601CA}"/>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4D97A87F-8E6A-F78D-2518-1700657A7FBA}"/>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02B87BCE-4110-4945-8965-86EF471BD5C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45EC8079-8BCF-9E9A-455F-1A5CAC815545}"/>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FE5E9D17-411D-CACE-6EE7-57DAEF36B31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618EF7DC-1E5C-B9D3-A788-F0B8F2A68CC1}"/>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BB586181-7C71-E362-374D-D81E521D3D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34467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e Chart &amp; Copy - Purpl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770BCA8-BFE1-BD4C-8A2B-F873ACAEF21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14" name="Round Single Corner of Rectangle 6">
            <a:extLst>
              <a:ext uri="{FF2B5EF4-FFF2-40B4-BE49-F238E27FC236}">
                <a16:creationId xmlns:a16="http://schemas.microsoft.com/office/drawing/2014/main" id="{5EE03332-6A33-A4DC-1B53-C8E0ED83CF34}"/>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92594254-34B5-3D2F-8C9E-B4CF5619E4EB}"/>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61CFF534-4266-FB7E-ECB3-915EBA7E4778}"/>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8C870DDD-0474-0E67-8EE1-F6A7B942272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AE9ED43E-DEDD-8388-30B6-DA88176A2417}"/>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C195E836-04B5-EA96-187B-20C706FCC954}"/>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AABAC910-D562-B43B-D4A6-4369B25191CE}"/>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8A8F8D57-D7F0-C0BA-B1AB-FA27880A45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490109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e Chart &amp; Copy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697FB0-A487-634A-AFFC-B0FA0F10772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F81D5E62-54E8-91C1-B1DC-3631E16FFAEC}"/>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0AD0970C-6421-A42E-0F95-DCB033DB9EB2}"/>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66478310-0DF0-9183-8E4A-BBB12EE20402}"/>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05CD6409-287B-3038-1114-7628DCD1F30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67A0FF1C-9422-2209-7C7A-E0A2D747B0D6}"/>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8F9F0D77-12CE-8ADC-96D3-AC1745EFF62B}"/>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1B19F31F-971E-506B-20EB-7212F8B7630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C75E0C39-A58A-88F5-7763-881132BDF9A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204871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8" name="Picture 7">
            <a:extLst>
              <a:ext uri="{FF2B5EF4-FFF2-40B4-BE49-F238E27FC236}">
                <a16:creationId xmlns:a16="http://schemas.microsoft.com/office/drawing/2014/main" id="{80C98C54-E3BB-6758-54CF-5A28F76F67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CC59290A-21C8-252A-8F81-5329E41ECF3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CACB3074-1854-E7EC-F48F-3A436A9ECE7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DB69A77A-2865-2800-84A5-23627231AA4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06AF88F0-EB3C-10FF-135B-7E354D928A2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07E50EC8-E5C7-AD40-90E5-430C56B16F7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4" name="TextBox 23">
            <a:extLst>
              <a:ext uri="{FF2B5EF4-FFF2-40B4-BE49-F238E27FC236}">
                <a16:creationId xmlns:a16="http://schemas.microsoft.com/office/drawing/2014/main" id="{522A1E28-041A-B3F5-D5FB-EABC446DAE3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3B847471-0055-301D-46FD-68020323DA5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229558BF-A54E-47FA-68A6-97DFAB2933C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7" name="TextBox 26">
            <a:extLst>
              <a:ext uri="{FF2B5EF4-FFF2-40B4-BE49-F238E27FC236}">
                <a16:creationId xmlns:a16="http://schemas.microsoft.com/office/drawing/2014/main" id="{888213F3-4453-A554-A2A2-1E2477D6A25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E3E81F7C-61DD-D358-4A52-ABFFD0542A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9DCE3FF2-F47F-EF71-B12F-36613C1F63D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7" name="TextBox 26">
            <a:extLst>
              <a:ext uri="{FF2B5EF4-FFF2-40B4-BE49-F238E27FC236}">
                <a16:creationId xmlns:a16="http://schemas.microsoft.com/office/drawing/2014/main" id="{228F1C98-6D29-CDD1-9F34-084D00E4780D}"/>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E057109C-F92E-0D50-7E20-FC588E76B0B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C8EEEF07-1889-D507-89A8-BB2EE63EB0B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517B80B5-A611-770D-A4A5-4985E7825C1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4429783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defRPr>
            </a:lvl1pPr>
          </a:lstStyle>
          <a:p>
            <a:endParaRPr lang="en-US" dirty="0"/>
          </a:p>
        </p:txBody>
      </p:sp>
      <p:pic>
        <p:nvPicPr>
          <p:cNvPr id="6" name="Picture 5" descr="A picture containing ax, vector graphics&#10;&#10;Description automatically generated">
            <a:extLst>
              <a:ext uri="{FF2B5EF4-FFF2-40B4-BE49-F238E27FC236}">
                <a16:creationId xmlns:a16="http://schemas.microsoft.com/office/drawing/2014/main" id="{19B06383-A6CB-5648-834D-B48F237057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spTree>
    <p:extLst>
      <p:ext uri="{BB962C8B-B14F-4D97-AF65-F5344CB8AC3E}">
        <p14:creationId xmlns:p14="http://schemas.microsoft.com/office/powerpoint/2010/main" val="3044071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descr="Shape&#10;&#10;Description automatically generated with medium confidence">
            <a:extLst>
              <a:ext uri="{FF2B5EF4-FFF2-40B4-BE49-F238E27FC236}">
                <a16:creationId xmlns:a16="http://schemas.microsoft.com/office/drawing/2014/main" id="{2B25C514-5CFA-FD4E-BB21-038E4D8FF81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a:p>
        </p:txBody>
      </p:sp>
    </p:spTree>
    <p:extLst>
      <p:ext uri="{BB962C8B-B14F-4D97-AF65-F5344CB8AC3E}">
        <p14:creationId xmlns:p14="http://schemas.microsoft.com/office/powerpoint/2010/main" val="36525077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descr="Icon&#10;&#10;Description automatically generated with medium confidence">
            <a:extLst>
              <a:ext uri="{FF2B5EF4-FFF2-40B4-BE49-F238E27FC236}">
                <a16:creationId xmlns:a16="http://schemas.microsoft.com/office/drawing/2014/main" id="{C3B3B649-1EB8-9846-A24F-3002667E74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DD4F8-C9DA-CD10-7F0A-98A2826C79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9676" y="5829301"/>
            <a:ext cx="1709990" cy="584195"/>
          </a:xfrm>
          <a:prstGeom prst="rect">
            <a:avLst/>
          </a:prstGeom>
        </p:spPr>
      </p:pic>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spTree>
    <p:extLst>
      <p:ext uri="{BB962C8B-B14F-4D97-AF65-F5344CB8AC3E}">
        <p14:creationId xmlns:p14="http://schemas.microsoft.com/office/powerpoint/2010/main" val="2161260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88F0E0-0334-005F-5AE6-97F8EFADF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descr="Shape&#10;&#10;Description automatically generated with medium confidence">
            <a:extLst>
              <a:ext uri="{FF2B5EF4-FFF2-40B4-BE49-F238E27FC236}">
                <a16:creationId xmlns:a16="http://schemas.microsoft.com/office/drawing/2014/main" id="{2B25C514-5CFA-FD4E-BB21-038E4D8FF81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7" name="Picture 6">
            <a:extLst>
              <a:ext uri="{FF2B5EF4-FFF2-40B4-BE49-F238E27FC236}">
                <a16:creationId xmlns:a16="http://schemas.microsoft.com/office/drawing/2014/main" id="{E4D12D21-2F9E-2846-20E0-F0307CE082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Only - Yellow">
    <p:bg>
      <p:bgPr>
        <a:blipFill dpi="0" rotWithShape="1">
          <a:blip r:embed="rId2" cstate="hqprint">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descr="Shape&#10;&#10;Description automatically generated">
            <a:extLst>
              <a:ext uri="{FF2B5EF4-FFF2-40B4-BE49-F238E27FC236}">
                <a16:creationId xmlns:a16="http://schemas.microsoft.com/office/drawing/2014/main" id="{C0329EC4-43A1-4C93-CC9C-F8056BDA6D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8713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3" name="Picture 2" descr="A picture containing ax, tool&#10;&#10;Description automatically generated">
            <a:extLst>
              <a:ext uri="{FF2B5EF4-FFF2-40B4-BE49-F238E27FC236}">
                <a16:creationId xmlns:a16="http://schemas.microsoft.com/office/drawing/2014/main" id="{331C3DB8-28FE-CD4A-AC01-87EE1020C5A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3" name="Picture 2" descr="A picture containing ax, tool, vector graphics&#10;&#10;Description automatically generated">
            <a:extLst>
              <a:ext uri="{FF2B5EF4-FFF2-40B4-BE49-F238E27FC236}">
                <a16:creationId xmlns:a16="http://schemas.microsoft.com/office/drawing/2014/main" id="{044E638D-6AD4-9B4C-B7A9-1F0500BFE0F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4.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A8F9F-42A8-344E-BFDB-6B187AAC9728}" type="datetimeFigureOut">
              <a:rPr lang="en-US" smtClean="0"/>
              <a:t>4/4/2024</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E0D0-DB37-5740-9BD9-F5C7BF39F16E}" type="slidenum">
              <a:rPr lang="en-US" smtClean="0"/>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 id="214748393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9" r:id="rId12"/>
    <p:sldLayoutId id="2147483842" r:id="rId13"/>
    <p:sldLayoutId id="2147483918"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936" r:id="rId26"/>
    <p:sldLayoutId id="214748393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creativecommons.org/licenses/by-nc-sa/3.0/" TargetMode="External"/><Relationship Id="rId4" Type="http://schemas.openxmlformats.org/officeDocument/2006/relationships/hyperlink" Target="https://www.peoplematters.in/news/employee-engagement/nine-in-10-employees-report-some-level-of-anxiety-from-the-pandemic-survey-2587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2.jp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Diagram&#10;&#10;Description automatically generated">
            <a:extLst>
              <a:ext uri="{FF2B5EF4-FFF2-40B4-BE49-F238E27FC236}">
                <a16:creationId xmlns:a16="http://schemas.microsoft.com/office/drawing/2014/main" id="{F6227D2D-196B-483D-9CE4-80513CD14C5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857" r="17857"/>
          <a:stretch/>
        </p:blipFill>
        <p:spPr/>
      </p:pic>
      <p:sp>
        <p:nvSpPr>
          <p:cNvPr id="14" name="Text Placeholder 13">
            <a:extLst>
              <a:ext uri="{FF2B5EF4-FFF2-40B4-BE49-F238E27FC236}">
                <a16:creationId xmlns:a16="http://schemas.microsoft.com/office/drawing/2014/main" id="{BCD67DD9-3DAA-313B-8305-6C266ED950EB}"/>
              </a:ext>
            </a:extLst>
          </p:cNvPr>
          <p:cNvSpPr>
            <a:spLocks noGrp="1"/>
          </p:cNvSpPr>
          <p:nvPr>
            <p:ph type="body" sz="quarter" idx="11"/>
          </p:nvPr>
        </p:nvSpPr>
        <p:spPr>
          <a:xfrm>
            <a:off x="408207" y="559121"/>
            <a:ext cx="5557585" cy="2511250"/>
          </a:xfrm>
        </p:spPr>
        <p:txBody>
          <a:bodyPr/>
          <a:lstStyle/>
          <a:p>
            <a:r>
              <a:rPr lang="en-GB" sz="3600">
                <a:latin typeface="+mj-lt"/>
                <a:ea typeface="Calibri" panose="020F0502020204030204" pitchFamily="34" charset="0"/>
                <a:cs typeface="Arial" panose="020B0604020202020204" pitchFamily="34" charset="0"/>
              </a:rPr>
              <a:t>Can we reduce anxiety of students sitting online exams? Sharing best practice between SPS and LHCS.</a:t>
            </a:r>
            <a:endParaRPr lang="en-GB" sz="3600">
              <a:latin typeface="+mj-lt"/>
            </a:endParaRPr>
          </a:p>
        </p:txBody>
      </p:sp>
      <p:sp>
        <p:nvSpPr>
          <p:cNvPr id="19" name="Text Placeholder 18">
            <a:extLst>
              <a:ext uri="{FF2B5EF4-FFF2-40B4-BE49-F238E27FC236}">
                <a16:creationId xmlns:a16="http://schemas.microsoft.com/office/drawing/2014/main" id="{1BB76042-EFD8-49BF-921A-C014CDB31EAF}"/>
              </a:ext>
            </a:extLst>
          </p:cNvPr>
          <p:cNvSpPr>
            <a:spLocks noGrp="1"/>
          </p:cNvSpPr>
          <p:nvPr>
            <p:ph type="body" sz="quarter" idx="12"/>
          </p:nvPr>
        </p:nvSpPr>
        <p:spPr>
          <a:xfrm>
            <a:off x="408208" y="3390576"/>
            <a:ext cx="5557584" cy="1305402"/>
          </a:xfrm>
        </p:spPr>
        <p:txBody>
          <a:bodyPr/>
          <a:lstStyle/>
          <a:p>
            <a:r>
              <a:rPr lang="en-GB" sz="2400"/>
              <a:t>Fiona Moorman, Gemma Warriner and Becca Whitehead</a:t>
            </a:r>
          </a:p>
          <a:p>
            <a:endParaRPr lang="en-GB"/>
          </a:p>
        </p:txBody>
      </p:sp>
      <p:sp>
        <p:nvSpPr>
          <p:cNvPr id="12" name="Title 4">
            <a:extLst>
              <a:ext uri="{FF2B5EF4-FFF2-40B4-BE49-F238E27FC236}">
                <a16:creationId xmlns:a16="http://schemas.microsoft.com/office/drawing/2014/main" id="{846CBF74-7AED-681F-0721-D3F36CD73025}"/>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a:latin typeface="Poppins SemiBold" panose="00000700000000000000" pitchFamily="2" charset="0"/>
                <a:cs typeface="Poppins SemiBold" panose="00000700000000000000" pitchFamily="2" charset="0"/>
              </a:rPr>
              <a:t>Front Cover Title 1 </a:t>
            </a:r>
          </a:p>
        </p:txBody>
      </p:sp>
      <p:sp>
        <p:nvSpPr>
          <p:cNvPr id="5" name="TextBox 4">
            <a:extLst>
              <a:ext uri="{FF2B5EF4-FFF2-40B4-BE49-F238E27FC236}">
                <a16:creationId xmlns:a16="http://schemas.microsoft.com/office/drawing/2014/main" id="{6BD929FE-6146-4F7C-99B5-09FDE79998E7}"/>
              </a:ext>
            </a:extLst>
          </p:cNvPr>
          <p:cNvSpPr txBox="1"/>
          <p:nvPr/>
        </p:nvSpPr>
        <p:spPr>
          <a:xfrm>
            <a:off x="8595916" y="5133945"/>
            <a:ext cx="4124589" cy="200055"/>
          </a:xfrm>
          <a:prstGeom prst="rect">
            <a:avLst/>
          </a:prstGeom>
          <a:noFill/>
        </p:spPr>
        <p:txBody>
          <a:bodyPr wrap="square" rtlCol="0">
            <a:spAutoFit/>
          </a:bodyPr>
          <a:lstStyle/>
          <a:p>
            <a:r>
              <a:rPr lang="en-GB" sz="700">
                <a:solidFill>
                  <a:schemeClr val="accent2">
                    <a:lumMod val="20000"/>
                    <a:lumOff val="80000"/>
                  </a:schemeClr>
                </a:solidFill>
                <a:hlinkClick r:id="rId4" tooltip="https://www.peoplematters.in/news/employee-engagement/nine-in-10-employees-report-some-level-of-anxiety-from-the-pandemic-survey-25879">
                  <a:extLst>
                    <a:ext uri="{A12FA001-AC4F-418D-AE19-62706E023703}">
                      <ahyp:hlinkClr xmlns:ahyp="http://schemas.microsoft.com/office/drawing/2018/hyperlinkcolor" val="tx"/>
                    </a:ext>
                  </a:extLst>
                </a:hlinkClick>
              </a:rPr>
              <a:t>This Photo</a:t>
            </a:r>
            <a:r>
              <a:rPr lang="en-GB" sz="700">
                <a:solidFill>
                  <a:schemeClr val="accent2">
                    <a:lumMod val="20000"/>
                    <a:lumOff val="80000"/>
                  </a:schemeClr>
                </a:solidFill>
              </a:rPr>
              <a:t> by Unknown Author is licensed under </a:t>
            </a:r>
            <a:r>
              <a:rPr lang="en-GB" sz="700">
                <a:solidFill>
                  <a:schemeClr val="accent2">
                    <a:lumMod val="20000"/>
                    <a:lumOff val="80000"/>
                  </a:schemeClr>
                </a:solidFill>
                <a:hlinkClick r:id="rId5" tooltip="https://creativecommons.org/licenses/by-nc-sa/3.0/">
                  <a:extLst>
                    <a:ext uri="{A12FA001-AC4F-418D-AE19-62706E023703}">
                      <ahyp:hlinkClr xmlns:ahyp="http://schemas.microsoft.com/office/drawing/2018/hyperlinkcolor" val="tx"/>
                    </a:ext>
                  </a:extLst>
                </a:hlinkClick>
              </a:rPr>
              <a:t>CC BY-SA-NC</a:t>
            </a:r>
            <a:endParaRPr lang="en-GB" sz="700">
              <a:solidFill>
                <a:schemeClr val="accent2">
                  <a:lumMod val="20000"/>
                  <a:lumOff val="80000"/>
                </a:schemeClr>
              </a:solidFill>
            </a:endParaRPr>
          </a:p>
        </p:txBody>
      </p:sp>
      <p:pic>
        <p:nvPicPr>
          <p:cNvPr id="6" name="Picture 5" descr="A black background with white text&#10;&#10;Description automatically generated">
            <a:extLst>
              <a:ext uri="{FF2B5EF4-FFF2-40B4-BE49-F238E27FC236}">
                <a16:creationId xmlns:a16="http://schemas.microsoft.com/office/drawing/2014/main" id="{16A2F41F-AE23-6372-C54A-ADD058C59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207" y="5095125"/>
            <a:ext cx="3344251" cy="477750"/>
          </a:xfrm>
          <a:prstGeom prst="rect">
            <a:avLst/>
          </a:prstGeom>
        </p:spPr>
      </p:pic>
    </p:spTree>
    <p:extLst>
      <p:ext uri="{BB962C8B-B14F-4D97-AF65-F5344CB8AC3E}">
        <p14:creationId xmlns:p14="http://schemas.microsoft.com/office/powerpoint/2010/main" val="3771289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7CA43876-89C4-CC00-F19C-244D3C064E75}"/>
              </a:ext>
            </a:extLst>
          </p:cNvPr>
          <p:cNvSpPr>
            <a:spLocks noGrp="1"/>
          </p:cNvSpPr>
          <p:nvPr>
            <p:ph type="body" sz="quarter" idx="12"/>
          </p:nvPr>
        </p:nvSpPr>
        <p:spPr>
          <a:xfrm>
            <a:off x="453879" y="411757"/>
            <a:ext cx="9591229" cy="289311"/>
          </a:xfrm>
        </p:spPr>
        <p:txBody>
          <a:bodyPr/>
          <a:lstStyle/>
          <a:p>
            <a:r>
              <a:rPr lang="en-GB" sz="3000" dirty="0"/>
              <a:t>Questionnaire and focus group</a:t>
            </a:r>
            <a:endParaRPr lang="en-GB" sz="3000" b="1" dirty="0">
              <a:latin typeface="Poppins" panose="00000500000000000000" pitchFamily="2" charset="0"/>
              <a:cs typeface="Poppins" panose="00000500000000000000" pitchFamily="2" charset="0"/>
            </a:endParaRPr>
          </a:p>
          <a:p>
            <a:endParaRPr lang="en-GB" dirty="0"/>
          </a:p>
        </p:txBody>
      </p:sp>
      <p:sp>
        <p:nvSpPr>
          <p:cNvPr id="9" name="Rectangle: Single Corner Rounded 8">
            <a:extLst>
              <a:ext uri="{FF2B5EF4-FFF2-40B4-BE49-F238E27FC236}">
                <a16:creationId xmlns:a16="http://schemas.microsoft.com/office/drawing/2014/main" id="{18883729-3BBB-FF0A-B4F0-993857C31971}"/>
              </a:ext>
              <a:ext uri="{C183D7F6-B498-43B3-948B-1728B52AA6E4}">
                <adec:decorative xmlns:adec="http://schemas.microsoft.com/office/drawing/2017/decorative" val="1"/>
              </a:ext>
            </a:extLst>
          </p:cNvPr>
          <p:cNvSpPr/>
          <p:nvPr/>
        </p:nvSpPr>
        <p:spPr>
          <a:xfrm>
            <a:off x="7849795" y="1075265"/>
            <a:ext cx="3888326" cy="3131233"/>
          </a:xfrm>
          <a:prstGeom prst="round1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21" name="Text Placeholder 9">
            <a:extLst>
              <a:ext uri="{FF2B5EF4-FFF2-40B4-BE49-F238E27FC236}">
                <a16:creationId xmlns:a16="http://schemas.microsoft.com/office/drawing/2014/main" id="{360E7F1E-8772-0341-2F2F-DDCA75342F59}"/>
              </a:ext>
            </a:extLst>
          </p:cNvPr>
          <p:cNvSpPr txBox="1">
            <a:spLocks/>
          </p:cNvSpPr>
          <p:nvPr/>
        </p:nvSpPr>
        <p:spPr>
          <a:xfrm>
            <a:off x="528170" y="1176499"/>
            <a:ext cx="6352814" cy="1161340"/>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400" dirty="0">
              <a:latin typeface="Poppins" panose="00000500000000000000" pitchFamily="2" charset="0"/>
              <a:cs typeface="Poppins" panose="00000500000000000000" pitchFamily="2" charset="0"/>
            </a:endParaRPr>
          </a:p>
        </p:txBody>
      </p:sp>
      <p:sp>
        <p:nvSpPr>
          <p:cNvPr id="22" name="Text Placeholder 9">
            <a:extLst>
              <a:ext uri="{FF2B5EF4-FFF2-40B4-BE49-F238E27FC236}">
                <a16:creationId xmlns:a16="http://schemas.microsoft.com/office/drawing/2014/main" id="{489F411B-7E92-388E-E302-7E3EF8455779}"/>
              </a:ext>
            </a:extLst>
          </p:cNvPr>
          <p:cNvSpPr txBox="1">
            <a:spLocks/>
          </p:cNvSpPr>
          <p:nvPr/>
        </p:nvSpPr>
        <p:spPr>
          <a:xfrm>
            <a:off x="591282" y="2796252"/>
            <a:ext cx="6774107" cy="148813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400" dirty="0">
              <a:latin typeface="Poppins" panose="00000500000000000000" pitchFamily="2" charset="0"/>
              <a:cs typeface="Poppins" panose="00000500000000000000" pitchFamily="2" charset="0"/>
            </a:endParaRPr>
          </a:p>
        </p:txBody>
      </p:sp>
      <p:sp>
        <p:nvSpPr>
          <p:cNvPr id="23" name="Text Placeholder 9">
            <a:extLst>
              <a:ext uri="{FF2B5EF4-FFF2-40B4-BE49-F238E27FC236}">
                <a16:creationId xmlns:a16="http://schemas.microsoft.com/office/drawing/2014/main" id="{470D4A0E-843E-B080-AAA3-4E09C68AEAE3}"/>
              </a:ext>
            </a:extLst>
          </p:cNvPr>
          <p:cNvSpPr txBox="1">
            <a:spLocks/>
          </p:cNvSpPr>
          <p:nvPr/>
        </p:nvSpPr>
        <p:spPr>
          <a:xfrm>
            <a:off x="979403" y="3998731"/>
            <a:ext cx="6628189" cy="148813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400" dirty="0">
              <a:latin typeface="Poppins" panose="00000500000000000000" pitchFamily="2" charset="0"/>
              <a:cs typeface="Poppins" panose="00000500000000000000" pitchFamily="2" charset="0"/>
            </a:endParaRPr>
          </a:p>
        </p:txBody>
      </p:sp>
      <p:sp>
        <p:nvSpPr>
          <p:cNvPr id="2" name="Text Placeholder 9">
            <a:extLst>
              <a:ext uri="{FF2B5EF4-FFF2-40B4-BE49-F238E27FC236}">
                <a16:creationId xmlns:a16="http://schemas.microsoft.com/office/drawing/2014/main" id="{BA510723-D4E2-9E83-838A-F8E28591D904}"/>
              </a:ext>
            </a:extLst>
          </p:cNvPr>
          <p:cNvSpPr txBox="1">
            <a:spLocks/>
          </p:cNvSpPr>
          <p:nvPr/>
        </p:nvSpPr>
        <p:spPr>
          <a:xfrm>
            <a:off x="680570" y="1328899"/>
            <a:ext cx="6352814" cy="1161340"/>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b="0" dirty="0">
                <a:solidFill>
                  <a:srgbClr val="000000"/>
                </a:solidFill>
                <a:effectLst/>
                <a:latin typeface="Poppins" panose="00000500000000000000" pitchFamily="2" charset="0"/>
                <a:cs typeface="Poppins" panose="00000500000000000000" pitchFamily="2" charset="0"/>
              </a:rPr>
              <a:t>“I’d spent years working towards doing these exams, and everything  that comes with that, and I felt reassured that I would be at home in a known and cosy environment, and I had everything set up, I thought, but I could not have prepared myself as the sheer panic when</a:t>
            </a:r>
            <a:r>
              <a:rPr lang="en-GB" sz="1800" dirty="0">
                <a:solidFill>
                  <a:srgbClr val="000000"/>
                </a:solidFill>
                <a:latin typeface="Poppins" panose="00000500000000000000" pitchFamily="2" charset="0"/>
                <a:cs typeface="Poppins" panose="00000500000000000000" pitchFamily="2" charset="0"/>
              </a:rPr>
              <a:t> …</a:t>
            </a:r>
            <a:r>
              <a:rPr lang="en-GB" sz="1800" b="0" dirty="0">
                <a:solidFill>
                  <a:srgbClr val="000000"/>
                </a:solidFill>
                <a:effectLst/>
                <a:latin typeface="Poppins" panose="00000500000000000000" pitchFamily="2" charset="0"/>
                <a:cs typeface="Poppins" panose="00000500000000000000" pitchFamily="2" charset="0"/>
              </a:rPr>
              <a:t>the digital timer that you have on the screen was ticking down </a:t>
            </a:r>
          </a:p>
          <a:p>
            <a:pPr>
              <a:lnSpc>
                <a:spcPct val="100000"/>
              </a:lnSpc>
            </a:pPr>
            <a:endParaRPr lang="en-GB" sz="1800" dirty="0">
              <a:solidFill>
                <a:srgbClr val="000000"/>
              </a:solidFill>
              <a:latin typeface="Poppins" panose="00000500000000000000" pitchFamily="2" charset="0"/>
              <a:cs typeface="Poppins" panose="00000500000000000000" pitchFamily="2" charset="0"/>
            </a:endParaRPr>
          </a:p>
          <a:p>
            <a:pPr>
              <a:lnSpc>
                <a:spcPct val="100000"/>
              </a:lnSpc>
            </a:pPr>
            <a:r>
              <a:rPr lang="en-GB" sz="1800" dirty="0">
                <a:solidFill>
                  <a:srgbClr val="000000"/>
                </a:solidFill>
                <a:latin typeface="Poppins" panose="00000500000000000000" pitchFamily="2" charset="0"/>
                <a:cs typeface="Poppins" panose="00000500000000000000" pitchFamily="2" charset="0"/>
              </a:rPr>
              <a:t>I</a:t>
            </a:r>
            <a:r>
              <a:rPr lang="en-GB" sz="1800" b="0" dirty="0">
                <a:solidFill>
                  <a:srgbClr val="000000"/>
                </a:solidFill>
                <a:effectLst/>
                <a:latin typeface="Poppins" panose="00000500000000000000" pitchFamily="2" charset="0"/>
                <a:cs typeface="Poppins" panose="00000500000000000000" pitchFamily="2" charset="0"/>
              </a:rPr>
              <a:t>t really did panic for me and it definitely did affect my performance on the day, so in future I would have to prepare for that element of it”</a:t>
            </a:r>
            <a:endParaRPr lang="en-GB" sz="1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282050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168FA2-3EDD-40D6-A248-6213353D5C52}"/>
              </a:ext>
            </a:extLst>
          </p:cNvPr>
          <p:cNvSpPr>
            <a:spLocks noGrp="1"/>
          </p:cNvSpPr>
          <p:nvPr>
            <p:ph type="body" sz="quarter" idx="11"/>
          </p:nvPr>
        </p:nvSpPr>
        <p:spPr>
          <a:xfrm>
            <a:off x="5275119" y="404664"/>
            <a:ext cx="4715313" cy="2275474"/>
          </a:xfrm>
        </p:spPr>
        <p:txBody>
          <a:bodyPr/>
          <a:lstStyle/>
          <a:p>
            <a:r>
              <a:rPr lang="en-GB" sz="4800" dirty="0">
                <a:latin typeface="Poppins" panose="00000500000000000000" pitchFamily="2" charset="0"/>
                <a:cs typeface="Poppins" panose="00000500000000000000" pitchFamily="2" charset="0"/>
              </a:rPr>
              <a:t>Theme 2</a:t>
            </a:r>
          </a:p>
          <a:p>
            <a:endParaRPr lang="en-GB" sz="4800" dirty="0">
              <a:latin typeface="Poppins" panose="00000500000000000000" pitchFamily="2" charset="0"/>
              <a:cs typeface="Poppins" panose="00000500000000000000" pitchFamily="2" charset="0"/>
            </a:endParaRPr>
          </a:p>
          <a:p>
            <a:r>
              <a:rPr lang="en-GB" sz="4800" dirty="0">
                <a:latin typeface="Poppins" panose="00000500000000000000" pitchFamily="2" charset="0"/>
                <a:cs typeface="Poppins" panose="00000500000000000000" pitchFamily="2" charset="0"/>
              </a:rPr>
              <a:t>Lack of time? </a:t>
            </a:r>
          </a:p>
        </p:txBody>
      </p:sp>
      <p:pic>
        <p:nvPicPr>
          <p:cNvPr id="15" name="Picture Placeholder 14" descr="Half face clock on a wall">
            <a:extLst>
              <a:ext uri="{FF2B5EF4-FFF2-40B4-BE49-F238E27FC236}">
                <a16:creationId xmlns:a16="http://schemas.microsoft.com/office/drawing/2014/main" id="{E08FB7C3-7E45-43B6-8FF6-B7F858D6807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557" r="13557"/>
          <a:stretch/>
        </p:blipFill>
        <p:spPr/>
      </p:pic>
      <p:pic>
        <p:nvPicPr>
          <p:cNvPr id="4" name="Picture 3" descr="A black background with white text&#10;&#10;Description automatically generated">
            <a:extLst>
              <a:ext uri="{FF2B5EF4-FFF2-40B4-BE49-F238E27FC236}">
                <a16:creationId xmlns:a16="http://schemas.microsoft.com/office/drawing/2014/main" id="{B4901433-ACBD-BAC1-6B2A-82BC9B8EB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150" y="5724466"/>
            <a:ext cx="4587249" cy="655321"/>
          </a:xfrm>
          <a:prstGeom prst="rect">
            <a:avLst/>
          </a:prstGeom>
        </p:spPr>
      </p:pic>
    </p:spTree>
    <p:extLst>
      <p:ext uri="{BB962C8B-B14F-4D97-AF65-F5344CB8AC3E}">
        <p14:creationId xmlns:p14="http://schemas.microsoft.com/office/powerpoint/2010/main" val="3793315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ACC7E-92DB-4912-88E2-05D775F5FBB6}"/>
              </a:ext>
            </a:extLst>
          </p:cNvPr>
          <p:cNvSpPr>
            <a:spLocks noGrp="1"/>
          </p:cNvSpPr>
          <p:nvPr>
            <p:ph type="body" sz="quarter" idx="24"/>
          </p:nvPr>
        </p:nvSpPr>
        <p:spPr>
          <a:xfrm>
            <a:off x="332179" y="81836"/>
            <a:ext cx="10384971" cy="497161"/>
          </a:xfrm>
        </p:spPr>
        <p:txBody>
          <a:bodyPr/>
          <a:lstStyle/>
          <a:p>
            <a:r>
              <a:rPr lang="en-GB" dirty="0"/>
              <a:t>Survey : Exam experience overall</a:t>
            </a:r>
          </a:p>
        </p:txBody>
      </p:sp>
      <p:sp>
        <p:nvSpPr>
          <p:cNvPr id="3" name="Text Placeholder 9">
            <a:extLst>
              <a:ext uri="{FF2B5EF4-FFF2-40B4-BE49-F238E27FC236}">
                <a16:creationId xmlns:a16="http://schemas.microsoft.com/office/drawing/2014/main" id="{FD44D6B9-91BA-1B8E-2F07-662F1A7F6249}"/>
              </a:ext>
            </a:extLst>
          </p:cNvPr>
          <p:cNvSpPr txBox="1">
            <a:spLocks/>
          </p:cNvSpPr>
          <p:nvPr/>
        </p:nvSpPr>
        <p:spPr>
          <a:xfrm>
            <a:off x="830943" y="1071419"/>
            <a:ext cx="3983794" cy="1007966"/>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latin typeface="Poppins" panose="00000500000000000000" pitchFamily="2" charset="0"/>
                <a:cs typeface="Poppins" panose="00000500000000000000" pitchFamily="2" charset="0"/>
              </a:rPr>
              <a:t>The word cloud for free the free text answers indicated that lack of time was a large factor</a:t>
            </a:r>
          </a:p>
          <a:p>
            <a:pPr>
              <a:lnSpc>
                <a:spcPct val="100000"/>
              </a:lnSpc>
            </a:pPr>
            <a:endParaRPr lang="en-GB" sz="2000" dirty="0">
              <a:latin typeface="Poppins" panose="00000500000000000000" pitchFamily="2" charset="0"/>
              <a:cs typeface="Poppins" panose="00000500000000000000" pitchFamily="2" charset="0"/>
            </a:endParaRPr>
          </a:p>
          <a:p>
            <a:pPr>
              <a:lnSpc>
                <a:spcPct val="100000"/>
              </a:lnSpc>
            </a:pPr>
            <a:r>
              <a:rPr lang="en-GB" sz="2000" dirty="0">
                <a:latin typeface="Poppins" panose="00000500000000000000" pitchFamily="2" charset="0"/>
                <a:cs typeface="Poppins" panose="00000500000000000000" pitchFamily="2" charset="0"/>
              </a:rPr>
              <a:t>38 students who responded to the question ‘Were you able to complete your remote exam’, indicated that they were unable to complete their exam (38; 11.2%), with 20 citing time related issues specifically</a:t>
            </a:r>
          </a:p>
          <a:p>
            <a:pPr>
              <a:lnSpc>
                <a:spcPct val="100000"/>
              </a:lnSpc>
            </a:pPr>
            <a:endParaRPr lang="en-GB" sz="1600" dirty="0">
              <a:latin typeface="Poppins" panose="00000500000000000000" pitchFamily="2" charset="0"/>
              <a:cs typeface="Poppins" panose="00000500000000000000" pitchFamily="2" charset="0"/>
            </a:endParaRPr>
          </a:p>
          <a:p>
            <a:pPr>
              <a:lnSpc>
                <a:spcPct val="100000"/>
              </a:lnSpc>
            </a:pPr>
            <a:endParaRPr lang="en-GB" sz="1600" dirty="0">
              <a:latin typeface="Poppins" panose="00000500000000000000" pitchFamily="2" charset="0"/>
              <a:cs typeface="Poppins" panose="00000500000000000000" pitchFamily="2" charset="0"/>
            </a:endParaRPr>
          </a:p>
          <a:p>
            <a:pPr>
              <a:lnSpc>
                <a:spcPct val="100000"/>
              </a:lnSpc>
            </a:pPr>
            <a:endParaRPr lang="en-GB" sz="1600" dirty="0">
              <a:latin typeface="Poppins" panose="00000500000000000000" pitchFamily="2" charset="0"/>
              <a:cs typeface="Poppins" panose="00000500000000000000" pitchFamily="2" charset="0"/>
            </a:endParaRPr>
          </a:p>
          <a:p>
            <a:pPr>
              <a:lnSpc>
                <a:spcPct val="100000"/>
              </a:lnSpc>
            </a:pPr>
            <a:endParaRPr lang="en-GB" sz="1600" dirty="0">
              <a:latin typeface="Poppins" panose="00000500000000000000" pitchFamily="2" charset="0"/>
              <a:cs typeface="Poppins" panose="00000500000000000000" pitchFamily="2" charset="0"/>
            </a:endParaRPr>
          </a:p>
          <a:p>
            <a:pPr>
              <a:lnSpc>
                <a:spcPct val="100000"/>
              </a:lnSpc>
            </a:pPr>
            <a:endParaRPr lang="en-GB" sz="1600" dirty="0">
              <a:latin typeface="Poppins" panose="00000500000000000000" pitchFamily="2" charset="0"/>
              <a:cs typeface="Poppins" panose="00000500000000000000" pitchFamily="2" charset="0"/>
            </a:endParaRPr>
          </a:p>
          <a:p>
            <a:pPr>
              <a:lnSpc>
                <a:spcPct val="100000"/>
              </a:lnSpc>
            </a:pPr>
            <a:endParaRPr lang="en-GB" sz="1600" dirty="0">
              <a:latin typeface="Poppins" panose="00000500000000000000" pitchFamily="2" charset="0"/>
              <a:cs typeface="Poppins" panose="00000500000000000000" pitchFamily="2" charset="0"/>
            </a:endParaRPr>
          </a:p>
          <a:p>
            <a:pPr>
              <a:lnSpc>
                <a:spcPct val="100000"/>
              </a:lnSpc>
            </a:pPr>
            <a:endParaRPr lang="en-GB" sz="1600" dirty="0">
              <a:latin typeface="Poppins" panose="00000500000000000000" pitchFamily="2" charset="0"/>
              <a:cs typeface="Poppins" panose="00000500000000000000" pitchFamily="2" charset="0"/>
            </a:endParaRPr>
          </a:p>
          <a:p>
            <a:pPr>
              <a:lnSpc>
                <a:spcPct val="100000"/>
              </a:lnSpc>
            </a:pPr>
            <a:endParaRPr lang="en-GB" sz="1400" dirty="0">
              <a:latin typeface="Poppins" panose="00000500000000000000" pitchFamily="2" charset="0"/>
              <a:cs typeface="Poppins" panose="00000500000000000000" pitchFamily="2" charset="0"/>
            </a:endParaRPr>
          </a:p>
        </p:txBody>
      </p:sp>
      <p:pic>
        <p:nvPicPr>
          <p:cNvPr id="1026" name="Picture 2" descr="Graphical user interface, application&#10;&#10;Description automatically generated with medium confidence">
            <a:extLst>
              <a:ext uri="{FF2B5EF4-FFF2-40B4-BE49-F238E27FC236}">
                <a16:creationId xmlns:a16="http://schemas.microsoft.com/office/drawing/2014/main" id="{E4DFD079-F4D1-8840-2504-8791060CC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2797"/>
            <a:ext cx="5970814" cy="57104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xt&#10;&#10;Description automatically generated with medium confidence">
            <a:extLst>
              <a:ext uri="{FF2B5EF4-FFF2-40B4-BE49-F238E27FC236}">
                <a16:creationId xmlns:a16="http://schemas.microsoft.com/office/drawing/2014/main" id="{B5E8D2E1-1B5A-6E8E-CBE0-528BE5845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022" y="759838"/>
            <a:ext cx="6420200" cy="6016326"/>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EB6EF906-4BFB-4FDA-8632-0E5FD33EDA7C}"/>
              </a:ext>
            </a:extLst>
          </p:cNvPr>
          <p:cNvSpPr/>
          <p:nvPr/>
        </p:nvSpPr>
        <p:spPr>
          <a:xfrm rot="10800000">
            <a:off x="5524664" y="5115791"/>
            <a:ext cx="75842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Arrow: Right 5">
            <a:extLst>
              <a:ext uri="{FF2B5EF4-FFF2-40B4-BE49-F238E27FC236}">
                <a16:creationId xmlns:a16="http://schemas.microsoft.com/office/drawing/2014/main" id="{EB6EF906-4BFB-4FDA-8632-0E5FD33EDA7C}"/>
              </a:ext>
            </a:extLst>
          </p:cNvPr>
          <p:cNvSpPr/>
          <p:nvPr/>
        </p:nvSpPr>
        <p:spPr>
          <a:xfrm rot="10800000">
            <a:off x="11236680" y="5540664"/>
            <a:ext cx="75842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2340287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ACC7E-92DB-4912-88E2-05D775F5FBB6}"/>
              </a:ext>
            </a:extLst>
          </p:cNvPr>
          <p:cNvSpPr>
            <a:spLocks noGrp="1"/>
          </p:cNvSpPr>
          <p:nvPr>
            <p:ph type="body" sz="quarter" idx="24"/>
          </p:nvPr>
        </p:nvSpPr>
        <p:spPr>
          <a:xfrm>
            <a:off x="729343" y="404664"/>
            <a:ext cx="10384971" cy="497161"/>
          </a:xfrm>
        </p:spPr>
        <p:txBody>
          <a:bodyPr/>
          <a:lstStyle/>
          <a:p>
            <a:r>
              <a:rPr lang="en-GB" dirty="0"/>
              <a:t>Survey : Reasons for exam non completion</a:t>
            </a:r>
          </a:p>
        </p:txBody>
      </p:sp>
      <p:sp>
        <p:nvSpPr>
          <p:cNvPr id="11" name="Arrow: Right 10">
            <a:extLst>
              <a:ext uri="{FF2B5EF4-FFF2-40B4-BE49-F238E27FC236}">
                <a16:creationId xmlns:a16="http://schemas.microsoft.com/office/drawing/2014/main" id="{AAB403CC-7BE6-4DA3-9957-5A06549FE88E}"/>
              </a:ext>
            </a:extLst>
          </p:cNvPr>
          <p:cNvSpPr/>
          <p:nvPr/>
        </p:nvSpPr>
        <p:spPr>
          <a:xfrm rot="10800000">
            <a:off x="9271146" y="4372352"/>
            <a:ext cx="758422"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 name="Text Placeholder 9">
            <a:extLst>
              <a:ext uri="{FF2B5EF4-FFF2-40B4-BE49-F238E27FC236}">
                <a16:creationId xmlns:a16="http://schemas.microsoft.com/office/drawing/2014/main" id="{FD44D6B9-91BA-1B8E-2F07-662F1A7F6249}"/>
              </a:ext>
            </a:extLst>
          </p:cNvPr>
          <p:cNvSpPr txBox="1">
            <a:spLocks/>
          </p:cNvSpPr>
          <p:nvPr/>
        </p:nvSpPr>
        <p:spPr>
          <a:xfrm>
            <a:off x="830943" y="1071419"/>
            <a:ext cx="3983794" cy="1007966"/>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latin typeface="Poppins" panose="00000500000000000000" pitchFamily="2" charset="0"/>
                <a:cs typeface="Poppins" panose="00000500000000000000" pitchFamily="2" charset="0"/>
              </a:rPr>
              <a:t>The word cloud for free the free text answers indicated that lack of time was a large factor</a:t>
            </a:r>
          </a:p>
          <a:p>
            <a:pPr>
              <a:lnSpc>
                <a:spcPct val="100000"/>
              </a:lnSpc>
            </a:pPr>
            <a:endParaRPr lang="en-GB" sz="2000" dirty="0">
              <a:latin typeface="Poppins" panose="00000500000000000000" pitchFamily="2" charset="0"/>
              <a:cs typeface="Poppins" panose="00000500000000000000" pitchFamily="2" charset="0"/>
            </a:endParaRPr>
          </a:p>
          <a:p>
            <a:pPr>
              <a:lnSpc>
                <a:spcPct val="100000"/>
              </a:lnSpc>
            </a:pPr>
            <a:r>
              <a:rPr lang="en-GB" sz="2000" dirty="0">
                <a:latin typeface="Poppins" panose="00000500000000000000" pitchFamily="2" charset="0"/>
                <a:cs typeface="Poppins" panose="00000500000000000000" pitchFamily="2" charset="0"/>
              </a:rPr>
              <a:t>38 students who responded to the question ‘</a:t>
            </a:r>
            <a:r>
              <a:rPr lang="en-GB" sz="2000" b="1" dirty="0">
                <a:latin typeface="Poppins" panose="00000500000000000000" pitchFamily="2" charset="0"/>
                <a:cs typeface="Poppins" panose="00000500000000000000" pitchFamily="2" charset="0"/>
              </a:rPr>
              <a:t>Were you able to complete your remote exam</a:t>
            </a:r>
            <a:r>
              <a:rPr lang="en-GB" sz="2000" dirty="0">
                <a:latin typeface="Poppins" panose="00000500000000000000" pitchFamily="2" charset="0"/>
                <a:cs typeface="Poppins" panose="00000500000000000000" pitchFamily="2" charset="0"/>
              </a:rPr>
              <a:t>’, indicated that they were unable to complete their exam (38; 11.2%), with 20 citing time related issues specifically</a:t>
            </a:r>
          </a:p>
          <a:p>
            <a:pPr>
              <a:lnSpc>
                <a:spcPct val="100000"/>
              </a:lnSpc>
            </a:pPr>
            <a:endParaRPr lang="en-GB" sz="1600" dirty="0">
              <a:latin typeface="Poppins" panose="00000500000000000000" pitchFamily="2" charset="0"/>
              <a:cs typeface="Poppins" panose="00000500000000000000" pitchFamily="2" charset="0"/>
            </a:endParaRPr>
          </a:p>
          <a:p>
            <a:pPr>
              <a:lnSpc>
                <a:spcPct val="100000"/>
              </a:lnSpc>
            </a:pPr>
            <a:endParaRPr lang="en-GB" sz="1600" dirty="0">
              <a:latin typeface="Poppins" panose="00000500000000000000" pitchFamily="2" charset="0"/>
              <a:cs typeface="Poppins" panose="00000500000000000000" pitchFamily="2" charset="0"/>
            </a:endParaRPr>
          </a:p>
          <a:p>
            <a:pPr>
              <a:lnSpc>
                <a:spcPct val="100000"/>
              </a:lnSpc>
            </a:pPr>
            <a:endParaRPr lang="en-GB" sz="1600" dirty="0">
              <a:latin typeface="Poppins" panose="00000500000000000000" pitchFamily="2" charset="0"/>
              <a:cs typeface="Poppins" panose="00000500000000000000" pitchFamily="2" charset="0"/>
            </a:endParaRPr>
          </a:p>
          <a:p>
            <a:pPr>
              <a:lnSpc>
                <a:spcPct val="100000"/>
              </a:lnSpc>
            </a:pPr>
            <a:endParaRPr lang="en-GB" sz="1600" dirty="0">
              <a:latin typeface="Poppins" panose="00000500000000000000" pitchFamily="2" charset="0"/>
              <a:cs typeface="Poppins" panose="00000500000000000000" pitchFamily="2" charset="0"/>
            </a:endParaRPr>
          </a:p>
          <a:p>
            <a:pPr>
              <a:lnSpc>
                <a:spcPct val="100000"/>
              </a:lnSpc>
            </a:pPr>
            <a:endParaRPr lang="en-GB" sz="1600" dirty="0">
              <a:latin typeface="Poppins" panose="00000500000000000000" pitchFamily="2" charset="0"/>
              <a:cs typeface="Poppins" panose="00000500000000000000" pitchFamily="2" charset="0"/>
            </a:endParaRPr>
          </a:p>
          <a:p>
            <a:pPr>
              <a:lnSpc>
                <a:spcPct val="100000"/>
              </a:lnSpc>
            </a:pPr>
            <a:endParaRPr lang="en-GB" sz="1600" dirty="0">
              <a:latin typeface="Poppins" panose="00000500000000000000" pitchFamily="2" charset="0"/>
              <a:cs typeface="Poppins" panose="00000500000000000000" pitchFamily="2" charset="0"/>
            </a:endParaRPr>
          </a:p>
          <a:p>
            <a:pPr>
              <a:lnSpc>
                <a:spcPct val="100000"/>
              </a:lnSpc>
            </a:pPr>
            <a:endParaRPr lang="en-GB" sz="1600" dirty="0">
              <a:latin typeface="Poppins" panose="00000500000000000000" pitchFamily="2" charset="0"/>
              <a:cs typeface="Poppins" panose="00000500000000000000" pitchFamily="2" charset="0"/>
            </a:endParaRPr>
          </a:p>
          <a:p>
            <a:pPr>
              <a:lnSpc>
                <a:spcPct val="100000"/>
              </a:lnSpc>
            </a:pPr>
            <a:endParaRPr lang="en-GB" sz="1400" dirty="0">
              <a:latin typeface="Poppins" panose="00000500000000000000" pitchFamily="2" charset="0"/>
              <a:cs typeface="Poppins" panose="00000500000000000000" pitchFamily="2" charset="0"/>
            </a:endParaRPr>
          </a:p>
        </p:txBody>
      </p:sp>
      <p:pic>
        <p:nvPicPr>
          <p:cNvPr id="5" name="Picture 5" descr="A picture containing text&#10;&#10;Description automatically generated">
            <a:extLst>
              <a:ext uri="{FF2B5EF4-FFF2-40B4-BE49-F238E27FC236}">
                <a16:creationId xmlns:a16="http://schemas.microsoft.com/office/drawing/2014/main" id="{2B2243BE-516E-C743-6CA6-CE5F5284CD9E}"/>
              </a:ext>
            </a:extLst>
          </p:cNvPr>
          <p:cNvPicPr>
            <a:picLocks noChangeAspect="1"/>
          </p:cNvPicPr>
          <p:nvPr/>
        </p:nvPicPr>
        <p:blipFill rotWithShape="1">
          <a:blip r:embed="rId3"/>
          <a:srcRect l="32362" r="32986"/>
          <a:stretch/>
        </p:blipFill>
        <p:spPr>
          <a:xfrm>
            <a:off x="5404771" y="1071419"/>
            <a:ext cx="5605419" cy="4863918"/>
          </a:xfrm>
          <a:prstGeom prst="rect">
            <a:avLst/>
          </a:prstGeom>
        </p:spPr>
      </p:pic>
    </p:spTree>
    <p:extLst>
      <p:ext uri="{BB962C8B-B14F-4D97-AF65-F5344CB8AC3E}">
        <p14:creationId xmlns:p14="http://schemas.microsoft.com/office/powerpoint/2010/main" val="2513500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E61A11-3214-443B-820D-041A20CF4BA7}"/>
              </a:ext>
            </a:extLst>
          </p:cNvPr>
          <p:cNvSpPr>
            <a:spLocks noGrp="1"/>
          </p:cNvSpPr>
          <p:nvPr>
            <p:ph type="body" sz="quarter" idx="24"/>
          </p:nvPr>
        </p:nvSpPr>
        <p:spPr>
          <a:xfrm>
            <a:off x="413915" y="404664"/>
            <a:ext cx="11485642" cy="497161"/>
          </a:xfrm>
        </p:spPr>
        <p:txBody>
          <a:bodyPr/>
          <a:lstStyle/>
          <a:p>
            <a:r>
              <a:rPr lang="en-GB" dirty="0">
                <a:solidFill>
                  <a:schemeClr val="tx2"/>
                </a:solidFill>
              </a:rPr>
              <a:t>Survey : exam non-completion</a:t>
            </a:r>
          </a:p>
        </p:txBody>
      </p:sp>
      <p:sp>
        <p:nvSpPr>
          <p:cNvPr id="7" name="Content Placeholder 2">
            <a:extLst>
              <a:ext uri="{FF2B5EF4-FFF2-40B4-BE49-F238E27FC236}">
                <a16:creationId xmlns:a16="http://schemas.microsoft.com/office/drawing/2014/main" id="{A4655031-9885-407A-A557-82A71A455CDD}"/>
              </a:ext>
            </a:extLst>
          </p:cNvPr>
          <p:cNvSpPr txBox="1">
            <a:spLocks/>
          </p:cNvSpPr>
          <p:nvPr/>
        </p:nvSpPr>
        <p:spPr>
          <a:xfrm>
            <a:off x="413914" y="943745"/>
            <a:ext cx="11442617" cy="5509591"/>
          </a:xfrm>
          <a:prstGeom prst="rect">
            <a:avLst/>
          </a:prstGeom>
        </p:spPr>
        <p:txBody>
          <a:bodyPr lIns="36000" tIns="36000" rIns="36000" bIns="3600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300"/>
              </a:spcBef>
              <a:spcAft>
                <a:spcPts val="600"/>
              </a:spcAft>
            </a:pPr>
            <a:r>
              <a:rPr lang="en-GB" sz="1700" i="1" dirty="0">
                <a:cs typeface="Arial" panose="020B0604020202020204"/>
              </a:rPr>
              <a:t>It being open book was more of a hinder than a help - too tempting to refer to books which caused time to run out.’ </a:t>
            </a:r>
          </a:p>
          <a:p>
            <a:pPr>
              <a:lnSpc>
                <a:spcPct val="120000"/>
              </a:lnSpc>
              <a:spcBef>
                <a:spcPts val="300"/>
              </a:spcBef>
              <a:spcAft>
                <a:spcPts val="600"/>
              </a:spcAft>
            </a:pPr>
            <a:r>
              <a:rPr lang="en-GB" sz="1700" i="1" dirty="0">
                <a:cs typeface="Arial" panose="020B0604020202020204"/>
              </a:rPr>
              <a:t>‘Exam set as open book, but insufficient time to consult books’</a:t>
            </a:r>
          </a:p>
          <a:p>
            <a:pPr>
              <a:lnSpc>
                <a:spcPct val="120000"/>
              </a:lnSpc>
              <a:spcBef>
                <a:spcPts val="300"/>
              </a:spcBef>
              <a:spcAft>
                <a:spcPts val="600"/>
              </a:spcAft>
            </a:pPr>
            <a:r>
              <a:rPr lang="en-GB" sz="1700" i="1" dirty="0">
                <a:cs typeface="Arial" panose="020B0604020202020204"/>
              </a:rPr>
              <a:t>‘Time frame allowed to complete the questions was not long enough. Felt like I was under a lot of pressure from the start’</a:t>
            </a:r>
          </a:p>
          <a:p>
            <a:pPr>
              <a:lnSpc>
                <a:spcPct val="120000"/>
              </a:lnSpc>
              <a:spcBef>
                <a:spcPts val="300"/>
              </a:spcBef>
              <a:spcAft>
                <a:spcPts val="600"/>
              </a:spcAft>
            </a:pPr>
            <a:r>
              <a:rPr lang="en-GB" sz="1700" i="1" dirty="0">
                <a:cs typeface="Arial" panose="020B0604020202020204"/>
              </a:rPr>
              <a:t>‘I am not a novice where exams are concerned and have never failed to finish before. The time constraints meant there was no time for thought or planning and everything was rushed’</a:t>
            </a:r>
          </a:p>
          <a:p>
            <a:pPr>
              <a:lnSpc>
                <a:spcPct val="120000"/>
              </a:lnSpc>
              <a:spcBef>
                <a:spcPts val="300"/>
              </a:spcBef>
              <a:spcAft>
                <a:spcPts val="600"/>
              </a:spcAft>
            </a:pPr>
            <a:r>
              <a:rPr lang="en-GB" sz="1700" i="1" dirty="0">
                <a:cs typeface="Arial" panose="020B0604020202020204"/>
              </a:rPr>
              <a:t>‘I physically completed it but I was not able to use my Audio software </a:t>
            </a:r>
            <a:r>
              <a:rPr lang="en-GB" sz="1700" i="1" dirty="0" err="1">
                <a:cs typeface="Arial" panose="020B0604020202020204"/>
              </a:rPr>
              <a:t>eg</a:t>
            </a:r>
            <a:r>
              <a:rPr lang="en-GB" sz="1700" i="1" dirty="0">
                <a:cs typeface="Arial" panose="020B0604020202020204"/>
              </a:rPr>
              <a:t> read aloud which meant I have a high chance of missing marks for details.’</a:t>
            </a:r>
          </a:p>
          <a:p>
            <a:pPr>
              <a:lnSpc>
                <a:spcPct val="120000"/>
              </a:lnSpc>
              <a:spcBef>
                <a:spcPts val="300"/>
              </a:spcBef>
              <a:spcAft>
                <a:spcPts val="600"/>
              </a:spcAft>
            </a:pPr>
            <a:r>
              <a:rPr lang="en-GB" sz="1700" i="1" dirty="0">
                <a:cs typeface="Arial" panose="020B0604020202020204"/>
              </a:rPr>
              <a:t> ‘I submitted the exam but wasn't able to complete all questions due to the time taken to resolve technical issues and the slow speed of my laptop due to extreme heat.’</a:t>
            </a:r>
          </a:p>
          <a:p>
            <a:pPr>
              <a:lnSpc>
                <a:spcPct val="120000"/>
              </a:lnSpc>
              <a:spcBef>
                <a:spcPts val="300"/>
              </a:spcBef>
              <a:spcAft>
                <a:spcPts val="600"/>
              </a:spcAft>
            </a:pPr>
            <a:r>
              <a:rPr lang="en-GB" sz="1700" i="1" dirty="0">
                <a:cs typeface="Arial" panose="020B0604020202020204"/>
              </a:rPr>
              <a:t>‘I am unable to type quickly and this is a real disadvantage in this situation.’</a:t>
            </a:r>
          </a:p>
          <a:p>
            <a:r>
              <a:rPr lang="en-GB" sz="1700" i="1" dirty="0">
                <a:cs typeface="Arial" panose="020B0604020202020204"/>
              </a:rPr>
              <a:t>‘Time allowed - using a computer is actually slower than an exam in a room to complete.’‘</a:t>
            </a:r>
          </a:p>
        </p:txBody>
      </p:sp>
    </p:spTree>
    <p:extLst>
      <p:ext uri="{BB962C8B-B14F-4D97-AF65-F5344CB8AC3E}">
        <p14:creationId xmlns:p14="http://schemas.microsoft.com/office/powerpoint/2010/main" val="4212628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7CA43876-89C4-CC00-F19C-244D3C064E75}"/>
              </a:ext>
            </a:extLst>
          </p:cNvPr>
          <p:cNvSpPr>
            <a:spLocks noGrp="1"/>
          </p:cNvSpPr>
          <p:nvPr>
            <p:ph type="body" sz="quarter" idx="12"/>
          </p:nvPr>
        </p:nvSpPr>
        <p:spPr>
          <a:xfrm>
            <a:off x="576233" y="439000"/>
            <a:ext cx="9591229" cy="289311"/>
          </a:xfrm>
        </p:spPr>
        <p:txBody>
          <a:bodyPr/>
          <a:lstStyle/>
          <a:p>
            <a:r>
              <a:rPr lang="en-GB" sz="3000" dirty="0"/>
              <a:t>Questionnaire and focus group</a:t>
            </a:r>
          </a:p>
        </p:txBody>
      </p:sp>
      <p:sp>
        <p:nvSpPr>
          <p:cNvPr id="9" name="Rectangle: Single Corner Rounded 8">
            <a:extLst>
              <a:ext uri="{FF2B5EF4-FFF2-40B4-BE49-F238E27FC236}">
                <a16:creationId xmlns:a16="http://schemas.microsoft.com/office/drawing/2014/main" id="{18883729-3BBB-FF0A-B4F0-993857C31971}"/>
              </a:ext>
              <a:ext uri="{C183D7F6-B498-43B3-948B-1728B52AA6E4}">
                <adec:decorative xmlns:adec="http://schemas.microsoft.com/office/drawing/2017/decorative" val="1"/>
              </a:ext>
            </a:extLst>
          </p:cNvPr>
          <p:cNvSpPr/>
          <p:nvPr/>
        </p:nvSpPr>
        <p:spPr>
          <a:xfrm>
            <a:off x="7766315" y="873363"/>
            <a:ext cx="3957816" cy="3117170"/>
          </a:xfrm>
          <a:prstGeom prst="round1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21" name="Text Placeholder 9">
            <a:extLst>
              <a:ext uri="{FF2B5EF4-FFF2-40B4-BE49-F238E27FC236}">
                <a16:creationId xmlns:a16="http://schemas.microsoft.com/office/drawing/2014/main" id="{360E7F1E-8772-0341-2F2F-DDCA75342F59}"/>
              </a:ext>
            </a:extLst>
          </p:cNvPr>
          <p:cNvSpPr txBox="1">
            <a:spLocks/>
          </p:cNvSpPr>
          <p:nvPr/>
        </p:nvSpPr>
        <p:spPr>
          <a:xfrm>
            <a:off x="576233" y="1160981"/>
            <a:ext cx="6352814" cy="1161340"/>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b="0" dirty="0">
                <a:solidFill>
                  <a:srgbClr val="000000"/>
                </a:solidFill>
                <a:effectLst/>
                <a:latin typeface="Poppins" panose="00000500000000000000" pitchFamily="2" charset="0"/>
                <a:cs typeface="Poppins" panose="00000500000000000000" pitchFamily="2" charset="0"/>
              </a:rPr>
              <a:t>“Finally, I found the exam questions required a lot more time than that allocated. Disappointingly, I run out of time while I was working on a question for which I knew the answer”</a:t>
            </a:r>
            <a:endParaRPr lang="en-GB" sz="1400" dirty="0">
              <a:latin typeface="Poppins" panose="00000500000000000000" pitchFamily="2" charset="0"/>
              <a:cs typeface="Poppins" panose="00000500000000000000" pitchFamily="2" charset="0"/>
            </a:endParaRPr>
          </a:p>
        </p:txBody>
      </p:sp>
      <p:sp>
        <p:nvSpPr>
          <p:cNvPr id="22" name="Text Placeholder 9">
            <a:extLst>
              <a:ext uri="{FF2B5EF4-FFF2-40B4-BE49-F238E27FC236}">
                <a16:creationId xmlns:a16="http://schemas.microsoft.com/office/drawing/2014/main" id="{489F411B-7E92-388E-E302-7E3EF8455779}"/>
              </a:ext>
            </a:extLst>
          </p:cNvPr>
          <p:cNvSpPr txBox="1">
            <a:spLocks/>
          </p:cNvSpPr>
          <p:nvPr/>
        </p:nvSpPr>
        <p:spPr>
          <a:xfrm>
            <a:off x="576233" y="2739320"/>
            <a:ext cx="6774107" cy="148813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b="0" dirty="0">
                <a:solidFill>
                  <a:srgbClr val="000000"/>
                </a:solidFill>
                <a:effectLst/>
                <a:latin typeface="Poppins" panose="00000500000000000000" pitchFamily="2" charset="0"/>
                <a:cs typeface="Poppins" panose="00000500000000000000" pitchFamily="2" charset="0"/>
              </a:rPr>
              <a:t>“You don’t actually know the notes that well and that’s – it starts absorbing time, and once you get into the notes you start reading the notes again and that’s not what you are meant to be doing”</a:t>
            </a:r>
            <a:endParaRPr lang="en-GB" sz="1400" dirty="0">
              <a:latin typeface="Poppins" panose="00000500000000000000" pitchFamily="2" charset="0"/>
              <a:cs typeface="Poppins" panose="00000500000000000000" pitchFamily="2" charset="0"/>
            </a:endParaRPr>
          </a:p>
        </p:txBody>
      </p:sp>
      <p:sp>
        <p:nvSpPr>
          <p:cNvPr id="23" name="Text Placeholder 9">
            <a:extLst>
              <a:ext uri="{FF2B5EF4-FFF2-40B4-BE49-F238E27FC236}">
                <a16:creationId xmlns:a16="http://schemas.microsoft.com/office/drawing/2014/main" id="{470D4A0E-843E-B080-AAA3-4E09C68AEAE3}"/>
              </a:ext>
            </a:extLst>
          </p:cNvPr>
          <p:cNvSpPr txBox="1">
            <a:spLocks/>
          </p:cNvSpPr>
          <p:nvPr/>
        </p:nvSpPr>
        <p:spPr>
          <a:xfrm>
            <a:off x="2860878" y="4459511"/>
            <a:ext cx="8716709" cy="148813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b="0" dirty="0">
                <a:solidFill>
                  <a:srgbClr val="000000"/>
                </a:solidFill>
                <a:effectLst/>
                <a:latin typeface="Poppins" panose="00000500000000000000" pitchFamily="2" charset="0"/>
                <a:cs typeface="Poppins" panose="00000500000000000000" pitchFamily="2" charset="0"/>
              </a:rPr>
              <a:t>“I actually found it more stressful having access to my books and the internet than in a conventional exam setting!  It was too much of a temptation to look up something you didn’t know”</a:t>
            </a:r>
            <a:endParaRPr lang="en-GB" sz="1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325197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168FA2-3EDD-40D6-A248-6213353D5C52}"/>
              </a:ext>
            </a:extLst>
          </p:cNvPr>
          <p:cNvSpPr>
            <a:spLocks noGrp="1"/>
          </p:cNvSpPr>
          <p:nvPr>
            <p:ph type="body" sz="quarter" idx="11"/>
          </p:nvPr>
        </p:nvSpPr>
        <p:spPr>
          <a:xfrm>
            <a:off x="5275119" y="404664"/>
            <a:ext cx="5891645" cy="1113418"/>
          </a:xfrm>
        </p:spPr>
        <p:txBody>
          <a:bodyPr/>
          <a:lstStyle/>
          <a:p>
            <a:r>
              <a:rPr lang="en-GB" sz="4800" dirty="0">
                <a:latin typeface="Poppins" panose="00000500000000000000" pitchFamily="2" charset="0"/>
                <a:cs typeface="Poppins" panose="00000500000000000000" pitchFamily="2" charset="0"/>
              </a:rPr>
              <a:t>Theme 3</a:t>
            </a:r>
          </a:p>
          <a:p>
            <a:endParaRPr lang="en-GB" sz="4800" dirty="0">
              <a:latin typeface="Poppins" panose="00000500000000000000" pitchFamily="2" charset="0"/>
              <a:cs typeface="Poppins" panose="00000500000000000000" pitchFamily="2" charset="0"/>
            </a:endParaRPr>
          </a:p>
          <a:p>
            <a:r>
              <a:rPr lang="en-GB" sz="4800" dirty="0">
                <a:latin typeface="Poppins" panose="00000500000000000000" pitchFamily="2" charset="0"/>
                <a:cs typeface="Poppins" panose="00000500000000000000" pitchFamily="2" charset="0"/>
              </a:rPr>
              <a:t>IT issues and digital inequality </a:t>
            </a:r>
          </a:p>
        </p:txBody>
      </p:sp>
      <p:pic>
        <p:nvPicPr>
          <p:cNvPr id="10" name="Picture Placeholder 9" descr="Different colored question marks">
            <a:extLst>
              <a:ext uri="{FF2B5EF4-FFF2-40B4-BE49-F238E27FC236}">
                <a16:creationId xmlns:a16="http://schemas.microsoft.com/office/drawing/2014/main" id="{EC49A677-B26B-4713-A4FD-1D22C814AF5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1501" r="21501"/>
          <a:stretch/>
        </p:blipFill>
        <p:spPr/>
      </p:pic>
      <p:pic>
        <p:nvPicPr>
          <p:cNvPr id="4" name="Picture 3" descr="A black background with white text&#10;&#10;Description automatically generated">
            <a:extLst>
              <a:ext uri="{FF2B5EF4-FFF2-40B4-BE49-F238E27FC236}">
                <a16:creationId xmlns:a16="http://schemas.microsoft.com/office/drawing/2014/main" id="{D41E1136-CE50-321B-85FC-020CC4ADE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4084" y="5687521"/>
            <a:ext cx="4587249" cy="655321"/>
          </a:xfrm>
          <a:prstGeom prst="rect">
            <a:avLst/>
          </a:prstGeom>
        </p:spPr>
      </p:pic>
    </p:spTree>
    <p:extLst>
      <p:ext uri="{BB962C8B-B14F-4D97-AF65-F5344CB8AC3E}">
        <p14:creationId xmlns:p14="http://schemas.microsoft.com/office/powerpoint/2010/main" val="2418402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ACC7E-92DB-4912-88E2-05D775F5FBB6}"/>
              </a:ext>
            </a:extLst>
          </p:cNvPr>
          <p:cNvSpPr>
            <a:spLocks noGrp="1"/>
          </p:cNvSpPr>
          <p:nvPr>
            <p:ph type="body" sz="quarter" idx="24"/>
          </p:nvPr>
        </p:nvSpPr>
        <p:spPr>
          <a:xfrm>
            <a:off x="413915" y="404664"/>
            <a:ext cx="11423858" cy="497161"/>
          </a:xfrm>
        </p:spPr>
        <p:txBody>
          <a:bodyPr/>
          <a:lstStyle/>
          <a:p>
            <a:r>
              <a:rPr lang="en-GB" dirty="0"/>
              <a:t> Survey : technical issues experienced</a:t>
            </a:r>
          </a:p>
        </p:txBody>
      </p:sp>
      <p:sp>
        <p:nvSpPr>
          <p:cNvPr id="11" name="Arrow: Right 10">
            <a:extLst>
              <a:ext uri="{FF2B5EF4-FFF2-40B4-BE49-F238E27FC236}">
                <a16:creationId xmlns:a16="http://schemas.microsoft.com/office/drawing/2014/main" id="{AAB403CC-7BE6-4DA3-9957-5A06549FE88E}"/>
              </a:ext>
            </a:extLst>
          </p:cNvPr>
          <p:cNvSpPr/>
          <p:nvPr/>
        </p:nvSpPr>
        <p:spPr>
          <a:xfrm rot="10800000">
            <a:off x="6696364" y="1381396"/>
            <a:ext cx="758422"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3CE80C3-0476-3FCC-A5FB-90733B494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25" y="1079062"/>
            <a:ext cx="6066939" cy="3855130"/>
          </a:xfrm>
          <a:prstGeom prst="rect">
            <a:avLst/>
          </a:prstGeom>
        </p:spPr>
      </p:pic>
      <p:sp>
        <p:nvSpPr>
          <p:cNvPr id="4" name="TextBox 3">
            <a:extLst>
              <a:ext uri="{FF2B5EF4-FFF2-40B4-BE49-F238E27FC236}">
                <a16:creationId xmlns:a16="http://schemas.microsoft.com/office/drawing/2014/main" id="{EC8A61F0-19C8-6C2F-2DC8-31D3C54B1C27}"/>
              </a:ext>
            </a:extLst>
          </p:cNvPr>
          <p:cNvSpPr txBox="1"/>
          <p:nvPr/>
        </p:nvSpPr>
        <p:spPr>
          <a:xfrm>
            <a:off x="7897090" y="1145923"/>
            <a:ext cx="2512291" cy="2031325"/>
          </a:xfrm>
          <a:prstGeom prst="rect">
            <a:avLst/>
          </a:prstGeom>
          <a:noFill/>
        </p:spPr>
        <p:txBody>
          <a:bodyPr wrap="square" rtlCol="0">
            <a:spAutoFit/>
          </a:bodyPr>
          <a:lstStyle/>
          <a:p>
            <a:r>
              <a:rPr lang="en-GB" dirty="0"/>
              <a:t>The top two causes of technical issues  are the student’s own equipment</a:t>
            </a:r>
          </a:p>
          <a:p>
            <a:endParaRPr lang="en-GB" dirty="0"/>
          </a:p>
          <a:p>
            <a:r>
              <a:rPr lang="en-GB" dirty="0"/>
              <a:t>Their computer and scanner/printer</a:t>
            </a:r>
          </a:p>
        </p:txBody>
      </p:sp>
      <p:sp>
        <p:nvSpPr>
          <p:cNvPr id="5" name="Rectangle: Single Corner Rounded 4">
            <a:extLst>
              <a:ext uri="{FF2B5EF4-FFF2-40B4-BE49-F238E27FC236}">
                <a16:creationId xmlns:a16="http://schemas.microsoft.com/office/drawing/2014/main" id="{1E597F85-F636-897B-D8A8-CF4E8295741C}"/>
              </a:ext>
              <a:ext uri="{C183D7F6-B498-43B3-948B-1728B52AA6E4}">
                <adec:decorative xmlns:adec="http://schemas.microsoft.com/office/drawing/2017/decorative" val="1"/>
              </a:ext>
            </a:extLst>
          </p:cNvPr>
          <p:cNvSpPr/>
          <p:nvPr/>
        </p:nvSpPr>
        <p:spPr>
          <a:xfrm>
            <a:off x="8102816" y="3421347"/>
            <a:ext cx="3344248" cy="3025689"/>
          </a:xfrm>
          <a:prstGeom prst="round1Rect">
            <a:avLst>
              <a:gd name="adj" fmla="val 50000"/>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Tree>
    <p:extLst>
      <p:ext uri="{BB962C8B-B14F-4D97-AF65-F5344CB8AC3E}">
        <p14:creationId xmlns:p14="http://schemas.microsoft.com/office/powerpoint/2010/main" val="3243322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E61A11-3214-443B-820D-041A20CF4BA7}"/>
              </a:ext>
            </a:extLst>
          </p:cNvPr>
          <p:cNvSpPr>
            <a:spLocks noGrp="1"/>
          </p:cNvSpPr>
          <p:nvPr>
            <p:ph type="body" sz="quarter" idx="24"/>
          </p:nvPr>
        </p:nvSpPr>
        <p:spPr>
          <a:xfrm>
            <a:off x="413915" y="404664"/>
            <a:ext cx="11485642" cy="497161"/>
          </a:xfrm>
        </p:spPr>
        <p:txBody>
          <a:bodyPr/>
          <a:lstStyle/>
          <a:p>
            <a:r>
              <a:rPr lang="en-GB" dirty="0">
                <a:solidFill>
                  <a:schemeClr val="tx2"/>
                </a:solidFill>
              </a:rPr>
              <a:t>Survey : technical issues experienced</a:t>
            </a:r>
          </a:p>
        </p:txBody>
      </p:sp>
      <p:sp>
        <p:nvSpPr>
          <p:cNvPr id="7" name="Content Placeholder 2">
            <a:extLst>
              <a:ext uri="{FF2B5EF4-FFF2-40B4-BE49-F238E27FC236}">
                <a16:creationId xmlns:a16="http://schemas.microsoft.com/office/drawing/2014/main" id="{A4655031-9885-407A-A557-82A71A455CDD}"/>
              </a:ext>
            </a:extLst>
          </p:cNvPr>
          <p:cNvSpPr txBox="1">
            <a:spLocks/>
          </p:cNvSpPr>
          <p:nvPr/>
        </p:nvSpPr>
        <p:spPr>
          <a:xfrm>
            <a:off x="456940" y="1064204"/>
            <a:ext cx="11278120" cy="4729591"/>
          </a:xfrm>
          <a:prstGeom prst="rect">
            <a:avLst/>
          </a:prstGeom>
        </p:spPr>
        <p:txBody>
          <a:bodyPr lIns="36000" tIns="36000" rIns="36000" bIns="3600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300"/>
              </a:spcBef>
              <a:spcAft>
                <a:spcPts val="600"/>
              </a:spcAft>
            </a:pPr>
            <a:r>
              <a:rPr lang="en-GB" sz="1700" i="1" dirty="0">
                <a:solidFill>
                  <a:schemeClr val="tx2"/>
                </a:solidFill>
                <a:cs typeface="Arial" panose="020B0604020202020204"/>
              </a:rPr>
              <a:t>‘…Slow </a:t>
            </a:r>
            <a:r>
              <a:rPr lang="en-GB" sz="1700" b="1" i="1" dirty="0">
                <a:solidFill>
                  <a:schemeClr val="tx2"/>
                </a:solidFill>
                <a:cs typeface="Arial" panose="020B0604020202020204"/>
              </a:rPr>
              <a:t>internet</a:t>
            </a:r>
            <a:r>
              <a:rPr lang="en-GB" sz="1700" i="1" dirty="0">
                <a:solidFill>
                  <a:schemeClr val="tx2"/>
                </a:solidFill>
                <a:cs typeface="Arial" panose="020B0604020202020204"/>
              </a:rPr>
              <a:t> speed.’ ‘Internet went down for 5 minutes it just caused anxiety but it all went back to normal soon‘.</a:t>
            </a:r>
          </a:p>
          <a:p>
            <a:pPr>
              <a:lnSpc>
                <a:spcPct val="120000"/>
              </a:lnSpc>
              <a:spcBef>
                <a:spcPts val="300"/>
              </a:spcBef>
              <a:spcAft>
                <a:spcPts val="600"/>
              </a:spcAft>
            </a:pPr>
            <a:r>
              <a:rPr lang="en-GB" sz="1700" i="1" dirty="0">
                <a:solidFill>
                  <a:schemeClr val="tx2"/>
                </a:solidFill>
                <a:cs typeface="Arial" panose="020B0604020202020204"/>
              </a:rPr>
              <a:t>‘The tab for the </a:t>
            </a:r>
            <a:r>
              <a:rPr lang="en-GB" sz="1700" i="1" dirty="0" err="1">
                <a:solidFill>
                  <a:schemeClr val="tx2"/>
                </a:solidFill>
                <a:cs typeface="Arial" panose="020B0604020202020204"/>
              </a:rPr>
              <a:t>iCME</a:t>
            </a:r>
            <a:r>
              <a:rPr lang="en-GB" sz="1700" i="1" dirty="0">
                <a:solidFill>
                  <a:schemeClr val="tx2"/>
                </a:solidFill>
                <a:cs typeface="Arial" panose="020B0604020202020204"/>
              </a:rPr>
              <a:t> froze on my computer. The clock was still counting down but I could not move to the next question using next button on question status box.’</a:t>
            </a:r>
          </a:p>
          <a:p>
            <a:pPr>
              <a:lnSpc>
                <a:spcPct val="120000"/>
              </a:lnSpc>
              <a:spcBef>
                <a:spcPts val="300"/>
              </a:spcBef>
              <a:spcAft>
                <a:spcPts val="600"/>
              </a:spcAft>
            </a:pPr>
            <a:r>
              <a:rPr lang="en-GB" sz="1700" i="1" dirty="0">
                <a:solidFill>
                  <a:schemeClr val="tx2"/>
                </a:solidFill>
                <a:cs typeface="Arial" panose="020B0604020202020204"/>
              </a:rPr>
              <a:t>‘My tablet had an error when I was trying to send my document to my email before submitting. It took much longer to fix than it should have so lost some time and ended up entering the "penalty period" and am very frustrated about this.’</a:t>
            </a:r>
          </a:p>
          <a:p>
            <a:pPr>
              <a:lnSpc>
                <a:spcPct val="120000"/>
              </a:lnSpc>
              <a:spcBef>
                <a:spcPts val="300"/>
              </a:spcBef>
              <a:spcAft>
                <a:spcPts val="600"/>
              </a:spcAft>
            </a:pPr>
            <a:r>
              <a:rPr lang="en-GB" sz="1700" i="1" dirty="0">
                <a:solidFill>
                  <a:schemeClr val="tx2"/>
                </a:solidFill>
                <a:cs typeface="Arial" panose="020B0604020202020204"/>
              </a:rPr>
              <a:t>‘I managed to get the computer working by closing the laptop for a few minutes (around 3 or 4) but I lost some time doing this.’</a:t>
            </a:r>
          </a:p>
          <a:p>
            <a:r>
              <a:rPr lang="en-GB" sz="1700" i="1" dirty="0">
                <a:solidFill>
                  <a:schemeClr val="tx2"/>
                </a:solidFill>
                <a:cs typeface="Arial" panose="020B0604020202020204"/>
              </a:rPr>
              <a:t>‘My keyboard stopped working so I couldn't type anything!‘</a:t>
            </a:r>
          </a:p>
          <a:p>
            <a:pPr>
              <a:lnSpc>
                <a:spcPct val="120000"/>
              </a:lnSpc>
              <a:spcBef>
                <a:spcPts val="300"/>
              </a:spcBef>
              <a:spcAft>
                <a:spcPts val="600"/>
              </a:spcAft>
            </a:pPr>
            <a:r>
              <a:rPr lang="en-GB" sz="1700" i="1" dirty="0">
                <a:solidFill>
                  <a:schemeClr val="tx2"/>
                </a:solidFill>
                <a:cs typeface="Arial" panose="020B0604020202020204"/>
              </a:rPr>
              <a:t>‘I inadvertently pressed the submit button before uploading my answers on the system.’</a:t>
            </a:r>
          </a:p>
          <a:p>
            <a:pPr>
              <a:lnSpc>
                <a:spcPct val="120000"/>
              </a:lnSpc>
              <a:spcBef>
                <a:spcPts val="300"/>
              </a:spcBef>
              <a:spcAft>
                <a:spcPts val="600"/>
              </a:spcAft>
            </a:pPr>
            <a:r>
              <a:rPr lang="en-GB" sz="1700" i="1" dirty="0">
                <a:solidFill>
                  <a:schemeClr val="tx2"/>
                </a:solidFill>
                <a:cs typeface="Arial" panose="020B0604020202020204"/>
              </a:rPr>
              <a:t>‘I went to submit one of my exams and the refresh rate on the page took my exam time to roughly 30 seconds after exam time was up.’</a:t>
            </a:r>
          </a:p>
        </p:txBody>
      </p:sp>
    </p:spTree>
    <p:extLst>
      <p:ext uri="{BB962C8B-B14F-4D97-AF65-F5344CB8AC3E}">
        <p14:creationId xmlns:p14="http://schemas.microsoft.com/office/powerpoint/2010/main" val="2243763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ACC7E-92DB-4912-88E2-05D775F5FBB6}"/>
              </a:ext>
            </a:extLst>
          </p:cNvPr>
          <p:cNvSpPr>
            <a:spLocks noGrp="1"/>
          </p:cNvSpPr>
          <p:nvPr>
            <p:ph type="body" sz="quarter" idx="24"/>
          </p:nvPr>
        </p:nvSpPr>
        <p:spPr>
          <a:xfrm>
            <a:off x="413915" y="404664"/>
            <a:ext cx="11423858" cy="497161"/>
          </a:xfrm>
        </p:spPr>
        <p:txBody>
          <a:bodyPr/>
          <a:lstStyle/>
          <a:p>
            <a:r>
              <a:rPr lang="en-GB" dirty="0"/>
              <a:t> Survey : response to technical issues</a:t>
            </a:r>
          </a:p>
        </p:txBody>
      </p:sp>
      <p:sp>
        <p:nvSpPr>
          <p:cNvPr id="11" name="Arrow: Right 10">
            <a:extLst>
              <a:ext uri="{FF2B5EF4-FFF2-40B4-BE49-F238E27FC236}">
                <a16:creationId xmlns:a16="http://schemas.microsoft.com/office/drawing/2014/main" id="{AAB403CC-7BE6-4DA3-9957-5A06549FE88E}"/>
              </a:ext>
            </a:extLst>
          </p:cNvPr>
          <p:cNvSpPr/>
          <p:nvPr/>
        </p:nvSpPr>
        <p:spPr>
          <a:xfrm rot="10800000">
            <a:off x="9949395" y="1392502"/>
            <a:ext cx="758422"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2FBC01CE-6AB1-D57E-D50D-999AEE90B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15" y="1072377"/>
            <a:ext cx="9090303" cy="4571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99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C74EB5E1-CC12-347B-D2A7-1A84B166F205}"/>
              </a:ext>
            </a:extLst>
          </p:cNvPr>
          <p:cNvSpPr txBox="1"/>
          <p:nvPr/>
        </p:nvSpPr>
        <p:spPr>
          <a:xfrm rot="5400000">
            <a:off x="9301735" y="2116145"/>
            <a:ext cx="4223270" cy="923330"/>
          </a:xfrm>
          <a:prstGeom prst="rect">
            <a:avLst/>
          </a:prstGeom>
          <a:noFill/>
        </p:spPr>
        <p:txBody>
          <a:bodyPr wrap="square" rtlCol="0">
            <a:spAutoFit/>
          </a:bodyPr>
          <a:lstStyle/>
          <a:p>
            <a:pPr algn="ctr"/>
            <a:r>
              <a:rPr lang="en-GB" sz="5400" b="1" dirty="0">
                <a:latin typeface="Poppins" panose="00000500000000000000" pitchFamily="2" charset="0"/>
                <a:cs typeface="Poppins" panose="00000500000000000000" pitchFamily="2" charset="0"/>
              </a:rPr>
              <a:t>Timeline</a:t>
            </a:r>
            <a:endParaRPr lang="en-GB" sz="5400" b="1" dirty="0">
              <a:cs typeface="Poppins" panose="00000500000000000000" pitchFamily="2" charset="0"/>
            </a:endParaRPr>
          </a:p>
        </p:txBody>
      </p:sp>
      <p:sp>
        <p:nvSpPr>
          <p:cNvPr id="25" name="TextBox 24">
            <a:extLst>
              <a:ext uri="{FF2B5EF4-FFF2-40B4-BE49-F238E27FC236}">
                <a16:creationId xmlns:a16="http://schemas.microsoft.com/office/drawing/2014/main" id="{4B09EB24-9999-9143-26CD-AB601940A017}"/>
              </a:ext>
            </a:extLst>
          </p:cNvPr>
          <p:cNvSpPr txBox="1"/>
          <p:nvPr/>
        </p:nvSpPr>
        <p:spPr>
          <a:xfrm>
            <a:off x="4469979" y="5043198"/>
            <a:ext cx="1469790" cy="1077218"/>
          </a:xfrm>
          <a:prstGeom prst="rect">
            <a:avLst/>
          </a:prstGeom>
          <a:solidFill>
            <a:srgbClr val="FFD97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1600" b="1" dirty="0">
                <a:latin typeface="Poppins" panose="00000500000000000000" pitchFamily="2" charset="0"/>
                <a:cs typeface="Poppins" panose="00000500000000000000" pitchFamily="2" charset="0"/>
              </a:rPr>
              <a:t>June 2022</a:t>
            </a:r>
          </a:p>
          <a:p>
            <a:pPr algn="ctr"/>
            <a:r>
              <a:rPr lang="en-GB" sz="1600" dirty="0">
                <a:latin typeface="Poppins" panose="00000500000000000000" pitchFamily="2" charset="0"/>
                <a:cs typeface="Poppins" panose="00000500000000000000" pitchFamily="2" charset="0"/>
              </a:rPr>
              <a:t>JISC Survey </a:t>
            </a:r>
          </a:p>
          <a:p>
            <a:pPr algn="ctr"/>
            <a:r>
              <a:rPr lang="en-GB" sz="1600" dirty="0">
                <a:latin typeface="Poppins" panose="00000500000000000000" pitchFamily="2" charset="0"/>
                <a:cs typeface="Poppins" panose="00000500000000000000" pitchFamily="2" charset="0"/>
              </a:rPr>
              <a:t>349 responses  </a:t>
            </a:r>
            <a:endParaRPr lang="en-GB" sz="1600" dirty="0"/>
          </a:p>
        </p:txBody>
      </p:sp>
      <p:sp>
        <p:nvSpPr>
          <p:cNvPr id="6" name="Rectangle: Single Corner Rounded 5">
            <a:extLst>
              <a:ext uri="{FF2B5EF4-FFF2-40B4-BE49-F238E27FC236}">
                <a16:creationId xmlns:a16="http://schemas.microsoft.com/office/drawing/2014/main" id="{62BECC41-1602-A84A-EB41-EA193A7EE2D7}"/>
              </a:ext>
              <a:ext uri="{C183D7F6-B498-43B3-948B-1728B52AA6E4}">
                <adec:decorative xmlns:adec="http://schemas.microsoft.com/office/drawing/2017/decorative" val="1"/>
              </a:ext>
            </a:extLst>
          </p:cNvPr>
          <p:cNvSpPr/>
          <p:nvPr/>
        </p:nvSpPr>
        <p:spPr>
          <a:xfrm>
            <a:off x="316965" y="2856314"/>
            <a:ext cx="1645751" cy="1820636"/>
          </a:xfrm>
          <a:prstGeom prst="round1Rect">
            <a:avLst>
              <a:gd name="adj" fmla="val 50000"/>
            </a:avLst>
          </a:prstGeom>
          <a:solidFill>
            <a:srgbClr val="00ABFF"/>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endParaRPr>
          </a:p>
        </p:txBody>
      </p:sp>
      <p:sp>
        <p:nvSpPr>
          <p:cNvPr id="17" name="Rectangle: Single Corner Rounded 16">
            <a:extLst>
              <a:ext uri="{FF2B5EF4-FFF2-40B4-BE49-F238E27FC236}">
                <a16:creationId xmlns:a16="http://schemas.microsoft.com/office/drawing/2014/main" id="{79916559-CB39-762C-6CA4-5D629CC0842A}"/>
              </a:ext>
              <a:ext uri="{C183D7F6-B498-43B3-948B-1728B52AA6E4}">
                <adec:decorative xmlns:adec="http://schemas.microsoft.com/office/drawing/2017/decorative" val="1"/>
              </a:ext>
            </a:extLst>
          </p:cNvPr>
          <p:cNvSpPr/>
          <p:nvPr/>
        </p:nvSpPr>
        <p:spPr>
          <a:xfrm>
            <a:off x="2363221" y="2856314"/>
            <a:ext cx="1645751" cy="1820636"/>
          </a:xfrm>
          <a:prstGeom prst="round1Rect">
            <a:avLst>
              <a:gd name="adj" fmla="val 50000"/>
            </a:avLst>
          </a:prstGeom>
          <a:solidFill>
            <a:srgbClr val="00D2FF"/>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endParaRPr>
          </a:p>
        </p:txBody>
      </p:sp>
      <p:sp>
        <p:nvSpPr>
          <p:cNvPr id="18" name="Rectangle: Single Corner Rounded 17">
            <a:extLst>
              <a:ext uri="{FF2B5EF4-FFF2-40B4-BE49-F238E27FC236}">
                <a16:creationId xmlns:a16="http://schemas.microsoft.com/office/drawing/2014/main" id="{2BF7E7E0-E56C-A0E6-E28F-C4D7FF88BC6B}"/>
              </a:ext>
              <a:ext uri="{C183D7F6-B498-43B3-948B-1728B52AA6E4}">
                <adec:decorative xmlns:adec="http://schemas.microsoft.com/office/drawing/2017/decorative" val="1"/>
              </a:ext>
            </a:extLst>
          </p:cNvPr>
          <p:cNvSpPr/>
          <p:nvPr/>
        </p:nvSpPr>
        <p:spPr>
          <a:xfrm>
            <a:off x="4477499" y="2845101"/>
            <a:ext cx="1645751" cy="1812137"/>
          </a:xfrm>
          <a:prstGeom prst="round1Rect">
            <a:avLst>
              <a:gd name="adj" fmla="val 50000"/>
            </a:avLst>
          </a:prstGeom>
          <a:solidFill>
            <a:srgbClr val="00F4FF"/>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endParaRPr>
          </a:p>
        </p:txBody>
      </p:sp>
      <p:sp>
        <p:nvSpPr>
          <p:cNvPr id="19" name="Rectangle: Single Corner Rounded 18">
            <a:extLst>
              <a:ext uri="{FF2B5EF4-FFF2-40B4-BE49-F238E27FC236}">
                <a16:creationId xmlns:a16="http://schemas.microsoft.com/office/drawing/2014/main" id="{71846D90-AE4B-BF23-57EA-0771F24C46F5}"/>
              </a:ext>
              <a:ext uri="{C183D7F6-B498-43B3-948B-1728B52AA6E4}">
                <adec:decorative xmlns:adec="http://schemas.microsoft.com/office/drawing/2017/decorative" val="1"/>
              </a:ext>
            </a:extLst>
          </p:cNvPr>
          <p:cNvSpPr/>
          <p:nvPr/>
        </p:nvSpPr>
        <p:spPr>
          <a:xfrm>
            <a:off x="6523755" y="2869693"/>
            <a:ext cx="1645751" cy="1803278"/>
          </a:xfrm>
          <a:prstGeom prst="round1Rect">
            <a:avLst>
              <a:gd name="adj" fmla="val 50000"/>
            </a:avLst>
          </a:prstGeom>
          <a:solidFill>
            <a:srgbClr val="0BFFE4"/>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endParaRPr>
          </a:p>
        </p:txBody>
      </p:sp>
      <p:sp>
        <p:nvSpPr>
          <p:cNvPr id="20" name="Rectangle: Single Corner Rounded 19">
            <a:extLst>
              <a:ext uri="{FF2B5EF4-FFF2-40B4-BE49-F238E27FC236}">
                <a16:creationId xmlns:a16="http://schemas.microsoft.com/office/drawing/2014/main" id="{60F7E793-1FEE-C4FD-98A1-91CF078BED6C}"/>
              </a:ext>
              <a:ext uri="{C183D7F6-B498-43B3-948B-1728B52AA6E4}">
                <adec:decorative xmlns:adec="http://schemas.microsoft.com/office/drawing/2017/decorative" val="1"/>
              </a:ext>
            </a:extLst>
          </p:cNvPr>
          <p:cNvSpPr/>
          <p:nvPr/>
        </p:nvSpPr>
        <p:spPr>
          <a:xfrm>
            <a:off x="8591569" y="2864812"/>
            <a:ext cx="1645750" cy="1803277"/>
          </a:xfrm>
          <a:prstGeom prst="round1Rect">
            <a:avLst>
              <a:gd name="adj" fmla="val 50000"/>
            </a:avLst>
          </a:prstGeom>
          <a:solidFill>
            <a:srgbClr val="1FFFB8"/>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latin typeface="Poppins" panose="00000500000000000000" pitchFamily="2" charset="0"/>
              <a:cs typeface="Poppins" panose="00000500000000000000" pitchFamily="2" charset="0"/>
            </a:endParaRPr>
          </a:p>
          <a:p>
            <a:endParaRPr lang="en-US" sz="1600" dirty="0">
              <a:solidFill>
                <a:schemeClr val="tx1"/>
              </a:solidFill>
            </a:endParaRPr>
          </a:p>
        </p:txBody>
      </p:sp>
      <p:sp>
        <p:nvSpPr>
          <p:cNvPr id="22" name="TextBox 21">
            <a:extLst>
              <a:ext uri="{FF2B5EF4-FFF2-40B4-BE49-F238E27FC236}">
                <a16:creationId xmlns:a16="http://schemas.microsoft.com/office/drawing/2014/main" id="{E9D4A5B8-A2E9-CFE4-FD8C-8178C44E14E6}"/>
              </a:ext>
            </a:extLst>
          </p:cNvPr>
          <p:cNvSpPr txBox="1"/>
          <p:nvPr/>
        </p:nvSpPr>
        <p:spPr>
          <a:xfrm>
            <a:off x="365451" y="2856314"/>
            <a:ext cx="1797094" cy="1446550"/>
          </a:xfrm>
          <a:prstGeom prst="rect">
            <a:avLst/>
          </a:prstGeom>
          <a:noFill/>
        </p:spPr>
        <p:txBody>
          <a:bodyPr wrap="square" rtlCol="0">
            <a:spAutoFit/>
          </a:bodyPr>
          <a:lstStyle/>
          <a:p>
            <a:r>
              <a:rPr lang="en-GB" b="1" dirty="0">
                <a:latin typeface="Poppins" panose="00000500000000000000" pitchFamily="2" charset="0"/>
                <a:cs typeface="Poppins" panose="00000500000000000000" pitchFamily="2" charset="0"/>
              </a:rPr>
              <a:t>        19J</a:t>
            </a:r>
          </a:p>
          <a:p>
            <a:r>
              <a:rPr lang="en-GB" sz="1400" dirty="0">
                <a:latin typeface="Poppins" panose="00000500000000000000" pitchFamily="2" charset="0"/>
                <a:cs typeface="Poppins" panose="00000500000000000000" pitchFamily="2" charset="0"/>
              </a:rPr>
              <a:t>- Start of all</a:t>
            </a:r>
          </a:p>
          <a:p>
            <a:r>
              <a:rPr lang="en-GB" sz="1400" dirty="0">
                <a:latin typeface="Poppins" panose="00000500000000000000" pitchFamily="2" charset="0"/>
                <a:cs typeface="Poppins" panose="00000500000000000000" pitchFamily="2" charset="0"/>
              </a:rPr>
              <a:t>remote exams</a:t>
            </a:r>
          </a:p>
          <a:p>
            <a:r>
              <a:rPr lang="en-GB" sz="1400" dirty="0">
                <a:latin typeface="Poppins" panose="00000500000000000000" pitchFamily="2" charset="0"/>
                <a:cs typeface="Poppins" panose="00000500000000000000" pitchFamily="2" charset="0"/>
              </a:rPr>
              <a:t>due to Covid</a:t>
            </a:r>
          </a:p>
          <a:p>
            <a:r>
              <a:rPr lang="en-GB" sz="1400" dirty="0">
                <a:latin typeface="Poppins" panose="00000500000000000000" pitchFamily="2" charset="0"/>
                <a:cs typeface="Poppins" panose="00000500000000000000" pitchFamily="2" charset="0"/>
              </a:rPr>
              <a:t>- 24 hour exams </a:t>
            </a:r>
          </a:p>
          <a:p>
            <a:r>
              <a:rPr lang="en-GB" sz="1400" dirty="0">
                <a:latin typeface="Poppins" panose="00000500000000000000" pitchFamily="2" charset="0"/>
                <a:cs typeface="Poppins" panose="00000500000000000000" pitchFamily="2" charset="0"/>
              </a:rPr>
              <a:t>- </a:t>
            </a:r>
            <a:r>
              <a:rPr lang="en-GB" sz="1400" dirty="0" err="1">
                <a:latin typeface="Poppins" panose="00000500000000000000" pitchFamily="2" charset="0"/>
                <a:cs typeface="Poppins" panose="00000500000000000000" pitchFamily="2" charset="0"/>
              </a:rPr>
              <a:t>eTMA</a:t>
            </a:r>
            <a:r>
              <a:rPr lang="en-GB" sz="1400" dirty="0">
                <a:latin typeface="Poppins" panose="00000500000000000000" pitchFamily="2" charset="0"/>
                <a:cs typeface="Poppins" panose="00000500000000000000" pitchFamily="2" charset="0"/>
              </a:rPr>
              <a:t> system</a:t>
            </a:r>
          </a:p>
        </p:txBody>
      </p:sp>
      <p:sp>
        <p:nvSpPr>
          <p:cNvPr id="24" name="TextBox 23">
            <a:extLst>
              <a:ext uri="{FF2B5EF4-FFF2-40B4-BE49-F238E27FC236}">
                <a16:creationId xmlns:a16="http://schemas.microsoft.com/office/drawing/2014/main" id="{4EF5E5EA-F5A3-B575-E9FA-ED3BB0BE232F}"/>
              </a:ext>
            </a:extLst>
          </p:cNvPr>
          <p:cNvSpPr txBox="1"/>
          <p:nvPr/>
        </p:nvSpPr>
        <p:spPr>
          <a:xfrm>
            <a:off x="2394016" y="2881455"/>
            <a:ext cx="1670919" cy="1446550"/>
          </a:xfrm>
          <a:prstGeom prst="rect">
            <a:avLst/>
          </a:prstGeom>
          <a:noFill/>
        </p:spPr>
        <p:txBody>
          <a:bodyPr wrap="square" rtlCol="0">
            <a:spAutoFit/>
          </a:bodyPr>
          <a:lstStyle/>
          <a:p>
            <a:r>
              <a:rPr lang="en-GB" b="1" dirty="0">
                <a:latin typeface="Poppins" panose="00000500000000000000" pitchFamily="2" charset="0"/>
                <a:cs typeface="Poppins" panose="00000500000000000000" pitchFamily="2" charset="0"/>
              </a:rPr>
              <a:t>         20J</a:t>
            </a:r>
          </a:p>
          <a:p>
            <a:r>
              <a:rPr lang="en-GB" sz="1400" dirty="0">
                <a:latin typeface="Poppins" panose="00000500000000000000" pitchFamily="2" charset="0"/>
                <a:cs typeface="Poppins" panose="00000500000000000000" pitchFamily="2" charset="0"/>
              </a:rPr>
              <a:t>- Exams written to be remote</a:t>
            </a:r>
          </a:p>
          <a:p>
            <a:r>
              <a:rPr lang="en-GB" sz="1400" dirty="0">
                <a:latin typeface="Poppins" panose="00000500000000000000" pitchFamily="2" charset="0"/>
                <a:cs typeface="Poppins" panose="00000500000000000000" pitchFamily="2" charset="0"/>
              </a:rPr>
              <a:t>- 4.5 &amp; 24 hour exams</a:t>
            </a:r>
          </a:p>
          <a:p>
            <a:r>
              <a:rPr lang="en-GB" sz="1400" dirty="0">
                <a:latin typeface="Poppins" panose="00000500000000000000" pitchFamily="2" charset="0"/>
                <a:cs typeface="Poppins" panose="00000500000000000000" pitchFamily="2" charset="0"/>
              </a:rPr>
              <a:t>- </a:t>
            </a:r>
            <a:r>
              <a:rPr lang="en-GB" sz="1400" dirty="0" err="1">
                <a:latin typeface="Poppins" panose="00000500000000000000" pitchFamily="2" charset="0"/>
                <a:cs typeface="Poppins" panose="00000500000000000000" pitchFamily="2" charset="0"/>
              </a:rPr>
              <a:t>iCME</a:t>
            </a:r>
            <a:r>
              <a:rPr lang="en-GB" sz="1400" dirty="0">
                <a:latin typeface="Poppins" panose="00000500000000000000" pitchFamily="2" charset="0"/>
                <a:cs typeface="Poppins" panose="00000500000000000000" pitchFamily="2" charset="0"/>
              </a:rPr>
              <a:t> system</a:t>
            </a:r>
          </a:p>
        </p:txBody>
      </p:sp>
      <p:sp>
        <p:nvSpPr>
          <p:cNvPr id="26" name="TextBox 25">
            <a:extLst>
              <a:ext uri="{FF2B5EF4-FFF2-40B4-BE49-F238E27FC236}">
                <a16:creationId xmlns:a16="http://schemas.microsoft.com/office/drawing/2014/main" id="{5D5DFE2C-3EEE-0E29-D9FB-1ACFD88D7E34}"/>
              </a:ext>
            </a:extLst>
          </p:cNvPr>
          <p:cNvSpPr txBox="1"/>
          <p:nvPr/>
        </p:nvSpPr>
        <p:spPr>
          <a:xfrm>
            <a:off x="4463897" y="2923342"/>
            <a:ext cx="1771310" cy="1938992"/>
          </a:xfrm>
          <a:prstGeom prst="rect">
            <a:avLst/>
          </a:prstGeom>
          <a:noFill/>
        </p:spPr>
        <p:txBody>
          <a:bodyPr wrap="square" rtlCol="0">
            <a:spAutoFit/>
          </a:bodyPr>
          <a:lstStyle/>
          <a:p>
            <a:r>
              <a:rPr lang="en-GB" b="1" dirty="0">
                <a:latin typeface="Poppins" panose="00000500000000000000" pitchFamily="2" charset="0"/>
                <a:cs typeface="Poppins" panose="00000500000000000000" pitchFamily="2" charset="0"/>
              </a:rPr>
              <a:t>         21J</a:t>
            </a:r>
          </a:p>
          <a:p>
            <a:r>
              <a:rPr lang="en-GB" sz="1400" dirty="0">
                <a:latin typeface="Poppins" panose="00000500000000000000" pitchFamily="2" charset="0"/>
                <a:cs typeface="Poppins" panose="00000500000000000000" pitchFamily="2" charset="0"/>
              </a:rPr>
              <a:t>- More </a:t>
            </a:r>
          </a:p>
          <a:p>
            <a:r>
              <a:rPr lang="en-GB" sz="1400" dirty="0">
                <a:latin typeface="Poppins" panose="00000500000000000000" pitchFamily="2" charset="0"/>
                <a:cs typeface="Poppins" panose="00000500000000000000" pitchFamily="2" charset="0"/>
              </a:rPr>
              <a:t>expertise writing remote exams</a:t>
            </a:r>
          </a:p>
          <a:p>
            <a:r>
              <a:rPr lang="en-GB" sz="1400" dirty="0">
                <a:latin typeface="Poppins" panose="00000500000000000000" pitchFamily="2" charset="0"/>
                <a:cs typeface="Poppins" panose="00000500000000000000" pitchFamily="2" charset="0"/>
              </a:rPr>
              <a:t>- 4 &amp; 4.5 hour exams</a:t>
            </a:r>
          </a:p>
          <a:p>
            <a:r>
              <a:rPr lang="en-GB" sz="1400" dirty="0">
                <a:latin typeface="Poppins" panose="00000500000000000000" pitchFamily="2" charset="0"/>
                <a:cs typeface="Poppins" panose="00000500000000000000" pitchFamily="2" charset="0"/>
              </a:rPr>
              <a:t>- </a:t>
            </a:r>
            <a:r>
              <a:rPr lang="en-GB" sz="1400" dirty="0" err="1">
                <a:latin typeface="Poppins" panose="00000500000000000000" pitchFamily="2" charset="0"/>
                <a:cs typeface="Poppins" panose="00000500000000000000" pitchFamily="2" charset="0"/>
              </a:rPr>
              <a:t>iCME</a:t>
            </a:r>
            <a:r>
              <a:rPr lang="en-GB" sz="1400" dirty="0">
                <a:latin typeface="Poppins" panose="00000500000000000000" pitchFamily="2" charset="0"/>
                <a:cs typeface="Poppins" panose="00000500000000000000" pitchFamily="2" charset="0"/>
              </a:rPr>
              <a:t> system</a:t>
            </a:r>
          </a:p>
          <a:p>
            <a:endParaRPr lang="en-GB" b="1" dirty="0">
              <a:latin typeface="Poppins" panose="00000500000000000000" pitchFamily="2" charset="0"/>
              <a:cs typeface="Poppins" panose="00000500000000000000" pitchFamily="2" charset="0"/>
            </a:endParaRPr>
          </a:p>
        </p:txBody>
      </p:sp>
      <p:sp>
        <p:nvSpPr>
          <p:cNvPr id="32" name="TextBox 31">
            <a:extLst>
              <a:ext uri="{FF2B5EF4-FFF2-40B4-BE49-F238E27FC236}">
                <a16:creationId xmlns:a16="http://schemas.microsoft.com/office/drawing/2014/main" id="{8A8118C6-865D-025D-19A4-A658EAD8831A}"/>
              </a:ext>
            </a:extLst>
          </p:cNvPr>
          <p:cNvSpPr txBox="1"/>
          <p:nvPr/>
        </p:nvSpPr>
        <p:spPr>
          <a:xfrm>
            <a:off x="6595820" y="2938436"/>
            <a:ext cx="1645750" cy="1446550"/>
          </a:xfrm>
          <a:prstGeom prst="rect">
            <a:avLst/>
          </a:prstGeom>
          <a:noFill/>
        </p:spPr>
        <p:txBody>
          <a:bodyPr wrap="square" rtlCol="0">
            <a:spAutoFit/>
          </a:bodyPr>
          <a:lstStyle/>
          <a:p>
            <a:r>
              <a:rPr lang="en-GB" b="1" dirty="0">
                <a:latin typeface="Poppins" panose="00000500000000000000" pitchFamily="2" charset="0"/>
                <a:cs typeface="Poppins" panose="00000500000000000000" pitchFamily="2" charset="0"/>
              </a:rPr>
              <a:t>        22J</a:t>
            </a:r>
          </a:p>
          <a:p>
            <a:r>
              <a:rPr lang="en-GB" sz="1400" dirty="0">
                <a:latin typeface="Poppins" panose="00000500000000000000" pitchFamily="2" charset="0"/>
                <a:cs typeface="Poppins" panose="00000500000000000000" pitchFamily="2" charset="0"/>
              </a:rPr>
              <a:t>- SEPs on all modules</a:t>
            </a:r>
          </a:p>
          <a:p>
            <a:r>
              <a:rPr lang="en-GB" sz="1400" dirty="0">
                <a:latin typeface="Poppins" panose="00000500000000000000" pitchFamily="2" charset="0"/>
                <a:cs typeface="Poppins" panose="00000500000000000000" pitchFamily="2" charset="0"/>
              </a:rPr>
              <a:t>- 4 &amp; 4.5 hour exams</a:t>
            </a:r>
          </a:p>
          <a:p>
            <a:r>
              <a:rPr lang="en-GB" sz="1400" dirty="0">
                <a:latin typeface="Poppins" panose="00000500000000000000" pitchFamily="2" charset="0"/>
                <a:cs typeface="Poppins" panose="00000500000000000000" pitchFamily="2" charset="0"/>
              </a:rPr>
              <a:t>- </a:t>
            </a:r>
            <a:r>
              <a:rPr lang="en-GB" sz="1400" dirty="0" err="1">
                <a:latin typeface="Poppins" panose="00000500000000000000" pitchFamily="2" charset="0"/>
                <a:cs typeface="Poppins" panose="00000500000000000000" pitchFamily="2" charset="0"/>
              </a:rPr>
              <a:t>iCME</a:t>
            </a:r>
            <a:r>
              <a:rPr lang="en-GB" sz="1400" dirty="0">
                <a:latin typeface="Poppins" panose="00000500000000000000" pitchFamily="2" charset="0"/>
                <a:cs typeface="Poppins" panose="00000500000000000000" pitchFamily="2" charset="0"/>
              </a:rPr>
              <a:t> system</a:t>
            </a:r>
          </a:p>
        </p:txBody>
      </p:sp>
      <p:sp>
        <p:nvSpPr>
          <p:cNvPr id="33" name="TextBox 32">
            <a:extLst>
              <a:ext uri="{FF2B5EF4-FFF2-40B4-BE49-F238E27FC236}">
                <a16:creationId xmlns:a16="http://schemas.microsoft.com/office/drawing/2014/main" id="{CCAF2CAB-BCD5-7E41-42F8-B1F4F7EDB7C4}"/>
              </a:ext>
            </a:extLst>
          </p:cNvPr>
          <p:cNvSpPr txBox="1"/>
          <p:nvPr/>
        </p:nvSpPr>
        <p:spPr>
          <a:xfrm>
            <a:off x="8685499" y="2935453"/>
            <a:ext cx="1553977" cy="1661993"/>
          </a:xfrm>
          <a:prstGeom prst="rect">
            <a:avLst/>
          </a:prstGeom>
          <a:noFill/>
        </p:spPr>
        <p:txBody>
          <a:bodyPr wrap="square" rtlCol="0">
            <a:spAutoFit/>
          </a:bodyPr>
          <a:lstStyle/>
          <a:p>
            <a:r>
              <a:rPr lang="en-GB" b="1" dirty="0">
                <a:latin typeface="Poppins" panose="00000500000000000000" pitchFamily="2" charset="0"/>
                <a:cs typeface="Poppins" panose="00000500000000000000" pitchFamily="2" charset="0"/>
              </a:rPr>
              <a:t>        23J</a:t>
            </a:r>
          </a:p>
          <a:p>
            <a:r>
              <a:rPr lang="en-GB" sz="1400" dirty="0">
                <a:latin typeface="Poppins" panose="00000500000000000000" pitchFamily="2" charset="0"/>
                <a:cs typeface="Poppins" panose="00000500000000000000" pitchFamily="2" charset="0"/>
              </a:rPr>
              <a:t>- SEPs on all modules</a:t>
            </a:r>
          </a:p>
          <a:p>
            <a:r>
              <a:rPr lang="en-GB" sz="1400" dirty="0">
                <a:latin typeface="Poppins" panose="00000500000000000000" pitchFamily="2" charset="0"/>
                <a:cs typeface="Poppins" panose="00000500000000000000" pitchFamily="2" charset="0"/>
              </a:rPr>
              <a:t>- 4 &amp; 4.5 hour exams</a:t>
            </a:r>
          </a:p>
          <a:p>
            <a:r>
              <a:rPr lang="en-GB" sz="1400" dirty="0">
                <a:latin typeface="Poppins" panose="00000500000000000000" pitchFamily="2" charset="0"/>
                <a:cs typeface="Poppins" panose="00000500000000000000" pitchFamily="2" charset="0"/>
              </a:rPr>
              <a:t>- </a:t>
            </a:r>
            <a:r>
              <a:rPr lang="en-GB" sz="1400" dirty="0" err="1">
                <a:latin typeface="Poppins" panose="00000500000000000000" pitchFamily="2" charset="0"/>
                <a:cs typeface="Poppins" panose="00000500000000000000" pitchFamily="2" charset="0"/>
              </a:rPr>
              <a:t>iCME</a:t>
            </a:r>
            <a:r>
              <a:rPr lang="en-GB" sz="1400" dirty="0">
                <a:latin typeface="Poppins" panose="00000500000000000000" pitchFamily="2" charset="0"/>
                <a:cs typeface="Poppins" panose="00000500000000000000" pitchFamily="2" charset="0"/>
              </a:rPr>
              <a:t> system</a:t>
            </a:r>
          </a:p>
          <a:p>
            <a:endParaRPr lang="en-GB" sz="1400" dirty="0">
              <a:latin typeface="Poppins" panose="00000500000000000000" pitchFamily="2" charset="0"/>
              <a:cs typeface="Poppins" panose="00000500000000000000" pitchFamily="2" charset="0"/>
            </a:endParaRPr>
          </a:p>
        </p:txBody>
      </p:sp>
      <p:sp>
        <p:nvSpPr>
          <p:cNvPr id="34" name="TextBox 33">
            <a:extLst>
              <a:ext uri="{FF2B5EF4-FFF2-40B4-BE49-F238E27FC236}">
                <a16:creationId xmlns:a16="http://schemas.microsoft.com/office/drawing/2014/main" id="{6B480D10-1471-A6C9-A917-561C83950801}"/>
              </a:ext>
            </a:extLst>
          </p:cNvPr>
          <p:cNvSpPr txBox="1"/>
          <p:nvPr/>
        </p:nvSpPr>
        <p:spPr>
          <a:xfrm>
            <a:off x="7746287" y="5051332"/>
            <a:ext cx="1645749" cy="1077218"/>
          </a:xfrm>
          <a:prstGeom prst="rect">
            <a:avLst/>
          </a:prstGeom>
          <a:solidFill>
            <a:srgbClr val="FFD97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1600" b="1" dirty="0">
                <a:latin typeface="Poppins" panose="00000500000000000000" pitchFamily="2" charset="0"/>
                <a:cs typeface="Poppins" panose="00000500000000000000" pitchFamily="2" charset="0"/>
              </a:rPr>
              <a:t>April 2023</a:t>
            </a:r>
          </a:p>
          <a:p>
            <a:pPr algn="ctr"/>
            <a:r>
              <a:rPr lang="en-GB" sz="1600" dirty="0">
                <a:latin typeface="Poppins" panose="00000500000000000000" pitchFamily="2" charset="0"/>
                <a:cs typeface="Poppins" panose="00000500000000000000" pitchFamily="2" charset="0"/>
              </a:rPr>
              <a:t>Focus group run in AC</a:t>
            </a:r>
          </a:p>
          <a:p>
            <a:pPr algn="ctr"/>
            <a:r>
              <a:rPr lang="en-GB" sz="1600" dirty="0">
                <a:latin typeface="Poppins" panose="00000500000000000000" pitchFamily="2" charset="0"/>
                <a:cs typeface="Poppins" panose="00000500000000000000" pitchFamily="2" charset="0"/>
              </a:rPr>
              <a:t>5 participants</a:t>
            </a:r>
          </a:p>
        </p:txBody>
      </p:sp>
      <p:sp>
        <p:nvSpPr>
          <p:cNvPr id="35" name="TextBox 34">
            <a:extLst>
              <a:ext uri="{FF2B5EF4-FFF2-40B4-BE49-F238E27FC236}">
                <a16:creationId xmlns:a16="http://schemas.microsoft.com/office/drawing/2014/main" id="{5AFA8034-CCEF-1A57-5AEB-B8A8A22DC386}"/>
              </a:ext>
            </a:extLst>
          </p:cNvPr>
          <p:cNvSpPr txBox="1"/>
          <p:nvPr/>
        </p:nvSpPr>
        <p:spPr>
          <a:xfrm>
            <a:off x="6107013" y="5051697"/>
            <a:ext cx="1469789" cy="1323439"/>
          </a:xfrm>
          <a:prstGeom prst="rect">
            <a:avLst/>
          </a:prstGeom>
          <a:solidFill>
            <a:srgbClr val="FFD97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1600" b="1" dirty="0">
                <a:latin typeface="Poppins" panose="00000500000000000000" pitchFamily="2" charset="0"/>
                <a:cs typeface="Poppins" panose="00000500000000000000" pitchFamily="2" charset="0"/>
              </a:rPr>
              <a:t>Feb 2023</a:t>
            </a:r>
          </a:p>
          <a:p>
            <a:pPr algn="ctr"/>
            <a:r>
              <a:rPr lang="en-GB" sz="1600" dirty="0">
                <a:latin typeface="Poppins" panose="00000500000000000000" pitchFamily="2" charset="0"/>
                <a:cs typeface="Poppins" panose="00000500000000000000" pitchFamily="2" charset="0"/>
              </a:rPr>
              <a:t>JISC based interview </a:t>
            </a:r>
          </a:p>
          <a:p>
            <a:pPr algn="ctr"/>
            <a:r>
              <a:rPr lang="en-GB" sz="1600" dirty="0">
                <a:latin typeface="Poppins" panose="00000500000000000000" pitchFamily="2" charset="0"/>
                <a:cs typeface="Poppins" panose="00000500000000000000" pitchFamily="2" charset="0"/>
              </a:rPr>
              <a:t>18 responses </a:t>
            </a:r>
            <a:endParaRPr lang="en-GB" sz="1600" dirty="0"/>
          </a:p>
        </p:txBody>
      </p:sp>
      <p:cxnSp>
        <p:nvCxnSpPr>
          <p:cNvPr id="37" name="Straight Connector 36">
            <a:extLst>
              <a:ext uri="{FF2B5EF4-FFF2-40B4-BE49-F238E27FC236}">
                <a16:creationId xmlns:a16="http://schemas.microsoft.com/office/drawing/2014/main" id="{46B899DC-1E60-E275-32A3-694CAA295E21}"/>
              </a:ext>
            </a:extLst>
          </p:cNvPr>
          <p:cNvCxnSpPr>
            <a:cxnSpLocks/>
          </p:cNvCxnSpPr>
          <p:nvPr/>
        </p:nvCxnSpPr>
        <p:spPr>
          <a:xfrm>
            <a:off x="5944440" y="4657238"/>
            <a:ext cx="0" cy="385960"/>
          </a:xfrm>
          <a:prstGeom prst="line">
            <a:avLst/>
          </a:prstGeom>
        </p:spPr>
        <p:style>
          <a:lnRef idx="3">
            <a:schemeClr val="accent3"/>
          </a:lnRef>
          <a:fillRef idx="0">
            <a:schemeClr val="accent3"/>
          </a:fillRef>
          <a:effectRef idx="2">
            <a:schemeClr val="accent3"/>
          </a:effectRef>
          <a:fontRef idx="minor">
            <a:schemeClr val="tx1"/>
          </a:fontRef>
        </p:style>
      </p:cxnSp>
      <p:cxnSp>
        <p:nvCxnSpPr>
          <p:cNvPr id="43" name="Straight Connector 42">
            <a:extLst>
              <a:ext uri="{FF2B5EF4-FFF2-40B4-BE49-F238E27FC236}">
                <a16:creationId xmlns:a16="http://schemas.microsoft.com/office/drawing/2014/main" id="{34059F01-AC6B-87E7-6A99-A0E3F43A2356}"/>
              </a:ext>
            </a:extLst>
          </p:cNvPr>
          <p:cNvCxnSpPr>
            <a:cxnSpLocks/>
          </p:cNvCxnSpPr>
          <p:nvPr/>
        </p:nvCxnSpPr>
        <p:spPr>
          <a:xfrm>
            <a:off x="6927812" y="4676950"/>
            <a:ext cx="0" cy="366248"/>
          </a:xfrm>
          <a:prstGeom prst="line">
            <a:avLst/>
          </a:prstGeom>
        </p:spPr>
        <p:style>
          <a:lnRef idx="3">
            <a:schemeClr val="accent3"/>
          </a:lnRef>
          <a:fillRef idx="0">
            <a:schemeClr val="accent3"/>
          </a:fillRef>
          <a:effectRef idx="2">
            <a:schemeClr val="accent3"/>
          </a:effectRef>
          <a:fontRef idx="minor">
            <a:schemeClr val="tx1"/>
          </a:fontRef>
        </p:style>
      </p:cxnSp>
      <p:cxnSp>
        <p:nvCxnSpPr>
          <p:cNvPr id="46" name="Straight Connector 45">
            <a:extLst>
              <a:ext uri="{FF2B5EF4-FFF2-40B4-BE49-F238E27FC236}">
                <a16:creationId xmlns:a16="http://schemas.microsoft.com/office/drawing/2014/main" id="{939D7475-7B78-11F1-1012-72E07FA343D5}"/>
              </a:ext>
            </a:extLst>
          </p:cNvPr>
          <p:cNvCxnSpPr>
            <a:cxnSpLocks/>
          </p:cNvCxnSpPr>
          <p:nvPr/>
        </p:nvCxnSpPr>
        <p:spPr>
          <a:xfrm>
            <a:off x="7746287" y="4672971"/>
            <a:ext cx="0" cy="404228"/>
          </a:xfrm>
          <a:prstGeom prst="line">
            <a:avLst/>
          </a:prstGeom>
        </p:spPr>
        <p:style>
          <a:lnRef idx="3">
            <a:schemeClr val="accent3"/>
          </a:lnRef>
          <a:fillRef idx="0">
            <a:schemeClr val="accent3"/>
          </a:fillRef>
          <a:effectRef idx="2">
            <a:schemeClr val="accent3"/>
          </a:effectRef>
          <a:fontRef idx="minor">
            <a:schemeClr val="tx1"/>
          </a:fontRef>
        </p:style>
      </p:cxnSp>
      <p:cxnSp>
        <p:nvCxnSpPr>
          <p:cNvPr id="50" name="Straight Connector 49">
            <a:extLst>
              <a:ext uri="{FF2B5EF4-FFF2-40B4-BE49-F238E27FC236}">
                <a16:creationId xmlns:a16="http://schemas.microsoft.com/office/drawing/2014/main" id="{E531AFDE-42F7-DD25-A8BD-38C7373F4910}"/>
              </a:ext>
            </a:extLst>
          </p:cNvPr>
          <p:cNvCxnSpPr>
            <a:cxnSpLocks/>
          </p:cNvCxnSpPr>
          <p:nvPr/>
        </p:nvCxnSpPr>
        <p:spPr>
          <a:xfrm>
            <a:off x="1609000" y="1845342"/>
            <a:ext cx="0" cy="1172602"/>
          </a:xfrm>
          <a:prstGeom prst="line">
            <a:avLst/>
          </a:prstGeom>
        </p:spPr>
        <p:style>
          <a:lnRef idx="3">
            <a:schemeClr val="accent3"/>
          </a:lnRef>
          <a:fillRef idx="0">
            <a:schemeClr val="accent3"/>
          </a:fillRef>
          <a:effectRef idx="2">
            <a:schemeClr val="accent3"/>
          </a:effectRef>
          <a:fontRef idx="minor">
            <a:schemeClr val="tx1"/>
          </a:fontRef>
        </p:style>
      </p:cxnSp>
      <p:sp>
        <p:nvSpPr>
          <p:cNvPr id="52" name="TextBox 51">
            <a:extLst>
              <a:ext uri="{FF2B5EF4-FFF2-40B4-BE49-F238E27FC236}">
                <a16:creationId xmlns:a16="http://schemas.microsoft.com/office/drawing/2014/main" id="{2FE441BF-85C6-0F7D-DDD8-C537A3A19182}"/>
              </a:ext>
            </a:extLst>
          </p:cNvPr>
          <p:cNvSpPr txBox="1"/>
          <p:nvPr/>
        </p:nvSpPr>
        <p:spPr>
          <a:xfrm>
            <a:off x="316965" y="637569"/>
            <a:ext cx="1645105" cy="1200329"/>
          </a:xfrm>
          <a:prstGeom prst="rect">
            <a:avLst/>
          </a:prstGeom>
          <a:solidFill>
            <a:srgbClr val="FFC9F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1600" b="1" dirty="0">
                <a:latin typeface="Poppins" panose="00000500000000000000" pitchFamily="2" charset="0"/>
                <a:cs typeface="Poppins" panose="00000500000000000000" pitchFamily="2" charset="0"/>
              </a:rPr>
              <a:t>May 2020 </a:t>
            </a:r>
          </a:p>
          <a:p>
            <a:pPr algn="ctr"/>
            <a:r>
              <a:rPr lang="en-GB" sz="1400" b="1" dirty="0">
                <a:latin typeface="Poppins" panose="00000500000000000000" pitchFamily="2" charset="0"/>
                <a:cs typeface="Poppins" panose="00000500000000000000" pitchFamily="2" charset="0"/>
              </a:rPr>
              <a:t>LHCS</a:t>
            </a:r>
            <a:r>
              <a:rPr lang="en-GB" sz="1400" dirty="0">
                <a:latin typeface="Poppins" panose="00000500000000000000" pitchFamily="2" charset="0"/>
                <a:cs typeface="Poppins" panose="00000500000000000000" pitchFamily="2" charset="0"/>
              </a:rPr>
              <a:t> – school wide &amp; module specific remote exam prep  </a:t>
            </a:r>
          </a:p>
        </p:txBody>
      </p:sp>
      <p:sp>
        <p:nvSpPr>
          <p:cNvPr id="53" name="TextBox 52">
            <a:extLst>
              <a:ext uri="{FF2B5EF4-FFF2-40B4-BE49-F238E27FC236}">
                <a16:creationId xmlns:a16="http://schemas.microsoft.com/office/drawing/2014/main" id="{A8CBDB15-660B-A4C0-EEA0-CDBA47F0ECDA}"/>
              </a:ext>
            </a:extLst>
          </p:cNvPr>
          <p:cNvSpPr txBox="1"/>
          <p:nvPr/>
        </p:nvSpPr>
        <p:spPr>
          <a:xfrm>
            <a:off x="2378813" y="637569"/>
            <a:ext cx="1614566" cy="1846659"/>
          </a:xfrm>
          <a:prstGeom prst="rect">
            <a:avLst/>
          </a:prstGeom>
          <a:solidFill>
            <a:srgbClr val="FFC9F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1600" b="1" dirty="0">
                <a:latin typeface="Poppins" panose="00000500000000000000" pitchFamily="2" charset="0"/>
                <a:cs typeface="Poppins" panose="00000500000000000000" pitchFamily="2" charset="0"/>
              </a:rPr>
              <a:t> May 2021</a:t>
            </a:r>
          </a:p>
          <a:p>
            <a:pPr algn="ctr"/>
            <a:r>
              <a:rPr lang="en-GB" sz="1400" b="1" dirty="0">
                <a:latin typeface="Poppins" panose="00000500000000000000" pitchFamily="2" charset="0"/>
                <a:cs typeface="Poppins" panose="00000500000000000000" pitchFamily="2" charset="0"/>
              </a:rPr>
              <a:t>LHCS</a:t>
            </a:r>
            <a:r>
              <a:rPr lang="en-GB" sz="1400" dirty="0">
                <a:latin typeface="Poppins" panose="00000500000000000000" pitchFamily="2" charset="0"/>
                <a:cs typeface="Poppins" panose="00000500000000000000" pitchFamily="2" charset="0"/>
              </a:rPr>
              <a:t> – school wide &amp; module specific remote exam prep  </a:t>
            </a:r>
          </a:p>
          <a:p>
            <a:pPr algn="ctr"/>
            <a:r>
              <a:rPr lang="en-GB" sz="1400" b="1" dirty="0">
                <a:latin typeface="Poppins" panose="00000500000000000000" pitchFamily="2" charset="0"/>
                <a:cs typeface="Poppins" panose="00000500000000000000" pitchFamily="2" charset="0"/>
              </a:rPr>
              <a:t>SPS</a:t>
            </a:r>
            <a:r>
              <a:rPr lang="en-GB" sz="1400" dirty="0">
                <a:latin typeface="Poppins" panose="00000500000000000000" pitchFamily="2" charset="0"/>
                <a:cs typeface="Poppins" panose="00000500000000000000" pitchFamily="2" charset="0"/>
              </a:rPr>
              <a:t> – module specific remote exam prep</a:t>
            </a:r>
            <a:endParaRPr lang="en-GB" sz="1400" dirty="0"/>
          </a:p>
        </p:txBody>
      </p:sp>
      <p:sp>
        <p:nvSpPr>
          <p:cNvPr id="54" name="TextBox 53">
            <a:extLst>
              <a:ext uri="{FF2B5EF4-FFF2-40B4-BE49-F238E27FC236}">
                <a16:creationId xmlns:a16="http://schemas.microsoft.com/office/drawing/2014/main" id="{291030FB-5489-F20D-0D10-F5D2B256384C}"/>
              </a:ext>
            </a:extLst>
          </p:cNvPr>
          <p:cNvSpPr txBox="1"/>
          <p:nvPr/>
        </p:nvSpPr>
        <p:spPr>
          <a:xfrm>
            <a:off x="4410121" y="588938"/>
            <a:ext cx="1704808" cy="2092881"/>
          </a:xfrm>
          <a:prstGeom prst="rect">
            <a:avLst/>
          </a:prstGeom>
          <a:solidFill>
            <a:srgbClr val="FFC9F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1600" b="1" dirty="0">
                <a:latin typeface="Poppins" panose="00000500000000000000" pitchFamily="2" charset="0"/>
                <a:cs typeface="Poppins" panose="00000500000000000000" pitchFamily="2" charset="0"/>
              </a:rPr>
              <a:t>Mar and May 2022</a:t>
            </a:r>
          </a:p>
          <a:p>
            <a:r>
              <a:rPr lang="en-GB" sz="1400" b="1" dirty="0">
                <a:latin typeface="Poppins" panose="00000500000000000000" pitchFamily="2" charset="0"/>
                <a:cs typeface="Poppins" panose="00000500000000000000" pitchFamily="2" charset="0"/>
              </a:rPr>
              <a:t>LHCS &amp; SPS</a:t>
            </a:r>
            <a:r>
              <a:rPr lang="en-GB" sz="1400" dirty="0">
                <a:latin typeface="Poppins" panose="00000500000000000000" pitchFamily="2" charset="0"/>
                <a:cs typeface="Poppins" panose="00000500000000000000" pitchFamily="2" charset="0"/>
              </a:rPr>
              <a:t> </a:t>
            </a:r>
          </a:p>
          <a:p>
            <a:r>
              <a:rPr lang="en-GB" sz="1400" dirty="0">
                <a:latin typeface="Poppins" panose="00000500000000000000" pitchFamily="2" charset="0"/>
                <a:cs typeface="Poppins" panose="00000500000000000000" pitchFamily="2" charset="0"/>
              </a:rPr>
              <a:t>– school wide remote exam prep</a:t>
            </a:r>
          </a:p>
          <a:p>
            <a:r>
              <a:rPr lang="en-GB" sz="1400" dirty="0">
                <a:latin typeface="Poppins" panose="00000500000000000000" pitchFamily="2" charset="0"/>
                <a:cs typeface="Poppins" panose="00000500000000000000" pitchFamily="2" charset="0"/>
              </a:rPr>
              <a:t>- joined by ACQ, SST and IT colleagues</a:t>
            </a:r>
          </a:p>
        </p:txBody>
      </p:sp>
      <p:sp>
        <p:nvSpPr>
          <p:cNvPr id="56" name="TextBox 55">
            <a:extLst>
              <a:ext uri="{FF2B5EF4-FFF2-40B4-BE49-F238E27FC236}">
                <a16:creationId xmlns:a16="http://schemas.microsoft.com/office/drawing/2014/main" id="{5D95ED24-F5AB-7C8D-9D46-BBB340E27D8C}"/>
              </a:ext>
            </a:extLst>
          </p:cNvPr>
          <p:cNvSpPr txBox="1"/>
          <p:nvPr/>
        </p:nvSpPr>
        <p:spPr>
          <a:xfrm>
            <a:off x="6523754" y="588938"/>
            <a:ext cx="1704809" cy="2092881"/>
          </a:xfrm>
          <a:prstGeom prst="rect">
            <a:avLst/>
          </a:prstGeom>
          <a:solidFill>
            <a:srgbClr val="FFC9F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1600" b="1" dirty="0">
                <a:latin typeface="Poppins" panose="00000500000000000000" pitchFamily="2" charset="0"/>
                <a:cs typeface="Poppins" panose="00000500000000000000" pitchFamily="2" charset="0"/>
              </a:rPr>
              <a:t>Mar and May 2023</a:t>
            </a:r>
          </a:p>
          <a:p>
            <a:r>
              <a:rPr lang="en-GB" sz="1400" b="1" dirty="0">
                <a:latin typeface="Poppins" panose="00000500000000000000" pitchFamily="2" charset="0"/>
                <a:cs typeface="Poppins" panose="00000500000000000000" pitchFamily="2" charset="0"/>
              </a:rPr>
              <a:t>LHCS &amp; SPS</a:t>
            </a:r>
            <a:r>
              <a:rPr lang="en-GB" sz="1400" dirty="0">
                <a:latin typeface="Poppins" panose="00000500000000000000" pitchFamily="2" charset="0"/>
                <a:cs typeface="Poppins" panose="00000500000000000000" pitchFamily="2" charset="0"/>
              </a:rPr>
              <a:t> </a:t>
            </a:r>
          </a:p>
          <a:p>
            <a:r>
              <a:rPr lang="en-GB" sz="1400" dirty="0">
                <a:latin typeface="Poppins" panose="00000500000000000000" pitchFamily="2" charset="0"/>
                <a:cs typeface="Poppins" panose="00000500000000000000" pitchFamily="2" charset="0"/>
              </a:rPr>
              <a:t>- school wide remote exam prep</a:t>
            </a:r>
          </a:p>
          <a:p>
            <a:r>
              <a:rPr lang="en-GB" sz="1400" dirty="0">
                <a:latin typeface="Poppins" panose="00000500000000000000" pitchFamily="2" charset="0"/>
                <a:cs typeface="Poppins" panose="00000500000000000000" pitchFamily="2" charset="0"/>
              </a:rPr>
              <a:t>- joined by ACQ, SST and IT colleagues</a:t>
            </a:r>
          </a:p>
        </p:txBody>
      </p:sp>
      <p:sp>
        <p:nvSpPr>
          <p:cNvPr id="57" name="TextBox 56">
            <a:extLst>
              <a:ext uri="{FF2B5EF4-FFF2-40B4-BE49-F238E27FC236}">
                <a16:creationId xmlns:a16="http://schemas.microsoft.com/office/drawing/2014/main" id="{8AD5BB3C-AAC4-C2C9-65A5-E27B3A2B890E}"/>
              </a:ext>
            </a:extLst>
          </p:cNvPr>
          <p:cNvSpPr txBox="1"/>
          <p:nvPr/>
        </p:nvSpPr>
        <p:spPr>
          <a:xfrm>
            <a:off x="8591569" y="613687"/>
            <a:ext cx="1645750" cy="1661993"/>
          </a:xfrm>
          <a:prstGeom prst="rect">
            <a:avLst/>
          </a:prstGeom>
          <a:solidFill>
            <a:srgbClr val="FFC9F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1600" b="1" dirty="0">
                <a:latin typeface="Poppins" panose="00000500000000000000" pitchFamily="2" charset="0"/>
                <a:cs typeface="Poppins" panose="00000500000000000000" pitchFamily="2" charset="0"/>
              </a:rPr>
              <a:t>Mar and May 2024</a:t>
            </a:r>
          </a:p>
          <a:p>
            <a:r>
              <a:rPr lang="en-GB" sz="1400" b="1" dirty="0">
                <a:latin typeface="Poppins" panose="00000500000000000000" pitchFamily="2" charset="0"/>
                <a:cs typeface="Poppins" panose="00000500000000000000" pitchFamily="2" charset="0"/>
              </a:rPr>
              <a:t>SPS </a:t>
            </a:r>
            <a:r>
              <a:rPr lang="en-GB" sz="1400" dirty="0">
                <a:latin typeface="Poppins" panose="00000500000000000000" pitchFamily="2" charset="0"/>
                <a:cs typeface="Poppins" panose="00000500000000000000" pitchFamily="2" charset="0"/>
              </a:rPr>
              <a:t>– school wide remote exam prep sessions planned</a:t>
            </a:r>
            <a:endParaRPr lang="en-GB" sz="1600" b="1" dirty="0">
              <a:latin typeface="Poppins" panose="00000500000000000000" pitchFamily="2" charset="0"/>
              <a:cs typeface="Poppins" panose="00000500000000000000" pitchFamily="2" charset="0"/>
            </a:endParaRPr>
          </a:p>
        </p:txBody>
      </p:sp>
      <p:cxnSp>
        <p:nvCxnSpPr>
          <p:cNvPr id="66" name="Straight Connector 65">
            <a:extLst>
              <a:ext uri="{FF2B5EF4-FFF2-40B4-BE49-F238E27FC236}">
                <a16:creationId xmlns:a16="http://schemas.microsoft.com/office/drawing/2014/main" id="{4DB73230-1013-84D4-9C8C-748A2E7DB344}"/>
              </a:ext>
            </a:extLst>
          </p:cNvPr>
          <p:cNvCxnSpPr>
            <a:cxnSpLocks/>
          </p:cNvCxnSpPr>
          <p:nvPr/>
        </p:nvCxnSpPr>
        <p:spPr>
          <a:xfrm>
            <a:off x="5068061" y="2683945"/>
            <a:ext cx="0" cy="172369"/>
          </a:xfrm>
          <a:prstGeom prst="line">
            <a:avLst/>
          </a:prstGeom>
        </p:spPr>
        <p:style>
          <a:lnRef idx="3">
            <a:schemeClr val="accent3"/>
          </a:lnRef>
          <a:fillRef idx="0">
            <a:schemeClr val="accent3"/>
          </a:fillRef>
          <a:effectRef idx="2">
            <a:schemeClr val="accent3"/>
          </a:effectRef>
          <a:fontRef idx="minor">
            <a:schemeClr val="tx1"/>
          </a:fontRef>
        </p:style>
      </p:cxnSp>
      <p:cxnSp>
        <p:nvCxnSpPr>
          <p:cNvPr id="67" name="Straight Connector 66">
            <a:extLst>
              <a:ext uri="{FF2B5EF4-FFF2-40B4-BE49-F238E27FC236}">
                <a16:creationId xmlns:a16="http://schemas.microsoft.com/office/drawing/2014/main" id="{494F83D2-C230-B1C3-B063-43B13E0765E4}"/>
              </a:ext>
            </a:extLst>
          </p:cNvPr>
          <p:cNvCxnSpPr>
            <a:cxnSpLocks/>
          </p:cNvCxnSpPr>
          <p:nvPr/>
        </p:nvCxnSpPr>
        <p:spPr>
          <a:xfrm>
            <a:off x="7746287" y="2681819"/>
            <a:ext cx="0" cy="345686"/>
          </a:xfrm>
          <a:prstGeom prst="line">
            <a:avLst/>
          </a:prstGeom>
        </p:spPr>
        <p:style>
          <a:lnRef idx="3">
            <a:schemeClr val="accent3"/>
          </a:lnRef>
          <a:fillRef idx="0">
            <a:schemeClr val="accent3"/>
          </a:fillRef>
          <a:effectRef idx="2">
            <a:schemeClr val="accent3"/>
          </a:effectRef>
          <a:fontRef idx="minor">
            <a:schemeClr val="tx1"/>
          </a:fontRef>
        </p:style>
      </p:cxnSp>
      <p:cxnSp>
        <p:nvCxnSpPr>
          <p:cNvPr id="68" name="Straight Connector 67">
            <a:extLst>
              <a:ext uri="{FF2B5EF4-FFF2-40B4-BE49-F238E27FC236}">
                <a16:creationId xmlns:a16="http://schemas.microsoft.com/office/drawing/2014/main" id="{543D66F4-EE17-E218-21A0-668CF92460B7}"/>
              </a:ext>
            </a:extLst>
          </p:cNvPr>
          <p:cNvCxnSpPr>
            <a:cxnSpLocks/>
          </p:cNvCxnSpPr>
          <p:nvPr/>
        </p:nvCxnSpPr>
        <p:spPr>
          <a:xfrm>
            <a:off x="7073893" y="2667903"/>
            <a:ext cx="0" cy="194346"/>
          </a:xfrm>
          <a:prstGeom prst="line">
            <a:avLst/>
          </a:prstGeom>
        </p:spPr>
        <p:style>
          <a:lnRef idx="3">
            <a:schemeClr val="accent3"/>
          </a:lnRef>
          <a:fillRef idx="0">
            <a:schemeClr val="accent3"/>
          </a:fillRef>
          <a:effectRef idx="2">
            <a:schemeClr val="accent3"/>
          </a:effectRef>
          <a:fontRef idx="minor">
            <a:schemeClr val="tx1"/>
          </a:fontRef>
        </p:style>
      </p:cxnSp>
      <p:cxnSp>
        <p:nvCxnSpPr>
          <p:cNvPr id="69" name="Straight Connector 68">
            <a:extLst>
              <a:ext uri="{FF2B5EF4-FFF2-40B4-BE49-F238E27FC236}">
                <a16:creationId xmlns:a16="http://schemas.microsoft.com/office/drawing/2014/main" id="{E8879ABF-018E-257F-6BB7-18F172354C8B}"/>
              </a:ext>
            </a:extLst>
          </p:cNvPr>
          <p:cNvCxnSpPr>
            <a:cxnSpLocks/>
          </p:cNvCxnSpPr>
          <p:nvPr/>
        </p:nvCxnSpPr>
        <p:spPr>
          <a:xfrm>
            <a:off x="9831610" y="2275680"/>
            <a:ext cx="0" cy="742264"/>
          </a:xfrm>
          <a:prstGeom prst="line">
            <a:avLst/>
          </a:prstGeom>
        </p:spPr>
        <p:style>
          <a:lnRef idx="3">
            <a:schemeClr val="accent3"/>
          </a:lnRef>
          <a:fillRef idx="0">
            <a:schemeClr val="accent3"/>
          </a:fillRef>
          <a:effectRef idx="2">
            <a:schemeClr val="accent3"/>
          </a:effectRef>
          <a:fontRef idx="minor">
            <a:schemeClr val="tx1"/>
          </a:fontRef>
        </p:style>
      </p:cxnSp>
      <p:cxnSp>
        <p:nvCxnSpPr>
          <p:cNvPr id="70" name="Straight Connector 69">
            <a:extLst>
              <a:ext uri="{FF2B5EF4-FFF2-40B4-BE49-F238E27FC236}">
                <a16:creationId xmlns:a16="http://schemas.microsoft.com/office/drawing/2014/main" id="{3F403435-6E07-F570-ECAE-2D6BF429A7A2}"/>
              </a:ext>
            </a:extLst>
          </p:cNvPr>
          <p:cNvCxnSpPr>
            <a:cxnSpLocks/>
          </p:cNvCxnSpPr>
          <p:nvPr/>
        </p:nvCxnSpPr>
        <p:spPr>
          <a:xfrm>
            <a:off x="9195445" y="2275680"/>
            <a:ext cx="0" cy="594016"/>
          </a:xfrm>
          <a:prstGeom prst="line">
            <a:avLst/>
          </a:prstGeom>
        </p:spPr>
        <p:style>
          <a:lnRef idx="3">
            <a:schemeClr val="accent3"/>
          </a:lnRef>
          <a:fillRef idx="0">
            <a:schemeClr val="accent3"/>
          </a:fillRef>
          <a:effectRef idx="2">
            <a:schemeClr val="accent3"/>
          </a:effectRef>
          <a:fontRef idx="minor">
            <a:schemeClr val="tx1"/>
          </a:fontRef>
        </p:style>
      </p:cxnSp>
      <p:cxnSp>
        <p:nvCxnSpPr>
          <p:cNvPr id="4" name="Straight Connector 3">
            <a:extLst>
              <a:ext uri="{FF2B5EF4-FFF2-40B4-BE49-F238E27FC236}">
                <a16:creationId xmlns:a16="http://schemas.microsoft.com/office/drawing/2014/main" id="{4EDD069A-871A-4FF3-0CF8-82AF08540259}"/>
              </a:ext>
            </a:extLst>
          </p:cNvPr>
          <p:cNvCxnSpPr>
            <a:cxnSpLocks/>
          </p:cNvCxnSpPr>
          <p:nvPr/>
        </p:nvCxnSpPr>
        <p:spPr>
          <a:xfrm>
            <a:off x="5788802" y="2672258"/>
            <a:ext cx="0" cy="345686"/>
          </a:xfrm>
          <a:prstGeom prst="line">
            <a:avLst/>
          </a:prstGeom>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D8EEA2E5-9499-F802-6D02-10CEB1EA6832}"/>
              </a:ext>
            </a:extLst>
          </p:cNvPr>
          <p:cNvCxnSpPr>
            <a:cxnSpLocks/>
          </p:cNvCxnSpPr>
          <p:nvPr/>
        </p:nvCxnSpPr>
        <p:spPr>
          <a:xfrm>
            <a:off x="3662247" y="2488533"/>
            <a:ext cx="0" cy="529411"/>
          </a:xfrm>
          <a:prstGeom prst="line">
            <a:avLst/>
          </a:prstGeom>
        </p:spPr>
        <p:style>
          <a:lnRef idx="3">
            <a:schemeClr val="accent3"/>
          </a:lnRef>
          <a:fillRef idx="0">
            <a:schemeClr val="accent3"/>
          </a:fillRef>
          <a:effectRef idx="2">
            <a:schemeClr val="accent3"/>
          </a:effectRef>
          <a:fontRef idx="minor">
            <a:schemeClr val="tx1"/>
          </a:fontRef>
        </p:style>
      </p:cxnSp>
      <p:pic>
        <p:nvPicPr>
          <p:cNvPr id="3" name="Picture 2">
            <a:extLst>
              <a:ext uri="{FF2B5EF4-FFF2-40B4-BE49-F238E27FC236}">
                <a16:creationId xmlns:a16="http://schemas.microsoft.com/office/drawing/2014/main" id="{94841971-C4B6-E0B8-FFE2-2A71728C5106}"/>
              </a:ext>
            </a:extLst>
          </p:cNvPr>
          <p:cNvPicPr>
            <a:picLocks noChangeAspect="1"/>
          </p:cNvPicPr>
          <p:nvPr/>
        </p:nvPicPr>
        <p:blipFill>
          <a:blip r:embed="rId3"/>
          <a:stretch>
            <a:fillRect/>
          </a:stretch>
        </p:blipFill>
        <p:spPr>
          <a:xfrm>
            <a:off x="365451" y="5687922"/>
            <a:ext cx="1733792" cy="838317"/>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9C46426F-F363-8959-30EB-C0C551A8A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54" y="5179951"/>
            <a:ext cx="2922774" cy="417539"/>
          </a:xfrm>
          <a:prstGeom prst="rect">
            <a:avLst/>
          </a:prstGeom>
        </p:spPr>
      </p:pic>
    </p:spTree>
    <p:extLst>
      <p:ext uri="{BB962C8B-B14F-4D97-AF65-F5344CB8AC3E}">
        <p14:creationId xmlns:p14="http://schemas.microsoft.com/office/powerpoint/2010/main" val="3497146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7CA43876-89C4-CC00-F19C-244D3C064E75}"/>
              </a:ext>
            </a:extLst>
          </p:cNvPr>
          <p:cNvSpPr>
            <a:spLocks noGrp="1"/>
          </p:cNvSpPr>
          <p:nvPr>
            <p:ph type="body" sz="quarter" idx="12"/>
          </p:nvPr>
        </p:nvSpPr>
        <p:spPr>
          <a:xfrm>
            <a:off x="617129" y="224484"/>
            <a:ext cx="9591229" cy="289311"/>
          </a:xfrm>
        </p:spPr>
        <p:txBody>
          <a:bodyPr/>
          <a:lstStyle/>
          <a:p>
            <a:r>
              <a:rPr lang="en-GB" sz="3000" dirty="0"/>
              <a:t>Interviews and focus group</a:t>
            </a:r>
          </a:p>
        </p:txBody>
      </p:sp>
      <p:sp>
        <p:nvSpPr>
          <p:cNvPr id="9" name="Rectangle: Single Corner Rounded 8">
            <a:extLst>
              <a:ext uri="{FF2B5EF4-FFF2-40B4-BE49-F238E27FC236}">
                <a16:creationId xmlns:a16="http://schemas.microsoft.com/office/drawing/2014/main" id="{18883729-3BBB-FF0A-B4F0-993857C31971}"/>
              </a:ext>
              <a:ext uri="{C183D7F6-B498-43B3-948B-1728B52AA6E4}">
                <adec:decorative xmlns:adec="http://schemas.microsoft.com/office/drawing/2017/decorative" val="1"/>
              </a:ext>
            </a:extLst>
          </p:cNvPr>
          <p:cNvSpPr/>
          <p:nvPr/>
        </p:nvSpPr>
        <p:spPr>
          <a:xfrm>
            <a:off x="890113" y="1441671"/>
            <a:ext cx="3344248" cy="3025689"/>
          </a:xfrm>
          <a:prstGeom prst="round1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4" name="TextBox 3">
            <a:extLst>
              <a:ext uri="{FF2B5EF4-FFF2-40B4-BE49-F238E27FC236}">
                <a16:creationId xmlns:a16="http://schemas.microsoft.com/office/drawing/2014/main" id="{AACF6BFD-2F1F-13F4-6444-C25025ED9CD5}"/>
              </a:ext>
            </a:extLst>
          </p:cNvPr>
          <p:cNvSpPr txBox="1"/>
          <p:nvPr/>
        </p:nvSpPr>
        <p:spPr>
          <a:xfrm>
            <a:off x="-1349732" y="6789633"/>
            <a:ext cx="3344249" cy="923330"/>
          </a:xfrm>
          <a:prstGeom prst="rect">
            <a:avLst/>
          </a:prstGeom>
          <a:noFill/>
        </p:spPr>
        <p:txBody>
          <a:bodyPr wrap="none" rtlCol="0">
            <a:spAutoFit/>
          </a:bodyPr>
          <a:lstStyle/>
          <a:p>
            <a:r>
              <a:rPr lang="en-GB" dirty="0"/>
              <a:t>Theme 1 – Physical Setting</a:t>
            </a:r>
          </a:p>
          <a:p>
            <a:r>
              <a:rPr lang="en-GB" dirty="0"/>
              <a:t>Theme 2 – Time/Anxiety</a:t>
            </a:r>
          </a:p>
          <a:p>
            <a:r>
              <a:rPr lang="en-GB" dirty="0"/>
              <a:t>Theme 3 – Preparation for exams </a:t>
            </a:r>
          </a:p>
        </p:txBody>
      </p:sp>
      <p:sp>
        <p:nvSpPr>
          <p:cNvPr id="21" name="Text Placeholder 9">
            <a:extLst>
              <a:ext uri="{FF2B5EF4-FFF2-40B4-BE49-F238E27FC236}">
                <a16:creationId xmlns:a16="http://schemas.microsoft.com/office/drawing/2014/main" id="{360E7F1E-8772-0341-2F2F-DDCA75342F59}"/>
              </a:ext>
            </a:extLst>
          </p:cNvPr>
          <p:cNvSpPr txBox="1">
            <a:spLocks/>
          </p:cNvSpPr>
          <p:nvPr/>
        </p:nvSpPr>
        <p:spPr>
          <a:xfrm>
            <a:off x="5536206" y="1711151"/>
            <a:ext cx="6352814" cy="1161340"/>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600" dirty="0">
              <a:latin typeface="Poppins" panose="00000500000000000000" pitchFamily="2" charset="0"/>
              <a:cs typeface="Poppins" panose="00000500000000000000" pitchFamily="2" charset="0"/>
            </a:endParaRPr>
          </a:p>
        </p:txBody>
      </p:sp>
      <p:sp>
        <p:nvSpPr>
          <p:cNvPr id="22" name="Text Placeholder 9">
            <a:extLst>
              <a:ext uri="{FF2B5EF4-FFF2-40B4-BE49-F238E27FC236}">
                <a16:creationId xmlns:a16="http://schemas.microsoft.com/office/drawing/2014/main" id="{489F411B-7E92-388E-E302-7E3EF8455779}"/>
              </a:ext>
            </a:extLst>
          </p:cNvPr>
          <p:cNvSpPr txBox="1">
            <a:spLocks/>
          </p:cNvSpPr>
          <p:nvPr/>
        </p:nvSpPr>
        <p:spPr>
          <a:xfrm>
            <a:off x="4930063" y="3062004"/>
            <a:ext cx="6352814" cy="148813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600" dirty="0">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5192C3CB-B1BF-7EC3-6A73-C2F01BAC86D2}"/>
              </a:ext>
            </a:extLst>
          </p:cNvPr>
          <p:cNvSpPr txBox="1"/>
          <p:nvPr/>
        </p:nvSpPr>
        <p:spPr>
          <a:xfrm>
            <a:off x="4543288" y="3516175"/>
            <a:ext cx="4943936" cy="1200329"/>
          </a:xfrm>
          <a:prstGeom prst="rect">
            <a:avLst/>
          </a:prstGeom>
          <a:noFill/>
        </p:spPr>
        <p:txBody>
          <a:bodyPr wrap="square" rtlCol="0">
            <a:spAutoFit/>
          </a:bodyPr>
          <a:lstStyle/>
          <a:p>
            <a:r>
              <a:rPr lang="en-GB" sz="1800" b="0" dirty="0">
                <a:solidFill>
                  <a:srgbClr val="060645"/>
                </a:solidFill>
                <a:effectLst/>
                <a:latin typeface="Poppins" panose="00000500000000000000" pitchFamily="2" charset="0"/>
              </a:rPr>
              <a:t>“I'm fortunate to have a dedicated desk space plus dual screens. I think if people were having to work from a laptop screen it would have been a challenge.”</a:t>
            </a:r>
            <a:r>
              <a:rPr lang="en-GB" sz="1800" b="1" dirty="0">
                <a:solidFill>
                  <a:srgbClr val="060645"/>
                </a:solidFill>
                <a:effectLst/>
                <a:latin typeface="Poppins" panose="00000500000000000000" pitchFamily="2" charset="0"/>
              </a:rPr>
              <a:t> </a:t>
            </a:r>
            <a:r>
              <a:rPr lang="en-GB" sz="1800" b="0" dirty="0">
                <a:solidFill>
                  <a:srgbClr val="060645"/>
                </a:solidFill>
                <a:effectLst/>
                <a:latin typeface="Poppins" panose="00000500000000000000" pitchFamily="2" charset="0"/>
              </a:rPr>
              <a:t> </a:t>
            </a:r>
            <a:endParaRPr lang="en-GB" dirty="0"/>
          </a:p>
        </p:txBody>
      </p:sp>
      <p:sp>
        <p:nvSpPr>
          <p:cNvPr id="8" name="TextBox 7">
            <a:extLst>
              <a:ext uri="{FF2B5EF4-FFF2-40B4-BE49-F238E27FC236}">
                <a16:creationId xmlns:a16="http://schemas.microsoft.com/office/drawing/2014/main" id="{FF3E0383-D04C-471C-B336-1B908E63EE45}"/>
              </a:ext>
            </a:extLst>
          </p:cNvPr>
          <p:cNvSpPr txBox="1"/>
          <p:nvPr/>
        </p:nvSpPr>
        <p:spPr>
          <a:xfrm>
            <a:off x="6096000" y="942188"/>
            <a:ext cx="6024912" cy="2308324"/>
          </a:xfrm>
          <a:prstGeom prst="rect">
            <a:avLst/>
          </a:prstGeom>
          <a:noFill/>
        </p:spPr>
        <p:txBody>
          <a:bodyPr wrap="square">
            <a:spAutoFit/>
          </a:bodyPr>
          <a:lstStyle/>
          <a:p>
            <a:r>
              <a:rPr lang="en-GB" dirty="0"/>
              <a:t>“In respect to the scanning, you end up with about 20 pages to scan in and even with the best equipment in the world things go wrong and suddenly it scans 16 pages and then it stops and you have to start again …I found that quite difficult because I’d give myself lots of time to scan it in, and I was literally down to the last minute or two before the cut-off to get it in”</a:t>
            </a:r>
          </a:p>
        </p:txBody>
      </p:sp>
      <p:sp>
        <p:nvSpPr>
          <p:cNvPr id="17" name="TextBox 16">
            <a:extLst>
              <a:ext uri="{FF2B5EF4-FFF2-40B4-BE49-F238E27FC236}">
                <a16:creationId xmlns:a16="http://schemas.microsoft.com/office/drawing/2014/main" id="{CDC09074-F9BC-24A2-1475-272065EF85E4}"/>
              </a:ext>
            </a:extLst>
          </p:cNvPr>
          <p:cNvSpPr txBox="1"/>
          <p:nvPr/>
        </p:nvSpPr>
        <p:spPr>
          <a:xfrm>
            <a:off x="4930063" y="5146849"/>
            <a:ext cx="6797962" cy="923330"/>
          </a:xfrm>
          <a:prstGeom prst="rect">
            <a:avLst/>
          </a:prstGeom>
          <a:noFill/>
        </p:spPr>
        <p:txBody>
          <a:bodyPr wrap="square">
            <a:spAutoFit/>
          </a:bodyPr>
          <a:lstStyle/>
          <a:p>
            <a:r>
              <a:rPr lang="en-GB" dirty="0"/>
              <a:t>“The IT equipment was fine - although I had a worrying moment at one point when my internet connection went down”</a:t>
            </a:r>
          </a:p>
        </p:txBody>
      </p:sp>
    </p:spTree>
    <p:extLst>
      <p:ext uri="{BB962C8B-B14F-4D97-AF65-F5344CB8AC3E}">
        <p14:creationId xmlns:p14="http://schemas.microsoft.com/office/powerpoint/2010/main" val="2043004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168FA2-3EDD-40D6-A248-6213353D5C52}"/>
              </a:ext>
            </a:extLst>
          </p:cNvPr>
          <p:cNvSpPr>
            <a:spLocks noGrp="1"/>
          </p:cNvSpPr>
          <p:nvPr>
            <p:ph type="body" sz="quarter" idx="11"/>
          </p:nvPr>
        </p:nvSpPr>
        <p:spPr>
          <a:xfrm>
            <a:off x="5275119" y="404664"/>
            <a:ext cx="6408881" cy="2275474"/>
          </a:xfrm>
        </p:spPr>
        <p:txBody>
          <a:bodyPr/>
          <a:lstStyle/>
          <a:p>
            <a:r>
              <a:rPr lang="en-GB" sz="4800" dirty="0">
                <a:latin typeface="Poppins" panose="00000500000000000000" pitchFamily="2" charset="0"/>
                <a:cs typeface="Poppins" panose="00000500000000000000" pitchFamily="2" charset="0"/>
              </a:rPr>
              <a:t>Conclusions</a:t>
            </a:r>
          </a:p>
          <a:p>
            <a:r>
              <a:rPr lang="en-GB" sz="4800" dirty="0">
                <a:latin typeface="Poppins" panose="00000500000000000000" pitchFamily="2" charset="0"/>
                <a:cs typeface="Poppins" panose="00000500000000000000" pitchFamily="2" charset="0"/>
              </a:rPr>
              <a:t>Recommendations</a:t>
            </a:r>
          </a:p>
          <a:p>
            <a:r>
              <a:rPr lang="en-GB" sz="4800" dirty="0">
                <a:latin typeface="Poppins" panose="00000500000000000000" pitchFamily="2" charset="0"/>
                <a:cs typeface="Poppins" panose="00000500000000000000" pitchFamily="2" charset="0"/>
              </a:rPr>
              <a:t>And Impact</a:t>
            </a:r>
          </a:p>
        </p:txBody>
      </p:sp>
      <p:pic>
        <p:nvPicPr>
          <p:cNvPr id="15" name="Picture Placeholder 14" descr="Person using laptop">
            <a:extLst>
              <a:ext uri="{FF2B5EF4-FFF2-40B4-BE49-F238E27FC236}">
                <a16:creationId xmlns:a16="http://schemas.microsoft.com/office/drawing/2014/main" id="{E08FB7C3-7E45-43B6-8FF6-B7F858D6807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213" r="16213"/>
          <a:stretch/>
        </p:blipFill>
        <p:spPr/>
      </p:pic>
      <p:pic>
        <p:nvPicPr>
          <p:cNvPr id="4" name="Picture 3" descr="A black background with white text&#10;&#10;Description automatically generated">
            <a:extLst>
              <a:ext uri="{FF2B5EF4-FFF2-40B4-BE49-F238E27FC236}">
                <a16:creationId xmlns:a16="http://schemas.microsoft.com/office/drawing/2014/main" id="{28106B10-7D5E-4E75-8642-07790ECA8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212" y="5641339"/>
            <a:ext cx="4587249" cy="655321"/>
          </a:xfrm>
          <a:prstGeom prst="rect">
            <a:avLst/>
          </a:prstGeom>
        </p:spPr>
      </p:pic>
    </p:spTree>
    <p:extLst>
      <p:ext uri="{BB962C8B-B14F-4D97-AF65-F5344CB8AC3E}">
        <p14:creationId xmlns:p14="http://schemas.microsoft.com/office/powerpoint/2010/main" val="3263745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E61A11-3214-443B-820D-041A20CF4BA7}"/>
              </a:ext>
            </a:extLst>
          </p:cNvPr>
          <p:cNvSpPr>
            <a:spLocks noGrp="1"/>
          </p:cNvSpPr>
          <p:nvPr>
            <p:ph type="body" sz="quarter" idx="24"/>
          </p:nvPr>
        </p:nvSpPr>
        <p:spPr>
          <a:xfrm>
            <a:off x="456940" y="156606"/>
            <a:ext cx="11485642" cy="497161"/>
          </a:xfrm>
        </p:spPr>
        <p:txBody>
          <a:bodyPr/>
          <a:lstStyle/>
          <a:p>
            <a:r>
              <a:rPr lang="en-GB" dirty="0"/>
              <a:t>Conclusions and recommendations</a:t>
            </a:r>
          </a:p>
        </p:txBody>
      </p:sp>
      <p:sp>
        <p:nvSpPr>
          <p:cNvPr id="7" name="Content Placeholder 2">
            <a:extLst>
              <a:ext uri="{FF2B5EF4-FFF2-40B4-BE49-F238E27FC236}">
                <a16:creationId xmlns:a16="http://schemas.microsoft.com/office/drawing/2014/main" id="{A4655031-9885-407A-A557-82A71A455CDD}"/>
              </a:ext>
            </a:extLst>
          </p:cNvPr>
          <p:cNvSpPr txBox="1">
            <a:spLocks/>
          </p:cNvSpPr>
          <p:nvPr/>
        </p:nvSpPr>
        <p:spPr>
          <a:xfrm>
            <a:off x="456940" y="1064204"/>
            <a:ext cx="11278120" cy="4729591"/>
          </a:xfrm>
          <a:prstGeom prst="rect">
            <a:avLst/>
          </a:prstGeom>
        </p:spPr>
        <p:txBody>
          <a:bodyPr lIns="36000" tIns="36000" rIns="36000" bIns="3600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300"/>
              </a:spcBef>
              <a:spcAft>
                <a:spcPts val="600"/>
              </a:spcAft>
            </a:pPr>
            <a:endParaRPr lang="en-GB" sz="1700" i="1" dirty="0">
              <a:cs typeface="Arial" panose="020B0604020202020204"/>
            </a:endParaRPr>
          </a:p>
        </p:txBody>
      </p:sp>
      <p:sp>
        <p:nvSpPr>
          <p:cNvPr id="6" name="TextBox 5">
            <a:extLst>
              <a:ext uri="{FF2B5EF4-FFF2-40B4-BE49-F238E27FC236}">
                <a16:creationId xmlns:a16="http://schemas.microsoft.com/office/drawing/2014/main" id="{3E3A3608-41A7-3D14-C437-90568D01630B}"/>
              </a:ext>
            </a:extLst>
          </p:cNvPr>
          <p:cNvSpPr txBox="1"/>
          <p:nvPr/>
        </p:nvSpPr>
        <p:spPr>
          <a:xfrm>
            <a:off x="1427608" y="943029"/>
            <a:ext cx="6799022" cy="1754326"/>
          </a:xfrm>
          <a:prstGeom prst="rect">
            <a:avLst/>
          </a:prstGeom>
          <a:noFill/>
          <a:ln>
            <a:solidFill>
              <a:schemeClr val="accent1">
                <a:lumMod val="20000"/>
                <a:lumOff val="80000"/>
              </a:schemeClr>
            </a:solidFill>
          </a:ln>
        </p:spPr>
        <p:txBody>
          <a:bodyPr wrap="square">
            <a:spAutoFit/>
          </a:bodyPr>
          <a:lstStyle/>
          <a:p>
            <a:r>
              <a:rPr lang="en-GB" dirty="0"/>
              <a:t>Preparing students for their exam via the online sessions did reduce the anxiety of many. </a:t>
            </a:r>
            <a:r>
              <a:rPr lang="en-GB" sz="1800" dirty="0">
                <a:solidFill>
                  <a:srgbClr val="060645"/>
                </a:solidFill>
                <a:effectLst/>
                <a:latin typeface="Poppins" panose="00000500000000000000" pitchFamily="2" charset="0"/>
                <a:ea typeface="Times New Roman" panose="02020603050405020304" pitchFamily="18" charset="0"/>
                <a:cs typeface="Times New Roman" panose="02020603050405020304" pitchFamily="18" charset="0"/>
              </a:rPr>
              <a:t>This work should be continued and extended We should remember the fact that even with all this support in place, some students will find exams very stressful.</a:t>
            </a:r>
            <a:endParaRPr lang="en-GB" dirty="0"/>
          </a:p>
          <a:p>
            <a:pPr marL="285750" indent="-285750">
              <a:buFont typeface="Arial" panose="020B0604020202020204" pitchFamily="34" charset="0"/>
              <a:buChar char="•"/>
            </a:pPr>
            <a:endParaRPr lang="en-GB" dirty="0"/>
          </a:p>
        </p:txBody>
      </p:sp>
      <p:sp>
        <p:nvSpPr>
          <p:cNvPr id="9" name="TextBox 8">
            <a:extLst>
              <a:ext uri="{FF2B5EF4-FFF2-40B4-BE49-F238E27FC236}">
                <a16:creationId xmlns:a16="http://schemas.microsoft.com/office/drawing/2014/main" id="{F055953A-3984-C9D4-4B21-A1D774BD8B4A}"/>
              </a:ext>
            </a:extLst>
          </p:cNvPr>
          <p:cNvSpPr txBox="1"/>
          <p:nvPr/>
        </p:nvSpPr>
        <p:spPr>
          <a:xfrm>
            <a:off x="5790142" y="3178297"/>
            <a:ext cx="5404917" cy="3016210"/>
          </a:xfrm>
          <a:prstGeom prst="rect">
            <a:avLst/>
          </a:prstGeom>
          <a:noFill/>
          <a:ln>
            <a:solidFill>
              <a:schemeClr val="accent1">
                <a:lumMod val="20000"/>
                <a:lumOff val="80000"/>
              </a:schemeClr>
            </a:solidFill>
          </a:ln>
        </p:spPr>
        <p:txBody>
          <a:bodyPr wrap="square" rtlCol="0">
            <a:spAutoFit/>
          </a:bodyPr>
          <a:lstStyle/>
          <a:p>
            <a:pPr lvl="0">
              <a:spcBef>
                <a:spcPts val="600"/>
              </a:spcBef>
              <a:spcAft>
                <a:spcPts val="600"/>
              </a:spcAft>
            </a:pPr>
            <a:r>
              <a:rPr lang="en-GB" sz="1800" dirty="0">
                <a:solidFill>
                  <a:srgbClr val="060645"/>
                </a:solidFill>
                <a:effectLst/>
                <a:latin typeface="Poppins" panose="00000500000000000000" pitchFamily="2" charset="0"/>
                <a:ea typeface="Times New Roman" panose="02020603050405020304" pitchFamily="18" charset="0"/>
              </a:rPr>
              <a:t>It is important to emphasise to students that searching for  internet-based resources is not needed. </a:t>
            </a:r>
          </a:p>
          <a:p>
            <a:pPr lvl="0">
              <a:spcBef>
                <a:spcPts val="600"/>
              </a:spcBef>
              <a:spcAft>
                <a:spcPts val="600"/>
              </a:spcAft>
            </a:pPr>
            <a:r>
              <a:rPr lang="en-GB" sz="1800" dirty="0">
                <a:solidFill>
                  <a:srgbClr val="060645"/>
                </a:solidFill>
                <a:effectLst/>
                <a:latin typeface="Poppins" panose="00000500000000000000" pitchFamily="2" charset="0"/>
                <a:ea typeface="Times New Roman" panose="02020603050405020304" pitchFamily="18" charset="0"/>
              </a:rPr>
              <a:t>We recommend that module teams consider how much they expect students to consult module materials when writing exams and plan the amount of content accordingly. Clarity around timings and the timer itself would address the concerns of many students. </a:t>
            </a:r>
          </a:p>
        </p:txBody>
      </p:sp>
      <p:sp>
        <p:nvSpPr>
          <p:cNvPr id="10" name="TextBox 9">
            <a:extLst>
              <a:ext uri="{FF2B5EF4-FFF2-40B4-BE49-F238E27FC236}">
                <a16:creationId xmlns:a16="http://schemas.microsoft.com/office/drawing/2014/main" id="{2536D181-0334-8C16-4325-18BDEC105786}"/>
              </a:ext>
            </a:extLst>
          </p:cNvPr>
          <p:cNvSpPr txBox="1"/>
          <p:nvPr/>
        </p:nvSpPr>
        <p:spPr>
          <a:xfrm>
            <a:off x="314073" y="3144983"/>
            <a:ext cx="4676149" cy="2031325"/>
          </a:xfrm>
          <a:prstGeom prst="rect">
            <a:avLst/>
          </a:prstGeom>
          <a:noFill/>
          <a:ln>
            <a:solidFill>
              <a:schemeClr val="accent1">
                <a:lumMod val="20000"/>
                <a:lumOff val="80000"/>
              </a:schemeClr>
            </a:solidFill>
          </a:ln>
        </p:spPr>
        <p:txBody>
          <a:bodyPr wrap="square" rtlCol="0">
            <a:spAutoFit/>
          </a:bodyPr>
          <a:lstStyle/>
          <a:p>
            <a:r>
              <a:rPr lang="en-GB" dirty="0"/>
              <a:t>Inequality of students’ own equipment will be a factor in remote exams as will the nature of the student’s' home setting. There was anxiety around the use of the </a:t>
            </a:r>
            <a:r>
              <a:rPr lang="en-GB" dirty="0" err="1"/>
              <a:t>iCME</a:t>
            </a:r>
            <a:r>
              <a:rPr lang="en-GB" dirty="0"/>
              <a:t> systems and we technical support on the day is vital to allay these concerns. </a:t>
            </a:r>
          </a:p>
        </p:txBody>
      </p:sp>
      <p:pic>
        <p:nvPicPr>
          <p:cNvPr id="11" name="Picture Placeholder 14" descr="Person using laptop">
            <a:extLst>
              <a:ext uri="{FF2B5EF4-FFF2-40B4-BE49-F238E27FC236}">
                <a16:creationId xmlns:a16="http://schemas.microsoft.com/office/drawing/2014/main" id="{6C405A34-1F81-0DF7-92BE-6C239C0AB4D6}"/>
              </a:ext>
            </a:extLst>
          </p:cNvPr>
          <p:cNvPicPr>
            <a:picLocks noChangeAspect="1"/>
          </p:cNvPicPr>
          <p:nvPr/>
        </p:nvPicPr>
        <p:blipFill>
          <a:blip r:embed="rId3">
            <a:extLst>
              <a:ext uri="{28A0092B-C50C-407E-A947-70E740481C1C}">
                <a14:useLocalDpi xmlns:a14="http://schemas.microsoft.com/office/drawing/2010/main" val="0"/>
              </a:ext>
            </a:extLst>
          </a:blip>
          <a:srcRect l="16213" r="16213"/>
          <a:stretch/>
        </p:blipFill>
        <p:spPr>
          <a:xfrm>
            <a:off x="9197297" y="176387"/>
            <a:ext cx="2745285" cy="2709360"/>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pic>
    </p:spTree>
    <p:extLst>
      <p:ext uri="{BB962C8B-B14F-4D97-AF65-F5344CB8AC3E}">
        <p14:creationId xmlns:p14="http://schemas.microsoft.com/office/powerpoint/2010/main" val="1885619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E61A11-3214-443B-820D-041A20CF4BA7}"/>
              </a:ext>
            </a:extLst>
          </p:cNvPr>
          <p:cNvSpPr>
            <a:spLocks noGrp="1"/>
          </p:cNvSpPr>
          <p:nvPr>
            <p:ph type="body" sz="quarter" idx="24"/>
          </p:nvPr>
        </p:nvSpPr>
        <p:spPr>
          <a:xfrm>
            <a:off x="456940" y="256882"/>
            <a:ext cx="11485642" cy="497161"/>
          </a:xfrm>
        </p:spPr>
        <p:txBody>
          <a:bodyPr/>
          <a:lstStyle/>
          <a:p>
            <a:r>
              <a:rPr lang="en-GB" dirty="0"/>
              <a:t>Impact</a:t>
            </a:r>
          </a:p>
        </p:txBody>
      </p:sp>
      <p:sp>
        <p:nvSpPr>
          <p:cNvPr id="7" name="Content Placeholder 2">
            <a:extLst>
              <a:ext uri="{FF2B5EF4-FFF2-40B4-BE49-F238E27FC236}">
                <a16:creationId xmlns:a16="http://schemas.microsoft.com/office/drawing/2014/main" id="{A4655031-9885-407A-A557-82A71A455CDD}"/>
              </a:ext>
            </a:extLst>
          </p:cNvPr>
          <p:cNvSpPr txBox="1">
            <a:spLocks/>
          </p:cNvSpPr>
          <p:nvPr/>
        </p:nvSpPr>
        <p:spPr>
          <a:xfrm>
            <a:off x="456940" y="1064204"/>
            <a:ext cx="11278120" cy="4729591"/>
          </a:xfrm>
          <a:prstGeom prst="rect">
            <a:avLst/>
          </a:prstGeom>
        </p:spPr>
        <p:txBody>
          <a:bodyPr lIns="36000" tIns="36000" rIns="36000" bIns="3600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300"/>
              </a:spcBef>
              <a:spcAft>
                <a:spcPts val="600"/>
              </a:spcAft>
            </a:pPr>
            <a:endParaRPr lang="en-GB" sz="1700" i="1" dirty="0">
              <a:cs typeface="Arial" panose="020B0604020202020204"/>
            </a:endParaRPr>
          </a:p>
        </p:txBody>
      </p:sp>
      <p:sp>
        <p:nvSpPr>
          <p:cNvPr id="3" name="TextBox 2">
            <a:extLst>
              <a:ext uri="{FF2B5EF4-FFF2-40B4-BE49-F238E27FC236}">
                <a16:creationId xmlns:a16="http://schemas.microsoft.com/office/drawing/2014/main" id="{2F10F198-20A7-32CA-2B9F-7537E66E36B9}"/>
              </a:ext>
            </a:extLst>
          </p:cNvPr>
          <p:cNvSpPr txBox="1"/>
          <p:nvPr/>
        </p:nvSpPr>
        <p:spPr>
          <a:xfrm>
            <a:off x="3329413" y="346707"/>
            <a:ext cx="8613169" cy="5909310"/>
          </a:xfrm>
          <a:prstGeom prst="rect">
            <a:avLst/>
          </a:prstGeom>
          <a:noFill/>
        </p:spPr>
        <p:txBody>
          <a:bodyPr wrap="square" rtlCol="0">
            <a:spAutoFit/>
          </a:bodyPr>
          <a:lstStyle/>
          <a:p>
            <a:pPr marL="285750" indent="-285750">
              <a:buFont typeface="Wingdings" panose="05000000000000000000" pitchFamily="2" charset="2"/>
              <a:buChar char="Ø"/>
            </a:pPr>
            <a:r>
              <a:rPr lang="en-GB" b="0" i="0" dirty="0">
                <a:solidFill>
                  <a:srgbClr val="060645"/>
                </a:solidFill>
                <a:effectLst/>
              </a:rPr>
              <a:t>The exam preparation sessions directly contributed to a better examination experience for the 21J cohort who sat their exams in June 22, as measured by fewer reports of issues on forums and fewer phone calls to the SST.  ACQ showed a 5.5% increase in exam completion in June 2022 (93.7%) for SPS modules, compared to the previous year (88.2%). </a:t>
            </a:r>
            <a:endParaRPr lang="en-GB" dirty="0">
              <a:solidFill>
                <a:srgbClr val="060645"/>
              </a:solidFill>
            </a:endParaRPr>
          </a:p>
          <a:p>
            <a:pPr marL="285750" indent="-285750">
              <a:buFont typeface="Wingdings" panose="05000000000000000000" pitchFamily="2" charset="2"/>
              <a:buChar char="Ø"/>
            </a:pPr>
            <a:endParaRPr lang="en-GB" dirty="0">
              <a:solidFill>
                <a:srgbClr val="060645"/>
              </a:solidFill>
            </a:endParaRPr>
          </a:p>
          <a:p>
            <a:pPr marL="285750" indent="-285750">
              <a:buFont typeface="Wingdings" panose="05000000000000000000" pitchFamily="2" charset="2"/>
              <a:buChar char="Ø"/>
            </a:pPr>
            <a:r>
              <a:rPr lang="en-GB" b="0" i="0" dirty="0">
                <a:solidFill>
                  <a:srgbClr val="060645"/>
                </a:solidFill>
                <a:effectLst/>
                <a:latin typeface="Poppins" panose="00000500000000000000" pitchFamily="2" charset="0"/>
              </a:rPr>
              <a:t>The need to practise producing a document was emphasised and students were encouraged  to decide whether to type or handwrite based upon their own skills, and the type of questions that they would face. Practise on using the </a:t>
            </a:r>
            <a:r>
              <a:rPr lang="en-GB" b="0" i="0" dirty="0" err="1">
                <a:solidFill>
                  <a:srgbClr val="060645"/>
                </a:solidFill>
                <a:effectLst/>
                <a:latin typeface="Poppins" panose="00000500000000000000" pitchFamily="2" charset="0"/>
              </a:rPr>
              <a:t>iCME</a:t>
            </a:r>
            <a:r>
              <a:rPr lang="en-GB" b="0" i="0" dirty="0">
                <a:solidFill>
                  <a:srgbClr val="060645"/>
                </a:solidFill>
                <a:effectLst/>
                <a:latin typeface="Poppins" panose="00000500000000000000" pitchFamily="2" charset="0"/>
              </a:rPr>
              <a:t> system was advertised more widely to students</a:t>
            </a:r>
          </a:p>
          <a:p>
            <a:pPr marL="285750" indent="-285750">
              <a:buFont typeface="Wingdings" panose="05000000000000000000" pitchFamily="2" charset="2"/>
              <a:buChar char="Ø"/>
            </a:pPr>
            <a:endParaRPr lang="en-GB" sz="1800" dirty="0">
              <a:solidFill>
                <a:srgbClr val="060645"/>
              </a:solidFill>
              <a:latin typeface="Poppins" panose="00000500000000000000" pitchFamily="2" charset="0"/>
            </a:endParaRPr>
          </a:p>
          <a:p>
            <a:pPr marL="285750" indent="-285750">
              <a:buFont typeface="Wingdings" panose="05000000000000000000" pitchFamily="2" charset="2"/>
              <a:buChar char="Ø"/>
            </a:pPr>
            <a:r>
              <a:rPr lang="en-GB" b="0" i="0" dirty="0">
                <a:solidFill>
                  <a:srgbClr val="060645"/>
                </a:solidFill>
                <a:effectLst/>
                <a:latin typeface="Poppins" panose="00000500000000000000" pitchFamily="2" charset="0"/>
              </a:rPr>
              <a:t>Findings from our survey were disaggregated by module and shared with Module teams who used these findings to inform setting exam papers and planning student support measures. highlighting the issue of lack of time fed into discussion about the number of questions to have and to factor in time spent looking at module materials.</a:t>
            </a:r>
          </a:p>
          <a:p>
            <a:r>
              <a:rPr lang="en-GB" b="0" i="0" dirty="0">
                <a:solidFill>
                  <a:srgbClr val="060645"/>
                </a:solidFill>
                <a:effectLst/>
                <a:latin typeface="Poppins" panose="00000500000000000000" pitchFamily="2" charset="0"/>
              </a:rPr>
              <a:t> </a:t>
            </a:r>
            <a:endParaRPr lang="en-GB" sz="1800" b="0" i="0" dirty="0">
              <a:solidFill>
                <a:schemeClr val="tx2"/>
              </a:solidFill>
              <a:effectLst/>
            </a:endParaRPr>
          </a:p>
          <a:p>
            <a:pPr marL="285750" indent="-285750">
              <a:buFont typeface="Wingdings" panose="05000000000000000000" pitchFamily="2" charset="2"/>
              <a:buChar char="Ø"/>
            </a:pPr>
            <a:r>
              <a:rPr lang="en-GB" sz="1800" b="0" i="0" dirty="0">
                <a:solidFill>
                  <a:srgbClr val="060645"/>
                </a:solidFill>
                <a:effectLst/>
                <a:latin typeface="Poppins" panose="00000500000000000000" pitchFamily="2" charset="0"/>
              </a:rPr>
              <a:t>We contributed to discussions resulting in changes to AQC guidance given to students on the Help Centre concerning the term “open book”</a:t>
            </a:r>
            <a:endParaRPr lang="en-GB" dirty="0">
              <a:solidFill>
                <a:schemeClr val="tx2"/>
              </a:solidFill>
            </a:endParaRPr>
          </a:p>
        </p:txBody>
      </p:sp>
      <p:sp>
        <p:nvSpPr>
          <p:cNvPr id="4" name="Rectangle: Single Corner Rounded 3">
            <a:extLst>
              <a:ext uri="{FF2B5EF4-FFF2-40B4-BE49-F238E27FC236}">
                <a16:creationId xmlns:a16="http://schemas.microsoft.com/office/drawing/2014/main" id="{AB4630B7-F6F3-ED84-F4C7-EBAE3B89A2C6}"/>
              </a:ext>
              <a:ext uri="{C183D7F6-B498-43B3-948B-1728B52AA6E4}">
                <adec:decorative xmlns:adec="http://schemas.microsoft.com/office/drawing/2017/decorative" val="1"/>
              </a:ext>
            </a:extLst>
          </p:cNvPr>
          <p:cNvSpPr/>
          <p:nvPr/>
        </p:nvSpPr>
        <p:spPr>
          <a:xfrm>
            <a:off x="317459" y="2688581"/>
            <a:ext cx="2665887" cy="2705456"/>
          </a:xfrm>
          <a:prstGeom prst="round1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Tree>
    <p:extLst>
      <p:ext uri="{BB962C8B-B14F-4D97-AF65-F5344CB8AC3E}">
        <p14:creationId xmlns:p14="http://schemas.microsoft.com/office/powerpoint/2010/main" val="351677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168FA2-3EDD-40D6-A248-6213353D5C52}"/>
              </a:ext>
            </a:extLst>
          </p:cNvPr>
          <p:cNvSpPr>
            <a:spLocks noGrp="1"/>
          </p:cNvSpPr>
          <p:nvPr>
            <p:ph type="body" sz="quarter" idx="11"/>
          </p:nvPr>
        </p:nvSpPr>
        <p:spPr>
          <a:xfrm>
            <a:off x="5275119" y="404664"/>
            <a:ext cx="4715313" cy="2275474"/>
          </a:xfrm>
        </p:spPr>
        <p:txBody>
          <a:bodyPr/>
          <a:lstStyle/>
          <a:p>
            <a:r>
              <a:rPr lang="en-GB" sz="4800" dirty="0">
                <a:latin typeface="Poppins" panose="00000500000000000000" pitchFamily="2" charset="0"/>
                <a:cs typeface="Poppins" panose="00000500000000000000" pitchFamily="2" charset="0"/>
              </a:rPr>
              <a:t>Theme 1</a:t>
            </a:r>
          </a:p>
          <a:p>
            <a:endParaRPr lang="en-GB" sz="4800" dirty="0">
              <a:latin typeface="Poppins" panose="00000500000000000000" pitchFamily="2" charset="0"/>
              <a:cs typeface="Poppins" panose="00000500000000000000" pitchFamily="2" charset="0"/>
            </a:endParaRPr>
          </a:p>
          <a:p>
            <a:r>
              <a:rPr lang="en-GB" sz="4800" dirty="0">
                <a:latin typeface="Poppins" panose="00000500000000000000" pitchFamily="2" charset="0"/>
                <a:cs typeface="Poppins" panose="00000500000000000000" pitchFamily="2" charset="0"/>
              </a:rPr>
              <a:t>Preparedness</a:t>
            </a:r>
          </a:p>
        </p:txBody>
      </p:sp>
      <p:pic>
        <p:nvPicPr>
          <p:cNvPr id="15" name="Picture Placeholder 14" descr="Cartoon checklist and pencil">
            <a:extLst>
              <a:ext uri="{FF2B5EF4-FFF2-40B4-BE49-F238E27FC236}">
                <a16:creationId xmlns:a16="http://schemas.microsoft.com/office/drawing/2014/main" id="{E08FB7C3-7E45-43B6-8FF6-B7F858D6807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2007" r="12007"/>
          <a:stretch/>
        </p:blipFill>
        <p:spPr/>
      </p:pic>
      <p:pic>
        <p:nvPicPr>
          <p:cNvPr id="5" name="Picture 4" descr="A black background with white text&#10;&#10;Description automatically generated">
            <a:extLst>
              <a:ext uri="{FF2B5EF4-FFF2-40B4-BE49-F238E27FC236}">
                <a16:creationId xmlns:a16="http://schemas.microsoft.com/office/drawing/2014/main" id="{A7815ADC-1ECB-3C5A-709F-C3D448CC1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019" y="5628433"/>
            <a:ext cx="4587249" cy="655321"/>
          </a:xfrm>
          <a:prstGeom prst="rect">
            <a:avLst/>
          </a:prstGeom>
        </p:spPr>
      </p:pic>
    </p:spTree>
    <p:extLst>
      <p:ext uri="{BB962C8B-B14F-4D97-AF65-F5344CB8AC3E}">
        <p14:creationId xmlns:p14="http://schemas.microsoft.com/office/powerpoint/2010/main" val="1159207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11A8CF2-806E-1875-8632-B5DF98E88B7E}"/>
              </a:ext>
            </a:extLst>
          </p:cNvPr>
          <p:cNvSpPr>
            <a:spLocks noGrp="1"/>
          </p:cNvSpPr>
          <p:nvPr>
            <p:ph type="body" sz="quarter" idx="24"/>
          </p:nvPr>
        </p:nvSpPr>
        <p:spPr/>
        <p:txBody>
          <a:bodyPr/>
          <a:lstStyle/>
          <a:p>
            <a:r>
              <a:rPr lang="en-GB" dirty="0"/>
              <a:t>Exam preparation sessions</a:t>
            </a:r>
          </a:p>
          <a:p>
            <a:endParaRPr lang="en-GB" dirty="0"/>
          </a:p>
        </p:txBody>
      </p:sp>
      <p:sp>
        <p:nvSpPr>
          <p:cNvPr id="4" name="Content Placeholder 3">
            <a:extLst>
              <a:ext uri="{FF2B5EF4-FFF2-40B4-BE49-F238E27FC236}">
                <a16:creationId xmlns:a16="http://schemas.microsoft.com/office/drawing/2014/main" id="{1A3527A8-1300-BD8B-EF8D-39F6846B3D81}"/>
              </a:ext>
            </a:extLst>
          </p:cNvPr>
          <p:cNvSpPr txBox="1">
            <a:spLocks noGrp="1"/>
          </p:cNvSpPr>
          <p:nvPr>
            <p:ph type="body" sz="quarter" idx="14"/>
          </p:nvPr>
        </p:nvSpPr>
        <p:spPr>
          <a:xfrm>
            <a:off x="462185" y="1365114"/>
            <a:ext cx="5195665" cy="3127779"/>
          </a:xfrm>
          <a:prstGeom prst="rect">
            <a:avLst/>
          </a:prstGeom>
          <a:noFill/>
        </p:spPr>
        <p:txBody>
          <a:bodyPr wrap="square">
            <a:spAutoFit/>
          </a:bodyPr>
          <a:lstStyle/>
          <a:p>
            <a:pPr marL="342900" indent="-342900">
              <a:buFont typeface="Arial" panose="020B0604020202020204" pitchFamily="34" charset="0"/>
              <a:buChar char="•"/>
            </a:pPr>
            <a:r>
              <a:rPr lang="en-GB" sz="1800" b="0" i="0" dirty="0">
                <a:solidFill>
                  <a:srgbClr val="060645"/>
                </a:solidFill>
                <a:effectLst/>
                <a:latin typeface="Poppins" panose="00000500000000000000" pitchFamily="2" charset="0"/>
              </a:rPr>
              <a:t>These were provided to SPS and LHCS students to de-mystify the remote exams processes, to facilitate students to take ownership of problem solving, and to attempt to increase their self-efficacy concerning their upcoming remote exam.  </a:t>
            </a:r>
          </a:p>
          <a:p>
            <a:pPr marL="342900" indent="-342900">
              <a:buFont typeface="Arial" panose="020B0604020202020204" pitchFamily="34" charset="0"/>
              <a:buChar char="•"/>
            </a:pPr>
            <a:endParaRPr lang="en-GB" sz="1800" dirty="0">
              <a:latin typeface="Poppins" panose="00000500000000000000" pitchFamily="2" charset="0"/>
            </a:endParaRPr>
          </a:p>
          <a:p>
            <a:pPr marL="342900" indent="-342900">
              <a:buFont typeface="Arial" panose="020B0604020202020204" pitchFamily="34" charset="0"/>
              <a:buChar char="•"/>
            </a:pPr>
            <a:r>
              <a:rPr lang="en-GB" sz="1800" dirty="0">
                <a:latin typeface="Poppins" panose="00000500000000000000" pitchFamily="2" charset="0"/>
              </a:rPr>
              <a:t>We noted that there were very anxious students at the first sessions</a:t>
            </a:r>
            <a:endParaRPr lang="en-GB" sz="1600" dirty="0"/>
          </a:p>
        </p:txBody>
      </p:sp>
      <p:sp>
        <p:nvSpPr>
          <p:cNvPr id="10" name="Title 9">
            <a:extLst>
              <a:ext uri="{FF2B5EF4-FFF2-40B4-BE49-F238E27FC236}">
                <a16:creationId xmlns:a16="http://schemas.microsoft.com/office/drawing/2014/main" id="{A80FE825-565D-477A-9B1C-0475477338AC}"/>
              </a:ext>
            </a:extLst>
          </p:cNvPr>
          <p:cNvSpPr>
            <a:spLocks noGrp="1"/>
          </p:cNvSpPr>
          <p:nvPr>
            <p:ph type="title" idx="4294967295"/>
          </p:nvPr>
        </p:nvSpPr>
        <p:spPr>
          <a:xfrm>
            <a:off x="0" y="-1325563"/>
            <a:ext cx="10515600" cy="1325563"/>
          </a:xfrm>
          <a:prstGeom prst="rect">
            <a:avLst/>
          </a:prstGeom>
        </p:spPr>
        <p:txBody>
          <a:bodyPr anchor="b"/>
          <a:lstStyle/>
          <a:p>
            <a:r>
              <a:rPr lang="en-GB" sz="2000" dirty="0"/>
              <a:t>Page Title 10</a:t>
            </a:r>
          </a:p>
        </p:txBody>
      </p:sp>
      <p:sp>
        <p:nvSpPr>
          <p:cNvPr id="2" name="TextBox 1">
            <a:extLst>
              <a:ext uri="{FF2B5EF4-FFF2-40B4-BE49-F238E27FC236}">
                <a16:creationId xmlns:a16="http://schemas.microsoft.com/office/drawing/2014/main" id="{2BF0C9BD-452E-D246-82DB-EDDCC1A8C9EC}"/>
              </a:ext>
            </a:extLst>
          </p:cNvPr>
          <p:cNvSpPr txBox="1"/>
          <p:nvPr/>
        </p:nvSpPr>
        <p:spPr>
          <a:xfrm>
            <a:off x="5797265" y="1079925"/>
            <a:ext cx="2207491" cy="923330"/>
          </a:xfrm>
          <a:prstGeom prst="rect">
            <a:avLst/>
          </a:prstGeom>
          <a:solidFill>
            <a:schemeClr val="accent1">
              <a:lumMod val="60000"/>
              <a:lumOff val="40000"/>
            </a:schemeClr>
          </a:solidFill>
        </p:spPr>
        <p:txBody>
          <a:bodyPr wrap="square" rtlCol="0">
            <a:spAutoFit/>
          </a:bodyPr>
          <a:lstStyle/>
          <a:p>
            <a:r>
              <a:rPr lang="en-GB" b="1" dirty="0"/>
              <a:t>Number of Attendees</a:t>
            </a:r>
          </a:p>
          <a:p>
            <a:endParaRPr lang="en-GB" dirty="0">
              <a:solidFill>
                <a:schemeClr val="bg1"/>
              </a:solidFill>
            </a:endParaRPr>
          </a:p>
        </p:txBody>
      </p:sp>
      <p:sp>
        <p:nvSpPr>
          <p:cNvPr id="3" name="TextBox 2">
            <a:extLst>
              <a:ext uri="{FF2B5EF4-FFF2-40B4-BE49-F238E27FC236}">
                <a16:creationId xmlns:a16="http://schemas.microsoft.com/office/drawing/2014/main" id="{9D770ECE-3086-1698-8F53-3E53DD4A0999}"/>
              </a:ext>
            </a:extLst>
          </p:cNvPr>
          <p:cNvSpPr txBox="1"/>
          <p:nvPr/>
        </p:nvSpPr>
        <p:spPr>
          <a:xfrm>
            <a:off x="5797265" y="2376142"/>
            <a:ext cx="2207491" cy="2031325"/>
          </a:xfrm>
          <a:prstGeom prst="rect">
            <a:avLst/>
          </a:prstGeom>
          <a:solidFill>
            <a:schemeClr val="accent1">
              <a:lumMod val="60000"/>
              <a:lumOff val="40000"/>
            </a:schemeClr>
          </a:solidFill>
        </p:spPr>
        <p:txBody>
          <a:bodyPr wrap="square" rtlCol="0">
            <a:spAutoFit/>
          </a:bodyPr>
          <a:lstStyle/>
          <a:p>
            <a:r>
              <a:rPr lang="en-GB" b="1" dirty="0"/>
              <a:t>What we covered</a:t>
            </a: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p:txBody>
      </p:sp>
      <p:sp>
        <p:nvSpPr>
          <p:cNvPr id="5" name="TextBox 4">
            <a:extLst>
              <a:ext uri="{FF2B5EF4-FFF2-40B4-BE49-F238E27FC236}">
                <a16:creationId xmlns:a16="http://schemas.microsoft.com/office/drawing/2014/main" id="{245D3DAF-2043-9111-4A4A-70E876530BD2}"/>
              </a:ext>
            </a:extLst>
          </p:cNvPr>
          <p:cNvSpPr txBox="1"/>
          <p:nvPr/>
        </p:nvSpPr>
        <p:spPr>
          <a:xfrm>
            <a:off x="5797265" y="4595832"/>
            <a:ext cx="2207491" cy="1477328"/>
          </a:xfrm>
          <a:prstGeom prst="rect">
            <a:avLst/>
          </a:prstGeom>
          <a:solidFill>
            <a:schemeClr val="accent1">
              <a:lumMod val="60000"/>
              <a:lumOff val="40000"/>
            </a:schemeClr>
          </a:solidFill>
          <a:ln>
            <a:solidFill>
              <a:schemeClr val="accent1"/>
            </a:solidFill>
          </a:ln>
        </p:spPr>
        <p:txBody>
          <a:bodyPr wrap="square" rtlCol="0">
            <a:spAutoFit/>
          </a:bodyPr>
          <a:lstStyle/>
          <a:p>
            <a:r>
              <a:rPr lang="en-GB" b="1" dirty="0"/>
              <a:t>What students asked about</a:t>
            </a:r>
          </a:p>
          <a:p>
            <a:endParaRPr lang="en-GB" dirty="0">
              <a:solidFill>
                <a:schemeClr val="bg1"/>
              </a:solidFill>
            </a:endParaRPr>
          </a:p>
          <a:p>
            <a:endParaRPr lang="en-GB" dirty="0">
              <a:solidFill>
                <a:schemeClr val="bg1"/>
              </a:solidFill>
            </a:endParaRPr>
          </a:p>
          <a:p>
            <a:endParaRPr lang="en-GB" dirty="0">
              <a:solidFill>
                <a:schemeClr val="bg1"/>
              </a:solidFill>
            </a:endParaRPr>
          </a:p>
        </p:txBody>
      </p:sp>
      <p:sp>
        <p:nvSpPr>
          <p:cNvPr id="6" name="TextBox 5">
            <a:extLst>
              <a:ext uri="{FF2B5EF4-FFF2-40B4-BE49-F238E27FC236}">
                <a16:creationId xmlns:a16="http://schemas.microsoft.com/office/drawing/2014/main" id="{E72F257C-AC2C-DD0E-75D6-96BC320CE417}"/>
              </a:ext>
            </a:extLst>
          </p:cNvPr>
          <p:cNvSpPr txBox="1"/>
          <p:nvPr/>
        </p:nvSpPr>
        <p:spPr>
          <a:xfrm>
            <a:off x="8004756" y="1079925"/>
            <a:ext cx="3462191" cy="923330"/>
          </a:xfrm>
          <a:prstGeom prst="rect">
            <a:avLst/>
          </a:prstGeom>
          <a:solidFill>
            <a:schemeClr val="accent2">
              <a:lumMod val="20000"/>
              <a:lumOff val="80000"/>
            </a:schemeClr>
          </a:solidFill>
        </p:spPr>
        <p:txBody>
          <a:bodyPr wrap="square" rtlCol="0">
            <a:spAutoFit/>
          </a:bodyPr>
          <a:lstStyle/>
          <a:p>
            <a:r>
              <a:rPr lang="en-GB" dirty="0"/>
              <a:t>104 attended in March with 625 views. 187 attended in May with 380 views</a:t>
            </a:r>
          </a:p>
        </p:txBody>
      </p:sp>
      <p:sp>
        <p:nvSpPr>
          <p:cNvPr id="14" name="TextBox 13">
            <a:extLst>
              <a:ext uri="{FF2B5EF4-FFF2-40B4-BE49-F238E27FC236}">
                <a16:creationId xmlns:a16="http://schemas.microsoft.com/office/drawing/2014/main" id="{AC94138F-8105-EB07-9B58-831F2D95EAFE}"/>
              </a:ext>
            </a:extLst>
          </p:cNvPr>
          <p:cNvSpPr txBox="1"/>
          <p:nvPr/>
        </p:nvSpPr>
        <p:spPr>
          <a:xfrm>
            <a:off x="8004756" y="2376142"/>
            <a:ext cx="3462191" cy="1754326"/>
          </a:xfrm>
          <a:prstGeom prst="rect">
            <a:avLst/>
          </a:prstGeom>
          <a:solidFill>
            <a:schemeClr val="accent2">
              <a:lumMod val="20000"/>
              <a:lumOff val="80000"/>
            </a:schemeClr>
          </a:solidFill>
        </p:spPr>
        <p:txBody>
          <a:bodyPr wrap="square" rtlCol="0">
            <a:spAutoFit/>
          </a:bodyPr>
          <a:lstStyle/>
          <a:p>
            <a:r>
              <a:rPr lang="en-GB" sz="1800" dirty="0"/>
              <a:t>Exam format, </a:t>
            </a:r>
            <a:r>
              <a:rPr lang="en-GB" sz="1800" dirty="0" err="1"/>
              <a:t>iCME</a:t>
            </a:r>
            <a:r>
              <a:rPr lang="en-GB" sz="1800" dirty="0"/>
              <a:t> system, creating &amp; uploading pdf/word files, revision, exam day planning, advanced troubleshooting, plagiarism</a:t>
            </a:r>
          </a:p>
        </p:txBody>
      </p:sp>
      <p:sp>
        <p:nvSpPr>
          <p:cNvPr id="15" name="TextBox 14">
            <a:extLst>
              <a:ext uri="{FF2B5EF4-FFF2-40B4-BE49-F238E27FC236}">
                <a16:creationId xmlns:a16="http://schemas.microsoft.com/office/drawing/2014/main" id="{1595DEF8-51B8-3C40-EAF4-64D0D4BB932C}"/>
              </a:ext>
            </a:extLst>
          </p:cNvPr>
          <p:cNvSpPr txBox="1"/>
          <p:nvPr/>
        </p:nvSpPr>
        <p:spPr>
          <a:xfrm>
            <a:off x="8004756" y="4595832"/>
            <a:ext cx="3462191" cy="1477328"/>
          </a:xfrm>
          <a:prstGeom prst="rect">
            <a:avLst/>
          </a:prstGeom>
          <a:solidFill>
            <a:schemeClr val="accent2">
              <a:lumMod val="20000"/>
              <a:lumOff val="80000"/>
            </a:schemeClr>
          </a:solidFill>
        </p:spPr>
        <p:txBody>
          <a:bodyPr wrap="square" rtlCol="0">
            <a:spAutoFit/>
          </a:bodyPr>
          <a:lstStyle/>
          <a:p>
            <a:r>
              <a:rPr lang="en-GB" sz="1800" dirty="0">
                <a:latin typeface="+mn-lt"/>
                <a:cs typeface="Calibri"/>
              </a:rPr>
              <a:t>Discretionary postponement</a:t>
            </a:r>
            <a:r>
              <a:rPr lang="en-GB" sz="1800" dirty="0">
                <a:cs typeface="Arial"/>
              </a:rPr>
              <a:t> s</a:t>
            </a:r>
            <a:r>
              <a:rPr lang="en-GB" sz="1800" dirty="0">
                <a:latin typeface="+mn-lt"/>
                <a:cs typeface="Calibri"/>
              </a:rPr>
              <a:t>pecial circumstances, access to websites,</a:t>
            </a:r>
            <a:r>
              <a:rPr lang="en-GB" sz="1800" dirty="0">
                <a:cs typeface="Calibri"/>
              </a:rPr>
              <a:t> p</a:t>
            </a:r>
            <a:r>
              <a:rPr lang="en-GB" sz="1800" dirty="0">
                <a:latin typeface="+mn-lt"/>
                <a:cs typeface="Calibri"/>
              </a:rPr>
              <a:t>lagiarism, timing of the exam and the timer</a:t>
            </a:r>
          </a:p>
        </p:txBody>
      </p:sp>
    </p:spTree>
    <p:extLst>
      <p:ext uri="{BB962C8B-B14F-4D97-AF65-F5344CB8AC3E}">
        <p14:creationId xmlns:p14="http://schemas.microsoft.com/office/powerpoint/2010/main" val="2634257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FF790C-89CB-4D83-B83E-08A6AA7B3C48}"/>
              </a:ext>
            </a:extLst>
          </p:cNvPr>
          <p:cNvSpPr>
            <a:spLocks noGrp="1"/>
          </p:cNvSpPr>
          <p:nvPr>
            <p:ph type="body" sz="quarter" idx="24"/>
          </p:nvPr>
        </p:nvSpPr>
        <p:spPr>
          <a:xfrm>
            <a:off x="429972" y="324768"/>
            <a:ext cx="11332056" cy="497161"/>
          </a:xfrm>
        </p:spPr>
        <p:txBody>
          <a:bodyPr/>
          <a:lstStyle/>
          <a:p>
            <a:r>
              <a:rPr lang="en-GB" dirty="0"/>
              <a:t>Survey : perceived usefulness of our sessions</a:t>
            </a:r>
          </a:p>
        </p:txBody>
      </p:sp>
      <p:sp>
        <p:nvSpPr>
          <p:cNvPr id="9" name="Arrow: Right 8">
            <a:extLst>
              <a:ext uri="{FF2B5EF4-FFF2-40B4-BE49-F238E27FC236}">
                <a16:creationId xmlns:a16="http://schemas.microsoft.com/office/drawing/2014/main" id="{C9642C8E-CA3F-4183-A74C-977D4D6C63E6}"/>
              </a:ext>
            </a:extLst>
          </p:cNvPr>
          <p:cNvSpPr/>
          <p:nvPr/>
        </p:nvSpPr>
        <p:spPr>
          <a:xfrm rot="10800000">
            <a:off x="10467137" y="4795016"/>
            <a:ext cx="482951"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AA9FF1A6-8960-42E3-8A20-61A26E07573F}"/>
              </a:ext>
            </a:extLst>
          </p:cNvPr>
          <p:cNvSpPr/>
          <p:nvPr/>
        </p:nvSpPr>
        <p:spPr>
          <a:xfrm rot="10800000">
            <a:off x="10467137" y="5400826"/>
            <a:ext cx="542544"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132E4757-5168-4F91-9CFB-D5BE907E2212}"/>
              </a:ext>
            </a:extLst>
          </p:cNvPr>
          <p:cNvSpPr/>
          <p:nvPr/>
        </p:nvSpPr>
        <p:spPr>
          <a:xfrm rot="10800000">
            <a:off x="10471004" y="2593441"/>
            <a:ext cx="525799"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989490ED-39CF-0D93-1270-3835894C330C}"/>
              </a:ext>
            </a:extLst>
          </p:cNvPr>
          <p:cNvGraphicFramePr>
            <a:graphicFrameLocks noGrp="1"/>
          </p:cNvGraphicFramePr>
          <p:nvPr>
            <p:extLst>
              <p:ext uri="{D42A27DB-BD31-4B8C-83A1-F6EECF244321}">
                <p14:modId xmlns:p14="http://schemas.microsoft.com/office/powerpoint/2010/main" val="4046324089"/>
              </p:ext>
            </p:extLst>
          </p:nvPr>
        </p:nvGraphicFramePr>
        <p:xfrm>
          <a:off x="1219200" y="1090023"/>
          <a:ext cx="9197545" cy="4677954"/>
        </p:xfrm>
        <a:graphic>
          <a:graphicData uri="http://schemas.openxmlformats.org/drawingml/2006/table">
            <a:tbl>
              <a:tblPr firstRow="1" firstCol="1" bandRow="1">
                <a:tableStyleId>{BC89EF96-8CEA-46FF-86C4-4CE0E7609802}</a:tableStyleId>
              </a:tblPr>
              <a:tblGrid>
                <a:gridCol w="5064281">
                  <a:extLst>
                    <a:ext uri="{9D8B030D-6E8A-4147-A177-3AD203B41FA5}">
                      <a16:colId xmlns:a16="http://schemas.microsoft.com/office/drawing/2014/main" val="1097085585"/>
                    </a:ext>
                  </a:extLst>
                </a:gridCol>
                <a:gridCol w="1241148">
                  <a:extLst>
                    <a:ext uri="{9D8B030D-6E8A-4147-A177-3AD203B41FA5}">
                      <a16:colId xmlns:a16="http://schemas.microsoft.com/office/drawing/2014/main" val="3547377624"/>
                    </a:ext>
                  </a:extLst>
                </a:gridCol>
                <a:gridCol w="1242120">
                  <a:extLst>
                    <a:ext uri="{9D8B030D-6E8A-4147-A177-3AD203B41FA5}">
                      <a16:colId xmlns:a16="http://schemas.microsoft.com/office/drawing/2014/main" val="3090227551"/>
                    </a:ext>
                  </a:extLst>
                </a:gridCol>
                <a:gridCol w="1649996">
                  <a:extLst>
                    <a:ext uri="{9D8B030D-6E8A-4147-A177-3AD203B41FA5}">
                      <a16:colId xmlns:a16="http://schemas.microsoft.com/office/drawing/2014/main" val="3491010658"/>
                    </a:ext>
                  </a:extLst>
                </a:gridCol>
              </a:tblGrid>
              <a:tr h="866132">
                <a:tc>
                  <a:txBody>
                    <a:bodyPr/>
                    <a:lstStyle/>
                    <a:p>
                      <a:pPr>
                        <a:lnSpc>
                          <a:spcPct val="120000"/>
                        </a:lnSpc>
                        <a:spcBef>
                          <a:spcPts val="300"/>
                        </a:spcBef>
                        <a:spcAft>
                          <a:spcPts val="1000"/>
                        </a:spcAft>
                      </a:pPr>
                      <a:r>
                        <a:rPr lang="en-GB" sz="1400" dirty="0">
                          <a:effectLst/>
                        </a:rPr>
                        <a:t>Statement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400">
                          <a:effectLst/>
                        </a:rPr>
                        <a:t>Very useful/ useful</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400">
                          <a:effectLst/>
                        </a:rPr>
                        <a:t>Undecided/ neutral</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400">
                          <a:effectLst/>
                        </a:rPr>
                        <a:t>Not very useful/ not useful at all</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82414818"/>
                  </a:ext>
                </a:extLst>
              </a:tr>
              <a:tr h="544546">
                <a:tc>
                  <a:txBody>
                    <a:bodyPr/>
                    <a:lstStyle/>
                    <a:p>
                      <a:pPr>
                        <a:lnSpc>
                          <a:spcPct val="120000"/>
                        </a:lnSpc>
                        <a:spcBef>
                          <a:spcPts val="300"/>
                        </a:spcBef>
                        <a:spcAft>
                          <a:spcPts val="1000"/>
                        </a:spcAft>
                      </a:pPr>
                      <a:r>
                        <a:rPr lang="en-GB" sz="1200" dirty="0">
                          <a:effectLst/>
                        </a:rPr>
                        <a:t>Supporting my revision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144 (53.7%)</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73 (27.2%)</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51 (19.1%)</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83689236"/>
                  </a:ext>
                </a:extLst>
              </a:tr>
              <a:tr h="544546">
                <a:tc>
                  <a:txBody>
                    <a:bodyPr/>
                    <a:lstStyle/>
                    <a:p>
                      <a:pPr>
                        <a:lnSpc>
                          <a:spcPct val="120000"/>
                        </a:lnSpc>
                        <a:spcBef>
                          <a:spcPts val="300"/>
                        </a:spcBef>
                        <a:spcAft>
                          <a:spcPts val="1000"/>
                        </a:spcAft>
                      </a:pPr>
                      <a:r>
                        <a:rPr lang="en-GB" sz="1200" dirty="0">
                          <a:effectLst/>
                        </a:rPr>
                        <a:t>Preparing for my remote exam (overall)</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170 (62.9%)</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71 (26.3%)</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29 (10.7%)</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94246925"/>
                  </a:ext>
                </a:extLst>
              </a:tr>
              <a:tr h="544546">
                <a:tc>
                  <a:txBody>
                    <a:bodyPr/>
                    <a:lstStyle/>
                    <a:p>
                      <a:pPr>
                        <a:lnSpc>
                          <a:spcPct val="120000"/>
                        </a:lnSpc>
                        <a:spcBef>
                          <a:spcPts val="300"/>
                        </a:spcBef>
                        <a:spcAft>
                          <a:spcPts val="1000"/>
                        </a:spcAft>
                      </a:pPr>
                      <a:r>
                        <a:rPr lang="en-GB" sz="1200" dirty="0">
                          <a:effectLst/>
                        </a:rPr>
                        <a:t>Using the </a:t>
                      </a:r>
                      <a:r>
                        <a:rPr lang="en-GB" sz="1200" dirty="0" err="1">
                          <a:effectLst/>
                        </a:rPr>
                        <a:t>iCME</a:t>
                      </a:r>
                      <a:r>
                        <a:rPr lang="en-GB" sz="1200" dirty="0">
                          <a:effectLst/>
                        </a:rPr>
                        <a:t> system</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157 (58.8%)</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71 (26.6%)</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39 (14.6%)</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43831460"/>
                  </a:ext>
                </a:extLst>
              </a:tr>
              <a:tr h="544546">
                <a:tc>
                  <a:txBody>
                    <a:bodyPr/>
                    <a:lstStyle/>
                    <a:p>
                      <a:pPr>
                        <a:lnSpc>
                          <a:spcPct val="120000"/>
                        </a:lnSpc>
                        <a:spcBef>
                          <a:spcPts val="300"/>
                        </a:spcBef>
                        <a:spcAft>
                          <a:spcPts val="1000"/>
                        </a:spcAft>
                      </a:pPr>
                      <a:r>
                        <a:rPr lang="en-GB" sz="1200">
                          <a:effectLst/>
                        </a:rPr>
                        <a:t>Knowing who to contact if I had an IT issue</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155 (57.8%)</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68 (25.4%)</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45 (16.8%)</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05181601"/>
                  </a:ext>
                </a:extLst>
              </a:tr>
              <a:tr h="544546">
                <a:tc>
                  <a:txBody>
                    <a:bodyPr/>
                    <a:lstStyle/>
                    <a:p>
                      <a:pPr>
                        <a:lnSpc>
                          <a:spcPct val="120000"/>
                        </a:lnSpc>
                        <a:spcBef>
                          <a:spcPts val="300"/>
                        </a:spcBef>
                        <a:spcAft>
                          <a:spcPts val="1000"/>
                        </a:spcAft>
                      </a:pPr>
                      <a:r>
                        <a:rPr lang="en-GB" sz="1200">
                          <a:effectLst/>
                        </a:rPr>
                        <a:t>Knowing who to contact if could not complete my exam</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148 (55%)</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65 (24.2%)</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56 (20.8%)</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75123352"/>
                  </a:ext>
                </a:extLst>
              </a:tr>
              <a:tr h="544546">
                <a:tc>
                  <a:txBody>
                    <a:bodyPr/>
                    <a:lstStyle/>
                    <a:p>
                      <a:pPr>
                        <a:lnSpc>
                          <a:spcPct val="120000"/>
                        </a:lnSpc>
                        <a:spcBef>
                          <a:spcPts val="300"/>
                        </a:spcBef>
                        <a:spcAft>
                          <a:spcPts val="1000"/>
                        </a:spcAft>
                      </a:pPr>
                      <a:r>
                        <a:rPr lang="en-GB" sz="1200">
                          <a:effectLst/>
                        </a:rPr>
                        <a:t>Removing uncertainty about sitting my remote exam</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150 (56.2%)</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71 (26.6%)</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46 (17.2%)</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86116717"/>
                  </a:ext>
                </a:extLst>
              </a:tr>
              <a:tr h="544546">
                <a:tc>
                  <a:txBody>
                    <a:bodyPr/>
                    <a:lstStyle/>
                    <a:p>
                      <a:pPr>
                        <a:lnSpc>
                          <a:spcPct val="120000"/>
                        </a:lnSpc>
                        <a:spcBef>
                          <a:spcPts val="300"/>
                        </a:spcBef>
                        <a:spcAft>
                          <a:spcPts val="1000"/>
                        </a:spcAft>
                      </a:pPr>
                      <a:r>
                        <a:rPr lang="en-GB" sz="1200">
                          <a:effectLst/>
                        </a:rPr>
                        <a:t>Improving my general anxiety about my remote exam</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123 (45.8%)</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a:effectLst/>
                        </a:rPr>
                        <a:t>77 (28.6%)</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200" dirty="0">
                          <a:effectLst/>
                        </a:rPr>
                        <a:t>69 (25.7%)</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75524607"/>
                  </a:ext>
                </a:extLst>
              </a:tr>
            </a:tbl>
          </a:graphicData>
        </a:graphic>
      </p:graphicFrame>
      <p:sp>
        <p:nvSpPr>
          <p:cNvPr id="4" name="TextBox 3">
            <a:extLst>
              <a:ext uri="{FF2B5EF4-FFF2-40B4-BE49-F238E27FC236}">
                <a16:creationId xmlns:a16="http://schemas.microsoft.com/office/drawing/2014/main" id="{AFCB921B-F0D1-077C-A18E-875A3F1CFA47}"/>
              </a:ext>
            </a:extLst>
          </p:cNvPr>
          <p:cNvSpPr txBox="1"/>
          <p:nvPr/>
        </p:nvSpPr>
        <p:spPr>
          <a:xfrm>
            <a:off x="2471351" y="5807005"/>
            <a:ext cx="6325963" cy="646331"/>
          </a:xfrm>
          <a:prstGeom prst="rect">
            <a:avLst/>
          </a:prstGeom>
          <a:noFill/>
        </p:spPr>
        <p:txBody>
          <a:bodyPr wrap="none" rtlCol="0">
            <a:spAutoFit/>
          </a:bodyPr>
          <a:lstStyle/>
          <a:p>
            <a:r>
              <a:rPr lang="en-GB" sz="1800">
                <a:effectLst/>
                <a:latin typeface="Calibri" panose="020F0502020204030204" pitchFamily="34" charset="0"/>
                <a:ea typeface="Calibri" panose="020F0502020204030204" pitchFamily="34" charset="0"/>
                <a:cs typeface="Calibri" panose="020F0502020204030204" pitchFamily="34" charset="0"/>
              </a:rPr>
              <a:t>Between 267 and 270 individuals responded to these statements.</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1153989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ACC7E-92DB-4912-88E2-05D775F5FBB6}"/>
              </a:ext>
            </a:extLst>
          </p:cNvPr>
          <p:cNvSpPr>
            <a:spLocks noGrp="1"/>
          </p:cNvSpPr>
          <p:nvPr>
            <p:ph type="body" sz="quarter" idx="24"/>
          </p:nvPr>
        </p:nvSpPr>
        <p:spPr/>
        <p:txBody>
          <a:bodyPr/>
          <a:lstStyle/>
          <a:p>
            <a:r>
              <a:rPr lang="en-GB" dirty="0"/>
              <a:t>Survey: How did students prepare?</a:t>
            </a:r>
          </a:p>
        </p:txBody>
      </p:sp>
      <p:sp>
        <p:nvSpPr>
          <p:cNvPr id="10" name="Arrow: Right 9">
            <a:extLst>
              <a:ext uri="{FF2B5EF4-FFF2-40B4-BE49-F238E27FC236}">
                <a16:creationId xmlns:a16="http://schemas.microsoft.com/office/drawing/2014/main" id="{EB6EF906-4BFB-4FDA-8632-0E5FD33EDA7C}"/>
              </a:ext>
            </a:extLst>
          </p:cNvPr>
          <p:cNvSpPr/>
          <p:nvPr/>
        </p:nvSpPr>
        <p:spPr>
          <a:xfrm rot="10800000">
            <a:off x="10510769" y="3393994"/>
            <a:ext cx="75842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AAB403CC-7BE6-4DA3-9957-5A06549FE88E}"/>
              </a:ext>
            </a:extLst>
          </p:cNvPr>
          <p:cNvSpPr/>
          <p:nvPr/>
        </p:nvSpPr>
        <p:spPr>
          <a:xfrm rot="10800000">
            <a:off x="10514445" y="5593514"/>
            <a:ext cx="758422"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7E53E8EA-5226-B320-DF67-8719F68D4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98" y="988828"/>
            <a:ext cx="10098537" cy="5869172"/>
          </a:xfrm>
          <a:prstGeom prst="rect">
            <a:avLst/>
          </a:prstGeom>
        </p:spPr>
      </p:pic>
      <p:sp>
        <p:nvSpPr>
          <p:cNvPr id="4" name="Arrow: Right 3">
            <a:extLst>
              <a:ext uri="{FF2B5EF4-FFF2-40B4-BE49-F238E27FC236}">
                <a16:creationId xmlns:a16="http://schemas.microsoft.com/office/drawing/2014/main" id="{1B2320DC-8806-B114-C530-741D9B968E93}"/>
              </a:ext>
            </a:extLst>
          </p:cNvPr>
          <p:cNvSpPr/>
          <p:nvPr/>
        </p:nvSpPr>
        <p:spPr>
          <a:xfrm rot="10800000">
            <a:off x="10510769" y="1326042"/>
            <a:ext cx="75842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Arrow: Right 4">
            <a:extLst>
              <a:ext uri="{FF2B5EF4-FFF2-40B4-BE49-F238E27FC236}">
                <a16:creationId xmlns:a16="http://schemas.microsoft.com/office/drawing/2014/main" id="{DA1C0C84-B2E6-2FB5-14DB-D0343787C162}"/>
              </a:ext>
            </a:extLst>
          </p:cNvPr>
          <p:cNvSpPr/>
          <p:nvPr/>
        </p:nvSpPr>
        <p:spPr>
          <a:xfrm rot="10800000">
            <a:off x="10510769" y="5296087"/>
            <a:ext cx="75842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0ACF7D35-6FDB-185E-B867-AE636FBEB1AD}"/>
              </a:ext>
            </a:extLst>
          </p:cNvPr>
          <p:cNvSpPr/>
          <p:nvPr/>
        </p:nvSpPr>
        <p:spPr>
          <a:xfrm rot="10800000">
            <a:off x="10510769" y="4940697"/>
            <a:ext cx="75842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4836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7CA43876-89C4-CC00-F19C-244D3C064E75}"/>
              </a:ext>
            </a:extLst>
          </p:cNvPr>
          <p:cNvSpPr>
            <a:spLocks noGrp="1"/>
          </p:cNvSpPr>
          <p:nvPr>
            <p:ph type="body" sz="quarter" idx="12"/>
          </p:nvPr>
        </p:nvSpPr>
        <p:spPr>
          <a:xfrm>
            <a:off x="453879" y="411757"/>
            <a:ext cx="9591229" cy="289311"/>
          </a:xfrm>
        </p:spPr>
        <p:txBody>
          <a:bodyPr/>
          <a:lstStyle/>
          <a:p>
            <a:r>
              <a:rPr lang="en-GB" sz="3000" dirty="0"/>
              <a:t>Questionnaire and focus group</a:t>
            </a:r>
            <a:endParaRPr lang="en-GB" sz="3000" b="1" dirty="0">
              <a:latin typeface="Poppins" panose="00000500000000000000" pitchFamily="2" charset="0"/>
              <a:cs typeface="Poppins" panose="00000500000000000000" pitchFamily="2" charset="0"/>
            </a:endParaRPr>
          </a:p>
          <a:p>
            <a:endParaRPr lang="en-GB" dirty="0"/>
          </a:p>
        </p:txBody>
      </p:sp>
      <p:sp>
        <p:nvSpPr>
          <p:cNvPr id="9" name="Rectangle: Single Corner Rounded 8">
            <a:extLst>
              <a:ext uri="{FF2B5EF4-FFF2-40B4-BE49-F238E27FC236}">
                <a16:creationId xmlns:a16="http://schemas.microsoft.com/office/drawing/2014/main" id="{18883729-3BBB-FF0A-B4F0-993857C31971}"/>
              </a:ext>
              <a:ext uri="{C183D7F6-B498-43B3-948B-1728B52AA6E4}">
                <adec:decorative xmlns:adec="http://schemas.microsoft.com/office/drawing/2017/decorative" val="1"/>
              </a:ext>
            </a:extLst>
          </p:cNvPr>
          <p:cNvSpPr/>
          <p:nvPr/>
        </p:nvSpPr>
        <p:spPr>
          <a:xfrm>
            <a:off x="7849795" y="1075265"/>
            <a:ext cx="3888326" cy="3131233"/>
          </a:xfrm>
          <a:prstGeom prst="round1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21" name="Text Placeholder 9">
            <a:extLst>
              <a:ext uri="{FF2B5EF4-FFF2-40B4-BE49-F238E27FC236}">
                <a16:creationId xmlns:a16="http://schemas.microsoft.com/office/drawing/2014/main" id="{360E7F1E-8772-0341-2F2F-DDCA75342F59}"/>
              </a:ext>
            </a:extLst>
          </p:cNvPr>
          <p:cNvSpPr txBox="1">
            <a:spLocks/>
          </p:cNvSpPr>
          <p:nvPr/>
        </p:nvSpPr>
        <p:spPr>
          <a:xfrm>
            <a:off x="528170" y="1176499"/>
            <a:ext cx="6352814" cy="1161340"/>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b="0" dirty="0">
                <a:solidFill>
                  <a:srgbClr val="000000"/>
                </a:solidFill>
                <a:effectLst/>
                <a:latin typeface="Poppins" panose="00000500000000000000" pitchFamily="2" charset="0"/>
                <a:cs typeface="Poppins" panose="00000500000000000000" pitchFamily="2" charset="0"/>
              </a:rPr>
              <a:t>“Practice tests and past papers are useful as they encourage filling in of knowledge gaps and provide reinforcement of ability. Mock exam similar to above and helps with the time management”</a:t>
            </a:r>
            <a:endParaRPr lang="en-GB" sz="1400" dirty="0">
              <a:latin typeface="Poppins" panose="00000500000000000000" pitchFamily="2" charset="0"/>
              <a:cs typeface="Poppins" panose="00000500000000000000" pitchFamily="2" charset="0"/>
            </a:endParaRPr>
          </a:p>
        </p:txBody>
      </p:sp>
      <p:sp>
        <p:nvSpPr>
          <p:cNvPr id="22" name="Text Placeholder 9">
            <a:extLst>
              <a:ext uri="{FF2B5EF4-FFF2-40B4-BE49-F238E27FC236}">
                <a16:creationId xmlns:a16="http://schemas.microsoft.com/office/drawing/2014/main" id="{489F411B-7E92-388E-E302-7E3EF8455779}"/>
              </a:ext>
            </a:extLst>
          </p:cNvPr>
          <p:cNvSpPr txBox="1">
            <a:spLocks/>
          </p:cNvSpPr>
          <p:nvPr/>
        </p:nvSpPr>
        <p:spPr>
          <a:xfrm>
            <a:off x="591282" y="2615599"/>
            <a:ext cx="6774107" cy="148813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b="0" dirty="0">
                <a:solidFill>
                  <a:srgbClr val="000000"/>
                </a:solidFill>
                <a:effectLst/>
                <a:latin typeface="Poppins" panose="00000500000000000000" pitchFamily="2" charset="0"/>
                <a:cs typeface="Poppins" panose="00000500000000000000" pitchFamily="2" charset="0"/>
              </a:rPr>
              <a:t>“The exam preparation was helpful and there was available support with tips on revision and how to go about tackling a remote exam”</a:t>
            </a:r>
            <a:endParaRPr lang="en-GB" sz="1400" dirty="0">
              <a:latin typeface="Poppins" panose="00000500000000000000" pitchFamily="2" charset="0"/>
              <a:cs typeface="Poppins" panose="00000500000000000000" pitchFamily="2" charset="0"/>
            </a:endParaRPr>
          </a:p>
        </p:txBody>
      </p:sp>
      <p:sp>
        <p:nvSpPr>
          <p:cNvPr id="23" name="Text Placeholder 9">
            <a:extLst>
              <a:ext uri="{FF2B5EF4-FFF2-40B4-BE49-F238E27FC236}">
                <a16:creationId xmlns:a16="http://schemas.microsoft.com/office/drawing/2014/main" id="{470D4A0E-843E-B080-AAA3-4E09C68AEAE3}"/>
              </a:ext>
            </a:extLst>
          </p:cNvPr>
          <p:cNvSpPr txBox="1">
            <a:spLocks/>
          </p:cNvSpPr>
          <p:nvPr/>
        </p:nvSpPr>
        <p:spPr>
          <a:xfrm>
            <a:off x="591282" y="3788731"/>
            <a:ext cx="6628189" cy="148813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b="0" dirty="0">
                <a:solidFill>
                  <a:srgbClr val="000000"/>
                </a:solidFill>
                <a:effectLst/>
                <a:latin typeface="Poppins" panose="00000500000000000000" pitchFamily="2" charset="0"/>
                <a:cs typeface="Poppins" panose="00000500000000000000" pitchFamily="2" charset="0"/>
              </a:rPr>
              <a:t>“The only support I feel I need is good tuition. If I have a good tutor who presents one or two good tutorials before the exam I'm happy with that”</a:t>
            </a:r>
            <a:endParaRPr lang="en-GB" sz="1400" dirty="0">
              <a:latin typeface="Poppins" panose="00000500000000000000" pitchFamily="2" charset="0"/>
              <a:cs typeface="Poppins" panose="00000500000000000000" pitchFamily="2" charset="0"/>
            </a:endParaRPr>
          </a:p>
        </p:txBody>
      </p:sp>
      <p:sp>
        <p:nvSpPr>
          <p:cNvPr id="3" name="Text Placeholder 9">
            <a:extLst>
              <a:ext uri="{FF2B5EF4-FFF2-40B4-BE49-F238E27FC236}">
                <a16:creationId xmlns:a16="http://schemas.microsoft.com/office/drawing/2014/main" id="{A8CFFDFD-5B2C-7A98-4E5D-FF69001E0DE4}"/>
              </a:ext>
            </a:extLst>
          </p:cNvPr>
          <p:cNvSpPr txBox="1">
            <a:spLocks/>
          </p:cNvSpPr>
          <p:nvPr/>
        </p:nvSpPr>
        <p:spPr>
          <a:xfrm>
            <a:off x="2781905" y="5276863"/>
            <a:ext cx="6628189" cy="809275"/>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b="0" dirty="0">
                <a:solidFill>
                  <a:srgbClr val="000000"/>
                </a:solidFill>
                <a:effectLst/>
                <a:latin typeface="Poppins" panose="00000500000000000000" pitchFamily="2" charset="0"/>
                <a:cs typeface="Poppins" panose="00000500000000000000" pitchFamily="2" charset="0"/>
              </a:rPr>
              <a:t>“I put in as many hours as I can manage of revision regardless of remote or not”</a:t>
            </a:r>
            <a:endParaRPr lang="en-GB" sz="1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228469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E61A11-3214-443B-820D-041A20CF4BA7}"/>
              </a:ext>
            </a:extLst>
          </p:cNvPr>
          <p:cNvSpPr>
            <a:spLocks noGrp="1"/>
          </p:cNvSpPr>
          <p:nvPr>
            <p:ph type="body" sz="quarter" idx="24"/>
          </p:nvPr>
        </p:nvSpPr>
        <p:spPr>
          <a:xfrm>
            <a:off x="413915" y="404664"/>
            <a:ext cx="11485642" cy="497161"/>
          </a:xfrm>
        </p:spPr>
        <p:txBody>
          <a:bodyPr/>
          <a:lstStyle/>
          <a:p>
            <a:r>
              <a:rPr lang="en-GB" dirty="0"/>
              <a:t>Survey:  What did you wish you had known?</a:t>
            </a:r>
          </a:p>
        </p:txBody>
      </p:sp>
      <p:graphicFrame>
        <p:nvGraphicFramePr>
          <p:cNvPr id="3" name="Table 2">
            <a:extLst>
              <a:ext uri="{FF2B5EF4-FFF2-40B4-BE49-F238E27FC236}">
                <a16:creationId xmlns:a16="http://schemas.microsoft.com/office/drawing/2014/main" id="{F2D2C5FD-A97B-A0EC-5A45-40F1D35EC311}"/>
              </a:ext>
            </a:extLst>
          </p:cNvPr>
          <p:cNvGraphicFramePr>
            <a:graphicFrameLocks noGrp="1"/>
          </p:cNvGraphicFramePr>
          <p:nvPr>
            <p:extLst>
              <p:ext uri="{D42A27DB-BD31-4B8C-83A1-F6EECF244321}">
                <p14:modId xmlns:p14="http://schemas.microsoft.com/office/powerpoint/2010/main" val="2400102388"/>
              </p:ext>
            </p:extLst>
          </p:nvPr>
        </p:nvGraphicFramePr>
        <p:xfrm>
          <a:off x="1804086" y="1198605"/>
          <a:ext cx="8872151" cy="4361937"/>
        </p:xfrm>
        <a:graphic>
          <a:graphicData uri="http://schemas.openxmlformats.org/drawingml/2006/table">
            <a:tbl>
              <a:tblPr firstRow="1" firstCol="1" bandRow="1">
                <a:tableStyleId>{BC89EF96-8CEA-46FF-86C4-4CE0E7609802}</a:tableStyleId>
              </a:tblPr>
              <a:tblGrid>
                <a:gridCol w="7071804">
                  <a:extLst>
                    <a:ext uri="{9D8B030D-6E8A-4147-A177-3AD203B41FA5}">
                      <a16:colId xmlns:a16="http://schemas.microsoft.com/office/drawing/2014/main" val="815156084"/>
                    </a:ext>
                  </a:extLst>
                </a:gridCol>
                <a:gridCol w="1800347">
                  <a:extLst>
                    <a:ext uri="{9D8B030D-6E8A-4147-A177-3AD203B41FA5}">
                      <a16:colId xmlns:a16="http://schemas.microsoft.com/office/drawing/2014/main" val="3072081781"/>
                    </a:ext>
                  </a:extLst>
                </a:gridCol>
              </a:tblGrid>
              <a:tr h="755754">
                <a:tc>
                  <a:txBody>
                    <a:bodyPr/>
                    <a:lstStyle/>
                    <a:p>
                      <a:pPr>
                        <a:lnSpc>
                          <a:spcPct val="120000"/>
                        </a:lnSpc>
                        <a:spcBef>
                          <a:spcPts val="300"/>
                        </a:spcBef>
                        <a:spcAft>
                          <a:spcPts val="1000"/>
                        </a:spcAft>
                      </a:pPr>
                      <a:r>
                        <a:rPr lang="en-GB" sz="1600" dirty="0">
                          <a:effectLst/>
                        </a:rPr>
                        <a:t>Theme</a:t>
                      </a:r>
                      <a:endParaRPr lang="en-GB"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1600">
                          <a:effectLst/>
                        </a:rPr>
                        <a:t>Number of responses</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46188086"/>
                  </a:ext>
                </a:extLst>
              </a:tr>
              <a:tr h="418935">
                <a:tc>
                  <a:txBody>
                    <a:bodyPr/>
                    <a:lstStyle/>
                    <a:p>
                      <a:pPr>
                        <a:lnSpc>
                          <a:spcPct val="120000"/>
                        </a:lnSpc>
                        <a:spcBef>
                          <a:spcPts val="300"/>
                        </a:spcBef>
                        <a:spcAft>
                          <a:spcPts val="1000"/>
                        </a:spcAft>
                      </a:pPr>
                      <a:r>
                        <a:rPr lang="en-GB" sz="1400">
                          <a:effectLst/>
                        </a:rPr>
                        <a:t>How little time I’d have / how fast it would go</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2000">
                          <a:effectLst/>
                        </a:rPr>
                        <a:t>37</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15096768"/>
                  </a:ext>
                </a:extLst>
              </a:tr>
              <a:tr h="418935">
                <a:tc>
                  <a:txBody>
                    <a:bodyPr/>
                    <a:lstStyle/>
                    <a:p>
                      <a:pPr>
                        <a:lnSpc>
                          <a:spcPct val="120000"/>
                        </a:lnSpc>
                        <a:spcBef>
                          <a:spcPts val="300"/>
                        </a:spcBef>
                        <a:spcAft>
                          <a:spcPts val="1000"/>
                        </a:spcAft>
                      </a:pPr>
                      <a:r>
                        <a:rPr lang="en-GB" sz="1400">
                          <a:effectLst/>
                        </a:rPr>
                        <a:t>That an open book exam would be harder/ take longer</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2000">
                          <a:effectLst/>
                        </a:rPr>
                        <a:t>4</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94188785"/>
                  </a:ext>
                </a:extLst>
              </a:tr>
              <a:tr h="418935">
                <a:tc>
                  <a:txBody>
                    <a:bodyPr/>
                    <a:lstStyle/>
                    <a:p>
                      <a:pPr>
                        <a:lnSpc>
                          <a:spcPct val="120000"/>
                        </a:lnSpc>
                        <a:spcBef>
                          <a:spcPts val="300"/>
                        </a:spcBef>
                        <a:spcAft>
                          <a:spcPts val="1000"/>
                        </a:spcAft>
                      </a:pPr>
                      <a:r>
                        <a:rPr lang="en-GB" sz="1600">
                          <a:effectLst/>
                        </a:rPr>
                        <a:t>That I’d have IT issues</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2000">
                          <a:effectLst/>
                        </a:rPr>
                        <a:t>33</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21581753"/>
                  </a:ext>
                </a:extLst>
              </a:tr>
              <a:tr h="755754">
                <a:tc>
                  <a:txBody>
                    <a:bodyPr/>
                    <a:lstStyle/>
                    <a:p>
                      <a:pPr>
                        <a:lnSpc>
                          <a:spcPct val="120000"/>
                        </a:lnSpc>
                        <a:spcBef>
                          <a:spcPts val="300"/>
                        </a:spcBef>
                        <a:spcAft>
                          <a:spcPts val="1000"/>
                        </a:spcAft>
                      </a:pPr>
                      <a:r>
                        <a:rPr lang="en-GB" sz="1600">
                          <a:effectLst/>
                        </a:rPr>
                        <a:t>That the support/ preparation would not have been adequate</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2000">
                          <a:effectLst/>
                        </a:rPr>
                        <a:t>11</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06207471"/>
                  </a:ext>
                </a:extLst>
              </a:tr>
              <a:tr h="755754">
                <a:tc>
                  <a:txBody>
                    <a:bodyPr/>
                    <a:lstStyle/>
                    <a:p>
                      <a:pPr>
                        <a:lnSpc>
                          <a:spcPct val="120000"/>
                        </a:lnSpc>
                        <a:spcBef>
                          <a:spcPts val="300"/>
                        </a:spcBef>
                        <a:spcAft>
                          <a:spcPts val="1000"/>
                        </a:spcAft>
                      </a:pPr>
                      <a:r>
                        <a:rPr lang="en-GB" sz="1600">
                          <a:effectLst/>
                        </a:rPr>
                        <a:t>That I would be confused about other aspects of the exam/ processes</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2000">
                          <a:effectLst/>
                        </a:rPr>
                        <a:t>21</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94090015"/>
                  </a:ext>
                </a:extLst>
              </a:tr>
              <a:tr h="418935">
                <a:tc>
                  <a:txBody>
                    <a:bodyPr/>
                    <a:lstStyle/>
                    <a:p>
                      <a:pPr>
                        <a:lnSpc>
                          <a:spcPct val="120000"/>
                        </a:lnSpc>
                        <a:spcBef>
                          <a:spcPts val="300"/>
                        </a:spcBef>
                        <a:spcAft>
                          <a:spcPts val="1000"/>
                        </a:spcAft>
                      </a:pPr>
                      <a:r>
                        <a:rPr lang="en-GB" sz="1400">
                          <a:effectLst/>
                        </a:rPr>
                        <a:t>That it would be ok / positive</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2000">
                          <a:effectLst/>
                        </a:rPr>
                        <a:t>21</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25899681"/>
                  </a:ext>
                </a:extLst>
              </a:tr>
              <a:tr h="418935">
                <a:tc>
                  <a:txBody>
                    <a:bodyPr/>
                    <a:lstStyle/>
                    <a:p>
                      <a:pPr>
                        <a:lnSpc>
                          <a:spcPct val="120000"/>
                        </a:lnSpc>
                        <a:spcBef>
                          <a:spcPts val="300"/>
                        </a:spcBef>
                        <a:spcAft>
                          <a:spcPts val="1000"/>
                        </a:spcAft>
                      </a:pPr>
                      <a:r>
                        <a:rPr lang="en-GB" sz="1400">
                          <a:effectLst/>
                        </a:rPr>
                        <a:t>Miscellaneous (timer / distractions / OU admin / anxiety)</a:t>
                      </a:r>
                      <a:endParaRPr lang="en-GB"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20000"/>
                        </a:lnSpc>
                        <a:spcBef>
                          <a:spcPts val="300"/>
                        </a:spcBef>
                        <a:spcAft>
                          <a:spcPts val="1000"/>
                        </a:spcAft>
                      </a:pPr>
                      <a:r>
                        <a:rPr lang="en-GB" sz="2000" dirty="0">
                          <a:effectLst/>
                        </a:rPr>
                        <a:t>13</a:t>
                      </a:r>
                      <a:endParaRPr lang="en-GB"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97772722"/>
                  </a:ext>
                </a:extLst>
              </a:tr>
            </a:tbl>
          </a:graphicData>
        </a:graphic>
      </p:graphicFrame>
    </p:spTree>
    <p:extLst>
      <p:ext uri="{BB962C8B-B14F-4D97-AF65-F5344CB8AC3E}">
        <p14:creationId xmlns:p14="http://schemas.microsoft.com/office/powerpoint/2010/main" val="3313319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E61A11-3214-443B-820D-041A20CF4BA7}"/>
              </a:ext>
            </a:extLst>
          </p:cNvPr>
          <p:cNvSpPr>
            <a:spLocks noGrp="1"/>
          </p:cNvSpPr>
          <p:nvPr>
            <p:ph type="body" sz="quarter" idx="24"/>
          </p:nvPr>
        </p:nvSpPr>
        <p:spPr>
          <a:xfrm>
            <a:off x="413915" y="404664"/>
            <a:ext cx="11485642" cy="497161"/>
          </a:xfrm>
        </p:spPr>
        <p:txBody>
          <a:bodyPr/>
          <a:lstStyle/>
          <a:p>
            <a:r>
              <a:rPr lang="en-GB" dirty="0"/>
              <a:t>Survey: What did you wish you had known?</a:t>
            </a:r>
          </a:p>
        </p:txBody>
      </p:sp>
      <p:sp>
        <p:nvSpPr>
          <p:cNvPr id="7" name="Content Placeholder 2">
            <a:extLst>
              <a:ext uri="{FF2B5EF4-FFF2-40B4-BE49-F238E27FC236}">
                <a16:creationId xmlns:a16="http://schemas.microsoft.com/office/drawing/2014/main" id="{A4655031-9885-407A-A557-82A71A455CDD}"/>
              </a:ext>
            </a:extLst>
          </p:cNvPr>
          <p:cNvSpPr txBox="1">
            <a:spLocks/>
          </p:cNvSpPr>
          <p:nvPr/>
        </p:nvSpPr>
        <p:spPr>
          <a:xfrm>
            <a:off x="621437" y="1212544"/>
            <a:ext cx="11070454" cy="4729591"/>
          </a:xfrm>
          <a:prstGeom prst="rect">
            <a:avLst/>
          </a:prstGeom>
        </p:spPr>
        <p:txBody>
          <a:bodyPr lIns="36000" tIns="36000" rIns="36000" bIns="3600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i="1">
                <a:cs typeface="Calibri"/>
              </a:rPr>
              <a:t>I answered as much as I could but </a:t>
            </a:r>
            <a:r>
              <a:rPr lang="en-GB" sz="1700" b="1" i="1">
                <a:cs typeface="Calibri"/>
              </a:rPr>
              <a:t>typing an exam was very difficult </a:t>
            </a:r>
            <a:r>
              <a:rPr lang="en-GB" sz="1700" i="1">
                <a:cs typeface="Calibri"/>
              </a:rPr>
              <a:t>especially with equations etc and then having to add in scanned drawings etc was time consuming so wasn't able to complete the exam fully.</a:t>
            </a:r>
            <a:endParaRPr lang="en-US" sz="1700" i="1">
              <a:ea typeface="+mn-lt"/>
              <a:cs typeface="+mn-lt"/>
            </a:endParaRPr>
          </a:p>
          <a:p>
            <a:r>
              <a:rPr lang="en-GB" sz="1700" i="1"/>
              <a:t>That I would have been </a:t>
            </a:r>
            <a:r>
              <a:rPr lang="en-GB" sz="1700" b="1" i="1"/>
              <a:t>better off with using 2 screens </a:t>
            </a:r>
            <a:r>
              <a:rPr lang="en-GB" sz="1700" i="1"/>
              <a:t>as the constant shift from tab to tab to writing the exam to looking at the research paper was horrendous</a:t>
            </a:r>
            <a:endParaRPr lang="en-GB" sz="1700" i="1">
              <a:cs typeface="Calibri"/>
            </a:endParaRPr>
          </a:p>
          <a:p>
            <a:r>
              <a:rPr lang="en-GB" sz="1700" i="1">
                <a:ea typeface="+mn-lt"/>
                <a:cs typeface="Calibri"/>
              </a:rPr>
              <a:t>Exam set as open book, but </a:t>
            </a:r>
            <a:r>
              <a:rPr lang="en-GB" sz="1700" b="1" i="1">
                <a:ea typeface="+mn-lt"/>
                <a:cs typeface="Calibri"/>
              </a:rPr>
              <a:t>insufficient time to consult books</a:t>
            </a:r>
            <a:endParaRPr lang="en-GB" sz="1700" b="1">
              <a:ea typeface="+mn-lt"/>
              <a:cs typeface="Arial" panose="020B0604020202020204"/>
            </a:endParaRPr>
          </a:p>
          <a:p>
            <a:r>
              <a:rPr lang="en-GB" sz="1700" i="1">
                <a:cs typeface="Arial" panose="020B0604020202020204"/>
              </a:rPr>
              <a:t>That the </a:t>
            </a:r>
            <a:r>
              <a:rPr lang="en-GB" sz="1700" b="1" i="1">
                <a:cs typeface="Arial" panose="020B0604020202020204"/>
              </a:rPr>
              <a:t>exam would be harder than normal </a:t>
            </a:r>
            <a:r>
              <a:rPr lang="en-GB" sz="1700" i="1">
                <a:cs typeface="Arial" panose="020B0604020202020204"/>
              </a:rPr>
              <a:t>because it would be open book.</a:t>
            </a:r>
          </a:p>
          <a:p>
            <a:r>
              <a:rPr lang="en-GB" sz="1700" b="1" i="1">
                <a:ea typeface="+mn-lt"/>
                <a:cs typeface="Calibri"/>
              </a:rPr>
              <a:t>I</a:t>
            </a:r>
            <a:r>
              <a:rPr lang="en-GB" sz="1700" b="1" i="1">
                <a:cs typeface="Calibri"/>
              </a:rPr>
              <a:t> wish I had test-submitted the SEP</a:t>
            </a:r>
            <a:r>
              <a:rPr lang="en-GB" sz="1700" i="1">
                <a:cs typeface="Calibri"/>
              </a:rPr>
              <a:t>...that's my fault, but I think the issues I had would have been resolved if I had done that</a:t>
            </a:r>
          </a:p>
          <a:p>
            <a:r>
              <a:rPr lang="en-GB" sz="1700" i="1">
                <a:cs typeface="Arial" panose="020B0604020202020204"/>
              </a:rPr>
              <a:t>I </a:t>
            </a:r>
            <a:r>
              <a:rPr lang="en-GB" sz="1700" b="1" i="1">
                <a:cs typeface="Arial" panose="020B0604020202020204"/>
              </a:rPr>
              <a:t>didn't feel completely sure about the timing</a:t>
            </a:r>
            <a:r>
              <a:rPr lang="en-GB" sz="1700" i="1">
                <a:cs typeface="Arial" panose="020B0604020202020204"/>
              </a:rPr>
              <a:t>. We were told 3 hours for the exam and 1.5 hours for scanning/uploading but I was worried.....that I would be penalised for submitting after the 3 hours.</a:t>
            </a:r>
          </a:p>
          <a:p>
            <a:r>
              <a:rPr lang="en-GB" sz="1700" i="1">
                <a:cs typeface="Arial" panose="020B0604020202020204"/>
              </a:rPr>
              <a:t>I think when these exams are being planned </a:t>
            </a:r>
            <a:r>
              <a:rPr lang="en-GB" sz="1700" b="1" i="1">
                <a:cs typeface="Arial" panose="020B0604020202020204"/>
              </a:rPr>
              <a:t>someone should be timed doing it on a computer</a:t>
            </a:r>
          </a:p>
          <a:p>
            <a:r>
              <a:rPr lang="en-GB" sz="1700" i="1">
                <a:cs typeface="Calibri"/>
              </a:rPr>
              <a:t>Even though I’d revised for the exam </a:t>
            </a:r>
            <a:r>
              <a:rPr lang="en-GB" sz="1700" b="1" i="1">
                <a:cs typeface="Calibri"/>
              </a:rPr>
              <a:t>I still struggled to finish </a:t>
            </a:r>
            <a:r>
              <a:rPr lang="en-GB" sz="1700" i="1">
                <a:cs typeface="Calibri"/>
              </a:rPr>
              <a:t>within the time allowed without getting penalised.</a:t>
            </a:r>
          </a:p>
        </p:txBody>
      </p:sp>
      <p:sp>
        <p:nvSpPr>
          <p:cNvPr id="8" name="TextBox 7">
            <a:extLst>
              <a:ext uri="{FF2B5EF4-FFF2-40B4-BE49-F238E27FC236}">
                <a16:creationId xmlns:a16="http://schemas.microsoft.com/office/drawing/2014/main" id="{2A15E20B-8D3A-4913-B743-4E08AE752829}"/>
              </a:ext>
            </a:extLst>
          </p:cNvPr>
          <p:cNvSpPr txBox="1"/>
          <p:nvPr/>
        </p:nvSpPr>
        <p:spPr>
          <a:xfrm>
            <a:off x="4971495" y="5942135"/>
            <a:ext cx="5997155" cy="369332"/>
          </a:xfrm>
          <a:prstGeom prst="rect">
            <a:avLst/>
          </a:prstGeom>
          <a:noFill/>
        </p:spPr>
        <p:txBody>
          <a:bodyPr wrap="none" rtlCol="0">
            <a:spAutoFit/>
          </a:bodyPr>
          <a:lstStyle/>
          <a:p>
            <a:r>
              <a:rPr lang="en-GB"/>
              <a:t>We had a lot of free text responses! Strong feelings.</a:t>
            </a:r>
          </a:p>
        </p:txBody>
      </p:sp>
    </p:spTree>
    <p:extLst>
      <p:ext uri="{BB962C8B-B14F-4D97-AF65-F5344CB8AC3E}">
        <p14:creationId xmlns:p14="http://schemas.microsoft.com/office/powerpoint/2010/main" val="2701918008"/>
      </p:ext>
    </p:extLst>
  </p:cSld>
  <p:clrMapOvr>
    <a:masterClrMapping/>
  </p:clrMapOvr>
</p:sld>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F4447C5F-C815-422E-A5B9-B7DC33DA697F}"/>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2BC9DF97-4BA9-4873-9EFA-D9CB2AC82A8E}"/>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13AF81A5-141F-4A06-97AF-1BEC93EC2DC8}"/>
    </a:ext>
  </a:extLst>
</a:theme>
</file>

<file path=ppt/theme/theme4.xml><?xml version="1.0" encoding="utf-8"?>
<a:theme xmlns:a="http://schemas.openxmlformats.org/drawingml/2006/main" name="Slide Option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DBE03DBE-19D2-4498-948F-98A96AEF092D}"/>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CADFBB77-9719-4E45-BCA8-B3131FE29AB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B62E2573ACD03499758C45D89D10C32" ma:contentTypeVersion="6" ma:contentTypeDescription="Create a new document." ma:contentTypeScope="" ma:versionID="b2f5eeed5d446445b7ad6d0e7b213064">
  <xsd:schema xmlns:xsd="http://www.w3.org/2001/XMLSchema" xmlns:xs="http://www.w3.org/2001/XMLSchema" xmlns:p="http://schemas.microsoft.com/office/2006/metadata/properties" xmlns:ns2="b953948d-6f36-4ba5-9b7b-f4688c25265c" targetNamespace="http://schemas.microsoft.com/office/2006/metadata/properties" ma:root="true" ma:fieldsID="1d100ef9ee19b1627d537ec29086124e" ns2:_="">
    <xsd:import namespace="b953948d-6f36-4ba5-9b7b-f4688c2526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53948d-6f36-4ba5-9b7b-f4688c2526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1F123D-72E4-47AA-AF87-050EE854118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953948d-6f36-4ba5-9b7b-f4688c25265c"/>
    <ds:schemaRef ds:uri="http://www.w3.org/XML/1998/namespace"/>
    <ds:schemaRef ds:uri="http://purl.org/dc/dcmitype/"/>
  </ds:schemaRefs>
</ds:datastoreItem>
</file>

<file path=customXml/itemProps2.xml><?xml version="1.0" encoding="utf-8"?>
<ds:datastoreItem xmlns:ds="http://schemas.openxmlformats.org/officeDocument/2006/customXml" ds:itemID="{8923DBB1-E36A-4CF2-B610-BEB9F658CF5C}">
  <ds:schemaRefs>
    <ds:schemaRef ds:uri="b953948d-6f36-4ba5-9b7b-f4688c2526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66CD3E3-2AD4-4BFA-B062-CD9F3FC37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OU_Powerpoint_Template_England</Template>
  <TotalTime>2094</TotalTime>
  <Words>2916</Words>
  <Application>Microsoft Office PowerPoint</Application>
  <PresentationFormat>Widescreen</PresentationFormat>
  <Paragraphs>270</Paragraphs>
  <Slides>23</Slides>
  <Notes>20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23</vt:i4>
      </vt:variant>
    </vt:vector>
  </HeadingPairs>
  <TitlesOfParts>
    <vt:vector size="33" baseType="lpstr">
      <vt:lpstr>Arial</vt:lpstr>
      <vt:lpstr>Calibri</vt:lpstr>
      <vt:lpstr>Poppins</vt:lpstr>
      <vt:lpstr>Poppins SemiBold</vt:lpstr>
      <vt:lpstr>Wingdings</vt:lpstr>
      <vt:lpstr>Covers</vt:lpstr>
      <vt:lpstr>Contents Slides</vt:lpstr>
      <vt:lpstr>Chapter Headings / Dividers</vt:lpstr>
      <vt:lpstr>Slide Options</vt:lpstr>
      <vt:lpstr>End Slides</vt:lpstr>
      <vt:lpstr>PowerPoint Presentation</vt:lpstr>
      <vt:lpstr>PowerPoint Presentation</vt:lpstr>
      <vt:lpstr>PowerPoint Presentation</vt:lpstr>
      <vt:lpstr>Page Title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Becca.Whitehead</dc:creator>
  <cp:lastModifiedBy>Diane.Ford</cp:lastModifiedBy>
  <cp:revision>19</cp:revision>
  <dcterms:created xsi:type="dcterms:W3CDTF">2022-10-19T12:58:46Z</dcterms:created>
  <dcterms:modified xsi:type="dcterms:W3CDTF">2024-04-04T11:07:40Z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0x0101001B62E2573ACD03499758C45D89D10C32</vt:lpwstr>
  </property>
  <property fmtid="{D5CDD505-2E9C-101B-9397-08002B2CF9AE}" pid="3" name="MediaServiceImageTags">
    <vt:lpwstr/>
  </property>
</Properties>
</file>