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15"/>
  </p:notesMasterIdLst>
  <p:sldIdLst>
    <p:sldId id="256" r:id="rId6"/>
    <p:sldId id="433" r:id="rId7"/>
    <p:sldId id="436" r:id="rId8"/>
    <p:sldId id="419" r:id="rId9"/>
    <p:sldId id="437" r:id="rId10"/>
    <p:sldId id="439" r:id="rId11"/>
    <p:sldId id="438" r:id="rId12"/>
    <p:sldId id="440" r:id="rId13"/>
    <p:sldId id="43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9FF"/>
    <a:srgbClr val="FFCCCC"/>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998AB5-8726-4890-B843-5A4B20E2983E}" v="85" vWet="89" dt="2024-04-05T15:45:42.877"/>
    <p1510:client id="{9E9223A1-9EEB-4E06-85C0-7431DDD6654C}" v="164" dt="2024-04-05T15:57:37.252"/>
    <p1510:client id="{E21E2407-5968-48F9-BC46-3FB916403A2D}" v="1" dt="2024-04-05T15:02:58.1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charts/_rels/chart1.xml.rels><?xml version="1.0" encoding="UTF-8" standalone="yes"?>
<Relationships xmlns="http://schemas.openxmlformats.org/package/2006/relationships"><Relationship Id="rId3" Type="http://schemas.openxmlformats.org/officeDocument/2006/relationships/oleObject" Target="Book3"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cb33392\Work%20Folders\Documents\charts%20for%20TMA%20help%20forum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cb33392\Work%20Folders\Documents\charts%20for%20TMA%20help%20forums.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a:t>Number of threads started for each TMA</a:t>
            </a:r>
          </a:p>
        </c:rich>
      </c:tx>
      <c:layout>
        <c:manualLayout>
          <c:xMode val="edge"/>
          <c:yMode val="edge"/>
          <c:x val="0.17255251930565185"/>
          <c:y val="1.849796522382538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1"/>
          <c:tx>
            <c:strRef>
              <c:f>Sheet1!$B$1</c:f>
              <c:strCache>
                <c:ptCount val="1"/>
                <c:pt idx="0">
                  <c:v>Number of threads</c:v>
                </c:pt>
              </c:strCache>
            </c:strRef>
          </c:tx>
          <c:spPr>
            <a:solidFill>
              <a:srgbClr val="0070C0"/>
            </a:solidFill>
            <a:ln>
              <a:noFill/>
            </a:ln>
            <a:effectLst/>
          </c:spPr>
          <c:invertIfNegative val="0"/>
          <c:cat>
            <c:numRef>
              <c:f>Sheet1!$A$2:$A$5</c:f>
              <c:numCache>
                <c:formatCode>General</c:formatCode>
                <c:ptCount val="4"/>
                <c:pt idx="0">
                  <c:v>1</c:v>
                </c:pt>
                <c:pt idx="1">
                  <c:v>2</c:v>
                </c:pt>
                <c:pt idx="2">
                  <c:v>3</c:v>
                </c:pt>
                <c:pt idx="3">
                  <c:v>4</c:v>
                </c:pt>
              </c:numCache>
            </c:numRef>
          </c:cat>
          <c:val>
            <c:numRef>
              <c:f>Sheet1!$B$2:$B$5</c:f>
              <c:numCache>
                <c:formatCode>General</c:formatCode>
                <c:ptCount val="4"/>
                <c:pt idx="0">
                  <c:v>26</c:v>
                </c:pt>
                <c:pt idx="1">
                  <c:v>40</c:v>
                </c:pt>
                <c:pt idx="2">
                  <c:v>52</c:v>
                </c:pt>
                <c:pt idx="3">
                  <c:v>65</c:v>
                </c:pt>
              </c:numCache>
            </c:numRef>
          </c:val>
          <c:extLst>
            <c:ext xmlns:c16="http://schemas.microsoft.com/office/drawing/2014/chart" uri="{C3380CC4-5D6E-409C-BE32-E72D297353CC}">
              <c16:uniqueId val="{00000000-A01D-4363-9C3A-8AEF5441BF82}"/>
            </c:ext>
          </c:extLst>
        </c:ser>
        <c:dLbls>
          <c:showLegendKey val="0"/>
          <c:showVal val="0"/>
          <c:showCatName val="0"/>
          <c:showSerName val="0"/>
          <c:showPercent val="0"/>
          <c:showBubbleSize val="0"/>
        </c:dLbls>
        <c:gapWidth val="219"/>
        <c:overlap val="-27"/>
        <c:axId val="921541928"/>
        <c:axId val="921538688"/>
        <c:extLst>
          <c:ext xmlns:c15="http://schemas.microsoft.com/office/drawing/2012/chart" uri="{02D57815-91ED-43cb-92C2-25804820EDAC}">
            <c15:filteredBarSeries>
              <c15:ser>
                <c:idx val="0"/>
                <c:order val="0"/>
                <c:tx>
                  <c:strRef>
                    <c:extLst>
                      <c:ext uri="{02D57815-91ED-43cb-92C2-25804820EDAC}">
                        <c15:formulaRef>
                          <c15:sqref>Sheet1!$A$1</c15:sqref>
                        </c15:formulaRef>
                      </c:ext>
                    </c:extLst>
                    <c:strCache>
                      <c:ptCount val="1"/>
                      <c:pt idx="0">
                        <c:v>TMA</c:v>
                      </c:pt>
                    </c:strCache>
                  </c:strRef>
                </c:tx>
                <c:spPr>
                  <a:solidFill>
                    <a:schemeClr val="accent1"/>
                  </a:solidFill>
                  <a:ln>
                    <a:noFill/>
                  </a:ln>
                  <a:effectLst/>
                </c:spPr>
                <c:invertIfNegative val="0"/>
                <c:cat>
                  <c:numRef>
                    <c:extLst>
                      <c:ext uri="{02D57815-91ED-43cb-92C2-25804820EDAC}">
                        <c15:formulaRef>
                          <c15:sqref>Sheet1!$A$2:$A$5</c15:sqref>
                        </c15:formulaRef>
                      </c:ext>
                    </c:extLst>
                    <c:numCache>
                      <c:formatCode>General</c:formatCode>
                      <c:ptCount val="4"/>
                      <c:pt idx="0">
                        <c:v>1</c:v>
                      </c:pt>
                      <c:pt idx="1">
                        <c:v>2</c:v>
                      </c:pt>
                      <c:pt idx="2">
                        <c:v>3</c:v>
                      </c:pt>
                      <c:pt idx="3">
                        <c:v>4</c:v>
                      </c:pt>
                    </c:numCache>
                  </c:numRef>
                </c:cat>
                <c:val>
                  <c:numRef>
                    <c:extLst>
                      <c:ext uri="{02D57815-91ED-43cb-92C2-25804820EDAC}">
                        <c15:formulaRef>
                          <c15:sqref>Sheet1!$A$2:$A$5</c15:sqref>
                        </c15:formulaRef>
                      </c:ext>
                    </c:extLst>
                    <c:numCache>
                      <c:formatCode>General</c:formatCode>
                      <c:ptCount val="4"/>
                      <c:pt idx="0">
                        <c:v>1</c:v>
                      </c:pt>
                      <c:pt idx="1">
                        <c:v>2</c:v>
                      </c:pt>
                      <c:pt idx="2">
                        <c:v>3</c:v>
                      </c:pt>
                      <c:pt idx="3">
                        <c:v>4</c:v>
                      </c:pt>
                    </c:numCache>
                  </c:numRef>
                </c:val>
                <c:extLst>
                  <c:ext xmlns:c16="http://schemas.microsoft.com/office/drawing/2014/chart" uri="{C3380CC4-5D6E-409C-BE32-E72D297353CC}">
                    <c16:uniqueId val="{00000001-A01D-4363-9C3A-8AEF5441BF82}"/>
                  </c:ext>
                </c:extLst>
              </c15:ser>
            </c15:filteredBarSeries>
          </c:ext>
        </c:extLst>
      </c:barChart>
      <c:catAx>
        <c:axId val="921541928"/>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400">
                    <a:latin typeface="Arial" panose="020B0604020202020204" pitchFamily="34" charset="0"/>
                    <a:cs typeface="Arial" panose="020B0604020202020204" pitchFamily="34" charset="0"/>
                  </a:rPr>
                  <a:t>TMA</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21538688"/>
        <c:crosses val="autoZero"/>
        <c:auto val="1"/>
        <c:lblAlgn val="ctr"/>
        <c:lblOffset val="100"/>
        <c:noMultiLvlLbl val="0"/>
      </c:catAx>
      <c:valAx>
        <c:axId val="9215386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400">
                    <a:latin typeface="Arial" panose="020B0604020202020204" pitchFamily="34" charset="0"/>
                    <a:cs typeface="Arial" panose="020B0604020202020204" pitchFamily="34" charset="0"/>
                  </a:rPr>
                  <a:t>Number of threads</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215419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7030A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D38B-449E-83FD-6F90FD6759D0}"/>
              </c:ext>
            </c:extLst>
          </c:dPt>
          <c:dPt>
            <c:idx val="1"/>
            <c:bubble3D val="0"/>
            <c:spPr>
              <a:solidFill>
                <a:srgbClr val="00B0F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D38B-449E-83FD-6F90FD6759D0}"/>
              </c:ext>
            </c:extLst>
          </c:dPt>
          <c:dPt>
            <c:idx val="2"/>
            <c:bubble3D val="0"/>
            <c:spPr>
              <a:solidFill>
                <a:srgbClr val="FF006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D38B-449E-83FD-6F90FD6759D0}"/>
              </c:ext>
            </c:extLst>
          </c:dPt>
          <c:dPt>
            <c:idx val="3"/>
            <c:bubble3D val="0"/>
            <c:spPr>
              <a:solidFill>
                <a:srgbClr val="0000FF"/>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D38B-449E-83FD-6F90FD6759D0}"/>
              </c:ext>
            </c:extLst>
          </c:dPt>
          <c:dPt>
            <c:idx val="4"/>
            <c:bubble3D val="0"/>
            <c:spPr>
              <a:solidFill>
                <a:srgbClr val="FF99FF"/>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D38B-449E-83FD-6F90FD6759D0}"/>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Arial" panose="020B0604020202020204" pitchFamily="34" charset="0"/>
                    <a:ea typeface="+mn-ea"/>
                    <a:cs typeface="Arial" panose="020B0604020202020204" pitchFamily="34" charset="0"/>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Sheet2!$G$2:$G$6</c:f>
              <c:strCache>
                <c:ptCount val="5"/>
                <c:pt idx="0">
                  <c:v>1</c:v>
                </c:pt>
                <c:pt idx="1">
                  <c:v>2</c:v>
                </c:pt>
                <c:pt idx="2">
                  <c:v>3</c:v>
                </c:pt>
                <c:pt idx="3">
                  <c:v>4-7</c:v>
                </c:pt>
                <c:pt idx="4">
                  <c:v>8 or more</c:v>
                </c:pt>
              </c:strCache>
              <c:extLst/>
            </c:strRef>
          </c:cat>
          <c:val>
            <c:numRef>
              <c:f>Sheet2!$H$2:$H$6</c:f>
              <c:numCache>
                <c:formatCode>General</c:formatCode>
                <c:ptCount val="5"/>
                <c:pt idx="0">
                  <c:v>72</c:v>
                </c:pt>
                <c:pt idx="1">
                  <c:v>15</c:v>
                </c:pt>
                <c:pt idx="2">
                  <c:v>7</c:v>
                </c:pt>
                <c:pt idx="3">
                  <c:v>5</c:v>
                </c:pt>
                <c:pt idx="4">
                  <c:v>3</c:v>
                </c:pt>
              </c:numCache>
              <c:extLst/>
            </c:numRef>
          </c:val>
          <c:extLst>
            <c:ext xmlns:c16="http://schemas.microsoft.com/office/drawing/2014/chart" uri="{C3380CC4-5D6E-409C-BE32-E72D297353CC}">
              <c16:uniqueId val="{0000000A-D38B-449E-83FD-6F90FD6759D0}"/>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5E96F6-789C-488F-9A55-B2724470F5C7}" type="datetimeFigureOut">
              <a:rPr lang="en-GB" smtClean="0"/>
              <a:t>05/04/2024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51DE4E-92B8-4798-84A5-9BD15B12F003}" type="slidenum">
              <a:rPr lang="en-GB" smtClean="0"/>
              <a:t>‹#›</a:t>
            </a:fld>
            <a:endParaRPr lang="en-GB"/>
          </a:p>
        </p:txBody>
      </p:sp>
    </p:spTree>
    <p:extLst>
      <p:ext uri="{BB962C8B-B14F-4D97-AF65-F5344CB8AC3E}">
        <p14:creationId xmlns:p14="http://schemas.microsoft.com/office/powerpoint/2010/main" val="1489237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4008887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xfrm>
            <a:off x="17463" y="712788"/>
            <a:ext cx="6315075" cy="3552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Cath</a:t>
            </a: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508818F-E695-4520-BB21-BE6556C16456}" type="slidenum">
              <a:rPr lang="en-GB" altLang="en-US" smtClean="0">
                <a:solidFill>
                  <a:srgbClr val="E3284A"/>
                </a:solidFill>
                <a:latin typeface="Arial" charset="0"/>
              </a:rPr>
              <a:pPr eaLnBrk="1" hangingPunct="1">
                <a:spcBef>
                  <a:spcPct val="0"/>
                </a:spcBef>
              </a:pPr>
              <a:t>2</a:t>
            </a:fld>
            <a:endParaRPr lang="en-GB" altLang="en-US">
              <a:solidFill>
                <a:srgbClr val="E3284A"/>
              </a:solidFill>
              <a:latin typeface="Arial" charset="0"/>
            </a:endParaRPr>
          </a:p>
        </p:txBody>
      </p:sp>
    </p:spTree>
    <p:extLst>
      <p:ext uri="{BB962C8B-B14F-4D97-AF65-F5344CB8AC3E}">
        <p14:creationId xmlns:p14="http://schemas.microsoft.com/office/powerpoint/2010/main" val="3253790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xfrm>
            <a:off x="17463" y="712788"/>
            <a:ext cx="6315075" cy="3552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Cath</a:t>
            </a: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508818F-E695-4520-BB21-BE6556C16456}" type="slidenum">
              <a:rPr lang="en-GB" altLang="en-US" smtClean="0">
                <a:solidFill>
                  <a:srgbClr val="E3284A"/>
                </a:solidFill>
                <a:latin typeface="Arial" charset="0"/>
              </a:rPr>
              <a:pPr eaLnBrk="1" hangingPunct="1">
                <a:spcBef>
                  <a:spcPct val="0"/>
                </a:spcBef>
              </a:pPr>
              <a:t>3</a:t>
            </a:fld>
            <a:endParaRPr lang="en-GB" altLang="en-US">
              <a:solidFill>
                <a:srgbClr val="E3284A"/>
              </a:solidFill>
              <a:latin typeface="Arial" charset="0"/>
            </a:endParaRPr>
          </a:p>
        </p:txBody>
      </p:sp>
    </p:spTree>
    <p:extLst>
      <p:ext uri="{BB962C8B-B14F-4D97-AF65-F5344CB8AC3E}">
        <p14:creationId xmlns:p14="http://schemas.microsoft.com/office/powerpoint/2010/main" val="1849642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xfrm>
            <a:off x="17463" y="712788"/>
            <a:ext cx="6315075" cy="3552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Cath</a:t>
            </a: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508818F-E695-4520-BB21-BE6556C16456}" type="slidenum">
              <a:rPr lang="en-GB" altLang="en-US" smtClean="0">
                <a:solidFill>
                  <a:srgbClr val="E3284A"/>
                </a:solidFill>
                <a:latin typeface="Arial" charset="0"/>
              </a:rPr>
              <a:pPr eaLnBrk="1" hangingPunct="1">
                <a:spcBef>
                  <a:spcPct val="0"/>
                </a:spcBef>
              </a:pPr>
              <a:t>4</a:t>
            </a:fld>
            <a:endParaRPr lang="en-GB" altLang="en-US">
              <a:solidFill>
                <a:srgbClr val="E3284A"/>
              </a:solidFill>
              <a:latin typeface="Arial" charset="0"/>
            </a:endParaRPr>
          </a:p>
        </p:txBody>
      </p:sp>
    </p:spTree>
    <p:extLst>
      <p:ext uri="{BB962C8B-B14F-4D97-AF65-F5344CB8AC3E}">
        <p14:creationId xmlns:p14="http://schemas.microsoft.com/office/powerpoint/2010/main" val="1914087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xfrm>
            <a:off x="17463" y="712788"/>
            <a:ext cx="6315075" cy="3552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Cath</a:t>
            </a: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508818F-E695-4520-BB21-BE6556C16456}" type="slidenum">
              <a:rPr lang="en-GB" altLang="en-US" smtClean="0">
                <a:solidFill>
                  <a:srgbClr val="E3284A"/>
                </a:solidFill>
                <a:latin typeface="Arial" charset="0"/>
              </a:rPr>
              <a:pPr eaLnBrk="1" hangingPunct="1">
                <a:spcBef>
                  <a:spcPct val="0"/>
                </a:spcBef>
              </a:pPr>
              <a:t>5</a:t>
            </a:fld>
            <a:endParaRPr lang="en-GB" altLang="en-US">
              <a:solidFill>
                <a:srgbClr val="E3284A"/>
              </a:solidFill>
              <a:latin typeface="Arial" charset="0"/>
            </a:endParaRPr>
          </a:p>
        </p:txBody>
      </p:sp>
    </p:spTree>
    <p:extLst>
      <p:ext uri="{BB962C8B-B14F-4D97-AF65-F5344CB8AC3E}">
        <p14:creationId xmlns:p14="http://schemas.microsoft.com/office/powerpoint/2010/main" val="1599558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xfrm>
            <a:off x="17463" y="712788"/>
            <a:ext cx="6315075" cy="3552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Cath</a:t>
            </a: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508818F-E695-4520-BB21-BE6556C16456}" type="slidenum">
              <a:rPr lang="en-GB" altLang="en-US" smtClean="0">
                <a:solidFill>
                  <a:srgbClr val="E3284A"/>
                </a:solidFill>
                <a:latin typeface="Arial" charset="0"/>
              </a:rPr>
              <a:pPr eaLnBrk="1" hangingPunct="1">
                <a:spcBef>
                  <a:spcPct val="0"/>
                </a:spcBef>
              </a:pPr>
              <a:t>6</a:t>
            </a:fld>
            <a:endParaRPr lang="en-GB" altLang="en-US">
              <a:solidFill>
                <a:srgbClr val="E3284A"/>
              </a:solidFill>
              <a:latin typeface="Arial" charset="0"/>
            </a:endParaRPr>
          </a:p>
        </p:txBody>
      </p:sp>
    </p:spTree>
    <p:extLst>
      <p:ext uri="{BB962C8B-B14F-4D97-AF65-F5344CB8AC3E}">
        <p14:creationId xmlns:p14="http://schemas.microsoft.com/office/powerpoint/2010/main" val="1907558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xfrm>
            <a:off x="17463" y="712788"/>
            <a:ext cx="6315075" cy="3552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Cath</a:t>
            </a: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508818F-E695-4520-BB21-BE6556C16456}" type="slidenum">
              <a:rPr lang="en-GB" altLang="en-US" smtClean="0">
                <a:solidFill>
                  <a:srgbClr val="E3284A"/>
                </a:solidFill>
                <a:latin typeface="Arial" charset="0"/>
              </a:rPr>
              <a:pPr eaLnBrk="1" hangingPunct="1">
                <a:spcBef>
                  <a:spcPct val="0"/>
                </a:spcBef>
              </a:pPr>
              <a:t>7</a:t>
            </a:fld>
            <a:endParaRPr lang="en-GB" altLang="en-US">
              <a:solidFill>
                <a:srgbClr val="E3284A"/>
              </a:solidFill>
              <a:latin typeface="Arial" charset="0"/>
            </a:endParaRPr>
          </a:p>
        </p:txBody>
      </p:sp>
    </p:spTree>
    <p:extLst>
      <p:ext uri="{BB962C8B-B14F-4D97-AF65-F5344CB8AC3E}">
        <p14:creationId xmlns:p14="http://schemas.microsoft.com/office/powerpoint/2010/main" val="3108240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xfrm>
            <a:off x="17463" y="712788"/>
            <a:ext cx="6315075" cy="3552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Cath</a:t>
            </a: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508818F-E695-4520-BB21-BE6556C16456}" type="slidenum">
              <a:rPr lang="en-GB" altLang="en-US" smtClean="0">
                <a:solidFill>
                  <a:srgbClr val="E3284A"/>
                </a:solidFill>
                <a:latin typeface="Arial" charset="0"/>
              </a:rPr>
              <a:pPr eaLnBrk="1" hangingPunct="1">
                <a:spcBef>
                  <a:spcPct val="0"/>
                </a:spcBef>
              </a:pPr>
              <a:t>8</a:t>
            </a:fld>
            <a:endParaRPr lang="en-GB" altLang="en-US">
              <a:solidFill>
                <a:srgbClr val="E3284A"/>
              </a:solidFill>
              <a:latin typeface="Arial" charset="0"/>
            </a:endParaRPr>
          </a:p>
        </p:txBody>
      </p:sp>
    </p:spTree>
    <p:extLst>
      <p:ext uri="{BB962C8B-B14F-4D97-AF65-F5344CB8AC3E}">
        <p14:creationId xmlns:p14="http://schemas.microsoft.com/office/powerpoint/2010/main" val="3879452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xfrm>
            <a:off x="17463" y="712788"/>
            <a:ext cx="6315075" cy="3552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Cath</a:t>
            </a: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508818F-E695-4520-BB21-BE6556C16456}" type="slidenum">
              <a:rPr lang="en-GB" altLang="en-US" smtClean="0">
                <a:solidFill>
                  <a:srgbClr val="E3284A"/>
                </a:solidFill>
                <a:latin typeface="Arial" charset="0"/>
              </a:rPr>
              <a:pPr eaLnBrk="1" hangingPunct="1">
                <a:spcBef>
                  <a:spcPct val="0"/>
                </a:spcBef>
              </a:pPr>
              <a:t>9</a:t>
            </a:fld>
            <a:endParaRPr lang="en-GB" altLang="en-US">
              <a:solidFill>
                <a:srgbClr val="E3284A"/>
              </a:solidFill>
              <a:latin typeface="Arial" charset="0"/>
            </a:endParaRPr>
          </a:p>
        </p:txBody>
      </p:sp>
    </p:spTree>
    <p:extLst>
      <p:ext uri="{BB962C8B-B14F-4D97-AF65-F5344CB8AC3E}">
        <p14:creationId xmlns:p14="http://schemas.microsoft.com/office/powerpoint/2010/main" val="1339349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537BD-B76B-9219-06F5-DA28C54BCF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541CD38-1B5A-191A-3E2F-42CE17F340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7A00558-CB3B-573B-61FA-FF434E0A7EE1}"/>
              </a:ext>
            </a:extLst>
          </p:cNvPr>
          <p:cNvSpPr>
            <a:spLocks noGrp="1"/>
          </p:cNvSpPr>
          <p:nvPr>
            <p:ph type="dt" sz="half" idx="10"/>
          </p:nvPr>
        </p:nvSpPr>
        <p:spPr/>
        <p:txBody>
          <a:bodyPr/>
          <a:lstStyle/>
          <a:p>
            <a:fld id="{784A8F23-25B1-4EBD-A93C-4B324FE487EE}" type="datetimeFigureOut">
              <a:rPr lang="en-GB" smtClean="0"/>
              <a:t>05/04/2024</a:t>
            </a:fld>
            <a:endParaRPr lang="en-GB"/>
          </a:p>
        </p:txBody>
      </p:sp>
      <p:sp>
        <p:nvSpPr>
          <p:cNvPr id="5" name="Footer Placeholder 4">
            <a:extLst>
              <a:ext uri="{FF2B5EF4-FFF2-40B4-BE49-F238E27FC236}">
                <a16:creationId xmlns:a16="http://schemas.microsoft.com/office/drawing/2014/main" id="{8F77EA34-8998-8CB2-7CD3-4939A30CC4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AC26C7-BD57-2ED7-0806-38E93AD8DE5B}"/>
              </a:ext>
            </a:extLst>
          </p:cNvPr>
          <p:cNvSpPr>
            <a:spLocks noGrp="1"/>
          </p:cNvSpPr>
          <p:nvPr>
            <p:ph type="sldNum" sz="quarter" idx="12"/>
          </p:nvPr>
        </p:nvSpPr>
        <p:spPr/>
        <p:txBody>
          <a:bodyPr/>
          <a:lstStyle/>
          <a:p>
            <a:fld id="{9FF0297E-F5E8-431A-9596-CF54EA195390}" type="slidenum">
              <a:rPr lang="en-GB" smtClean="0"/>
              <a:t>‹#›</a:t>
            </a:fld>
            <a:endParaRPr lang="en-GB"/>
          </a:p>
        </p:txBody>
      </p:sp>
    </p:spTree>
    <p:extLst>
      <p:ext uri="{BB962C8B-B14F-4D97-AF65-F5344CB8AC3E}">
        <p14:creationId xmlns:p14="http://schemas.microsoft.com/office/powerpoint/2010/main" val="1248990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BB379-D12D-0DB3-3362-60393BA49E5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7C54458-147D-9301-6FF6-B064AF6B27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CC9624-FEF6-F131-0EEE-42E33332CA4E}"/>
              </a:ext>
            </a:extLst>
          </p:cNvPr>
          <p:cNvSpPr>
            <a:spLocks noGrp="1"/>
          </p:cNvSpPr>
          <p:nvPr>
            <p:ph type="dt" sz="half" idx="10"/>
          </p:nvPr>
        </p:nvSpPr>
        <p:spPr/>
        <p:txBody>
          <a:bodyPr/>
          <a:lstStyle/>
          <a:p>
            <a:fld id="{784A8F23-25B1-4EBD-A93C-4B324FE487EE}" type="datetimeFigureOut">
              <a:rPr lang="en-GB" smtClean="0"/>
              <a:t>05/04/2024</a:t>
            </a:fld>
            <a:endParaRPr lang="en-GB"/>
          </a:p>
        </p:txBody>
      </p:sp>
      <p:sp>
        <p:nvSpPr>
          <p:cNvPr id="5" name="Footer Placeholder 4">
            <a:extLst>
              <a:ext uri="{FF2B5EF4-FFF2-40B4-BE49-F238E27FC236}">
                <a16:creationId xmlns:a16="http://schemas.microsoft.com/office/drawing/2014/main" id="{FD4831A9-DE66-630F-F5CA-7D88027150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D718E01-7484-77A1-80EA-83635B07993B}"/>
              </a:ext>
            </a:extLst>
          </p:cNvPr>
          <p:cNvSpPr>
            <a:spLocks noGrp="1"/>
          </p:cNvSpPr>
          <p:nvPr>
            <p:ph type="sldNum" sz="quarter" idx="12"/>
          </p:nvPr>
        </p:nvSpPr>
        <p:spPr/>
        <p:txBody>
          <a:bodyPr/>
          <a:lstStyle/>
          <a:p>
            <a:fld id="{9FF0297E-F5E8-431A-9596-CF54EA195390}" type="slidenum">
              <a:rPr lang="en-GB" smtClean="0"/>
              <a:t>‹#›</a:t>
            </a:fld>
            <a:endParaRPr lang="en-GB"/>
          </a:p>
        </p:txBody>
      </p:sp>
    </p:spTree>
    <p:extLst>
      <p:ext uri="{BB962C8B-B14F-4D97-AF65-F5344CB8AC3E}">
        <p14:creationId xmlns:p14="http://schemas.microsoft.com/office/powerpoint/2010/main" val="3158160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04AFBB-5C7D-B59F-41F9-FB0A751BF31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45B2C2C-83CA-1C9E-D7DA-2229FEC3FB5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0C93054-84A6-148C-0C00-F1A7A43C996A}"/>
              </a:ext>
            </a:extLst>
          </p:cNvPr>
          <p:cNvSpPr>
            <a:spLocks noGrp="1"/>
          </p:cNvSpPr>
          <p:nvPr>
            <p:ph type="dt" sz="half" idx="10"/>
          </p:nvPr>
        </p:nvSpPr>
        <p:spPr/>
        <p:txBody>
          <a:bodyPr/>
          <a:lstStyle/>
          <a:p>
            <a:fld id="{784A8F23-25B1-4EBD-A93C-4B324FE487EE}" type="datetimeFigureOut">
              <a:rPr lang="en-GB" smtClean="0"/>
              <a:t>05/04/2024</a:t>
            </a:fld>
            <a:endParaRPr lang="en-GB"/>
          </a:p>
        </p:txBody>
      </p:sp>
      <p:sp>
        <p:nvSpPr>
          <p:cNvPr id="5" name="Footer Placeholder 4">
            <a:extLst>
              <a:ext uri="{FF2B5EF4-FFF2-40B4-BE49-F238E27FC236}">
                <a16:creationId xmlns:a16="http://schemas.microsoft.com/office/drawing/2014/main" id="{2EFE74C1-0A05-9F9E-8D30-C80361B6EC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3B3636-BA36-631F-A3BC-A18152AB4384}"/>
              </a:ext>
            </a:extLst>
          </p:cNvPr>
          <p:cNvSpPr>
            <a:spLocks noGrp="1"/>
          </p:cNvSpPr>
          <p:nvPr>
            <p:ph type="sldNum" sz="quarter" idx="12"/>
          </p:nvPr>
        </p:nvSpPr>
        <p:spPr/>
        <p:txBody>
          <a:bodyPr/>
          <a:lstStyle/>
          <a:p>
            <a:fld id="{9FF0297E-F5E8-431A-9596-CF54EA195390}" type="slidenum">
              <a:rPr lang="en-GB" smtClean="0"/>
              <a:t>‹#›</a:t>
            </a:fld>
            <a:endParaRPr lang="en-GB"/>
          </a:p>
        </p:txBody>
      </p:sp>
    </p:spTree>
    <p:extLst>
      <p:ext uri="{BB962C8B-B14F-4D97-AF65-F5344CB8AC3E}">
        <p14:creationId xmlns:p14="http://schemas.microsoft.com/office/powerpoint/2010/main" val="481762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Only - Blue">
    <p:bg>
      <p:bgPr>
        <a:blipFill dpi="0" rotWithShape="1">
          <a:blip r:embed="rId2" cstate="hqprint">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descr="Shape&#10;&#10;Description automatically generated">
            <a:extLst>
              <a:ext uri="{FF2B5EF4-FFF2-40B4-BE49-F238E27FC236}">
                <a16:creationId xmlns:a16="http://schemas.microsoft.com/office/drawing/2014/main" id="{322950F0-F837-3643-8F3C-58187D933A49}"/>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6" y="6493625"/>
            <a:ext cx="632251" cy="271934"/>
          </a:xfrm>
          <a:prstGeom prst="rect">
            <a:avLst/>
          </a:prstGeom>
          <a:noFill/>
        </p:spPr>
        <p:txBody>
          <a:bodyPr wrap="square" rtlCol="0">
            <a:spAutoFit/>
          </a:bodyPr>
          <a:lstStyle/>
          <a:p>
            <a:pPr algn="r"/>
            <a:fld id="{323858C3-E774-4B3F-8AA9-3979BAFA574F}" type="slidenum">
              <a:rPr lang="en-GB" sz="1167" smtClean="0">
                <a:solidFill>
                  <a:schemeClr val="bg1"/>
                </a:solidFill>
                <a:latin typeface="Poppins" panose="00000500000000000000" pitchFamily="50" charset="0"/>
                <a:cs typeface="Poppins" panose="00000500000000000000" pitchFamily="50" charset="0"/>
              </a:rPr>
              <a:t>‹#›</a:t>
            </a:fld>
            <a:endParaRPr lang="en-GB" sz="1167">
              <a:solidFill>
                <a:schemeClr val="bg1"/>
              </a:solidFill>
              <a:latin typeface="Poppins" panose="00000500000000000000" pitchFamily="50" charset="0"/>
              <a:cs typeface="Poppins" panose="00000500000000000000" pitchFamily="50"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6" y="1676669"/>
            <a:ext cx="9591229" cy="289311"/>
          </a:xfrm>
          <a:prstGeom prst="rect">
            <a:avLst/>
          </a:prstGeom>
        </p:spPr>
        <p:txBody>
          <a:bodyPr>
            <a:noAutofit/>
          </a:bodyPr>
          <a:lstStyle>
            <a:lvl1pPr marL="0" indent="0">
              <a:lnSpc>
                <a:spcPct val="110000"/>
              </a:lnSpc>
              <a:buFont typeface="Arial" panose="020B0604020202020204" pitchFamily="34" charset="0"/>
              <a:buNone/>
              <a:defRPr sz="14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6" y="2093472"/>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167"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6" y="404665"/>
            <a:ext cx="10766703" cy="497161"/>
          </a:xfrm>
          <a:prstGeom prst="rect">
            <a:avLst/>
          </a:prstGeom>
        </p:spPr>
        <p:txBody>
          <a:bodyPr>
            <a:noAutofit/>
          </a:bodyPr>
          <a:lstStyle>
            <a:lvl1pPr marL="0" indent="0">
              <a:lnSpc>
                <a:spcPct val="110000"/>
              </a:lnSpc>
              <a:buNone/>
              <a:defRPr sz="2335"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6" y="912169"/>
            <a:ext cx="10766703" cy="289311"/>
          </a:xfrm>
          <a:prstGeom prst="rect">
            <a:avLst/>
          </a:prstGeom>
        </p:spPr>
        <p:txBody>
          <a:bodyPr>
            <a:noAutofit/>
          </a:bodyPr>
          <a:lstStyle>
            <a:lvl1pPr marL="0" indent="0">
              <a:lnSpc>
                <a:spcPct val="110000"/>
              </a:lnSpc>
              <a:buFont typeface="Arial" panose="020B0604020202020204" pitchFamily="34" charset="0"/>
              <a:buNone/>
              <a:defRPr sz="1556"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272494EA-133C-010F-7F32-98A8422E0656}"/>
              </a:ext>
            </a:extLst>
          </p:cNvPr>
          <p:cNvSpPr>
            <a:spLocks noGrp="1"/>
          </p:cNvSpPr>
          <p:nvPr>
            <p:ph type="body" sz="quarter" idx="15" hasCustomPrompt="1"/>
          </p:nvPr>
        </p:nvSpPr>
        <p:spPr>
          <a:xfrm>
            <a:off x="1001106" y="2668674"/>
            <a:ext cx="9591229" cy="760325"/>
          </a:xfrm>
          <a:prstGeom prst="rect">
            <a:avLst/>
          </a:prstGeom>
        </p:spPr>
        <p:txBody>
          <a:bodyPr>
            <a:noAutofit/>
          </a:bodyPr>
          <a:lstStyle>
            <a:lvl1pPr marL="222347" indent="-222347">
              <a:lnSpc>
                <a:spcPct val="110000"/>
              </a:lnSpc>
              <a:spcBef>
                <a:spcPts val="0"/>
              </a:spcBef>
              <a:spcAft>
                <a:spcPts val="467"/>
              </a:spcAft>
              <a:buFontTx/>
              <a:buBlip>
                <a:blip r:embed="rId4"/>
              </a:buBlip>
              <a:defRPr sz="1167"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a:extLst>
              <a:ext uri="{FF2B5EF4-FFF2-40B4-BE49-F238E27FC236}">
                <a16:creationId xmlns:a16="http://schemas.microsoft.com/office/drawing/2014/main" id="{5A176635-0D9A-318C-7E7A-70539D9E69FC}"/>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469676" y="5829302"/>
            <a:ext cx="1709991" cy="584196"/>
          </a:xfrm>
          <a:prstGeom prst="rect">
            <a:avLst/>
          </a:prstGeom>
        </p:spPr>
      </p:pic>
    </p:spTree>
    <p:extLst>
      <p:ext uri="{BB962C8B-B14F-4D97-AF65-F5344CB8AC3E}">
        <p14:creationId xmlns:p14="http://schemas.microsoft.com/office/powerpoint/2010/main" val="1807313967"/>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ront Cover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8" y="0"/>
            <a:ext cx="6098726" cy="3810000"/>
          </a:xfrm>
          <a:custGeom>
            <a:avLst/>
            <a:gdLst>
              <a:gd name="connsiteX0" fmla="*/ 1626032 w 7810500"/>
              <a:gd name="connsiteY0" fmla="*/ 0 h 3810000"/>
              <a:gd name="connsiteX1" fmla="*/ 6184468 w 7810500"/>
              <a:gd name="connsiteY1" fmla="*/ 0 h 3810000"/>
              <a:gd name="connsiteX2" fmla="*/ 7810500 w 7810500"/>
              <a:gd name="connsiteY2" fmla="*/ 1626032 h 3810000"/>
              <a:gd name="connsiteX3" fmla="*/ 7810500 w 7810500"/>
              <a:gd name="connsiteY3" fmla="*/ 3625329 h 3810000"/>
              <a:gd name="connsiteX4" fmla="*/ 7625829 w 7810500"/>
              <a:gd name="connsiteY4" fmla="*/ 3810000 h 3810000"/>
              <a:gd name="connsiteX5" fmla="*/ 184671 w 7810500"/>
              <a:gd name="connsiteY5" fmla="*/ 3810000 h 3810000"/>
              <a:gd name="connsiteX6" fmla="*/ 0 w 7810500"/>
              <a:gd name="connsiteY6" fmla="*/ 3625329 h 3810000"/>
              <a:gd name="connsiteX7" fmla="*/ 0 w 7810500"/>
              <a:gd name="connsiteY7" fmla="*/ 1626032 h 3810000"/>
              <a:gd name="connsiteX8" fmla="*/ 1626032 w 7810500"/>
              <a:gd name="connsiteY8" fmla="*/ 0 h 3810000"/>
              <a:gd name="connsiteX0" fmla="*/ 1626032 w 7810500"/>
              <a:gd name="connsiteY0" fmla="*/ 0 h 3810000"/>
              <a:gd name="connsiteX1" fmla="*/ 6184468 w 7810500"/>
              <a:gd name="connsiteY1" fmla="*/ 0 h 3810000"/>
              <a:gd name="connsiteX2" fmla="*/ 7810500 w 7810500"/>
              <a:gd name="connsiteY2" fmla="*/ 3625329 h 3810000"/>
              <a:gd name="connsiteX3" fmla="*/ 7625829 w 7810500"/>
              <a:gd name="connsiteY3" fmla="*/ 3810000 h 3810000"/>
              <a:gd name="connsiteX4" fmla="*/ 184671 w 7810500"/>
              <a:gd name="connsiteY4" fmla="*/ 3810000 h 3810000"/>
              <a:gd name="connsiteX5" fmla="*/ 0 w 7810500"/>
              <a:gd name="connsiteY5" fmla="*/ 3625329 h 3810000"/>
              <a:gd name="connsiteX6" fmla="*/ 0 w 7810500"/>
              <a:gd name="connsiteY6" fmla="*/ 1626032 h 3810000"/>
              <a:gd name="connsiteX7" fmla="*/ 1626032 w 7810500"/>
              <a:gd name="connsiteY7" fmla="*/ 0 h 3810000"/>
              <a:gd name="connsiteX0" fmla="*/ 1626032 w 7963808"/>
              <a:gd name="connsiteY0" fmla="*/ 0 h 3810000"/>
              <a:gd name="connsiteX1" fmla="*/ 6184468 w 7963808"/>
              <a:gd name="connsiteY1" fmla="*/ 0 h 3810000"/>
              <a:gd name="connsiteX2" fmla="*/ 7625829 w 7963808"/>
              <a:gd name="connsiteY2" fmla="*/ 3810000 h 3810000"/>
              <a:gd name="connsiteX3" fmla="*/ 184671 w 7963808"/>
              <a:gd name="connsiteY3" fmla="*/ 3810000 h 3810000"/>
              <a:gd name="connsiteX4" fmla="*/ 0 w 7963808"/>
              <a:gd name="connsiteY4" fmla="*/ 3625329 h 3810000"/>
              <a:gd name="connsiteX5" fmla="*/ 0 w 7963808"/>
              <a:gd name="connsiteY5" fmla="*/ 1626032 h 3810000"/>
              <a:gd name="connsiteX6" fmla="*/ 1626032 w 7963808"/>
              <a:gd name="connsiteY6" fmla="*/ 0 h 3810000"/>
              <a:gd name="connsiteX0" fmla="*/ 1626032 w 6876799"/>
              <a:gd name="connsiteY0" fmla="*/ 0 h 3810000"/>
              <a:gd name="connsiteX1" fmla="*/ 6184468 w 6876799"/>
              <a:gd name="connsiteY1" fmla="*/ 0 h 3810000"/>
              <a:gd name="connsiteX2" fmla="*/ 6063729 w 6876799"/>
              <a:gd name="connsiteY2" fmla="*/ 3797300 h 3810000"/>
              <a:gd name="connsiteX3" fmla="*/ 184671 w 6876799"/>
              <a:gd name="connsiteY3" fmla="*/ 3810000 h 3810000"/>
              <a:gd name="connsiteX4" fmla="*/ 0 w 6876799"/>
              <a:gd name="connsiteY4" fmla="*/ 3625329 h 3810000"/>
              <a:gd name="connsiteX5" fmla="*/ 0 w 6876799"/>
              <a:gd name="connsiteY5" fmla="*/ 1626032 h 3810000"/>
              <a:gd name="connsiteX6" fmla="*/ 1626032 w 6876799"/>
              <a:gd name="connsiteY6" fmla="*/ 0 h 3810000"/>
              <a:gd name="connsiteX0" fmla="*/ 1626032 w 6601473"/>
              <a:gd name="connsiteY0" fmla="*/ 0 h 3810000"/>
              <a:gd name="connsiteX1" fmla="*/ 6184468 w 6601473"/>
              <a:gd name="connsiteY1" fmla="*/ 0 h 3810000"/>
              <a:gd name="connsiteX2" fmla="*/ 6063729 w 6601473"/>
              <a:gd name="connsiteY2" fmla="*/ 3797300 h 3810000"/>
              <a:gd name="connsiteX3" fmla="*/ 184671 w 6601473"/>
              <a:gd name="connsiteY3" fmla="*/ 3810000 h 3810000"/>
              <a:gd name="connsiteX4" fmla="*/ 0 w 6601473"/>
              <a:gd name="connsiteY4" fmla="*/ 3625329 h 3810000"/>
              <a:gd name="connsiteX5" fmla="*/ 0 w 6601473"/>
              <a:gd name="connsiteY5" fmla="*/ 1626032 h 3810000"/>
              <a:gd name="connsiteX6" fmla="*/ 1626032 w 6601473"/>
              <a:gd name="connsiteY6" fmla="*/ 0 h 3810000"/>
              <a:gd name="connsiteX0" fmla="*/ 1626032 w 6605873"/>
              <a:gd name="connsiteY0" fmla="*/ 0 h 3810000"/>
              <a:gd name="connsiteX1" fmla="*/ 6184468 w 6605873"/>
              <a:gd name="connsiteY1" fmla="*/ 0 h 3810000"/>
              <a:gd name="connsiteX2" fmla="*/ 6082779 w 6605873"/>
              <a:gd name="connsiteY2" fmla="*/ 3802063 h 3810000"/>
              <a:gd name="connsiteX3" fmla="*/ 184671 w 6605873"/>
              <a:gd name="connsiteY3" fmla="*/ 3810000 h 3810000"/>
              <a:gd name="connsiteX4" fmla="*/ 0 w 6605873"/>
              <a:gd name="connsiteY4" fmla="*/ 3625329 h 3810000"/>
              <a:gd name="connsiteX5" fmla="*/ 0 w 6605873"/>
              <a:gd name="connsiteY5" fmla="*/ 1626032 h 3810000"/>
              <a:gd name="connsiteX6" fmla="*/ 1626032 w 6605873"/>
              <a:gd name="connsiteY6" fmla="*/ 0 h 3810000"/>
              <a:gd name="connsiteX0" fmla="*/ 1626032 w 6524678"/>
              <a:gd name="connsiteY0" fmla="*/ 6350 h 3816350"/>
              <a:gd name="connsiteX1" fmla="*/ 6076518 w 6524678"/>
              <a:gd name="connsiteY1" fmla="*/ 0 h 3816350"/>
              <a:gd name="connsiteX2" fmla="*/ 6082779 w 6524678"/>
              <a:gd name="connsiteY2" fmla="*/ 3808413 h 3816350"/>
              <a:gd name="connsiteX3" fmla="*/ 184671 w 6524678"/>
              <a:gd name="connsiteY3" fmla="*/ 3816350 h 3816350"/>
              <a:gd name="connsiteX4" fmla="*/ 0 w 6524678"/>
              <a:gd name="connsiteY4" fmla="*/ 3631679 h 3816350"/>
              <a:gd name="connsiteX5" fmla="*/ 0 w 6524678"/>
              <a:gd name="connsiteY5" fmla="*/ 1632382 h 3816350"/>
              <a:gd name="connsiteX6" fmla="*/ 1626032 w 6524678"/>
              <a:gd name="connsiteY6" fmla="*/ 6350 h 3816350"/>
              <a:gd name="connsiteX0" fmla="*/ 1626032 w 6087407"/>
              <a:gd name="connsiteY0" fmla="*/ 6350 h 3816350"/>
              <a:gd name="connsiteX1" fmla="*/ 6076518 w 6087407"/>
              <a:gd name="connsiteY1" fmla="*/ 0 h 3816350"/>
              <a:gd name="connsiteX2" fmla="*/ 6082779 w 6087407"/>
              <a:gd name="connsiteY2" fmla="*/ 3808413 h 3816350"/>
              <a:gd name="connsiteX3" fmla="*/ 184671 w 6087407"/>
              <a:gd name="connsiteY3" fmla="*/ 3816350 h 3816350"/>
              <a:gd name="connsiteX4" fmla="*/ 0 w 6087407"/>
              <a:gd name="connsiteY4" fmla="*/ 3631679 h 3816350"/>
              <a:gd name="connsiteX5" fmla="*/ 0 w 6087407"/>
              <a:gd name="connsiteY5" fmla="*/ 1632382 h 3816350"/>
              <a:gd name="connsiteX6" fmla="*/ 1626032 w 6087407"/>
              <a:gd name="connsiteY6" fmla="*/ 6350 h 3816350"/>
              <a:gd name="connsiteX0" fmla="*/ 1626032 w 6100891"/>
              <a:gd name="connsiteY0" fmla="*/ 0 h 3810000"/>
              <a:gd name="connsiteX1" fmla="*/ 6097949 w 6100891"/>
              <a:gd name="connsiteY1" fmla="*/ 794 h 3810000"/>
              <a:gd name="connsiteX2" fmla="*/ 6082779 w 6100891"/>
              <a:gd name="connsiteY2" fmla="*/ 3802063 h 3810000"/>
              <a:gd name="connsiteX3" fmla="*/ 184671 w 6100891"/>
              <a:gd name="connsiteY3" fmla="*/ 3810000 h 3810000"/>
              <a:gd name="connsiteX4" fmla="*/ 0 w 6100891"/>
              <a:gd name="connsiteY4" fmla="*/ 3625329 h 3810000"/>
              <a:gd name="connsiteX5" fmla="*/ 0 w 6100891"/>
              <a:gd name="connsiteY5" fmla="*/ 1626032 h 3810000"/>
              <a:gd name="connsiteX6" fmla="*/ 1626032 w 6100891"/>
              <a:gd name="connsiteY6" fmla="*/ 0 h 3810000"/>
              <a:gd name="connsiteX0" fmla="*/ 1626032 w 6098322"/>
              <a:gd name="connsiteY0" fmla="*/ 0 h 3810000"/>
              <a:gd name="connsiteX1" fmla="*/ 6097949 w 6098322"/>
              <a:gd name="connsiteY1" fmla="*/ 794 h 3810000"/>
              <a:gd name="connsiteX2" fmla="*/ 6082779 w 6098322"/>
              <a:gd name="connsiteY2" fmla="*/ 3802063 h 3810000"/>
              <a:gd name="connsiteX3" fmla="*/ 184671 w 6098322"/>
              <a:gd name="connsiteY3" fmla="*/ 3810000 h 3810000"/>
              <a:gd name="connsiteX4" fmla="*/ 0 w 6098322"/>
              <a:gd name="connsiteY4" fmla="*/ 3625329 h 3810000"/>
              <a:gd name="connsiteX5" fmla="*/ 0 w 6098322"/>
              <a:gd name="connsiteY5" fmla="*/ 1626032 h 3810000"/>
              <a:gd name="connsiteX6" fmla="*/ 1626032 w 6098322"/>
              <a:gd name="connsiteY6" fmla="*/ 0 h 3810000"/>
              <a:gd name="connsiteX0" fmla="*/ 1626032 w 6102062"/>
              <a:gd name="connsiteY0" fmla="*/ 0 h 3810000"/>
              <a:gd name="connsiteX1" fmla="*/ 6097949 w 6102062"/>
              <a:gd name="connsiteY1" fmla="*/ 794 h 3810000"/>
              <a:gd name="connsiteX2" fmla="*/ 6097066 w 6102062"/>
              <a:gd name="connsiteY2" fmla="*/ 3806825 h 3810000"/>
              <a:gd name="connsiteX3" fmla="*/ 184671 w 6102062"/>
              <a:gd name="connsiteY3" fmla="*/ 3810000 h 3810000"/>
              <a:gd name="connsiteX4" fmla="*/ 0 w 6102062"/>
              <a:gd name="connsiteY4" fmla="*/ 3625329 h 3810000"/>
              <a:gd name="connsiteX5" fmla="*/ 0 w 6102062"/>
              <a:gd name="connsiteY5" fmla="*/ 1626032 h 3810000"/>
              <a:gd name="connsiteX6" fmla="*/ 1626032 w 6102062"/>
              <a:gd name="connsiteY6" fmla="*/ 0 h 3810000"/>
              <a:gd name="connsiteX0" fmla="*/ 1626032 w 6098726"/>
              <a:gd name="connsiteY0" fmla="*/ 0 h 3810000"/>
              <a:gd name="connsiteX1" fmla="*/ 6097949 w 6098726"/>
              <a:gd name="connsiteY1" fmla="*/ 794 h 3810000"/>
              <a:gd name="connsiteX2" fmla="*/ 6097066 w 6098726"/>
              <a:gd name="connsiteY2" fmla="*/ 3806825 h 3810000"/>
              <a:gd name="connsiteX3" fmla="*/ 184671 w 6098726"/>
              <a:gd name="connsiteY3" fmla="*/ 3810000 h 3810000"/>
              <a:gd name="connsiteX4" fmla="*/ 0 w 6098726"/>
              <a:gd name="connsiteY4" fmla="*/ 3625329 h 3810000"/>
              <a:gd name="connsiteX5" fmla="*/ 0 w 6098726"/>
              <a:gd name="connsiteY5" fmla="*/ 1626032 h 3810000"/>
              <a:gd name="connsiteX6" fmla="*/ 1626032 w 6098726"/>
              <a:gd name="connsiteY6" fmla="*/ 0 h 3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8726" h="3810000">
                <a:moveTo>
                  <a:pt x="1626032" y="0"/>
                </a:moveTo>
                <a:lnTo>
                  <a:pt x="6097949" y="794"/>
                </a:lnTo>
                <a:cubicBezTo>
                  <a:pt x="6100171" y="1699419"/>
                  <a:pt x="6096907" y="2640806"/>
                  <a:pt x="6097066" y="3806825"/>
                </a:cubicBezTo>
                <a:lnTo>
                  <a:pt x="184671" y="3810000"/>
                </a:lnTo>
                <a:cubicBezTo>
                  <a:pt x="82680" y="3810000"/>
                  <a:pt x="0" y="3727320"/>
                  <a:pt x="0" y="3625329"/>
                </a:cubicBezTo>
                <a:lnTo>
                  <a:pt x="0" y="1626032"/>
                </a:lnTo>
                <a:cubicBezTo>
                  <a:pt x="0" y="727999"/>
                  <a:pt x="727999" y="0"/>
                  <a:pt x="1626032" y="0"/>
                </a:cubicBezTo>
                <a:close/>
              </a:path>
            </a:pathLst>
          </a:custGeom>
        </p:spPr>
        <p:txBody>
          <a:bodyPr>
            <a:normAutofit/>
          </a:bodyPr>
          <a:lstStyle>
            <a:lvl1pPr marL="0" indent="0" algn="r">
              <a:buNone/>
              <a:defRPr sz="1800">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10" name="Picture 9">
            <a:extLst>
              <a:ext uri="{FF2B5EF4-FFF2-40B4-BE49-F238E27FC236}">
                <a16:creationId xmlns:a16="http://schemas.microsoft.com/office/drawing/2014/main" id="{0828ED38-053B-074D-A6A5-1C9374EA7F4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3810000"/>
            <a:ext cx="6096000" cy="3048000"/>
          </a:xfrm>
          <a:prstGeom prst="rect">
            <a:avLst/>
          </a:prstGeom>
        </p:spPr>
      </p:pic>
      <p:sp>
        <p:nvSpPr>
          <p:cNvPr id="12" name="Text Placeholder 11">
            <a:extLst>
              <a:ext uri="{FF2B5EF4-FFF2-40B4-BE49-F238E27FC236}">
                <a16:creationId xmlns:a16="http://schemas.microsoft.com/office/drawing/2014/main" id="{25F86F0A-6A1A-3248-8370-3930F881013A}"/>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7" name="Text Placeholder 11">
            <a:extLst>
              <a:ext uri="{FF2B5EF4-FFF2-40B4-BE49-F238E27FC236}">
                <a16:creationId xmlns:a16="http://schemas.microsoft.com/office/drawing/2014/main" id="{01B5291B-A0B5-0A34-5C7E-79E2E3F68ACC}"/>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2" name="Text Placeholder 11">
            <a:extLst>
              <a:ext uri="{FF2B5EF4-FFF2-40B4-BE49-F238E27FC236}">
                <a16:creationId xmlns:a16="http://schemas.microsoft.com/office/drawing/2014/main" id="{8D5457D4-902F-B0A0-0CA3-AB0C3D54F72F}"/>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14F31047-4864-D68A-2944-4FD900DC0466}"/>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04D3CA51-9B82-D8B8-96F1-42FE5F9B17AD}"/>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4" name="Picture 13" descr="The Open University Logo">
            <a:extLst>
              <a:ext uri="{FF2B5EF4-FFF2-40B4-BE49-F238E27FC236}">
                <a16:creationId xmlns:a16="http://schemas.microsoft.com/office/drawing/2014/main" id="{41C1F544-4F91-82A6-00C9-2CD07BD90F6A}"/>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42643422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ront Cover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334000"/>
          </a:xfrm>
          <a:prstGeom prst="round2SameRect">
            <a:avLst>
              <a:gd name="adj1" fmla="val 42678"/>
              <a:gd name="adj2" fmla="val 4847"/>
            </a:avLst>
          </a:prstGeom>
        </p:spPr>
        <p:txBody>
          <a:bodyPr/>
          <a:lstStyle>
            <a:lvl1pPr marL="0" indent="0" algn="ctr">
              <a:buNone/>
              <a:defRPr>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4" name="Picture 3">
            <a:extLst>
              <a:ext uri="{FF2B5EF4-FFF2-40B4-BE49-F238E27FC236}">
                <a16:creationId xmlns:a16="http://schemas.microsoft.com/office/drawing/2014/main" id="{6ED31C04-0A53-3A47-8287-081AE26B8A3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5334000"/>
            <a:ext cx="6096000" cy="1524000"/>
          </a:xfrm>
          <a:prstGeom prst="rect">
            <a:avLst/>
          </a:prstGeom>
        </p:spPr>
      </p:pic>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9E9177B3-5DDF-C49A-F04A-F97D821D76FD}"/>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3" name="Text Placeholder 11">
            <a:extLst>
              <a:ext uri="{FF2B5EF4-FFF2-40B4-BE49-F238E27FC236}">
                <a16:creationId xmlns:a16="http://schemas.microsoft.com/office/drawing/2014/main" id="{D3418B85-C84C-B824-D28F-BA79F5E04CAD}"/>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5" name="Text Placeholder 11">
            <a:extLst>
              <a:ext uri="{FF2B5EF4-FFF2-40B4-BE49-F238E27FC236}">
                <a16:creationId xmlns:a16="http://schemas.microsoft.com/office/drawing/2014/main" id="{AE5F6774-8098-996B-DB40-EA611D348D2A}"/>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6" name="Text Placeholder 11">
            <a:extLst>
              <a:ext uri="{FF2B5EF4-FFF2-40B4-BE49-F238E27FC236}">
                <a16:creationId xmlns:a16="http://schemas.microsoft.com/office/drawing/2014/main" id="{02518C58-E2DB-02D3-8708-B87996A9E5BC}"/>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5" name="Picture 14" descr="The Open University Logo">
            <a:extLst>
              <a:ext uri="{FF2B5EF4-FFF2-40B4-BE49-F238E27FC236}">
                <a16:creationId xmlns:a16="http://schemas.microsoft.com/office/drawing/2014/main" id="{95ADE654-C78D-7069-71BF-CB8E04298DE3}"/>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23114069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ront Cover 3">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10740439"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ACA2EAA2-94E2-6FA0-C059-2C890F869226}"/>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96034E2F-27F1-1CF2-367B-4204B15ECE78}"/>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1276E79C-EF9C-9014-0C08-C31EE127DC52}"/>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sp>
        <p:nvSpPr>
          <p:cNvPr id="5" name="Text Placeholder 11">
            <a:extLst>
              <a:ext uri="{FF2B5EF4-FFF2-40B4-BE49-F238E27FC236}">
                <a16:creationId xmlns:a16="http://schemas.microsoft.com/office/drawing/2014/main" id="{98D122DE-5974-E6F7-5A07-1674D7445444}"/>
              </a:ext>
            </a:extLst>
          </p:cNvPr>
          <p:cNvSpPr>
            <a:spLocks noGrp="1"/>
          </p:cNvSpPr>
          <p:nvPr>
            <p:ph type="body" sz="quarter" idx="16" hasCustomPrompt="1"/>
          </p:nvPr>
        </p:nvSpPr>
        <p:spPr>
          <a:xfrm>
            <a:off x="408208" y="2431330"/>
            <a:ext cx="10740438"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pic>
        <p:nvPicPr>
          <p:cNvPr id="6" name="Picture 5" descr="The Open University Logo">
            <a:extLst>
              <a:ext uri="{FF2B5EF4-FFF2-40B4-BE49-F238E27FC236}">
                <a16:creationId xmlns:a16="http://schemas.microsoft.com/office/drawing/2014/main" id="{21830BFA-19EA-B404-F805-72BD114E6B2B}"/>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7072872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DA784-6896-6C66-336D-FD46F7CA214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EEF4E7B-9B99-8EBE-5C7C-10D0421003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66A776-5B49-A031-EC1C-37F89E31226E}"/>
              </a:ext>
            </a:extLst>
          </p:cNvPr>
          <p:cNvSpPr>
            <a:spLocks noGrp="1"/>
          </p:cNvSpPr>
          <p:nvPr>
            <p:ph type="dt" sz="half" idx="10"/>
          </p:nvPr>
        </p:nvSpPr>
        <p:spPr/>
        <p:txBody>
          <a:bodyPr/>
          <a:lstStyle/>
          <a:p>
            <a:fld id="{784A8F23-25B1-4EBD-A93C-4B324FE487EE}" type="datetimeFigureOut">
              <a:rPr lang="en-GB" smtClean="0"/>
              <a:t>05/04/2024</a:t>
            </a:fld>
            <a:endParaRPr lang="en-GB"/>
          </a:p>
        </p:txBody>
      </p:sp>
      <p:sp>
        <p:nvSpPr>
          <p:cNvPr id="5" name="Footer Placeholder 4">
            <a:extLst>
              <a:ext uri="{FF2B5EF4-FFF2-40B4-BE49-F238E27FC236}">
                <a16:creationId xmlns:a16="http://schemas.microsoft.com/office/drawing/2014/main" id="{C348F954-F211-130B-301F-BE977AC14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CF8303-FCE3-46F6-B88A-1DDDE1DFB167}"/>
              </a:ext>
            </a:extLst>
          </p:cNvPr>
          <p:cNvSpPr>
            <a:spLocks noGrp="1"/>
          </p:cNvSpPr>
          <p:nvPr>
            <p:ph type="sldNum" sz="quarter" idx="12"/>
          </p:nvPr>
        </p:nvSpPr>
        <p:spPr/>
        <p:txBody>
          <a:bodyPr/>
          <a:lstStyle/>
          <a:p>
            <a:fld id="{9FF0297E-F5E8-431A-9596-CF54EA195390}" type="slidenum">
              <a:rPr lang="en-GB" smtClean="0"/>
              <a:t>‹#›</a:t>
            </a:fld>
            <a:endParaRPr lang="en-GB"/>
          </a:p>
        </p:txBody>
      </p:sp>
    </p:spTree>
    <p:extLst>
      <p:ext uri="{BB962C8B-B14F-4D97-AF65-F5344CB8AC3E}">
        <p14:creationId xmlns:p14="http://schemas.microsoft.com/office/powerpoint/2010/main" val="191221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E2CC5-C630-B48A-CA95-9D5E8F5BB1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96912A2-B445-ECE0-D704-2DBBDCB973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6E2266-D97A-D8A9-A9F7-4C0510730AB8}"/>
              </a:ext>
            </a:extLst>
          </p:cNvPr>
          <p:cNvSpPr>
            <a:spLocks noGrp="1"/>
          </p:cNvSpPr>
          <p:nvPr>
            <p:ph type="dt" sz="half" idx="10"/>
          </p:nvPr>
        </p:nvSpPr>
        <p:spPr/>
        <p:txBody>
          <a:bodyPr/>
          <a:lstStyle/>
          <a:p>
            <a:fld id="{784A8F23-25B1-4EBD-A93C-4B324FE487EE}" type="datetimeFigureOut">
              <a:rPr lang="en-GB" smtClean="0"/>
              <a:t>05/04/2024</a:t>
            </a:fld>
            <a:endParaRPr lang="en-GB"/>
          </a:p>
        </p:txBody>
      </p:sp>
      <p:sp>
        <p:nvSpPr>
          <p:cNvPr id="5" name="Footer Placeholder 4">
            <a:extLst>
              <a:ext uri="{FF2B5EF4-FFF2-40B4-BE49-F238E27FC236}">
                <a16:creationId xmlns:a16="http://schemas.microsoft.com/office/drawing/2014/main" id="{E8444E47-C271-F291-02F2-D14D685899E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97DEBB-B49D-44BC-3CA3-0DD1AC09C5C5}"/>
              </a:ext>
            </a:extLst>
          </p:cNvPr>
          <p:cNvSpPr>
            <a:spLocks noGrp="1"/>
          </p:cNvSpPr>
          <p:nvPr>
            <p:ph type="sldNum" sz="quarter" idx="12"/>
          </p:nvPr>
        </p:nvSpPr>
        <p:spPr/>
        <p:txBody>
          <a:bodyPr/>
          <a:lstStyle/>
          <a:p>
            <a:fld id="{9FF0297E-F5E8-431A-9596-CF54EA195390}" type="slidenum">
              <a:rPr lang="en-GB" smtClean="0"/>
              <a:t>‹#›</a:t>
            </a:fld>
            <a:endParaRPr lang="en-GB"/>
          </a:p>
        </p:txBody>
      </p:sp>
    </p:spTree>
    <p:extLst>
      <p:ext uri="{BB962C8B-B14F-4D97-AF65-F5344CB8AC3E}">
        <p14:creationId xmlns:p14="http://schemas.microsoft.com/office/powerpoint/2010/main" val="3858863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F7144-E274-9C7B-8BF2-B45565E3EDB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E8B6B27-E845-D82E-40B3-079BDD4A578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1AB065F-2F98-A744-930C-9919EDFDB9D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6B3F3E3-8739-3751-A193-78B16E0958B4}"/>
              </a:ext>
            </a:extLst>
          </p:cNvPr>
          <p:cNvSpPr>
            <a:spLocks noGrp="1"/>
          </p:cNvSpPr>
          <p:nvPr>
            <p:ph type="dt" sz="half" idx="10"/>
          </p:nvPr>
        </p:nvSpPr>
        <p:spPr/>
        <p:txBody>
          <a:bodyPr/>
          <a:lstStyle/>
          <a:p>
            <a:fld id="{784A8F23-25B1-4EBD-A93C-4B324FE487EE}" type="datetimeFigureOut">
              <a:rPr lang="en-GB" smtClean="0"/>
              <a:t>05/04/2024</a:t>
            </a:fld>
            <a:endParaRPr lang="en-GB"/>
          </a:p>
        </p:txBody>
      </p:sp>
      <p:sp>
        <p:nvSpPr>
          <p:cNvPr id="6" name="Footer Placeholder 5">
            <a:extLst>
              <a:ext uri="{FF2B5EF4-FFF2-40B4-BE49-F238E27FC236}">
                <a16:creationId xmlns:a16="http://schemas.microsoft.com/office/drawing/2014/main" id="{9B08F554-8249-BAF8-91AB-FCCADA4276D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185D245-0DB9-7B11-0945-F22ED2781066}"/>
              </a:ext>
            </a:extLst>
          </p:cNvPr>
          <p:cNvSpPr>
            <a:spLocks noGrp="1"/>
          </p:cNvSpPr>
          <p:nvPr>
            <p:ph type="sldNum" sz="quarter" idx="12"/>
          </p:nvPr>
        </p:nvSpPr>
        <p:spPr/>
        <p:txBody>
          <a:bodyPr/>
          <a:lstStyle/>
          <a:p>
            <a:fld id="{9FF0297E-F5E8-431A-9596-CF54EA195390}" type="slidenum">
              <a:rPr lang="en-GB" smtClean="0"/>
              <a:t>‹#›</a:t>
            </a:fld>
            <a:endParaRPr lang="en-GB"/>
          </a:p>
        </p:txBody>
      </p:sp>
    </p:spTree>
    <p:extLst>
      <p:ext uri="{BB962C8B-B14F-4D97-AF65-F5344CB8AC3E}">
        <p14:creationId xmlns:p14="http://schemas.microsoft.com/office/powerpoint/2010/main" val="3952693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16CA7-E20E-B4E2-81BE-3583B7C870D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7921F08-EC40-636F-E4DC-CA273C3EC0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095CF32-C5B9-CEED-4C3F-C4D824A9444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EF90025-3E5C-01F7-D0F4-FD48C6D569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B3E9EC-1299-1AF8-D64E-D922276C93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D8670DD-0F25-D16E-7AB8-DD38DFC58AFB}"/>
              </a:ext>
            </a:extLst>
          </p:cNvPr>
          <p:cNvSpPr>
            <a:spLocks noGrp="1"/>
          </p:cNvSpPr>
          <p:nvPr>
            <p:ph type="dt" sz="half" idx="10"/>
          </p:nvPr>
        </p:nvSpPr>
        <p:spPr/>
        <p:txBody>
          <a:bodyPr/>
          <a:lstStyle/>
          <a:p>
            <a:fld id="{784A8F23-25B1-4EBD-A93C-4B324FE487EE}" type="datetimeFigureOut">
              <a:rPr lang="en-GB" smtClean="0"/>
              <a:t>05/04/2024</a:t>
            </a:fld>
            <a:endParaRPr lang="en-GB"/>
          </a:p>
        </p:txBody>
      </p:sp>
      <p:sp>
        <p:nvSpPr>
          <p:cNvPr id="8" name="Footer Placeholder 7">
            <a:extLst>
              <a:ext uri="{FF2B5EF4-FFF2-40B4-BE49-F238E27FC236}">
                <a16:creationId xmlns:a16="http://schemas.microsoft.com/office/drawing/2014/main" id="{C67BDC4E-E308-9E3F-DE27-D88F4C380D7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186D736-F41C-941D-2F2B-1F9982E86E36}"/>
              </a:ext>
            </a:extLst>
          </p:cNvPr>
          <p:cNvSpPr>
            <a:spLocks noGrp="1"/>
          </p:cNvSpPr>
          <p:nvPr>
            <p:ph type="sldNum" sz="quarter" idx="12"/>
          </p:nvPr>
        </p:nvSpPr>
        <p:spPr/>
        <p:txBody>
          <a:bodyPr/>
          <a:lstStyle/>
          <a:p>
            <a:fld id="{9FF0297E-F5E8-431A-9596-CF54EA195390}" type="slidenum">
              <a:rPr lang="en-GB" smtClean="0"/>
              <a:t>‹#›</a:t>
            </a:fld>
            <a:endParaRPr lang="en-GB"/>
          </a:p>
        </p:txBody>
      </p:sp>
    </p:spTree>
    <p:extLst>
      <p:ext uri="{BB962C8B-B14F-4D97-AF65-F5344CB8AC3E}">
        <p14:creationId xmlns:p14="http://schemas.microsoft.com/office/powerpoint/2010/main" val="3451943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CC174-2334-0B5A-D484-BE973721DC4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901F34B-9CDF-8026-2067-97CD15A3A89B}"/>
              </a:ext>
            </a:extLst>
          </p:cNvPr>
          <p:cNvSpPr>
            <a:spLocks noGrp="1"/>
          </p:cNvSpPr>
          <p:nvPr>
            <p:ph type="dt" sz="half" idx="10"/>
          </p:nvPr>
        </p:nvSpPr>
        <p:spPr/>
        <p:txBody>
          <a:bodyPr/>
          <a:lstStyle/>
          <a:p>
            <a:fld id="{784A8F23-25B1-4EBD-A93C-4B324FE487EE}" type="datetimeFigureOut">
              <a:rPr lang="en-GB" smtClean="0"/>
              <a:t>05/04/2024</a:t>
            </a:fld>
            <a:endParaRPr lang="en-GB"/>
          </a:p>
        </p:txBody>
      </p:sp>
      <p:sp>
        <p:nvSpPr>
          <p:cNvPr id="4" name="Footer Placeholder 3">
            <a:extLst>
              <a:ext uri="{FF2B5EF4-FFF2-40B4-BE49-F238E27FC236}">
                <a16:creationId xmlns:a16="http://schemas.microsoft.com/office/drawing/2014/main" id="{20E79036-CAB4-67E2-63B4-F5EDC6DA3AE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63CDD24-B80D-4E15-4916-42EF8067D1FC}"/>
              </a:ext>
            </a:extLst>
          </p:cNvPr>
          <p:cNvSpPr>
            <a:spLocks noGrp="1"/>
          </p:cNvSpPr>
          <p:nvPr>
            <p:ph type="sldNum" sz="quarter" idx="12"/>
          </p:nvPr>
        </p:nvSpPr>
        <p:spPr/>
        <p:txBody>
          <a:bodyPr/>
          <a:lstStyle/>
          <a:p>
            <a:fld id="{9FF0297E-F5E8-431A-9596-CF54EA195390}" type="slidenum">
              <a:rPr lang="en-GB" smtClean="0"/>
              <a:t>‹#›</a:t>
            </a:fld>
            <a:endParaRPr lang="en-GB"/>
          </a:p>
        </p:txBody>
      </p:sp>
    </p:spTree>
    <p:extLst>
      <p:ext uri="{BB962C8B-B14F-4D97-AF65-F5344CB8AC3E}">
        <p14:creationId xmlns:p14="http://schemas.microsoft.com/office/powerpoint/2010/main" val="3362823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77CED4-2738-BD39-AD1A-A6800828008B}"/>
              </a:ext>
            </a:extLst>
          </p:cNvPr>
          <p:cNvSpPr>
            <a:spLocks noGrp="1"/>
          </p:cNvSpPr>
          <p:nvPr>
            <p:ph type="dt" sz="half" idx="10"/>
          </p:nvPr>
        </p:nvSpPr>
        <p:spPr/>
        <p:txBody>
          <a:bodyPr/>
          <a:lstStyle/>
          <a:p>
            <a:fld id="{784A8F23-25B1-4EBD-A93C-4B324FE487EE}" type="datetimeFigureOut">
              <a:rPr lang="en-GB" smtClean="0"/>
              <a:t>05/04/2024</a:t>
            </a:fld>
            <a:endParaRPr lang="en-GB"/>
          </a:p>
        </p:txBody>
      </p:sp>
      <p:sp>
        <p:nvSpPr>
          <p:cNvPr id="3" name="Footer Placeholder 2">
            <a:extLst>
              <a:ext uri="{FF2B5EF4-FFF2-40B4-BE49-F238E27FC236}">
                <a16:creationId xmlns:a16="http://schemas.microsoft.com/office/drawing/2014/main" id="{D7852244-35C7-7040-BBF9-70C8482BC09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2BBD0A5-8E4D-278E-E373-10C6A2D7DEC3}"/>
              </a:ext>
            </a:extLst>
          </p:cNvPr>
          <p:cNvSpPr>
            <a:spLocks noGrp="1"/>
          </p:cNvSpPr>
          <p:nvPr>
            <p:ph type="sldNum" sz="quarter" idx="12"/>
          </p:nvPr>
        </p:nvSpPr>
        <p:spPr/>
        <p:txBody>
          <a:bodyPr/>
          <a:lstStyle/>
          <a:p>
            <a:fld id="{9FF0297E-F5E8-431A-9596-CF54EA195390}" type="slidenum">
              <a:rPr lang="en-GB" smtClean="0"/>
              <a:t>‹#›</a:t>
            </a:fld>
            <a:endParaRPr lang="en-GB"/>
          </a:p>
        </p:txBody>
      </p:sp>
    </p:spTree>
    <p:extLst>
      <p:ext uri="{BB962C8B-B14F-4D97-AF65-F5344CB8AC3E}">
        <p14:creationId xmlns:p14="http://schemas.microsoft.com/office/powerpoint/2010/main" val="1396330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95245-6BA0-0411-36A3-7FB61473CC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0267C24-26E9-D24C-C4B0-1085AF47B8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1B382E1-53C9-07A9-CF34-16A9ADE175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B20F78-40F3-073A-E68E-D359580E0B15}"/>
              </a:ext>
            </a:extLst>
          </p:cNvPr>
          <p:cNvSpPr>
            <a:spLocks noGrp="1"/>
          </p:cNvSpPr>
          <p:nvPr>
            <p:ph type="dt" sz="half" idx="10"/>
          </p:nvPr>
        </p:nvSpPr>
        <p:spPr/>
        <p:txBody>
          <a:bodyPr/>
          <a:lstStyle/>
          <a:p>
            <a:fld id="{784A8F23-25B1-4EBD-A93C-4B324FE487EE}" type="datetimeFigureOut">
              <a:rPr lang="en-GB" smtClean="0"/>
              <a:t>05/04/2024</a:t>
            </a:fld>
            <a:endParaRPr lang="en-GB"/>
          </a:p>
        </p:txBody>
      </p:sp>
      <p:sp>
        <p:nvSpPr>
          <p:cNvPr id="6" name="Footer Placeholder 5">
            <a:extLst>
              <a:ext uri="{FF2B5EF4-FFF2-40B4-BE49-F238E27FC236}">
                <a16:creationId xmlns:a16="http://schemas.microsoft.com/office/drawing/2014/main" id="{36E812D4-66D3-B5D5-D710-DDDB839ED82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E056190-2023-8F71-9840-8C5BE4659AC9}"/>
              </a:ext>
            </a:extLst>
          </p:cNvPr>
          <p:cNvSpPr>
            <a:spLocks noGrp="1"/>
          </p:cNvSpPr>
          <p:nvPr>
            <p:ph type="sldNum" sz="quarter" idx="12"/>
          </p:nvPr>
        </p:nvSpPr>
        <p:spPr/>
        <p:txBody>
          <a:bodyPr/>
          <a:lstStyle/>
          <a:p>
            <a:fld id="{9FF0297E-F5E8-431A-9596-CF54EA195390}" type="slidenum">
              <a:rPr lang="en-GB" smtClean="0"/>
              <a:t>‹#›</a:t>
            </a:fld>
            <a:endParaRPr lang="en-GB"/>
          </a:p>
        </p:txBody>
      </p:sp>
    </p:spTree>
    <p:extLst>
      <p:ext uri="{BB962C8B-B14F-4D97-AF65-F5344CB8AC3E}">
        <p14:creationId xmlns:p14="http://schemas.microsoft.com/office/powerpoint/2010/main" val="672251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263B5-E960-1AE1-BEA6-6A3D1BD730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23CCF1B-CF64-CF71-65F4-5D1C7D02DA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DCAB9E2-72AD-8235-54E0-2752DADD44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6B03DC-2B5A-7C0D-1043-713156539951}"/>
              </a:ext>
            </a:extLst>
          </p:cNvPr>
          <p:cNvSpPr>
            <a:spLocks noGrp="1"/>
          </p:cNvSpPr>
          <p:nvPr>
            <p:ph type="dt" sz="half" idx="10"/>
          </p:nvPr>
        </p:nvSpPr>
        <p:spPr/>
        <p:txBody>
          <a:bodyPr/>
          <a:lstStyle/>
          <a:p>
            <a:fld id="{784A8F23-25B1-4EBD-A93C-4B324FE487EE}" type="datetimeFigureOut">
              <a:rPr lang="en-GB" smtClean="0"/>
              <a:t>05/04/2024</a:t>
            </a:fld>
            <a:endParaRPr lang="en-GB"/>
          </a:p>
        </p:txBody>
      </p:sp>
      <p:sp>
        <p:nvSpPr>
          <p:cNvPr id="6" name="Footer Placeholder 5">
            <a:extLst>
              <a:ext uri="{FF2B5EF4-FFF2-40B4-BE49-F238E27FC236}">
                <a16:creationId xmlns:a16="http://schemas.microsoft.com/office/drawing/2014/main" id="{B13262EB-9990-1BDA-4310-2C551598C18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838420F-0760-39BD-BCA6-8C58C1815C2A}"/>
              </a:ext>
            </a:extLst>
          </p:cNvPr>
          <p:cNvSpPr>
            <a:spLocks noGrp="1"/>
          </p:cNvSpPr>
          <p:nvPr>
            <p:ph type="sldNum" sz="quarter" idx="12"/>
          </p:nvPr>
        </p:nvSpPr>
        <p:spPr/>
        <p:txBody>
          <a:bodyPr/>
          <a:lstStyle/>
          <a:p>
            <a:fld id="{9FF0297E-F5E8-431A-9596-CF54EA195390}" type="slidenum">
              <a:rPr lang="en-GB" smtClean="0"/>
              <a:t>‹#›</a:t>
            </a:fld>
            <a:endParaRPr lang="en-GB"/>
          </a:p>
        </p:txBody>
      </p:sp>
    </p:spTree>
    <p:extLst>
      <p:ext uri="{BB962C8B-B14F-4D97-AF65-F5344CB8AC3E}">
        <p14:creationId xmlns:p14="http://schemas.microsoft.com/office/powerpoint/2010/main" val="1012571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303C38-5B99-2EFA-48E0-4E343C7297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AB389D6-300D-82FB-94A0-7D2E1F5FB6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1E5B21-B359-A21F-0257-19CB000581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4A8F23-25B1-4EBD-A93C-4B324FE487EE}" type="datetimeFigureOut">
              <a:rPr lang="en-GB" smtClean="0"/>
              <a:t>05/04/2024</a:t>
            </a:fld>
            <a:endParaRPr lang="en-GB"/>
          </a:p>
        </p:txBody>
      </p:sp>
      <p:sp>
        <p:nvSpPr>
          <p:cNvPr id="5" name="Footer Placeholder 4">
            <a:extLst>
              <a:ext uri="{FF2B5EF4-FFF2-40B4-BE49-F238E27FC236}">
                <a16:creationId xmlns:a16="http://schemas.microsoft.com/office/drawing/2014/main" id="{0C846FB0-137E-9ECE-94D7-1C2920EE3B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6BA2D5B-2F39-14B1-7DD2-EFF6A43224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F0297E-F5E8-431A-9596-CF54EA195390}" type="slidenum">
              <a:rPr lang="en-GB" smtClean="0"/>
              <a:t>‹#›</a:t>
            </a:fld>
            <a:endParaRPr lang="en-GB"/>
          </a:p>
        </p:txBody>
      </p:sp>
    </p:spTree>
    <p:extLst>
      <p:ext uri="{BB962C8B-B14F-4D97-AF65-F5344CB8AC3E}">
        <p14:creationId xmlns:p14="http://schemas.microsoft.com/office/powerpoint/2010/main" val="40989583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BB4780-4959-E441-87C3-B265F63A80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2B00EC-F294-CD4B-BCBA-AF4A8BC262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1ED8D8-BEBD-1B42-B387-F27F84E37D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Poppins" panose="00000500000000000000" pitchFamily="2" charset="0"/>
              </a:defRPr>
            </a:lvl1pPr>
          </a:lstStyle>
          <a:p>
            <a:fld id="{0AAA8F9F-42A8-344E-BFDB-6B187AAC9728}" type="datetimeFigureOut">
              <a:rPr lang="en-US" smtClean="0"/>
              <a:pPr/>
              <a:t>4/5/2024</a:t>
            </a:fld>
            <a:endParaRPr lang="en-US"/>
          </a:p>
        </p:txBody>
      </p:sp>
      <p:sp>
        <p:nvSpPr>
          <p:cNvPr id="5" name="Footer Placeholder 4">
            <a:extLst>
              <a:ext uri="{FF2B5EF4-FFF2-40B4-BE49-F238E27FC236}">
                <a16:creationId xmlns:a16="http://schemas.microsoft.com/office/drawing/2014/main" id="{16D480C4-4982-D141-B7F4-847D6255AB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Poppins" panose="00000500000000000000" pitchFamily="2" charset="0"/>
              </a:defRPr>
            </a:lvl1pPr>
          </a:lstStyle>
          <a:p>
            <a:endParaRPr lang="en-US"/>
          </a:p>
        </p:txBody>
      </p:sp>
      <p:sp>
        <p:nvSpPr>
          <p:cNvPr id="6" name="Slide Number Placeholder 5">
            <a:extLst>
              <a:ext uri="{FF2B5EF4-FFF2-40B4-BE49-F238E27FC236}">
                <a16:creationId xmlns:a16="http://schemas.microsoft.com/office/drawing/2014/main" id="{4BA1986B-A33C-FB46-96C5-A7D0198BBA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Poppins" panose="00000500000000000000" pitchFamily="2" charset="0"/>
              </a:defRPr>
            </a:lvl1pPr>
          </a:lstStyle>
          <a:p>
            <a:fld id="{60BAE0D0-DB37-5740-9BD9-F5C7BF39F16E}" type="slidenum">
              <a:rPr lang="en-US" smtClean="0"/>
              <a:pPr/>
              <a:t>‹#›</a:t>
            </a:fld>
            <a:endParaRPr lang="en-US"/>
          </a:p>
        </p:txBody>
      </p:sp>
    </p:spTree>
    <p:extLst>
      <p:ext uri="{BB962C8B-B14F-4D97-AF65-F5344CB8AC3E}">
        <p14:creationId xmlns:p14="http://schemas.microsoft.com/office/powerpoint/2010/main" val="416782784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l" defTabSz="914400" rtl="0" eaLnBrk="1" latinLnBrk="0" hangingPunct="1">
        <a:lnSpc>
          <a:spcPct val="90000"/>
        </a:lnSpc>
        <a:spcBef>
          <a:spcPct val="0"/>
        </a:spcBef>
        <a:buNone/>
        <a:defRPr sz="4400" kern="1200">
          <a:solidFill>
            <a:schemeClr val="tx1"/>
          </a:solidFill>
          <a:latin typeface="Poppins"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chart" Target="../charts/chart3.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mailto:Susan.Pawley@open.ac.uk"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hyperlink" Target="mailto:Cath.Brown@open.ac.uk" TargetMode="External"/><Relationship Id="rId4" Type="http://schemas.openxmlformats.org/officeDocument/2006/relationships/hyperlink" Target="mailto:Claudi.Thomas@open.ac.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BCD67DD9-3DAA-313B-8305-6C266ED950EB}"/>
              </a:ext>
            </a:extLst>
          </p:cNvPr>
          <p:cNvSpPr>
            <a:spLocks noGrp="1"/>
          </p:cNvSpPr>
          <p:nvPr>
            <p:ph type="body" sz="quarter" idx="11"/>
          </p:nvPr>
        </p:nvSpPr>
        <p:spPr>
          <a:xfrm>
            <a:off x="408207" y="1108242"/>
            <a:ext cx="5557585" cy="1800200"/>
          </a:xfrm>
        </p:spPr>
        <p:txBody>
          <a:bodyPr vert="horz" lIns="91440" tIns="45720" rIns="91440" bIns="45720" rtlCol="0" anchor="t">
            <a:noAutofit/>
          </a:bodyPr>
          <a:lstStyle/>
          <a:p>
            <a:r>
              <a:rPr lang="en-GB" sz="3600" b="0">
                <a:latin typeface="Poppins SemiBold"/>
                <a:cs typeface="Poppins SemiBold"/>
              </a:rPr>
              <a:t>Rapid Response TMA Support Forums</a:t>
            </a:r>
            <a:endParaRPr lang="en-US" b="0" dirty="0"/>
          </a:p>
        </p:txBody>
      </p:sp>
      <p:sp>
        <p:nvSpPr>
          <p:cNvPr id="16" name="Text Placeholder 15">
            <a:extLst>
              <a:ext uri="{FF2B5EF4-FFF2-40B4-BE49-F238E27FC236}">
                <a16:creationId xmlns:a16="http://schemas.microsoft.com/office/drawing/2014/main" id="{91E9862C-F9C6-300D-C161-CC5F2057C191}"/>
              </a:ext>
            </a:extLst>
          </p:cNvPr>
          <p:cNvSpPr>
            <a:spLocks noGrp="1"/>
          </p:cNvSpPr>
          <p:nvPr>
            <p:ph type="body" sz="quarter" idx="13"/>
          </p:nvPr>
        </p:nvSpPr>
        <p:spPr>
          <a:xfrm>
            <a:off x="408207" y="3081961"/>
            <a:ext cx="5557584" cy="347039"/>
          </a:xfrm>
        </p:spPr>
        <p:txBody>
          <a:bodyPr/>
          <a:lstStyle/>
          <a:p>
            <a:r>
              <a:rPr lang="en-GB" dirty="0"/>
              <a:t>Sue Pawley, </a:t>
            </a:r>
            <a:r>
              <a:rPr lang="en-GB" dirty="0" err="1"/>
              <a:t>Claudi</a:t>
            </a:r>
            <a:r>
              <a:rPr lang="en-GB" dirty="0"/>
              <a:t> Thomas and Cath Brown</a:t>
            </a:r>
          </a:p>
        </p:txBody>
      </p:sp>
      <p:sp>
        <p:nvSpPr>
          <p:cNvPr id="17" name="Text Placeholder 16">
            <a:extLst>
              <a:ext uri="{FF2B5EF4-FFF2-40B4-BE49-F238E27FC236}">
                <a16:creationId xmlns:a16="http://schemas.microsoft.com/office/drawing/2014/main" id="{ACCCC83C-A3BB-829E-51E0-D71CBA10B1EE}"/>
              </a:ext>
            </a:extLst>
          </p:cNvPr>
          <p:cNvSpPr>
            <a:spLocks noGrp="1"/>
          </p:cNvSpPr>
          <p:nvPr>
            <p:ph type="body" sz="quarter" idx="14"/>
          </p:nvPr>
        </p:nvSpPr>
        <p:spPr>
          <a:xfrm>
            <a:off x="408207" y="3433653"/>
            <a:ext cx="5557584" cy="347039"/>
          </a:xfrm>
        </p:spPr>
        <p:txBody>
          <a:bodyPr/>
          <a:lstStyle/>
          <a:p>
            <a:r>
              <a:rPr lang="en-GB"/>
              <a:t>School </a:t>
            </a:r>
            <a:r>
              <a:rPr lang="en-GB" dirty="0"/>
              <a:t>of Mathematics and Statistics	</a:t>
            </a:r>
          </a:p>
        </p:txBody>
      </p:sp>
      <p:sp>
        <p:nvSpPr>
          <p:cNvPr id="18" name="Text Placeholder 17">
            <a:extLst>
              <a:ext uri="{FF2B5EF4-FFF2-40B4-BE49-F238E27FC236}">
                <a16:creationId xmlns:a16="http://schemas.microsoft.com/office/drawing/2014/main" id="{7C582E8A-5AC5-EBB0-D16B-4437F42A33D5}"/>
              </a:ext>
            </a:extLst>
          </p:cNvPr>
          <p:cNvSpPr>
            <a:spLocks noGrp="1"/>
          </p:cNvSpPr>
          <p:nvPr>
            <p:ph type="body" sz="quarter" idx="15"/>
          </p:nvPr>
        </p:nvSpPr>
        <p:spPr>
          <a:xfrm>
            <a:off x="408207" y="4066493"/>
            <a:ext cx="5557584" cy="347039"/>
          </a:xfrm>
        </p:spPr>
        <p:txBody>
          <a:bodyPr vert="horz" lIns="91440" tIns="45720" rIns="91440" bIns="45720" rtlCol="0" anchor="t">
            <a:noAutofit/>
          </a:bodyPr>
          <a:lstStyle/>
          <a:p>
            <a:r>
              <a:rPr lang="en-GB">
                <a:latin typeface="Poppins"/>
                <a:cs typeface="Poppins"/>
              </a:rPr>
              <a:t>April 2024</a:t>
            </a:r>
            <a:endParaRPr lang="en-GB" dirty="0">
              <a:latin typeface="Poppins"/>
              <a:cs typeface="Poppins"/>
            </a:endParaRPr>
          </a:p>
        </p:txBody>
      </p:sp>
      <p:pic>
        <p:nvPicPr>
          <p:cNvPr id="24" name="Picture Placeholder 23" descr="Person with baby working at computer">
            <a:extLst>
              <a:ext uri="{FF2B5EF4-FFF2-40B4-BE49-F238E27FC236}">
                <a16:creationId xmlns:a16="http://schemas.microsoft.com/office/drawing/2014/main" id="{5F333F9F-5C59-A1FB-3E6A-E20B401B36F7}"/>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3178" b="3178"/>
          <a:stretch/>
        </p:blipFill>
        <p:spPr>
          <a:xfrm>
            <a:off x="6095998" y="0"/>
            <a:ext cx="6098726" cy="3810000"/>
          </a:xfrm>
        </p:spPr>
      </p:pic>
      <p:pic>
        <p:nvPicPr>
          <p:cNvPr id="1026" name="Picture 2">
            <a:extLst>
              <a:ext uri="{FF2B5EF4-FFF2-40B4-BE49-F238E27FC236}">
                <a16:creationId xmlns:a16="http://schemas.microsoft.com/office/drawing/2014/main" id="{8595C7B4-D4DD-D9EF-809E-737DB7EBF2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3610" y="5749758"/>
            <a:ext cx="2390775" cy="71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1289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F359AD2-44ED-44A4-957E-E620074693C0}"/>
              </a:ext>
            </a:extLst>
          </p:cNvPr>
          <p:cNvSpPr txBox="1"/>
          <p:nvPr/>
        </p:nvSpPr>
        <p:spPr>
          <a:xfrm>
            <a:off x="774498" y="1815097"/>
            <a:ext cx="10748908" cy="2739211"/>
          </a:xfrm>
          <a:prstGeom prst="rect">
            <a:avLst/>
          </a:prstGeom>
          <a:noFill/>
        </p:spPr>
        <p:txBody>
          <a:bodyPr wrap="square" lIns="91440" tIns="45720" rIns="91440" bIns="45720" anchor="t">
            <a:spAutoFit/>
          </a:bodyPr>
          <a:lstStyle/>
          <a:p>
            <a:pPr marL="285750" indent="-285750">
              <a:spcAft>
                <a:spcPts val="1200"/>
              </a:spcAft>
              <a:buFont typeface="Arial" panose="020B0604020202020204" pitchFamily="34" charset="0"/>
              <a:buChar char="•"/>
            </a:pPr>
            <a:r>
              <a:rPr lang="en-GB" sz="2200" dirty="0">
                <a:latin typeface="Poppins"/>
                <a:cs typeface="Poppins"/>
              </a:rPr>
              <a:t>Forum in which students can post to ask direct questions about the TMA</a:t>
            </a:r>
          </a:p>
          <a:p>
            <a:pPr marL="285750" indent="-285750">
              <a:spcAft>
                <a:spcPts val="1200"/>
              </a:spcAft>
              <a:buFont typeface="Arial" panose="020B0604020202020204" pitchFamily="34" charset="0"/>
              <a:buChar char="•"/>
            </a:pPr>
            <a:r>
              <a:rPr lang="en-GB" sz="2200" dirty="0">
                <a:latin typeface="Poppins"/>
                <a:cs typeface="Poppins"/>
              </a:rPr>
              <a:t>Student can only see their own questions and the response</a:t>
            </a:r>
          </a:p>
          <a:p>
            <a:pPr marL="285750" indent="-285750">
              <a:spcAft>
                <a:spcPts val="1200"/>
              </a:spcAft>
              <a:buFont typeface="Arial" panose="020B0604020202020204" pitchFamily="34" charset="0"/>
              <a:buChar char="•"/>
            </a:pPr>
            <a:r>
              <a:rPr lang="en-GB" sz="2200" dirty="0">
                <a:latin typeface="Poppins"/>
                <a:cs typeface="Poppins"/>
              </a:rPr>
              <a:t>Forums are open for 1 – 2 weeks before each TMA cut-off</a:t>
            </a:r>
          </a:p>
          <a:p>
            <a:pPr marL="285750" indent="-285750">
              <a:spcAft>
                <a:spcPts val="1200"/>
              </a:spcAft>
              <a:buFont typeface="Arial" panose="020B0604020202020204" pitchFamily="34" charset="0"/>
              <a:buChar char="•"/>
            </a:pPr>
            <a:r>
              <a:rPr lang="en-GB" sz="2200" dirty="0">
                <a:latin typeface="Poppins"/>
                <a:cs typeface="Poppins"/>
              </a:rPr>
              <a:t>Students are promised a response within 24 hours; in practice it is typically 2-3 hours</a:t>
            </a:r>
          </a:p>
          <a:p>
            <a:pPr marL="285750" indent="-285750">
              <a:spcAft>
                <a:spcPts val="1200"/>
              </a:spcAft>
              <a:buFont typeface="Arial" panose="020B0604020202020204" pitchFamily="34" charset="0"/>
              <a:buChar char="•"/>
            </a:pPr>
            <a:r>
              <a:rPr lang="en-GB" sz="2200" dirty="0">
                <a:latin typeface="Poppins"/>
                <a:cs typeface="Poppins"/>
              </a:rPr>
              <a:t>Currently running on MST124, MST224, MST368 within Maths &amp; Stats</a:t>
            </a:r>
          </a:p>
        </p:txBody>
      </p:sp>
      <p:sp>
        <p:nvSpPr>
          <p:cNvPr id="9" name="Rectangle 2">
            <a:extLst>
              <a:ext uri="{FF2B5EF4-FFF2-40B4-BE49-F238E27FC236}">
                <a16:creationId xmlns:a16="http://schemas.microsoft.com/office/drawing/2014/main" id="{96BC4116-4DB4-49C8-72B3-4847977F201B}"/>
              </a:ext>
            </a:extLst>
          </p:cNvPr>
          <p:cNvSpPr>
            <a:spLocks noGrp="1" noChangeArrowheads="1"/>
          </p:cNvSpPr>
          <p:nvPr>
            <p:ph type="body" sz="quarter" idx="24"/>
          </p:nvPr>
        </p:nvSpPr>
        <p:spPr>
          <a:xfrm>
            <a:off x="1675021" y="431780"/>
            <a:ext cx="8377041" cy="496747"/>
          </a:xfrm>
        </p:spPr>
        <p:txBody>
          <a:bodyPr>
            <a:noAutofit/>
          </a:bodyPr>
          <a:lstStyle/>
          <a:p>
            <a:pPr algn="ctr" eaLnBrk="1" hangingPunct="1"/>
            <a:r>
              <a:rPr lang="en-GB" altLang="en-US" sz="3628">
                <a:solidFill>
                  <a:srgbClr val="0070C0"/>
                </a:solidFill>
                <a:latin typeface="Poppins" panose="00000500000000000000" pitchFamily="2" charset="0"/>
                <a:cs typeface="Poppins" panose="00000500000000000000" pitchFamily="2" charset="0"/>
              </a:rPr>
              <a:t>What are rapid response </a:t>
            </a:r>
            <a:br>
              <a:rPr lang="en-GB" altLang="en-US" sz="3628">
                <a:solidFill>
                  <a:srgbClr val="0070C0"/>
                </a:solidFill>
                <a:latin typeface="Poppins" panose="00000500000000000000" pitchFamily="2" charset="0"/>
                <a:cs typeface="Poppins" panose="00000500000000000000" pitchFamily="2" charset="0"/>
              </a:rPr>
            </a:br>
            <a:r>
              <a:rPr lang="en-GB" altLang="en-US" sz="3628">
                <a:solidFill>
                  <a:srgbClr val="0070C0"/>
                </a:solidFill>
                <a:latin typeface="Poppins" panose="00000500000000000000" pitchFamily="2" charset="0"/>
                <a:cs typeface="Poppins" panose="00000500000000000000" pitchFamily="2" charset="0"/>
              </a:rPr>
              <a:t>TMA support forums?</a:t>
            </a:r>
          </a:p>
        </p:txBody>
      </p:sp>
    </p:spTree>
    <p:extLst>
      <p:ext uri="{BB962C8B-B14F-4D97-AF65-F5344CB8AC3E}">
        <p14:creationId xmlns:p14="http://schemas.microsoft.com/office/powerpoint/2010/main" val="635255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F359AD2-44ED-44A4-957E-E620074693C0}"/>
              </a:ext>
            </a:extLst>
          </p:cNvPr>
          <p:cNvSpPr txBox="1"/>
          <p:nvPr/>
        </p:nvSpPr>
        <p:spPr>
          <a:xfrm>
            <a:off x="702668" y="1313651"/>
            <a:ext cx="10321746" cy="3754874"/>
          </a:xfrm>
          <a:prstGeom prst="rect">
            <a:avLst/>
          </a:prstGeom>
          <a:noFill/>
        </p:spPr>
        <p:txBody>
          <a:bodyPr wrap="square" lIns="91440" tIns="45720" rIns="91440" bIns="45720" anchor="t">
            <a:spAutoFit/>
          </a:bodyPr>
          <a:lstStyle/>
          <a:p>
            <a:pPr marL="285750" indent="-285750">
              <a:spcAft>
                <a:spcPts val="1200"/>
              </a:spcAft>
              <a:buFont typeface="Arial" panose="020B0604020202020204" pitchFamily="34" charset="0"/>
              <a:buChar char="•"/>
            </a:pPr>
            <a:r>
              <a:rPr lang="en-GB" sz="2200" dirty="0">
                <a:latin typeface="Poppins"/>
                <a:cs typeface="Poppins"/>
              </a:rPr>
              <a:t>A small team of tutors monitor each forum, working in rotation, each monitoring for a few days in a row.</a:t>
            </a:r>
          </a:p>
          <a:p>
            <a:pPr marL="285750" indent="-285750">
              <a:spcAft>
                <a:spcPts val="1200"/>
              </a:spcAft>
              <a:buFont typeface="Arial" panose="020B0604020202020204" pitchFamily="34" charset="0"/>
              <a:buChar char="•"/>
            </a:pPr>
            <a:r>
              <a:rPr lang="en-GB" sz="2200" dirty="0">
                <a:latin typeface="Poppins"/>
                <a:cs typeface="Poppins"/>
              </a:rPr>
              <a:t>Tuition hours are allocated to ALs to answer queries in the forum. </a:t>
            </a:r>
            <a:endParaRPr lang="en-GB" sz="2200" dirty="0">
              <a:latin typeface="Poppins" panose="00000500000000000000" pitchFamily="2" charset="0"/>
              <a:cs typeface="Poppins" panose="00000500000000000000" pitchFamily="2" charset="0"/>
            </a:endParaRPr>
          </a:p>
          <a:p>
            <a:pPr marL="800100" lvl="1" indent="-342900">
              <a:spcAft>
                <a:spcPts val="1200"/>
              </a:spcAft>
              <a:buFont typeface="Courier New" panose="02070309020205020404" pitchFamily="49" charset="0"/>
              <a:buChar char="o"/>
            </a:pPr>
            <a:r>
              <a:rPr lang="en-GB" sz="2000" dirty="0">
                <a:latin typeface="Poppins"/>
                <a:cs typeface="Poppins"/>
              </a:rPr>
              <a:t>The time allocated is dependent on estimated forum usage, which has been found to be directly related to the size of the cohort.</a:t>
            </a:r>
          </a:p>
          <a:p>
            <a:pPr marL="285750" indent="-285750">
              <a:spcAft>
                <a:spcPts val="1200"/>
              </a:spcAft>
              <a:buFont typeface="Arial" panose="020B0604020202020204" pitchFamily="34" charset="0"/>
              <a:buChar char="•"/>
            </a:pPr>
            <a:r>
              <a:rPr lang="en-GB" sz="2200" dirty="0">
                <a:latin typeface="Poppins"/>
                <a:cs typeface="Poppins"/>
              </a:rPr>
              <a:t>On the larger modules, tutors do not answer their own students; such queries are passed on to another AL on the team or a MT member</a:t>
            </a:r>
          </a:p>
          <a:p>
            <a:pPr marL="285750" indent="-285750">
              <a:spcAft>
                <a:spcPts val="1200"/>
              </a:spcAft>
              <a:buFont typeface="Arial" panose="020B0604020202020204" pitchFamily="34" charset="0"/>
              <a:buChar char="•"/>
            </a:pPr>
            <a:r>
              <a:rPr lang="en-GB" sz="2200" dirty="0">
                <a:latin typeface="Poppins"/>
                <a:cs typeface="Poppins"/>
              </a:rPr>
              <a:t>In MST124 we are experimenting with a forum for the ALs on the team for mutual support and avoiding duplication of effort</a:t>
            </a:r>
          </a:p>
        </p:txBody>
      </p:sp>
      <p:sp>
        <p:nvSpPr>
          <p:cNvPr id="9" name="Rectangle 2">
            <a:extLst>
              <a:ext uri="{FF2B5EF4-FFF2-40B4-BE49-F238E27FC236}">
                <a16:creationId xmlns:a16="http://schemas.microsoft.com/office/drawing/2014/main" id="{96BC4116-4DB4-49C8-72B3-4847977F201B}"/>
              </a:ext>
            </a:extLst>
          </p:cNvPr>
          <p:cNvSpPr>
            <a:spLocks noGrp="1" noChangeArrowheads="1"/>
          </p:cNvSpPr>
          <p:nvPr>
            <p:ph type="body" sz="quarter" idx="24"/>
          </p:nvPr>
        </p:nvSpPr>
        <p:spPr>
          <a:xfrm>
            <a:off x="1675021" y="431780"/>
            <a:ext cx="8377041" cy="496747"/>
          </a:xfrm>
        </p:spPr>
        <p:txBody>
          <a:bodyPr>
            <a:noAutofit/>
          </a:bodyPr>
          <a:lstStyle/>
          <a:p>
            <a:pPr algn="ctr" eaLnBrk="1" hangingPunct="1"/>
            <a:r>
              <a:rPr lang="en-GB" altLang="en-US" sz="3628">
                <a:solidFill>
                  <a:srgbClr val="0070C0"/>
                </a:solidFill>
                <a:latin typeface="Poppins" panose="00000500000000000000" pitchFamily="2" charset="0"/>
                <a:cs typeface="Poppins" panose="00000500000000000000" pitchFamily="2" charset="0"/>
              </a:rPr>
              <a:t>Practicalities</a:t>
            </a:r>
          </a:p>
        </p:txBody>
      </p:sp>
    </p:spTree>
    <p:extLst>
      <p:ext uri="{BB962C8B-B14F-4D97-AF65-F5344CB8AC3E}">
        <p14:creationId xmlns:p14="http://schemas.microsoft.com/office/powerpoint/2010/main" val="4078582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1352418" y="375801"/>
            <a:ext cx="9576569" cy="575940"/>
          </a:xfrm>
        </p:spPr>
        <p:txBody>
          <a:bodyPr>
            <a:noAutofit/>
          </a:bodyPr>
          <a:lstStyle/>
          <a:p>
            <a:pPr algn="ctr"/>
            <a:r>
              <a:rPr lang="en-GB" altLang="en-US" sz="3600" b="1">
                <a:solidFill>
                  <a:srgbClr val="0070C0"/>
                </a:solidFill>
                <a:latin typeface="Poppins"/>
                <a:cs typeface="Poppins"/>
              </a:rPr>
              <a:t>Why?</a:t>
            </a:r>
            <a:endParaRPr lang="en-US"/>
          </a:p>
        </p:txBody>
      </p:sp>
      <p:sp>
        <p:nvSpPr>
          <p:cNvPr id="6" name="TextBox 5">
            <a:extLst>
              <a:ext uri="{FF2B5EF4-FFF2-40B4-BE49-F238E27FC236}">
                <a16:creationId xmlns:a16="http://schemas.microsoft.com/office/drawing/2014/main" id="{7F359AD2-44ED-44A4-957E-E620074693C0}"/>
              </a:ext>
            </a:extLst>
          </p:cNvPr>
          <p:cNvSpPr txBox="1"/>
          <p:nvPr/>
        </p:nvSpPr>
        <p:spPr>
          <a:xfrm>
            <a:off x="370586" y="972999"/>
            <a:ext cx="11054497" cy="5509200"/>
          </a:xfrm>
          <a:prstGeom prst="rect">
            <a:avLst/>
          </a:prstGeom>
          <a:noFill/>
        </p:spPr>
        <p:txBody>
          <a:bodyPr wrap="square" lIns="91440" tIns="45720" rIns="91440" bIns="45720" anchor="t">
            <a:spAutoFit/>
          </a:bodyPr>
          <a:lstStyle/>
          <a:p>
            <a:pPr marL="757555" lvl="1" indent="-342900">
              <a:spcBef>
                <a:spcPts val="1088"/>
              </a:spcBef>
              <a:spcAft>
                <a:spcPts val="1088"/>
              </a:spcAft>
              <a:buClr>
                <a:srgbClr val="0070C0"/>
              </a:buClr>
              <a:buFont typeface="Arial"/>
              <a:buChar char="•"/>
            </a:pPr>
            <a:r>
              <a:rPr lang="en-GB" sz="2200" dirty="0">
                <a:latin typeface="Poppins"/>
                <a:cs typeface="Poppins"/>
              </a:rPr>
              <a:t>Introduced following Student Consultation in which the need for more consistent support around TMA cut off times was raised</a:t>
            </a:r>
            <a:endParaRPr lang="en-US" sz="2200" dirty="0">
              <a:latin typeface="Poppins"/>
              <a:cs typeface="Poppins"/>
            </a:endParaRPr>
          </a:p>
          <a:p>
            <a:pPr marL="757555" lvl="1" indent="-342900">
              <a:spcBef>
                <a:spcPts val="1088"/>
              </a:spcBef>
              <a:spcAft>
                <a:spcPts val="1088"/>
              </a:spcAft>
              <a:buClr>
                <a:srgbClr val="0070C0"/>
              </a:buClr>
              <a:buFont typeface="Arial"/>
              <a:buChar char="•"/>
            </a:pPr>
            <a:r>
              <a:rPr lang="en-GB" sz="2200" dirty="0">
                <a:latin typeface="Poppins"/>
                <a:cs typeface="Poppins"/>
              </a:rPr>
              <a:t>Addresses the issue of some ALs taking longer to respond than others</a:t>
            </a:r>
          </a:p>
          <a:p>
            <a:pPr marL="757555" lvl="1" indent="-342900">
              <a:spcBef>
                <a:spcPts val="1088"/>
              </a:spcBef>
              <a:spcAft>
                <a:spcPts val="1088"/>
              </a:spcAft>
              <a:buClr>
                <a:srgbClr val="0070C0"/>
              </a:buClr>
              <a:buFont typeface="Arial"/>
              <a:buChar char="•"/>
            </a:pPr>
            <a:r>
              <a:rPr lang="en-GB" sz="2200" dirty="0">
                <a:latin typeface="Poppins"/>
                <a:cs typeface="Poppins"/>
              </a:rPr>
              <a:t>Encourages students to ask their questions within the forums rather than outside, reducing the risk of recourse to “cheat sites” or collusion</a:t>
            </a:r>
          </a:p>
          <a:p>
            <a:pPr marL="757555" lvl="1" indent="-342900">
              <a:spcBef>
                <a:spcPts val="1088"/>
              </a:spcBef>
              <a:spcAft>
                <a:spcPts val="1088"/>
              </a:spcAft>
              <a:buClr>
                <a:srgbClr val="0070C0"/>
              </a:buClr>
              <a:buFont typeface="Arial"/>
              <a:buChar char="•"/>
            </a:pPr>
            <a:r>
              <a:rPr lang="en-GB" sz="2200" dirty="0">
                <a:latin typeface="Poppins"/>
                <a:cs typeface="Poppins"/>
              </a:rPr>
              <a:t>Some students are reluctant to ask the person marking their work for help, as they fear being judged</a:t>
            </a:r>
          </a:p>
          <a:p>
            <a:pPr marL="757555" lvl="1" indent="-342900">
              <a:spcBef>
                <a:spcPts val="1088"/>
              </a:spcBef>
              <a:spcAft>
                <a:spcPts val="1088"/>
              </a:spcAft>
              <a:buClr>
                <a:srgbClr val="0070C0"/>
              </a:buClr>
              <a:buFont typeface="Arial"/>
              <a:buChar char="•"/>
            </a:pPr>
            <a:r>
              <a:rPr lang="en-GB" sz="2200" dirty="0">
                <a:latin typeface="Poppins"/>
                <a:cs typeface="Poppins"/>
              </a:rPr>
              <a:t>Reduces anxiety as students know support will be available</a:t>
            </a:r>
          </a:p>
          <a:p>
            <a:pPr marL="757555" lvl="1" indent="-342900">
              <a:spcBef>
                <a:spcPts val="1088"/>
              </a:spcBef>
              <a:spcAft>
                <a:spcPts val="1088"/>
              </a:spcAft>
              <a:buClr>
                <a:srgbClr val="0070C0"/>
              </a:buClr>
              <a:buFont typeface="Arial"/>
              <a:buChar char="•"/>
            </a:pPr>
            <a:r>
              <a:rPr lang="en-GB" sz="2200" dirty="0">
                <a:latin typeface="Poppins"/>
                <a:cs typeface="Poppins"/>
              </a:rPr>
              <a:t>Gives a safe space where students can ask questions about TMAs directly</a:t>
            </a:r>
            <a:endParaRPr lang="en-GB" sz="2200" dirty="0">
              <a:latin typeface="Poppins" panose="00000500000000000000" pitchFamily="2" charset="0"/>
              <a:cs typeface="Poppins" panose="00000500000000000000" pitchFamily="2" charset="0"/>
            </a:endParaRPr>
          </a:p>
          <a:p>
            <a:pPr marL="342900" indent="-342900">
              <a:spcBef>
                <a:spcPts val="1088"/>
              </a:spcBef>
              <a:spcAft>
                <a:spcPts val="1088"/>
              </a:spcAft>
              <a:buClr>
                <a:srgbClr val="0070C0"/>
              </a:buClr>
              <a:buFont typeface="Arial"/>
              <a:buChar char="•"/>
            </a:pPr>
            <a:endParaRPr lang="en-GB" sz="2200"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72201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1352418" y="375801"/>
            <a:ext cx="9576569" cy="575940"/>
          </a:xfrm>
        </p:spPr>
        <p:txBody>
          <a:bodyPr>
            <a:noAutofit/>
          </a:bodyPr>
          <a:lstStyle/>
          <a:p>
            <a:pPr algn="ctr"/>
            <a:r>
              <a:rPr lang="en-GB" sz="3600" b="1">
                <a:solidFill>
                  <a:srgbClr val="0070C0"/>
                </a:solidFill>
                <a:latin typeface="Poppins"/>
                <a:cs typeface="Poppins"/>
              </a:rPr>
              <a:t>Profile of use - overview</a:t>
            </a:r>
            <a:endParaRPr lang="en-US"/>
          </a:p>
        </p:txBody>
      </p:sp>
      <p:sp>
        <p:nvSpPr>
          <p:cNvPr id="6" name="TextBox 5">
            <a:extLst>
              <a:ext uri="{FF2B5EF4-FFF2-40B4-BE49-F238E27FC236}">
                <a16:creationId xmlns:a16="http://schemas.microsoft.com/office/drawing/2014/main" id="{7F359AD2-44ED-44A4-957E-E620074693C0}"/>
              </a:ext>
            </a:extLst>
          </p:cNvPr>
          <p:cNvSpPr txBox="1"/>
          <p:nvPr/>
        </p:nvSpPr>
        <p:spPr>
          <a:xfrm>
            <a:off x="361310" y="1487741"/>
            <a:ext cx="11054497" cy="3590727"/>
          </a:xfrm>
          <a:prstGeom prst="rect">
            <a:avLst/>
          </a:prstGeom>
          <a:noFill/>
        </p:spPr>
        <p:txBody>
          <a:bodyPr wrap="square" lIns="91440" tIns="45720" rIns="91440" bIns="45720" anchor="t">
            <a:spAutoFit/>
          </a:bodyPr>
          <a:lstStyle/>
          <a:p>
            <a:pPr marL="757555" lvl="1" indent="-342900">
              <a:spcBef>
                <a:spcPts val="1088"/>
              </a:spcBef>
              <a:spcAft>
                <a:spcPts val="1088"/>
              </a:spcAft>
              <a:buClr>
                <a:srgbClr val="0070C0"/>
              </a:buClr>
              <a:buFont typeface="Arial"/>
              <a:buChar char="•"/>
            </a:pPr>
            <a:r>
              <a:rPr lang="en-GB" sz="2200">
                <a:latin typeface="Poppins" panose="00000500000000000000" pitchFamily="2" charset="0"/>
                <a:cs typeface="Poppins" panose="00000500000000000000" pitchFamily="2" charset="0"/>
              </a:rPr>
              <a:t>Used by 6-10% of each cohort on modules with summative TMAs and slightly less on the modules with formative TMAs. </a:t>
            </a:r>
          </a:p>
          <a:p>
            <a:pPr marL="757555" lvl="1" indent="-342900">
              <a:spcBef>
                <a:spcPts val="1088"/>
              </a:spcBef>
              <a:spcAft>
                <a:spcPts val="1088"/>
              </a:spcAft>
              <a:buClr>
                <a:srgbClr val="0070C0"/>
              </a:buClr>
              <a:buFont typeface="Arial"/>
              <a:buChar char="•"/>
            </a:pPr>
            <a:r>
              <a:rPr lang="en-GB" sz="2200">
                <a:latin typeface="Poppins" panose="00000500000000000000" pitchFamily="2" charset="0"/>
                <a:cs typeface="Poppins" panose="00000500000000000000" pitchFamily="2" charset="0"/>
              </a:rPr>
              <a:t>Total forum posts in a single presentation 85-1442 dependent on module size </a:t>
            </a:r>
          </a:p>
          <a:p>
            <a:pPr marL="757555" lvl="1" indent="-342900">
              <a:spcBef>
                <a:spcPts val="1088"/>
              </a:spcBef>
              <a:spcAft>
                <a:spcPts val="1088"/>
              </a:spcAft>
              <a:buClr>
                <a:srgbClr val="0070C0"/>
              </a:buClr>
              <a:buFont typeface="Arial"/>
              <a:buChar char="•"/>
            </a:pPr>
            <a:r>
              <a:rPr lang="en-GB" sz="2200">
                <a:latin typeface="Poppins" panose="00000500000000000000" pitchFamily="2" charset="0"/>
                <a:cs typeface="Poppins" panose="00000500000000000000" pitchFamily="2" charset="0"/>
              </a:rPr>
              <a:t>Maximum of 82 posts in one day (MST124 J).</a:t>
            </a:r>
          </a:p>
          <a:p>
            <a:pPr marL="757555" lvl="1" indent="-342900">
              <a:spcBef>
                <a:spcPts val="1088"/>
              </a:spcBef>
              <a:spcAft>
                <a:spcPts val="1088"/>
              </a:spcAft>
              <a:buClr>
                <a:srgbClr val="0070C0"/>
              </a:buClr>
              <a:buFont typeface="Arial"/>
              <a:buChar char="•"/>
            </a:pPr>
            <a:r>
              <a:rPr lang="en-GB" sz="2200">
                <a:latin typeface="Poppins" panose="00000500000000000000" pitchFamily="2" charset="0"/>
                <a:cs typeface="Poppins" panose="00000500000000000000" pitchFamily="2" charset="0"/>
              </a:rPr>
              <a:t>Posts peak at weekends</a:t>
            </a:r>
          </a:p>
          <a:p>
            <a:pPr marL="342900" indent="-342900">
              <a:spcBef>
                <a:spcPts val="1088"/>
              </a:spcBef>
              <a:spcAft>
                <a:spcPts val="1088"/>
              </a:spcAft>
              <a:buClr>
                <a:srgbClr val="0070C0"/>
              </a:buClr>
              <a:buFont typeface="Arial"/>
              <a:buChar char="•"/>
            </a:pPr>
            <a:endParaRPr lang="en-GB" sz="220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3314714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1352418" y="375801"/>
            <a:ext cx="9576569" cy="575940"/>
          </a:xfrm>
        </p:spPr>
        <p:txBody>
          <a:bodyPr>
            <a:noAutofit/>
          </a:bodyPr>
          <a:lstStyle/>
          <a:p>
            <a:pPr algn="ctr"/>
            <a:r>
              <a:rPr lang="en-GB" sz="3600" b="1">
                <a:solidFill>
                  <a:srgbClr val="0070C0"/>
                </a:solidFill>
                <a:latin typeface="Poppins"/>
                <a:cs typeface="Poppins"/>
              </a:rPr>
              <a:t>Profile of use – example </a:t>
            </a:r>
            <a:br>
              <a:rPr lang="en-GB" sz="3600" b="1">
                <a:solidFill>
                  <a:srgbClr val="0070C0"/>
                </a:solidFill>
                <a:latin typeface="Poppins"/>
                <a:cs typeface="Poppins"/>
              </a:rPr>
            </a:br>
            <a:r>
              <a:rPr lang="en-GB" sz="3600">
                <a:solidFill>
                  <a:srgbClr val="0070C0"/>
                </a:solidFill>
                <a:latin typeface="Poppins"/>
                <a:cs typeface="Poppins"/>
              </a:rPr>
              <a:t>(MST124 22J – 2261 students)</a:t>
            </a:r>
            <a:endParaRPr lang="en-US"/>
          </a:p>
        </p:txBody>
      </p:sp>
      <p:graphicFrame>
        <p:nvGraphicFramePr>
          <p:cNvPr id="7" name="Chart 6">
            <a:extLst>
              <a:ext uri="{FF2B5EF4-FFF2-40B4-BE49-F238E27FC236}">
                <a16:creationId xmlns:a16="http://schemas.microsoft.com/office/drawing/2014/main" id="{DBD4F342-7BA1-AE16-47B0-1DA89858FC2B}"/>
              </a:ext>
            </a:extLst>
          </p:cNvPr>
          <p:cNvGraphicFramePr>
            <a:graphicFrameLocks/>
          </p:cNvGraphicFramePr>
          <p:nvPr>
            <p:extLst>
              <p:ext uri="{D42A27DB-BD31-4B8C-83A1-F6EECF244321}">
                <p14:modId xmlns:p14="http://schemas.microsoft.com/office/powerpoint/2010/main" val="2267051593"/>
              </p:ext>
            </p:extLst>
          </p:nvPr>
        </p:nvGraphicFramePr>
        <p:xfrm>
          <a:off x="341882" y="1374665"/>
          <a:ext cx="5798820" cy="343281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FA421947-7DD3-E8FF-DD0B-C3D99EBFE6B2}"/>
              </a:ext>
            </a:extLst>
          </p:cNvPr>
          <p:cNvGraphicFramePr>
            <a:graphicFrameLocks/>
          </p:cNvGraphicFramePr>
          <p:nvPr>
            <p:extLst>
              <p:ext uri="{D42A27DB-BD31-4B8C-83A1-F6EECF244321}">
                <p14:modId xmlns:p14="http://schemas.microsoft.com/office/powerpoint/2010/main" val="2323028813"/>
              </p:ext>
            </p:extLst>
          </p:nvPr>
        </p:nvGraphicFramePr>
        <p:xfrm>
          <a:off x="6684092" y="1585705"/>
          <a:ext cx="4762500" cy="389763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a:extLst>
              <a:ext uri="{FF2B5EF4-FFF2-40B4-BE49-F238E27FC236}">
                <a16:creationId xmlns:a16="http://schemas.microsoft.com/office/drawing/2014/main" id="{FA421947-7DD3-E8FF-DD0B-C3D99EBFE6B2}"/>
              </a:ext>
            </a:extLst>
          </p:cNvPr>
          <p:cNvGraphicFramePr>
            <a:graphicFrameLocks/>
          </p:cNvGraphicFramePr>
          <p:nvPr>
            <p:extLst>
              <p:ext uri="{D42A27DB-BD31-4B8C-83A1-F6EECF244321}">
                <p14:modId xmlns:p14="http://schemas.microsoft.com/office/powerpoint/2010/main" val="2778867421"/>
              </p:ext>
            </p:extLst>
          </p:nvPr>
        </p:nvGraphicFramePr>
        <p:xfrm>
          <a:off x="6684092" y="2028175"/>
          <a:ext cx="4762500" cy="3897630"/>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a:extLst>
              <a:ext uri="{FF2B5EF4-FFF2-40B4-BE49-F238E27FC236}">
                <a16:creationId xmlns:a16="http://schemas.microsoft.com/office/drawing/2014/main" id="{74606A8F-9308-A565-9517-25EEFCEC6947}"/>
              </a:ext>
            </a:extLst>
          </p:cNvPr>
          <p:cNvSpPr txBox="1"/>
          <p:nvPr/>
        </p:nvSpPr>
        <p:spPr>
          <a:xfrm>
            <a:off x="7489968" y="1381844"/>
            <a:ext cx="4360150" cy="646331"/>
          </a:xfrm>
          <a:prstGeom prst="rect">
            <a:avLst/>
          </a:prstGeom>
          <a:noFill/>
        </p:spPr>
        <p:txBody>
          <a:bodyPr wrap="square">
            <a:spAutoFit/>
          </a:bodyPr>
          <a:lstStyle/>
          <a:p>
            <a:r>
              <a:rPr lang="en-US"/>
              <a:t>Proportions of students using the forum starting each number of threads</a:t>
            </a:r>
            <a:endParaRPr lang="en-GB"/>
          </a:p>
        </p:txBody>
      </p:sp>
    </p:spTree>
    <p:extLst>
      <p:ext uri="{BB962C8B-B14F-4D97-AF65-F5344CB8AC3E}">
        <p14:creationId xmlns:p14="http://schemas.microsoft.com/office/powerpoint/2010/main" val="4168557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11" grpId="0">
        <p:bldAsOne/>
      </p:bldGraphic>
      <p:bldGraphic spid="12" grpId="0">
        <p:bldAsOne/>
      </p:bldGraphic>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1352418" y="375801"/>
            <a:ext cx="9576569" cy="575940"/>
          </a:xfrm>
        </p:spPr>
        <p:txBody>
          <a:bodyPr>
            <a:noAutofit/>
          </a:bodyPr>
          <a:lstStyle/>
          <a:p>
            <a:pPr algn="ctr"/>
            <a:r>
              <a:rPr lang="en-GB" sz="3600" b="1">
                <a:solidFill>
                  <a:srgbClr val="0070C0"/>
                </a:solidFill>
                <a:latin typeface="Poppins"/>
                <a:cs typeface="Poppins"/>
              </a:rPr>
              <a:t>Some quotes from students</a:t>
            </a:r>
            <a:endParaRPr lang="en-US"/>
          </a:p>
        </p:txBody>
      </p:sp>
      <p:sp>
        <p:nvSpPr>
          <p:cNvPr id="11" name="Speech Bubble: Rectangle with Corners Rounded 10">
            <a:extLst>
              <a:ext uri="{FF2B5EF4-FFF2-40B4-BE49-F238E27FC236}">
                <a16:creationId xmlns:a16="http://schemas.microsoft.com/office/drawing/2014/main" id="{FEA35978-43FA-AC3B-1F15-68C03C425791}"/>
              </a:ext>
            </a:extLst>
          </p:cNvPr>
          <p:cNvSpPr/>
          <p:nvPr/>
        </p:nvSpPr>
        <p:spPr>
          <a:xfrm>
            <a:off x="1735065" y="4691255"/>
            <a:ext cx="3805084" cy="693371"/>
          </a:xfrm>
          <a:prstGeom prst="wedgeRoundRectCallout">
            <a:avLst>
              <a:gd name="adj1" fmla="val -95877"/>
              <a:gd name="adj2" fmla="val 96213"/>
              <a:gd name="adj3" fmla="val 16667"/>
            </a:avLst>
          </a:prstGeom>
          <a:solidFill>
            <a:srgbClr val="FFD9FF"/>
          </a:solidFill>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b" anchorCtr="0">
            <a:spAutoFit/>
          </a:bodyPr>
          <a:lstStyle/>
          <a:p>
            <a:pPr algn="ctr"/>
            <a:r>
              <a:rPr lang="en-GB">
                <a:solidFill>
                  <a:schemeClr val="tx1"/>
                </a:solidFill>
                <a:cs typeface="Calibri"/>
              </a:rPr>
              <a:t>It's brilliant! Please encourage use of the same on other modules too</a:t>
            </a:r>
          </a:p>
        </p:txBody>
      </p:sp>
      <p:sp>
        <p:nvSpPr>
          <p:cNvPr id="12" name="Speech Bubble: Rectangle with Corners Rounded 11">
            <a:extLst>
              <a:ext uri="{FF2B5EF4-FFF2-40B4-BE49-F238E27FC236}">
                <a16:creationId xmlns:a16="http://schemas.microsoft.com/office/drawing/2014/main" id="{0B967C7F-53F3-F678-8CCB-D83BFF423111}"/>
              </a:ext>
            </a:extLst>
          </p:cNvPr>
          <p:cNvSpPr/>
          <p:nvPr/>
        </p:nvSpPr>
        <p:spPr>
          <a:xfrm>
            <a:off x="6592858" y="1383098"/>
            <a:ext cx="5109247" cy="1306305"/>
          </a:xfrm>
          <a:prstGeom prst="wedgeRoundRectCallout">
            <a:avLst>
              <a:gd name="adj1" fmla="val 58294"/>
              <a:gd name="adj2" fmla="val 85162"/>
              <a:gd name="adj3" fmla="val 16667"/>
            </a:avLst>
          </a:prstGeom>
          <a:solidFill>
            <a:srgbClr val="FFD9FF"/>
          </a:solidFill>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b" anchorCtr="0">
            <a:spAutoFit/>
          </a:bodyPr>
          <a:lstStyle/>
          <a:p>
            <a:r>
              <a:rPr lang="en-GB">
                <a:solidFill>
                  <a:schemeClr val="tx1"/>
                </a:solidFill>
                <a:cs typeface="Calibri"/>
              </a:rPr>
              <a:t>Great support! Excellent and timely help. I don't think I would have been embarrassed to ask my tutor, but this way is even more relaxing.  Thank you so much to all the people involved in the forum</a:t>
            </a:r>
            <a:endParaRPr lang="en-GB" i="1">
              <a:solidFill>
                <a:schemeClr val="tx1"/>
              </a:solidFill>
              <a:cs typeface="Calibri"/>
            </a:endParaRPr>
          </a:p>
        </p:txBody>
      </p:sp>
      <p:sp>
        <p:nvSpPr>
          <p:cNvPr id="13" name="Speech Bubble: Rectangle with Corners Rounded 12">
            <a:extLst>
              <a:ext uri="{FF2B5EF4-FFF2-40B4-BE49-F238E27FC236}">
                <a16:creationId xmlns:a16="http://schemas.microsoft.com/office/drawing/2014/main" id="{0753589E-CA10-96A3-9D5C-D5350F873A39}"/>
              </a:ext>
            </a:extLst>
          </p:cNvPr>
          <p:cNvSpPr/>
          <p:nvPr/>
        </p:nvSpPr>
        <p:spPr>
          <a:xfrm>
            <a:off x="6140702" y="4691255"/>
            <a:ext cx="3469932" cy="693371"/>
          </a:xfrm>
          <a:prstGeom prst="wedgeRoundRectCallout">
            <a:avLst>
              <a:gd name="adj1" fmla="val 121390"/>
              <a:gd name="adj2" fmla="val 139275"/>
              <a:gd name="adj3" fmla="val 16667"/>
            </a:avLst>
          </a:prstGeom>
          <a:solidFill>
            <a:srgbClr val="FFD9FF"/>
          </a:solidFill>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b" anchorCtr="0">
            <a:spAutoFit/>
          </a:bodyPr>
          <a:lstStyle/>
          <a:p>
            <a:pPr algn="ctr"/>
            <a:r>
              <a:rPr lang="en-GB">
                <a:solidFill>
                  <a:schemeClr val="tx1"/>
                </a:solidFill>
                <a:cs typeface="Calibri"/>
              </a:rPr>
              <a:t>Knowing I could ask in the forum literally kept me on the module</a:t>
            </a:r>
          </a:p>
        </p:txBody>
      </p:sp>
      <p:sp>
        <p:nvSpPr>
          <p:cNvPr id="19" name="Speech Bubble: Rectangle with Corners Rounded 18">
            <a:extLst>
              <a:ext uri="{FF2B5EF4-FFF2-40B4-BE49-F238E27FC236}">
                <a16:creationId xmlns:a16="http://schemas.microsoft.com/office/drawing/2014/main" id="{F4ED0D47-41C9-6AD5-4074-1FC2DFBA64F7}"/>
              </a:ext>
            </a:extLst>
          </p:cNvPr>
          <p:cNvSpPr/>
          <p:nvPr/>
        </p:nvSpPr>
        <p:spPr>
          <a:xfrm>
            <a:off x="721136" y="3273994"/>
            <a:ext cx="4700018" cy="999838"/>
          </a:xfrm>
          <a:prstGeom prst="wedgeRoundRectCallout">
            <a:avLst>
              <a:gd name="adj1" fmla="val -65813"/>
              <a:gd name="adj2" fmla="val 104102"/>
              <a:gd name="adj3" fmla="val 16667"/>
            </a:avLst>
          </a:prstGeom>
          <a:solidFill>
            <a:srgbClr val="FFD9FF"/>
          </a:solidFill>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b" anchorCtr="0">
            <a:spAutoFit/>
          </a:bodyPr>
          <a:lstStyle/>
          <a:p>
            <a:r>
              <a:rPr lang="en-GB">
                <a:solidFill>
                  <a:schemeClr val="tx1"/>
                </a:solidFill>
                <a:cs typeface="Calibri"/>
              </a:rPr>
              <a:t>It’s a much more straightforward timeframe. When completing a TMA it can be stressful to have to wait for help</a:t>
            </a:r>
          </a:p>
        </p:txBody>
      </p:sp>
      <p:sp>
        <p:nvSpPr>
          <p:cNvPr id="2" name="Speech Bubble: Rectangle with Corners Rounded 1">
            <a:extLst>
              <a:ext uri="{FF2B5EF4-FFF2-40B4-BE49-F238E27FC236}">
                <a16:creationId xmlns:a16="http://schemas.microsoft.com/office/drawing/2014/main" id="{DDF414EE-72DD-2B54-7CB7-55C27E5D8EDD}"/>
              </a:ext>
            </a:extLst>
          </p:cNvPr>
          <p:cNvSpPr/>
          <p:nvPr/>
        </p:nvSpPr>
        <p:spPr>
          <a:xfrm>
            <a:off x="247501" y="1243800"/>
            <a:ext cx="4975122" cy="1612772"/>
          </a:xfrm>
          <a:prstGeom prst="wedgeRoundRectCallout">
            <a:avLst>
              <a:gd name="adj1" fmla="val -55506"/>
              <a:gd name="adj2" fmla="val 68832"/>
              <a:gd name="adj3" fmla="val 16667"/>
            </a:avLst>
          </a:prstGeom>
          <a:solidFill>
            <a:srgbClr val="FFD9FF"/>
          </a:solidFill>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b" anchorCtr="0">
            <a:spAutoFit/>
          </a:bodyPr>
          <a:lstStyle/>
          <a:p>
            <a:r>
              <a:rPr lang="en-GB">
                <a:solidFill>
                  <a:schemeClr val="tx1"/>
                </a:solidFill>
              </a:rPr>
              <a:t>I found that forum so helpful due to the speedy answers which are really helpful in the stressful last few days before handing in a TMA. Even for the TMAs that I didn't use this forum, it was reassuring to know it was there if I needed it </a:t>
            </a:r>
            <a:endParaRPr lang="en-GB" dirty="0">
              <a:solidFill>
                <a:schemeClr val="tx1"/>
              </a:solidFill>
            </a:endParaRPr>
          </a:p>
        </p:txBody>
      </p:sp>
      <p:sp>
        <p:nvSpPr>
          <p:cNvPr id="3" name="Speech Bubble: Rectangle with Corners Rounded 2">
            <a:extLst>
              <a:ext uri="{FF2B5EF4-FFF2-40B4-BE49-F238E27FC236}">
                <a16:creationId xmlns:a16="http://schemas.microsoft.com/office/drawing/2014/main" id="{0F1C9037-4527-0318-861D-2D8C912B2FD6}"/>
              </a:ext>
            </a:extLst>
          </p:cNvPr>
          <p:cNvSpPr/>
          <p:nvPr/>
        </p:nvSpPr>
        <p:spPr>
          <a:xfrm>
            <a:off x="6396317" y="3120760"/>
            <a:ext cx="4975122" cy="1306305"/>
          </a:xfrm>
          <a:prstGeom prst="wedgeRoundRectCallout">
            <a:avLst>
              <a:gd name="adj1" fmla="val 66140"/>
              <a:gd name="adj2" fmla="val 84061"/>
              <a:gd name="adj3" fmla="val 16667"/>
            </a:avLst>
          </a:prstGeom>
          <a:solidFill>
            <a:srgbClr val="FFD9FF"/>
          </a:solidFill>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b" anchorCtr="0">
            <a:spAutoFit/>
          </a:bodyPr>
          <a:lstStyle/>
          <a:p>
            <a:r>
              <a:rPr lang="en-GB">
                <a:solidFill>
                  <a:schemeClr val="tx1"/>
                </a:solidFill>
              </a:rPr>
              <a:t>I choose to use the forum because I would feel like I was imposing if I contacted my own tutor. I like this format for asking for help, as I have found it tricky to ask detailed questions during tutorials.</a:t>
            </a:r>
            <a:endParaRPr lang="en-GB" dirty="0">
              <a:solidFill>
                <a:schemeClr val="tx1"/>
              </a:solidFill>
            </a:endParaRPr>
          </a:p>
        </p:txBody>
      </p:sp>
    </p:spTree>
    <p:extLst>
      <p:ext uri="{BB962C8B-B14F-4D97-AF65-F5344CB8AC3E}">
        <p14:creationId xmlns:p14="http://schemas.microsoft.com/office/powerpoint/2010/main" val="2308481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9" grpId="0" animBg="1"/>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1352418" y="375801"/>
            <a:ext cx="9576569" cy="575940"/>
          </a:xfrm>
        </p:spPr>
        <p:txBody>
          <a:bodyPr>
            <a:noAutofit/>
          </a:bodyPr>
          <a:lstStyle/>
          <a:p>
            <a:pPr algn="ctr"/>
            <a:r>
              <a:rPr lang="en-GB" sz="3600" b="1">
                <a:solidFill>
                  <a:srgbClr val="0070C0"/>
                </a:solidFill>
                <a:latin typeface="Poppins"/>
                <a:cs typeface="Poppins"/>
              </a:rPr>
              <a:t>Some quotes from students</a:t>
            </a:r>
            <a:endParaRPr lang="en-US"/>
          </a:p>
        </p:txBody>
      </p:sp>
      <p:sp>
        <p:nvSpPr>
          <p:cNvPr id="7" name="TextBox 6">
            <a:extLst>
              <a:ext uri="{FF2B5EF4-FFF2-40B4-BE49-F238E27FC236}">
                <a16:creationId xmlns:a16="http://schemas.microsoft.com/office/drawing/2014/main" id="{E67E35DA-9B1A-0463-F723-AF3C9E189731}"/>
              </a:ext>
            </a:extLst>
          </p:cNvPr>
          <p:cNvSpPr txBox="1"/>
          <p:nvPr/>
        </p:nvSpPr>
        <p:spPr>
          <a:xfrm>
            <a:off x="304800" y="2519594"/>
            <a:ext cx="4859867" cy="369332"/>
          </a:xfrm>
          <a:prstGeom prst="rect">
            <a:avLst/>
          </a:prstGeom>
          <a:noFill/>
        </p:spPr>
        <p:txBody>
          <a:bodyPr wrap="square">
            <a:spAutoFit/>
          </a:bodyPr>
          <a:lstStyle/>
          <a:p>
            <a:r>
              <a:rPr lang="en-GB"/>
              <a:t>.</a:t>
            </a:r>
            <a:endParaRPr lang="en-GB" dirty="0"/>
          </a:p>
        </p:txBody>
      </p:sp>
      <p:sp>
        <p:nvSpPr>
          <p:cNvPr id="2" name="Speech Bubble: Rectangle with Corners Rounded 1">
            <a:extLst>
              <a:ext uri="{FF2B5EF4-FFF2-40B4-BE49-F238E27FC236}">
                <a16:creationId xmlns:a16="http://schemas.microsoft.com/office/drawing/2014/main" id="{CB69EA99-CF92-2AC4-2E55-F3AFC77C14C4}"/>
              </a:ext>
            </a:extLst>
          </p:cNvPr>
          <p:cNvSpPr/>
          <p:nvPr/>
        </p:nvSpPr>
        <p:spPr>
          <a:xfrm>
            <a:off x="5808680" y="4531115"/>
            <a:ext cx="4975122" cy="693371"/>
          </a:xfrm>
          <a:prstGeom prst="wedgeRoundRectCallout">
            <a:avLst>
              <a:gd name="adj1" fmla="val 77498"/>
              <a:gd name="adj2" fmla="val 70689"/>
              <a:gd name="adj3" fmla="val 16667"/>
            </a:avLst>
          </a:prstGeom>
          <a:solidFill>
            <a:srgbClr val="FFD9FF"/>
          </a:solidFill>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b" anchorCtr="0">
            <a:spAutoFit/>
          </a:bodyPr>
          <a:lstStyle/>
          <a:p>
            <a:pPr algn="ctr"/>
            <a:r>
              <a:rPr lang="en-GB">
                <a:solidFill>
                  <a:schemeClr val="tx1"/>
                </a:solidFill>
              </a:rPr>
              <a:t>I didn't use this, but it is comforting to know there is a back up for last minute panics on TMAs</a:t>
            </a:r>
            <a:endParaRPr lang="en-GB">
              <a:solidFill>
                <a:schemeClr val="tx1"/>
              </a:solidFill>
              <a:cs typeface="Calibri"/>
            </a:endParaRPr>
          </a:p>
        </p:txBody>
      </p:sp>
      <p:sp>
        <p:nvSpPr>
          <p:cNvPr id="4" name="Speech Bubble: Rectangle with Corners Rounded 3">
            <a:extLst>
              <a:ext uri="{FF2B5EF4-FFF2-40B4-BE49-F238E27FC236}">
                <a16:creationId xmlns:a16="http://schemas.microsoft.com/office/drawing/2014/main" id="{B38977EC-D2C6-ECB0-3F7E-12F751E0C7AB}"/>
              </a:ext>
            </a:extLst>
          </p:cNvPr>
          <p:cNvSpPr/>
          <p:nvPr/>
        </p:nvSpPr>
        <p:spPr>
          <a:xfrm>
            <a:off x="5953865" y="3391233"/>
            <a:ext cx="4975122" cy="693371"/>
          </a:xfrm>
          <a:prstGeom prst="wedgeRoundRectCallout">
            <a:avLst>
              <a:gd name="adj1" fmla="val 73743"/>
              <a:gd name="adj2" fmla="val 79197"/>
              <a:gd name="adj3" fmla="val 16667"/>
            </a:avLst>
          </a:prstGeom>
          <a:solidFill>
            <a:srgbClr val="FFD9FF"/>
          </a:solidFill>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b" anchorCtr="0">
            <a:spAutoFit/>
          </a:bodyPr>
          <a:lstStyle/>
          <a:p>
            <a:r>
              <a:rPr lang="en-GB">
                <a:solidFill>
                  <a:schemeClr val="tx1"/>
                </a:solidFill>
              </a:rPr>
              <a:t>Didn't wind up using it, but knowing I've got an extra option for help will always be appreciated.</a:t>
            </a:r>
            <a:endParaRPr lang="en-GB" dirty="0">
              <a:solidFill>
                <a:schemeClr val="tx1"/>
              </a:solidFill>
            </a:endParaRPr>
          </a:p>
        </p:txBody>
      </p:sp>
      <p:sp>
        <p:nvSpPr>
          <p:cNvPr id="12" name="Speech Bubble: Rectangle with Corners Rounded 11">
            <a:extLst>
              <a:ext uri="{FF2B5EF4-FFF2-40B4-BE49-F238E27FC236}">
                <a16:creationId xmlns:a16="http://schemas.microsoft.com/office/drawing/2014/main" id="{7FE141F7-05DF-DCEE-C10B-14D04D5AB197}"/>
              </a:ext>
            </a:extLst>
          </p:cNvPr>
          <p:cNvSpPr/>
          <p:nvPr/>
        </p:nvSpPr>
        <p:spPr>
          <a:xfrm>
            <a:off x="219041" y="1091488"/>
            <a:ext cx="4608597" cy="1612772"/>
          </a:xfrm>
          <a:prstGeom prst="wedgeRoundRectCallout">
            <a:avLst>
              <a:gd name="adj1" fmla="val -51949"/>
              <a:gd name="adj2" fmla="val 79197"/>
              <a:gd name="adj3" fmla="val 16667"/>
            </a:avLst>
          </a:prstGeom>
          <a:solidFill>
            <a:srgbClr val="FFD9FF"/>
          </a:solidFill>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b" anchorCtr="0">
            <a:spAutoFit/>
          </a:bodyPr>
          <a:lstStyle/>
          <a:p>
            <a:r>
              <a:rPr lang="en-GB">
                <a:solidFill>
                  <a:schemeClr val="tx1"/>
                </a:solidFill>
              </a:rPr>
              <a:t>I used the TMA 02 forum twice. The first time , the "hint" wasn't that useful. That being said, the second time I used it ... the moderator steered me in the right direction without giving away anything. </a:t>
            </a:r>
            <a:endParaRPr lang="en-GB" dirty="0">
              <a:solidFill>
                <a:schemeClr val="tx1"/>
              </a:solidFill>
            </a:endParaRPr>
          </a:p>
        </p:txBody>
      </p:sp>
      <p:sp>
        <p:nvSpPr>
          <p:cNvPr id="13" name="Speech Bubble: Rectangle with Corners Rounded 12">
            <a:extLst>
              <a:ext uri="{FF2B5EF4-FFF2-40B4-BE49-F238E27FC236}">
                <a16:creationId xmlns:a16="http://schemas.microsoft.com/office/drawing/2014/main" id="{E48B0F09-F395-170B-A136-4D2D128B1A5D}"/>
              </a:ext>
            </a:extLst>
          </p:cNvPr>
          <p:cNvSpPr/>
          <p:nvPr/>
        </p:nvSpPr>
        <p:spPr>
          <a:xfrm>
            <a:off x="6096000" y="951741"/>
            <a:ext cx="4975122" cy="1919239"/>
          </a:xfrm>
          <a:prstGeom prst="wedgeRoundRectCallout">
            <a:avLst>
              <a:gd name="adj1" fmla="val 71964"/>
              <a:gd name="adj2" fmla="val 48733"/>
              <a:gd name="adj3" fmla="val 16667"/>
            </a:avLst>
          </a:prstGeom>
          <a:solidFill>
            <a:srgbClr val="FFD9FF"/>
          </a:solidFill>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b" anchorCtr="0">
            <a:spAutoFit/>
          </a:bodyPr>
          <a:lstStyle/>
          <a:p>
            <a:r>
              <a:rPr lang="en-GB">
                <a:solidFill>
                  <a:schemeClr val="tx1"/>
                </a:solidFill>
              </a:rPr>
              <a:t>I did use these forums (not every time) and found them great.  It meant I wasn't worried about bothering my tutor at short notice to the deadline when they might not have been available…It's also an option which feels available to all regardless of study pattern, time zones etc.</a:t>
            </a:r>
            <a:endParaRPr lang="en-GB" dirty="0">
              <a:solidFill>
                <a:schemeClr val="tx1"/>
              </a:solidFill>
            </a:endParaRPr>
          </a:p>
        </p:txBody>
      </p:sp>
      <p:sp>
        <p:nvSpPr>
          <p:cNvPr id="14" name="Speech Bubble: Rectangle with Corners Rounded 13">
            <a:extLst>
              <a:ext uri="{FF2B5EF4-FFF2-40B4-BE49-F238E27FC236}">
                <a16:creationId xmlns:a16="http://schemas.microsoft.com/office/drawing/2014/main" id="{997F2DD4-C862-0EBA-AAF1-B162D3AC7AB6}"/>
              </a:ext>
            </a:extLst>
          </p:cNvPr>
          <p:cNvSpPr/>
          <p:nvPr/>
        </p:nvSpPr>
        <p:spPr>
          <a:xfrm>
            <a:off x="987068" y="3275704"/>
            <a:ext cx="4043459" cy="693371"/>
          </a:xfrm>
          <a:prstGeom prst="wedgeRoundRectCallout">
            <a:avLst>
              <a:gd name="adj1" fmla="val -74145"/>
              <a:gd name="adj2" fmla="val 128071"/>
              <a:gd name="adj3" fmla="val 16667"/>
            </a:avLst>
          </a:prstGeom>
          <a:solidFill>
            <a:srgbClr val="FFD9FF"/>
          </a:solidFill>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b" anchorCtr="0">
            <a:spAutoFit/>
          </a:bodyPr>
          <a:lstStyle/>
          <a:p>
            <a:pPr algn="ctr"/>
            <a:r>
              <a:rPr lang="en-GB" sz="1800" b="0" i="0">
                <a:solidFill>
                  <a:srgbClr val="000000"/>
                </a:solidFill>
                <a:effectLst/>
                <a:latin typeface="Calibri" panose="020F0502020204030204" pitchFamily="34" charset="0"/>
              </a:rPr>
              <a:t>Wonderful idea which gives reassurance to those of us with urgent queries</a:t>
            </a:r>
            <a:endParaRPr lang="en-GB" i="1">
              <a:solidFill>
                <a:schemeClr val="tx1"/>
              </a:solidFill>
              <a:cs typeface="Calibri"/>
            </a:endParaRPr>
          </a:p>
        </p:txBody>
      </p:sp>
      <p:sp>
        <p:nvSpPr>
          <p:cNvPr id="16" name="Speech Bubble: Rectangle with Corners Rounded 15">
            <a:extLst>
              <a:ext uri="{FF2B5EF4-FFF2-40B4-BE49-F238E27FC236}">
                <a16:creationId xmlns:a16="http://schemas.microsoft.com/office/drawing/2014/main" id="{E8E46FD5-1B2C-BAB2-7895-924C52F7B232}"/>
              </a:ext>
            </a:extLst>
          </p:cNvPr>
          <p:cNvSpPr/>
          <p:nvPr/>
        </p:nvSpPr>
        <p:spPr>
          <a:xfrm>
            <a:off x="1903307" y="4456779"/>
            <a:ext cx="3261360" cy="693371"/>
          </a:xfrm>
          <a:prstGeom prst="wedgeRoundRectCallout">
            <a:avLst>
              <a:gd name="adj1" fmla="val -109034"/>
              <a:gd name="adj2" fmla="val 116253"/>
              <a:gd name="adj3" fmla="val 16667"/>
            </a:avLst>
          </a:prstGeom>
          <a:solidFill>
            <a:srgbClr val="FFD9FF"/>
          </a:solidFill>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b" anchorCtr="0">
            <a:spAutoFit/>
          </a:bodyPr>
          <a:lstStyle/>
          <a:p>
            <a:r>
              <a:rPr lang="en-GB" sz="1800" b="0" i="0">
                <a:solidFill>
                  <a:srgbClr val="000000"/>
                </a:solidFill>
                <a:effectLst/>
                <a:latin typeface="Calibri" panose="020F0502020204030204" pitchFamily="34" charset="0"/>
              </a:rPr>
              <a:t>Builds up feeling of confidence and being supported</a:t>
            </a:r>
            <a:endParaRPr lang="en-GB" i="1">
              <a:solidFill>
                <a:schemeClr val="tx1"/>
              </a:solidFill>
              <a:cs typeface="Calibri"/>
            </a:endParaRPr>
          </a:p>
        </p:txBody>
      </p:sp>
    </p:spTree>
    <p:extLst>
      <p:ext uri="{BB962C8B-B14F-4D97-AF65-F5344CB8AC3E}">
        <p14:creationId xmlns:p14="http://schemas.microsoft.com/office/powerpoint/2010/main" val="2415624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12" grpId="0" animBg="1"/>
      <p:bldP spid="13" grpId="0" animBg="1"/>
      <p:bldP spid="14"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F359AD2-44ED-44A4-957E-E620074693C0}"/>
              </a:ext>
            </a:extLst>
          </p:cNvPr>
          <p:cNvSpPr txBox="1"/>
          <p:nvPr/>
        </p:nvSpPr>
        <p:spPr>
          <a:xfrm>
            <a:off x="1241959" y="3005807"/>
            <a:ext cx="9442606" cy="1392689"/>
          </a:xfrm>
          <a:prstGeom prst="rect">
            <a:avLst/>
          </a:prstGeom>
          <a:noFill/>
        </p:spPr>
        <p:txBody>
          <a:bodyPr wrap="square" lIns="91440" tIns="45720" rIns="91440" bIns="45720" anchor="t">
            <a:spAutoFit/>
          </a:bodyPr>
          <a:lstStyle/>
          <a:p>
            <a:pPr algn="ctr">
              <a:spcAft>
                <a:spcPts val="1200"/>
              </a:spcAft>
              <a:buClr>
                <a:srgbClr val="0070C0"/>
              </a:buClr>
            </a:pPr>
            <a:r>
              <a:rPr lang="en-GB" sz="2150">
                <a:latin typeface="Poppins"/>
                <a:cs typeface="Poppins"/>
                <a:hlinkClick r:id="rId3"/>
              </a:rPr>
              <a:t>Susan.Pawley@open.ac.uk</a:t>
            </a:r>
            <a:r>
              <a:rPr lang="en-GB" sz="2150">
                <a:latin typeface="Poppins"/>
                <a:cs typeface="Poppins"/>
              </a:rPr>
              <a:t>   </a:t>
            </a:r>
          </a:p>
          <a:p>
            <a:pPr algn="ctr">
              <a:spcAft>
                <a:spcPts val="1200"/>
              </a:spcAft>
              <a:buClr>
                <a:srgbClr val="0070C0"/>
              </a:buClr>
            </a:pPr>
            <a:r>
              <a:rPr lang="en-GB" sz="2150">
                <a:latin typeface="Poppins"/>
                <a:cs typeface="Poppins"/>
                <a:hlinkClick r:id="rId4"/>
              </a:rPr>
              <a:t>Claudi.Thomas@open.ac.uk</a:t>
            </a:r>
            <a:r>
              <a:rPr lang="en-GB" sz="2150">
                <a:latin typeface="Poppins"/>
                <a:cs typeface="Poppins"/>
              </a:rPr>
              <a:t> </a:t>
            </a:r>
          </a:p>
          <a:p>
            <a:pPr algn="ctr">
              <a:spcAft>
                <a:spcPts val="1200"/>
              </a:spcAft>
              <a:buClr>
                <a:srgbClr val="0070C0"/>
              </a:buClr>
            </a:pPr>
            <a:r>
              <a:rPr lang="en-GB" sz="2150">
                <a:latin typeface="Poppins"/>
                <a:cs typeface="Poppins"/>
                <a:hlinkClick r:id="rId5"/>
              </a:rPr>
              <a:t>Cath.Brown@open.ac.uk</a:t>
            </a:r>
            <a:endParaRPr lang="en-GB" sz="2150" dirty="0">
              <a:latin typeface="Poppins"/>
              <a:cs typeface="Poppins"/>
            </a:endParaRPr>
          </a:p>
        </p:txBody>
      </p:sp>
      <p:sp>
        <p:nvSpPr>
          <p:cNvPr id="9" name="Rectangle 2">
            <a:extLst>
              <a:ext uri="{FF2B5EF4-FFF2-40B4-BE49-F238E27FC236}">
                <a16:creationId xmlns:a16="http://schemas.microsoft.com/office/drawing/2014/main" id="{96BC4116-4DB4-49C8-72B3-4847977F201B}"/>
              </a:ext>
            </a:extLst>
          </p:cNvPr>
          <p:cNvSpPr>
            <a:spLocks noGrp="1" noChangeArrowheads="1"/>
          </p:cNvSpPr>
          <p:nvPr>
            <p:ph type="body" sz="quarter" idx="24"/>
          </p:nvPr>
        </p:nvSpPr>
        <p:spPr>
          <a:xfrm>
            <a:off x="705246" y="1434670"/>
            <a:ext cx="10321746" cy="496747"/>
          </a:xfrm>
        </p:spPr>
        <p:txBody>
          <a:bodyPr>
            <a:noAutofit/>
          </a:bodyPr>
          <a:lstStyle/>
          <a:p>
            <a:pPr algn="ctr" eaLnBrk="1" hangingPunct="1"/>
            <a:r>
              <a:rPr lang="en-GB" altLang="en-US" sz="6000">
                <a:solidFill>
                  <a:srgbClr val="0070C0"/>
                </a:solidFill>
                <a:latin typeface="Poppins" panose="00000500000000000000" pitchFamily="2" charset="0"/>
                <a:cs typeface="Poppins" panose="00000500000000000000" pitchFamily="2" charset="0"/>
              </a:rPr>
              <a:t>QUESTIONS?</a:t>
            </a:r>
          </a:p>
        </p:txBody>
      </p:sp>
    </p:spTree>
    <p:extLst>
      <p:ext uri="{BB962C8B-B14F-4D97-AF65-F5344CB8AC3E}">
        <p14:creationId xmlns:p14="http://schemas.microsoft.com/office/powerpoint/2010/main" val="19836404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v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Custom 7">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Powerpoint-Template-Master" id="{C62F22CB-6147-F642-90D0-FAAC7572420C}" vid="{AB24DCB6-B19B-4A4B-82AA-A443AC496DA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0A3C04F91345D4BA73C761E944E9561" ma:contentTypeVersion="4" ma:contentTypeDescription="Create a new document." ma:contentTypeScope="" ma:versionID="5cdbae65df56456da4c23f7cc8845313">
  <xsd:schema xmlns:xsd="http://www.w3.org/2001/XMLSchema" xmlns:xs="http://www.w3.org/2001/XMLSchema" xmlns:p="http://schemas.microsoft.com/office/2006/metadata/properties" xmlns:ns2="046f17a2-eaa5-4b8c-8021-2c162afe05f0" targetNamespace="http://schemas.microsoft.com/office/2006/metadata/properties" ma:root="true" ma:fieldsID="4308b6afc92fa8e515c562fa7e0c6496" ns2:_="">
    <xsd:import namespace="046f17a2-eaa5-4b8c-8021-2c162afe05f0"/>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6f17a2-eaa5-4b8c-8021-2c162afe05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64AD922-D1BC-4B77-B5A3-7CDD7CA42F0C}">
  <ds:schemaRefs>
    <ds:schemaRef ds:uri="http://purl.org/dc/elements/1.1/"/>
    <ds:schemaRef ds:uri="http://schemas.microsoft.com/office/2006/metadata/properties"/>
    <ds:schemaRef ds:uri="http://purl.org/dc/terms/"/>
    <ds:schemaRef ds:uri="046f17a2-eaa5-4b8c-8021-2c162afe05f0"/>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1457B89A-4E4F-42E2-8BE0-7DA9EE5E8285}">
  <ds:schemaRefs>
    <ds:schemaRef ds:uri="046f17a2-eaa5-4b8c-8021-2c162afe05f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159B2F0-4F95-4D90-A38F-45689E7E69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229</TotalTime>
  <Words>790</Words>
  <Application>Microsoft Office PowerPoint</Application>
  <PresentationFormat>Widescreen</PresentationFormat>
  <Paragraphs>69</Paragraphs>
  <Slides>9</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vt:i4>
      </vt:variant>
    </vt:vector>
  </HeadingPairs>
  <TitlesOfParts>
    <vt:vector size="17" baseType="lpstr">
      <vt:lpstr>Arial</vt:lpstr>
      <vt:lpstr>Calibri</vt:lpstr>
      <vt:lpstr>Calibri Light</vt:lpstr>
      <vt:lpstr>Courier New</vt:lpstr>
      <vt:lpstr>Poppins</vt:lpstr>
      <vt:lpstr>Poppins SemiBold</vt:lpstr>
      <vt:lpstr>Office Theme</vt:lpstr>
      <vt:lpstr>Covers</vt:lpstr>
      <vt:lpstr>PowerPoint Presentation</vt:lpstr>
      <vt:lpstr>PowerPoint Presentation</vt:lpstr>
      <vt:lpstr>PowerPoint Presentation</vt:lpstr>
      <vt:lpstr>Why?</vt:lpstr>
      <vt:lpstr>Profile of use - overview</vt:lpstr>
      <vt:lpstr>Profile of use – example  (MST124 22J – 2261 students)</vt:lpstr>
      <vt:lpstr>Some quotes from students</vt:lpstr>
      <vt:lpstr>Some quotes from students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Susan.Pawley [She/Her]</dc:creator>
  <cp:lastModifiedBy>Diane.Ford</cp:lastModifiedBy>
  <cp:revision>18</cp:revision>
  <dcterms:created xsi:type="dcterms:W3CDTF">2023-11-06T15:30:26Z</dcterms:created>
  <dcterms:modified xsi:type="dcterms:W3CDTF">2024-04-05T17:06:57Z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0x01010090A3C04F91345D4BA73C761E944E9561</vt:lpwstr>
  </property>
  <property fmtid="{D5CDD505-2E9C-101B-9397-08002B2CF9AE}" pid="3" name="MediaServiceImageTags">
    <vt:lpwstr/>
  </property>
</Properties>
</file>