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1630" r:id="rId4"/>
    <p:sldId id="1666" r:id="rId5"/>
    <p:sldId id="1635" r:id="rId6"/>
    <p:sldId id="261" r:id="rId7"/>
    <p:sldId id="1632" r:id="rId8"/>
    <p:sldId id="1647" r:id="rId9"/>
    <p:sldId id="1668" r:id="rId10"/>
    <p:sldId id="274" r:id="rId11"/>
    <p:sldId id="1631" r:id="rId12"/>
    <p:sldId id="1682" r:id="rId13"/>
    <p:sldId id="1669" r:id="rId14"/>
    <p:sldId id="1604" r:id="rId15"/>
    <p:sldId id="1702" r:id="rId16"/>
    <p:sldId id="1673" r:id="rId17"/>
    <p:sldId id="1677" r:id="rId18"/>
    <p:sldId id="1699" r:id="rId19"/>
    <p:sldId id="1705" r:id="rId20"/>
    <p:sldId id="1714" r:id="rId21"/>
    <p:sldId id="1715" r:id="rId22"/>
    <p:sldId id="1675" r:id="rId23"/>
    <p:sldId id="1670" r:id="rId24"/>
    <p:sldId id="1610" r:id="rId25"/>
    <p:sldId id="1697" r:id="rId26"/>
    <p:sldId id="1674" r:id="rId27"/>
    <p:sldId id="1680" r:id="rId28"/>
    <p:sldId id="1678" r:id="rId29"/>
    <p:sldId id="1681" r:id="rId30"/>
    <p:sldId id="1704" r:id="rId31"/>
    <p:sldId id="1703" r:id="rId32"/>
    <p:sldId id="1717" r:id="rId33"/>
    <p:sldId id="1687" r:id="rId34"/>
    <p:sldId id="1691" r:id="rId35"/>
    <p:sldId id="1706" r:id="rId36"/>
    <p:sldId id="1707" r:id="rId37"/>
    <p:sldId id="1708" r:id="rId38"/>
    <p:sldId id="272" r:id="rId39"/>
    <p:sldId id="1694" r:id="rId40"/>
    <p:sldId id="268" r:id="rId41"/>
    <p:sldId id="1663" r:id="rId42"/>
    <p:sldId id="1701" r:id="rId43"/>
    <p:sldId id="1692" r:id="rId44"/>
    <p:sldId id="264" r:id="rId45"/>
    <p:sldId id="1709" r:id="rId46"/>
    <p:sldId id="1710" r:id="rId47"/>
    <p:sldId id="1696" r:id="rId48"/>
    <p:sldId id="1679" r:id="rId49"/>
    <p:sldId id="1718" r:id="rId50"/>
    <p:sldId id="1719" r:id="rId5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639B"/>
    <a:srgbClr val="1D499B"/>
    <a:srgbClr val="F26522"/>
    <a:srgbClr val="ED2891"/>
    <a:srgbClr val="CCD2D8"/>
    <a:srgbClr val="F69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46" autoAdjust="0"/>
    <p:restoredTop sz="86421" autoAdjust="0"/>
  </p:normalViewPr>
  <p:slideViewPr>
    <p:cSldViewPr snapToGrid="0" showGuides="1">
      <p:cViewPr varScale="1">
        <p:scale>
          <a:sx n="74" d="100"/>
          <a:sy n="74" d="100"/>
        </p:scale>
        <p:origin x="1080" y="67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-565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2480" y="16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E92E8C-47A8-4C36-846E-205493A1799B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60762A9D-25CE-4568-8DF6-F15CA387D20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>
              <a:solidFill>
                <a:srgbClr val="060645"/>
              </a:solidFill>
              <a:latin typeface="+mn-lt"/>
            </a:rPr>
            <a:t>I</a:t>
          </a:r>
          <a:r>
            <a:rPr lang="en-US" sz="2800" dirty="0">
              <a:solidFill>
                <a:srgbClr val="060645"/>
              </a:solidFill>
              <a:latin typeface="+mn-lt"/>
              <a:cs typeface="Poppins" pitchFamily="2" charset="77"/>
            </a:rPr>
            <a:t>nq</a:t>
          </a:r>
          <a:r>
            <a:rPr lang="en-US" sz="2800" dirty="0">
              <a:solidFill>
                <a:schemeClr val="tx1"/>
              </a:solidFill>
              <a:latin typeface="+mn-lt"/>
              <a:cs typeface="Poppins" pitchFamily="2" charset="77"/>
            </a:rPr>
            <a:t>uisitive </a:t>
          </a:r>
        </a:p>
      </dgm:t>
    </dgm:pt>
    <dgm:pt modelId="{0BD21CFB-DA39-4244-A5C9-6C46C49178E9}" type="parTrans" cxnId="{677BEE0C-1850-405E-B936-9C1887D705B3}">
      <dgm:prSet/>
      <dgm:spPr/>
      <dgm:t>
        <a:bodyPr/>
        <a:lstStyle/>
        <a:p>
          <a:endParaRPr lang="en-US"/>
        </a:p>
      </dgm:t>
    </dgm:pt>
    <dgm:pt modelId="{E5ED6DA3-7B4A-4AFC-BB6A-23960A280A90}" type="sibTrans" cxnId="{677BEE0C-1850-405E-B936-9C1887D705B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23BF945-E306-4282-9512-3C66E6A663A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>
              <a:solidFill>
                <a:schemeClr val="tx1"/>
              </a:solidFill>
              <a:latin typeface="+mn-lt"/>
              <a:cs typeface="Poppins" pitchFamily="2" charset="77"/>
            </a:rPr>
            <a:t>Open-minded</a:t>
          </a:r>
        </a:p>
      </dgm:t>
    </dgm:pt>
    <dgm:pt modelId="{D4564B60-5C95-4DA9-8CCA-8DC1AC58A0A1}" type="parTrans" cxnId="{6F2A9F38-3E88-4816-B26E-4AE70F801E36}">
      <dgm:prSet/>
      <dgm:spPr/>
      <dgm:t>
        <a:bodyPr/>
        <a:lstStyle/>
        <a:p>
          <a:endParaRPr lang="en-US"/>
        </a:p>
      </dgm:t>
    </dgm:pt>
    <dgm:pt modelId="{467FE311-2947-40EA-B451-392C79F973CD}" type="sibTrans" cxnId="{6F2A9F38-3E88-4816-B26E-4AE70F801E3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047A61C-E2A2-4B39-B8CD-E394B1497BF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>
              <a:solidFill>
                <a:schemeClr val="tx1"/>
              </a:solidFill>
              <a:latin typeface="+mn-lt"/>
              <a:cs typeface="Poppins" pitchFamily="2" charset="77"/>
            </a:rPr>
            <a:t>Ethical</a:t>
          </a:r>
        </a:p>
      </dgm:t>
    </dgm:pt>
    <dgm:pt modelId="{674339B1-B2BA-43DA-AD21-AD6E507E2052}" type="parTrans" cxnId="{2572772A-2BC3-4869-9B3C-BE4B7AF14677}">
      <dgm:prSet/>
      <dgm:spPr/>
      <dgm:t>
        <a:bodyPr/>
        <a:lstStyle/>
        <a:p>
          <a:endParaRPr lang="en-US"/>
        </a:p>
      </dgm:t>
    </dgm:pt>
    <dgm:pt modelId="{F2EBE4FE-7636-49B0-A591-01A99687B86E}" type="sibTrans" cxnId="{2572772A-2BC3-4869-9B3C-BE4B7AF1467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5A74D61-065E-4C9A-AE4E-3A978D11E5C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>
              <a:solidFill>
                <a:schemeClr val="tx1"/>
              </a:solidFill>
              <a:latin typeface="+mn-lt"/>
              <a:cs typeface="Poppins" pitchFamily="2" charset="77"/>
            </a:rPr>
            <a:t>Strategic</a:t>
          </a:r>
        </a:p>
      </dgm:t>
    </dgm:pt>
    <dgm:pt modelId="{D5015AA3-A04C-4B0B-AC15-B09D3AD5448F}" type="parTrans" cxnId="{D0EF7DDF-40E5-4BDD-8079-E33857CE06C3}">
      <dgm:prSet/>
      <dgm:spPr/>
      <dgm:t>
        <a:bodyPr/>
        <a:lstStyle/>
        <a:p>
          <a:endParaRPr lang="en-US"/>
        </a:p>
      </dgm:t>
    </dgm:pt>
    <dgm:pt modelId="{95518DD7-EC83-4384-878C-06A5E740698D}" type="sibTrans" cxnId="{D0EF7DDF-40E5-4BDD-8079-E33857CE06C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9368F5B-4810-4A56-8E81-FDE54873BED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>
              <a:solidFill>
                <a:schemeClr val="tx1"/>
              </a:solidFill>
              <a:latin typeface="+mn-lt"/>
              <a:cs typeface="Poppins" pitchFamily="2" charset="77"/>
            </a:rPr>
            <a:t>Empathetic</a:t>
          </a:r>
        </a:p>
      </dgm:t>
    </dgm:pt>
    <dgm:pt modelId="{C361BAF2-2B98-40C4-9309-453EDFF2FB81}" type="parTrans" cxnId="{D28C31DD-2810-4EDC-BABF-13561B69FC35}">
      <dgm:prSet/>
      <dgm:spPr/>
      <dgm:t>
        <a:bodyPr/>
        <a:lstStyle/>
        <a:p>
          <a:endParaRPr lang="en-US"/>
        </a:p>
      </dgm:t>
    </dgm:pt>
    <dgm:pt modelId="{A953D863-397D-4910-823F-DC34DE3E86F6}" type="sibTrans" cxnId="{D28C31DD-2810-4EDC-BABF-13561B69FC3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B7A049E-CA97-4E76-81A2-189C33784BC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>
              <a:solidFill>
                <a:schemeClr val="tx1"/>
              </a:solidFill>
              <a:latin typeface="+mn-lt"/>
              <a:cs typeface="Poppins" pitchFamily="2" charset="77"/>
            </a:rPr>
            <a:t>Generous</a:t>
          </a:r>
        </a:p>
      </dgm:t>
    </dgm:pt>
    <dgm:pt modelId="{5382FD71-F20A-4B45-9D4E-5112EDDEC1AB}" type="parTrans" cxnId="{73E79978-97E0-490F-A730-9B113D2E3F27}">
      <dgm:prSet/>
      <dgm:spPr/>
      <dgm:t>
        <a:bodyPr/>
        <a:lstStyle/>
        <a:p>
          <a:endParaRPr lang="en-US"/>
        </a:p>
      </dgm:t>
    </dgm:pt>
    <dgm:pt modelId="{1CE856EB-1C12-4C97-AB85-4DE55C42B77C}" type="sibTrans" cxnId="{73E79978-97E0-490F-A730-9B113D2E3F2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74FB3F0-1BD9-4B9A-8819-BA0C60B9F380}" type="pres">
      <dgm:prSet presAssocID="{5EE92E8C-47A8-4C36-846E-205493A1799B}" presName="root" presStyleCnt="0">
        <dgm:presLayoutVars>
          <dgm:dir/>
          <dgm:resizeHandles val="exact"/>
        </dgm:presLayoutVars>
      </dgm:prSet>
      <dgm:spPr/>
    </dgm:pt>
    <dgm:pt modelId="{6473DE27-3D92-4BA3-B64C-2C86C38999E6}" type="pres">
      <dgm:prSet presAssocID="{5EE92E8C-47A8-4C36-846E-205493A1799B}" presName="container" presStyleCnt="0">
        <dgm:presLayoutVars>
          <dgm:dir/>
          <dgm:resizeHandles val="exact"/>
        </dgm:presLayoutVars>
      </dgm:prSet>
      <dgm:spPr/>
    </dgm:pt>
    <dgm:pt modelId="{B292690C-9733-46B0-933F-742CFF513925}" type="pres">
      <dgm:prSet presAssocID="{60762A9D-25CE-4568-8DF6-F15CA387D206}" presName="compNode" presStyleCnt="0"/>
      <dgm:spPr/>
    </dgm:pt>
    <dgm:pt modelId="{833688BC-C1F4-48EB-8554-943149681DF1}" type="pres">
      <dgm:prSet presAssocID="{60762A9D-25CE-4568-8DF6-F15CA387D206}" presName="iconBgRect" presStyleLbl="bgShp" presStyleIdx="0" presStyleCnt="6"/>
      <dgm:spPr/>
    </dgm:pt>
    <dgm:pt modelId="{F15DA97E-E8C0-4CC2-A09F-219310038E08}" type="pres">
      <dgm:prSet presAssocID="{60762A9D-25CE-4568-8DF6-F15CA387D206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90419236-6DD8-4118-A8CE-C056953BF230}" type="pres">
      <dgm:prSet presAssocID="{60762A9D-25CE-4568-8DF6-F15CA387D206}" presName="spaceRect" presStyleCnt="0"/>
      <dgm:spPr/>
    </dgm:pt>
    <dgm:pt modelId="{5DE9824E-2A2C-4F63-8C2A-0356EF679D31}" type="pres">
      <dgm:prSet presAssocID="{60762A9D-25CE-4568-8DF6-F15CA387D206}" presName="textRect" presStyleLbl="revTx" presStyleIdx="0" presStyleCnt="6">
        <dgm:presLayoutVars>
          <dgm:chMax val="1"/>
          <dgm:chPref val="1"/>
        </dgm:presLayoutVars>
      </dgm:prSet>
      <dgm:spPr/>
    </dgm:pt>
    <dgm:pt modelId="{F0AA2900-E6E4-44F9-985C-712870ADD3D1}" type="pres">
      <dgm:prSet presAssocID="{E5ED6DA3-7B4A-4AFC-BB6A-23960A280A90}" presName="sibTrans" presStyleLbl="sibTrans2D1" presStyleIdx="0" presStyleCnt="0"/>
      <dgm:spPr/>
    </dgm:pt>
    <dgm:pt modelId="{56A5AA8C-08C8-4FBC-A2B0-D2915FB3DFDD}" type="pres">
      <dgm:prSet presAssocID="{523BF945-E306-4282-9512-3C66E6A663A0}" presName="compNode" presStyleCnt="0"/>
      <dgm:spPr/>
    </dgm:pt>
    <dgm:pt modelId="{C7BCE869-CE74-4187-9C56-DB222AD0C3B9}" type="pres">
      <dgm:prSet presAssocID="{523BF945-E306-4282-9512-3C66E6A663A0}" presName="iconBgRect" presStyleLbl="bgShp" presStyleIdx="1" presStyleCnt="6"/>
      <dgm:spPr>
        <a:solidFill>
          <a:srgbClr val="8D7BBC"/>
        </a:solidFill>
      </dgm:spPr>
    </dgm:pt>
    <dgm:pt modelId="{BE502FA2-14BE-4CB5-AA7F-5B8E2462E007}" type="pres">
      <dgm:prSet presAssocID="{523BF945-E306-4282-9512-3C66E6A663A0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lasses"/>
        </a:ext>
      </dgm:extLst>
    </dgm:pt>
    <dgm:pt modelId="{DFEE56CC-16D0-4F76-850C-0EABF3A4526C}" type="pres">
      <dgm:prSet presAssocID="{523BF945-E306-4282-9512-3C66E6A663A0}" presName="spaceRect" presStyleCnt="0"/>
      <dgm:spPr/>
    </dgm:pt>
    <dgm:pt modelId="{458164CA-A736-49E3-9E47-C54B6F4CA689}" type="pres">
      <dgm:prSet presAssocID="{523BF945-E306-4282-9512-3C66E6A663A0}" presName="textRect" presStyleLbl="revTx" presStyleIdx="1" presStyleCnt="6">
        <dgm:presLayoutVars>
          <dgm:chMax val="1"/>
          <dgm:chPref val="1"/>
        </dgm:presLayoutVars>
      </dgm:prSet>
      <dgm:spPr/>
    </dgm:pt>
    <dgm:pt modelId="{F229352C-D486-4B65-8A83-9D338A200F06}" type="pres">
      <dgm:prSet presAssocID="{467FE311-2947-40EA-B451-392C79F973CD}" presName="sibTrans" presStyleLbl="sibTrans2D1" presStyleIdx="0" presStyleCnt="0"/>
      <dgm:spPr/>
    </dgm:pt>
    <dgm:pt modelId="{EBDF9ED1-867F-4C5A-972D-28A131E391D7}" type="pres">
      <dgm:prSet presAssocID="{4047A61C-E2A2-4B39-B8CD-E394B1497BFB}" presName="compNode" presStyleCnt="0"/>
      <dgm:spPr/>
    </dgm:pt>
    <dgm:pt modelId="{3C453534-0C1C-4F8B-9C66-4C8ABE91EEA8}" type="pres">
      <dgm:prSet presAssocID="{4047A61C-E2A2-4B39-B8CD-E394B1497BFB}" presName="iconBgRect" presStyleLbl="bgShp" presStyleIdx="2" presStyleCnt="6"/>
      <dgm:spPr/>
    </dgm:pt>
    <dgm:pt modelId="{9E9E6CF6-7B06-4A1A-BB95-5B0A92CF2FBB}" type="pres">
      <dgm:prSet presAssocID="{4047A61C-E2A2-4B39-B8CD-E394B1497BFB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1AD10A88-A19C-4260-A734-E30623351904}" type="pres">
      <dgm:prSet presAssocID="{4047A61C-E2A2-4B39-B8CD-E394B1497BFB}" presName="spaceRect" presStyleCnt="0"/>
      <dgm:spPr/>
    </dgm:pt>
    <dgm:pt modelId="{B6881908-4AAF-4B1F-BC4C-750014C7F19D}" type="pres">
      <dgm:prSet presAssocID="{4047A61C-E2A2-4B39-B8CD-E394B1497BFB}" presName="textRect" presStyleLbl="revTx" presStyleIdx="2" presStyleCnt="6">
        <dgm:presLayoutVars>
          <dgm:chMax val="1"/>
          <dgm:chPref val="1"/>
        </dgm:presLayoutVars>
      </dgm:prSet>
      <dgm:spPr/>
    </dgm:pt>
    <dgm:pt modelId="{9A168363-193A-45E2-8DCF-3B34FD4032FF}" type="pres">
      <dgm:prSet presAssocID="{F2EBE4FE-7636-49B0-A591-01A99687B86E}" presName="sibTrans" presStyleLbl="sibTrans2D1" presStyleIdx="0" presStyleCnt="0"/>
      <dgm:spPr/>
    </dgm:pt>
    <dgm:pt modelId="{3E0A3F10-B0EB-4E16-A0A4-5A1B03F95F15}" type="pres">
      <dgm:prSet presAssocID="{C5A74D61-065E-4C9A-AE4E-3A978D11E5C5}" presName="compNode" presStyleCnt="0"/>
      <dgm:spPr/>
    </dgm:pt>
    <dgm:pt modelId="{E72F9875-D47E-4118-8013-2B73DCFFE510}" type="pres">
      <dgm:prSet presAssocID="{C5A74D61-065E-4C9A-AE4E-3A978D11E5C5}" presName="iconBgRect" presStyleLbl="bgShp" presStyleIdx="3" presStyleCnt="6"/>
      <dgm:spPr/>
    </dgm:pt>
    <dgm:pt modelId="{9009280D-1C19-441E-B398-C0E168F1AC99}" type="pres">
      <dgm:prSet presAssocID="{C5A74D61-065E-4C9A-AE4E-3A978D11E5C5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book"/>
        </a:ext>
      </dgm:extLst>
    </dgm:pt>
    <dgm:pt modelId="{B1F925DE-45A1-4867-A4EE-B51786AC30B5}" type="pres">
      <dgm:prSet presAssocID="{C5A74D61-065E-4C9A-AE4E-3A978D11E5C5}" presName="spaceRect" presStyleCnt="0"/>
      <dgm:spPr/>
    </dgm:pt>
    <dgm:pt modelId="{02C35FF0-640E-44AF-B226-10E66C4CBFF8}" type="pres">
      <dgm:prSet presAssocID="{C5A74D61-065E-4C9A-AE4E-3A978D11E5C5}" presName="textRect" presStyleLbl="revTx" presStyleIdx="3" presStyleCnt="6">
        <dgm:presLayoutVars>
          <dgm:chMax val="1"/>
          <dgm:chPref val="1"/>
        </dgm:presLayoutVars>
      </dgm:prSet>
      <dgm:spPr/>
    </dgm:pt>
    <dgm:pt modelId="{83273D96-10C5-4841-96F9-6BD5FA587985}" type="pres">
      <dgm:prSet presAssocID="{95518DD7-EC83-4384-878C-06A5E740698D}" presName="sibTrans" presStyleLbl="sibTrans2D1" presStyleIdx="0" presStyleCnt="0"/>
      <dgm:spPr/>
    </dgm:pt>
    <dgm:pt modelId="{67D8D0DF-1E41-48FC-95D2-BF77BCCAD34C}" type="pres">
      <dgm:prSet presAssocID="{99368F5B-4810-4A56-8E81-FDE54873BED5}" presName="compNode" presStyleCnt="0"/>
      <dgm:spPr/>
    </dgm:pt>
    <dgm:pt modelId="{A018664E-D54C-4C84-ACC4-050DF078B3BF}" type="pres">
      <dgm:prSet presAssocID="{99368F5B-4810-4A56-8E81-FDE54873BED5}" presName="iconBgRect" presStyleLbl="bgShp" presStyleIdx="4" presStyleCnt="6"/>
      <dgm:spPr/>
    </dgm:pt>
    <dgm:pt modelId="{9ADA778D-3DA3-4C20-8743-329F1FB8F880}" type="pres">
      <dgm:prSet presAssocID="{99368F5B-4810-4A56-8E81-FDE54873BED5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E44F76E-7260-4987-B887-DE397AC81758}" type="pres">
      <dgm:prSet presAssocID="{99368F5B-4810-4A56-8E81-FDE54873BED5}" presName="spaceRect" presStyleCnt="0"/>
      <dgm:spPr/>
    </dgm:pt>
    <dgm:pt modelId="{4936379C-258F-4585-A807-70DFBCCFD4DD}" type="pres">
      <dgm:prSet presAssocID="{99368F5B-4810-4A56-8E81-FDE54873BED5}" presName="textRect" presStyleLbl="revTx" presStyleIdx="4" presStyleCnt="6">
        <dgm:presLayoutVars>
          <dgm:chMax val="1"/>
          <dgm:chPref val="1"/>
        </dgm:presLayoutVars>
      </dgm:prSet>
      <dgm:spPr/>
    </dgm:pt>
    <dgm:pt modelId="{CB0ACD4C-364C-4483-9480-B43EE43F9E5A}" type="pres">
      <dgm:prSet presAssocID="{A953D863-397D-4910-823F-DC34DE3E86F6}" presName="sibTrans" presStyleLbl="sibTrans2D1" presStyleIdx="0" presStyleCnt="0"/>
      <dgm:spPr/>
    </dgm:pt>
    <dgm:pt modelId="{DDE43C90-FA4B-4983-B8DD-A13CFBABA26F}" type="pres">
      <dgm:prSet presAssocID="{3B7A049E-CA97-4E76-81A2-189C33784BC7}" presName="compNode" presStyleCnt="0"/>
      <dgm:spPr/>
    </dgm:pt>
    <dgm:pt modelId="{24C12E1C-CA3C-4A4F-B1FE-0F193AF2FD59}" type="pres">
      <dgm:prSet presAssocID="{3B7A049E-CA97-4E76-81A2-189C33784BC7}" presName="iconBgRect" presStyleLbl="bgShp" presStyleIdx="5" presStyleCnt="6"/>
      <dgm:spPr/>
    </dgm:pt>
    <dgm:pt modelId="{682EABDB-683D-4E7C-AAFA-7B7A7D44EA67}" type="pres">
      <dgm:prSet presAssocID="{3B7A049E-CA97-4E76-81A2-189C33784BC7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are With Person"/>
        </a:ext>
      </dgm:extLst>
    </dgm:pt>
    <dgm:pt modelId="{7ADF24FB-67A5-42DF-BEA3-BB815A29E5DA}" type="pres">
      <dgm:prSet presAssocID="{3B7A049E-CA97-4E76-81A2-189C33784BC7}" presName="spaceRect" presStyleCnt="0"/>
      <dgm:spPr/>
    </dgm:pt>
    <dgm:pt modelId="{BDE3AAE5-2335-4CBB-B9AD-5F7A7F3AB547}" type="pres">
      <dgm:prSet presAssocID="{3B7A049E-CA97-4E76-81A2-189C33784BC7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677BEE0C-1850-405E-B936-9C1887D705B3}" srcId="{5EE92E8C-47A8-4C36-846E-205493A1799B}" destId="{60762A9D-25CE-4568-8DF6-F15CA387D206}" srcOrd="0" destOrd="0" parTransId="{0BD21CFB-DA39-4244-A5C9-6C46C49178E9}" sibTransId="{E5ED6DA3-7B4A-4AFC-BB6A-23960A280A90}"/>
    <dgm:cxn modelId="{01409F0D-41A6-4CED-B715-443A82BBDDDA}" type="presOf" srcId="{E5ED6DA3-7B4A-4AFC-BB6A-23960A280A90}" destId="{F0AA2900-E6E4-44F9-985C-712870ADD3D1}" srcOrd="0" destOrd="0" presId="urn:microsoft.com/office/officeart/2018/2/layout/IconCircleList"/>
    <dgm:cxn modelId="{2572772A-2BC3-4869-9B3C-BE4B7AF14677}" srcId="{5EE92E8C-47A8-4C36-846E-205493A1799B}" destId="{4047A61C-E2A2-4B39-B8CD-E394B1497BFB}" srcOrd="2" destOrd="0" parTransId="{674339B1-B2BA-43DA-AD21-AD6E507E2052}" sibTransId="{F2EBE4FE-7636-49B0-A591-01A99687B86E}"/>
    <dgm:cxn modelId="{FCB06B2F-F445-494F-943E-A15D556386EE}" type="presOf" srcId="{60762A9D-25CE-4568-8DF6-F15CA387D206}" destId="{5DE9824E-2A2C-4F63-8C2A-0356EF679D31}" srcOrd="0" destOrd="0" presId="urn:microsoft.com/office/officeart/2018/2/layout/IconCircleList"/>
    <dgm:cxn modelId="{AAF2E331-57C2-4701-8B43-5C6FE8073A0E}" type="presOf" srcId="{A953D863-397D-4910-823F-DC34DE3E86F6}" destId="{CB0ACD4C-364C-4483-9480-B43EE43F9E5A}" srcOrd="0" destOrd="0" presId="urn:microsoft.com/office/officeart/2018/2/layout/IconCircleList"/>
    <dgm:cxn modelId="{A7BB4935-36BC-4A70-A4F9-230565C8C685}" type="presOf" srcId="{523BF945-E306-4282-9512-3C66E6A663A0}" destId="{458164CA-A736-49E3-9E47-C54B6F4CA689}" srcOrd="0" destOrd="0" presId="urn:microsoft.com/office/officeart/2018/2/layout/IconCircleList"/>
    <dgm:cxn modelId="{6F2A9F38-3E88-4816-B26E-4AE70F801E36}" srcId="{5EE92E8C-47A8-4C36-846E-205493A1799B}" destId="{523BF945-E306-4282-9512-3C66E6A663A0}" srcOrd="1" destOrd="0" parTransId="{D4564B60-5C95-4DA9-8CCA-8DC1AC58A0A1}" sibTransId="{467FE311-2947-40EA-B451-392C79F973CD}"/>
    <dgm:cxn modelId="{145C935C-BD98-4E2F-9560-286C7B7A046B}" type="presOf" srcId="{4047A61C-E2A2-4B39-B8CD-E394B1497BFB}" destId="{B6881908-4AAF-4B1F-BC4C-750014C7F19D}" srcOrd="0" destOrd="0" presId="urn:microsoft.com/office/officeart/2018/2/layout/IconCircleList"/>
    <dgm:cxn modelId="{07FC0B67-7063-4D81-B31F-7576465285DB}" type="presOf" srcId="{467FE311-2947-40EA-B451-392C79F973CD}" destId="{F229352C-D486-4B65-8A83-9D338A200F06}" srcOrd="0" destOrd="0" presId="urn:microsoft.com/office/officeart/2018/2/layout/IconCircleList"/>
    <dgm:cxn modelId="{73E79978-97E0-490F-A730-9B113D2E3F27}" srcId="{5EE92E8C-47A8-4C36-846E-205493A1799B}" destId="{3B7A049E-CA97-4E76-81A2-189C33784BC7}" srcOrd="5" destOrd="0" parTransId="{5382FD71-F20A-4B45-9D4E-5112EDDEC1AB}" sibTransId="{1CE856EB-1C12-4C97-AB85-4DE55C42B77C}"/>
    <dgm:cxn modelId="{FEEEF08C-89D6-49E7-B287-F6CCFD6262C5}" type="presOf" srcId="{C5A74D61-065E-4C9A-AE4E-3A978D11E5C5}" destId="{02C35FF0-640E-44AF-B226-10E66C4CBFF8}" srcOrd="0" destOrd="0" presId="urn:microsoft.com/office/officeart/2018/2/layout/IconCircleList"/>
    <dgm:cxn modelId="{0B6D6290-35B0-43D2-8534-1C01D4ACAB9F}" type="presOf" srcId="{95518DD7-EC83-4384-878C-06A5E740698D}" destId="{83273D96-10C5-4841-96F9-6BD5FA587985}" srcOrd="0" destOrd="0" presId="urn:microsoft.com/office/officeart/2018/2/layout/IconCircleList"/>
    <dgm:cxn modelId="{ED0CE6B4-70DA-485F-A067-A010933C3A3B}" type="presOf" srcId="{F2EBE4FE-7636-49B0-A591-01A99687B86E}" destId="{9A168363-193A-45E2-8DCF-3B34FD4032FF}" srcOrd="0" destOrd="0" presId="urn:microsoft.com/office/officeart/2018/2/layout/IconCircleList"/>
    <dgm:cxn modelId="{D28C31DD-2810-4EDC-BABF-13561B69FC35}" srcId="{5EE92E8C-47A8-4C36-846E-205493A1799B}" destId="{99368F5B-4810-4A56-8E81-FDE54873BED5}" srcOrd="4" destOrd="0" parTransId="{C361BAF2-2B98-40C4-9309-453EDFF2FB81}" sibTransId="{A953D863-397D-4910-823F-DC34DE3E86F6}"/>
    <dgm:cxn modelId="{D0EF7DDF-40E5-4BDD-8079-E33857CE06C3}" srcId="{5EE92E8C-47A8-4C36-846E-205493A1799B}" destId="{C5A74D61-065E-4C9A-AE4E-3A978D11E5C5}" srcOrd="3" destOrd="0" parTransId="{D5015AA3-A04C-4B0B-AC15-B09D3AD5448F}" sibTransId="{95518DD7-EC83-4384-878C-06A5E740698D}"/>
    <dgm:cxn modelId="{DDA0D8DF-6B8F-4777-BCFB-CF9104D1246B}" type="presOf" srcId="{99368F5B-4810-4A56-8E81-FDE54873BED5}" destId="{4936379C-258F-4585-A807-70DFBCCFD4DD}" srcOrd="0" destOrd="0" presId="urn:microsoft.com/office/officeart/2018/2/layout/IconCircleList"/>
    <dgm:cxn modelId="{C214EBDF-6CBD-42E7-BE3C-1BEB0A6C99F6}" type="presOf" srcId="{3B7A049E-CA97-4E76-81A2-189C33784BC7}" destId="{BDE3AAE5-2335-4CBB-B9AD-5F7A7F3AB547}" srcOrd="0" destOrd="0" presId="urn:microsoft.com/office/officeart/2018/2/layout/IconCircleList"/>
    <dgm:cxn modelId="{EAB170E5-B462-4846-81E5-9FDBB644EBA0}" type="presOf" srcId="{5EE92E8C-47A8-4C36-846E-205493A1799B}" destId="{F74FB3F0-1BD9-4B9A-8819-BA0C60B9F380}" srcOrd="0" destOrd="0" presId="urn:microsoft.com/office/officeart/2018/2/layout/IconCircleList"/>
    <dgm:cxn modelId="{790AE8FE-33E3-4D06-B189-78E67C13C3E4}" type="presParOf" srcId="{F74FB3F0-1BD9-4B9A-8819-BA0C60B9F380}" destId="{6473DE27-3D92-4BA3-B64C-2C86C38999E6}" srcOrd="0" destOrd="0" presId="urn:microsoft.com/office/officeart/2018/2/layout/IconCircleList"/>
    <dgm:cxn modelId="{78AA1B31-DB82-4AA4-904A-C299B385066F}" type="presParOf" srcId="{6473DE27-3D92-4BA3-B64C-2C86C38999E6}" destId="{B292690C-9733-46B0-933F-742CFF513925}" srcOrd="0" destOrd="0" presId="urn:microsoft.com/office/officeart/2018/2/layout/IconCircleList"/>
    <dgm:cxn modelId="{C475AFF1-94EC-437A-A5BA-653CD2091A45}" type="presParOf" srcId="{B292690C-9733-46B0-933F-742CFF513925}" destId="{833688BC-C1F4-48EB-8554-943149681DF1}" srcOrd="0" destOrd="0" presId="urn:microsoft.com/office/officeart/2018/2/layout/IconCircleList"/>
    <dgm:cxn modelId="{709BD4C6-CE88-46D7-8E25-B27DF9976E23}" type="presParOf" srcId="{B292690C-9733-46B0-933F-742CFF513925}" destId="{F15DA97E-E8C0-4CC2-A09F-219310038E08}" srcOrd="1" destOrd="0" presId="urn:microsoft.com/office/officeart/2018/2/layout/IconCircleList"/>
    <dgm:cxn modelId="{DC9CB220-8606-4008-A8AE-9420AD9D8245}" type="presParOf" srcId="{B292690C-9733-46B0-933F-742CFF513925}" destId="{90419236-6DD8-4118-A8CE-C056953BF230}" srcOrd="2" destOrd="0" presId="urn:microsoft.com/office/officeart/2018/2/layout/IconCircleList"/>
    <dgm:cxn modelId="{C95A8C7A-CA43-4B9F-823D-43E06E69B7AA}" type="presParOf" srcId="{B292690C-9733-46B0-933F-742CFF513925}" destId="{5DE9824E-2A2C-4F63-8C2A-0356EF679D31}" srcOrd="3" destOrd="0" presId="urn:microsoft.com/office/officeart/2018/2/layout/IconCircleList"/>
    <dgm:cxn modelId="{8578E0E2-D2A3-45DE-8B51-4D1A568B1EA4}" type="presParOf" srcId="{6473DE27-3D92-4BA3-B64C-2C86C38999E6}" destId="{F0AA2900-E6E4-44F9-985C-712870ADD3D1}" srcOrd="1" destOrd="0" presId="urn:microsoft.com/office/officeart/2018/2/layout/IconCircleList"/>
    <dgm:cxn modelId="{17807C91-02BD-4BCF-8C40-18FF1A5C4E9B}" type="presParOf" srcId="{6473DE27-3D92-4BA3-B64C-2C86C38999E6}" destId="{56A5AA8C-08C8-4FBC-A2B0-D2915FB3DFDD}" srcOrd="2" destOrd="0" presId="urn:microsoft.com/office/officeart/2018/2/layout/IconCircleList"/>
    <dgm:cxn modelId="{D178515B-2D50-4160-8A7A-6BB50168CBE9}" type="presParOf" srcId="{56A5AA8C-08C8-4FBC-A2B0-D2915FB3DFDD}" destId="{C7BCE869-CE74-4187-9C56-DB222AD0C3B9}" srcOrd="0" destOrd="0" presId="urn:microsoft.com/office/officeart/2018/2/layout/IconCircleList"/>
    <dgm:cxn modelId="{9F23070A-F023-4717-85C7-C78866C6A053}" type="presParOf" srcId="{56A5AA8C-08C8-4FBC-A2B0-D2915FB3DFDD}" destId="{BE502FA2-14BE-4CB5-AA7F-5B8E2462E007}" srcOrd="1" destOrd="0" presId="urn:microsoft.com/office/officeart/2018/2/layout/IconCircleList"/>
    <dgm:cxn modelId="{4BC27F47-3E4E-4F3C-847D-893F66AA8DD4}" type="presParOf" srcId="{56A5AA8C-08C8-4FBC-A2B0-D2915FB3DFDD}" destId="{DFEE56CC-16D0-4F76-850C-0EABF3A4526C}" srcOrd="2" destOrd="0" presId="urn:microsoft.com/office/officeart/2018/2/layout/IconCircleList"/>
    <dgm:cxn modelId="{662673D0-2B2D-4B4A-928E-74AC13E40B80}" type="presParOf" srcId="{56A5AA8C-08C8-4FBC-A2B0-D2915FB3DFDD}" destId="{458164CA-A736-49E3-9E47-C54B6F4CA689}" srcOrd="3" destOrd="0" presId="urn:microsoft.com/office/officeart/2018/2/layout/IconCircleList"/>
    <dgm:cxn modelId="{49A77267-7914-4C99-9DD3-A9692DF5547C}" type="presParOf" srcId="{6473DE27-3D92-4BA3-B64C-2C86C38999E6}" destId="{F229352C-D486-4B65-8A83-9D338A200F06}" srcOrd="3" destOrd="0" presId="urn:microsoft.com/office/officeart/2018/2/layout/IconCircleList"/>
    <dgm:cxn modelId="{C2515F23-CF7D-4424-91ED-FFC2C0551DDD}" type="presParOf" srcId="{6473DE27-3D92-4BA3-B64C-2C86C38999E6}" destId="{EBDF9ED1-867F-4C5A-972D-28A131E391D7}" srcOrd="4" destOrd="0" presId="urn:microsoft.com/office/officeart/2018/2/layout/IconCircleList"/>
    <dgm:cxn modelId="{B1A387A9-80CB-4FB8-8947-B3E76CE215CA}" type="presParOf" srcId="{EBDF9ED1-867F-4C5A-972D-28A131E391D7}" destId="{3C453534-0C1C-4F8B-9C66-4C8ABE91EEA8}" srcOrd="0" destOrd="0" presId="urn:microsoft.com/office/officeart/2018/2/layout/IconCircleList"/>
    <dgm:cxn modelId="{F7040D1E-3B70-4905-8242-45F72565459A}" type="presParOf" srcId="{EBDF9ED1-867F-4C5A-972D-28A131E391D7}" destId="{9E9E6CF6-7B06-4A1A-BB95-5B0A92CF2FBB}" srcOrd="1" destOrd="0" presId="urn:microsoft.com/office/officeart/2018/2/layout/IconCircleList"/>
    <dgm:cxn modelId="{38B299A3-CC2C-464D-AF4C-9BAD6BAC868F}" type="presParOf" srcId="{EBDF9ED1-867F-4C5A-972D-28A131E391D7}" destId="{1AD10A88-A19C-4260-A734-E30623351904}" srcOrd="2" destOrd="0" presId="urn:microsoft.com/office/officeart/2018/2/layout/IconCircleList"/>
    <dgm:cxn modelId="{584218CF-F748-4902-91DB-E50F5DE42FF7}" type="presParOf" srcId="{EBDF9ED1-867F-4C5A-972D-28A131E391D7}" destId="{B6881908-4AAF-4B1F-BC4C-750014C7F19D}" srcOrd="3" destOrd="0" presId="urn:microsoft.com/office/officeart/2018/2/layout/IconCircleList"/>
    <dgm:cxn modelId="{FAB6AFE8-6C07-4E9E-8102-F244C3B0C0A8}" type="presParOf" srcId="{6473DE27-3D92-4BA3-B64C-2C86C38999E6}" destId="{9A168363-193A-45E2-8DCF-3B34FD4032FF}" srcOrd="5" destOrd="0" presId="urn:microsoft.com/office/officeart/2018/2/layout/IconCircleList"/>
    <dgm:cxn modelId="{DE119A9B-98AD-4070-B2E2-01DB6397E7A7}" type="presParOf" srcId="{6473DE27-3D92-4BA3-B64C-2C86C38999E6}" destId="{3E0A3F10-B0EB-4E16-A0A4-5A1B03F95F15}" srcOrd="6" destOrd="0" presId="urn:microsoft.com/office/officeart/2018/2/layout/IconCircleList"/>
    <dgm:cxn modelId="{2BBABCC8-BC26-4255-AEF8-F88B830D9C0D}" type="presParOf" srcId="{3E0A3F10-B0EB-4E16-A0A4-5A1B03F95F15}" destId="{E72F9875-D47E-4118-8013-2B73DCFFE510}" srcOrd="0" destOrd="0" presId="urn:microsoft.com/office/officeart/2018/2/layout/IconCircleList"/>
    <dgm:cxn modelId="{D1D73B79-BF07-4C4D-8B90-77FD0365CBB5}" type="presParOf" srcId="{3E0A3F10-B0EB-4E16-A0A4-5A1B03F95F15}" destId="{9009280D-1C19-441E-B398-C0E168F1AC99}" srcOrd="1" destOrd="0" presId="urn:microsoft.com/office/officeart/2018/2/layout/IconCircleList"/>
    <dgm:cxn modelId="{0345F419-809E-429B-8229-D09FDC73DA11}" type="presParOf" srcId="{3E0A3F10-B0EB-4E16-A0A4-5A1B03F95F15}" destId="{B1F925DE-45A1-4867-A4EE-B51786AC30B5}" srcOrd="2" destOrd="0" presId="urn:microsoft.com/office/officeart/2018/2/layout/IconCircleList"/>
    <dgm:cxn modelId="{4218FABC-FD60-44EC-86B2-DD2BECEC1D09}" type="presParOf" srcId="{3E0A3F10-B0EB-4E16-A0A4-5A1B03F95F15}" destId="{02C35FF0-640E-44AF-B226-10E66C4CBFF8}" srcOrd="3" destOrd="0" presId="urn:microsoft.com/office/officeart/2018/2/layout/IconCircleList"/>
    <dgm:cxn modelId="{85042C10-0F51-4E78-B5DE-D0A0E7AC81B5}" type="presParOf" srcId="{6473DE27-3D92-4BA3-B64C-2C86C38999E6}" destId="{83273D96-10C5-4841-96F9-6BD5FA587985}" srcOrd="7" destOrd="0" presId="urn:microsoft.com/office/officeart/2018/2/layout/IconCircleList"/>
    <dgm:cxn modelId="{60BA65B4-E0C0-4DE1-9D8A-6E49050296BB}" type="presParOf" srcId="{6473DE27-3D92-4BA3-B64C-2C86C38999E6}" destId="{67D8D0DF-1E41-48FC-95D2-BF77BCCAD34C}" srcOrd="8" destOrd="0" presId="urn:microsoft.com/office/officeart/2018/2/layout/IconCircleList"/>
    <dgm:cxn modelId="{C3825BDE-FD7B-4194-82A2-C960C390D88F}" type="presParOf" srcId="{67D8D0DF-1E41-48FC-95D2-BF77BCCAD34C}" destId="{A018664E-D54C-4C84-ACC4-050DF078B3BF}" srcOrd="0" destOrd="0" presId="urn:microsoft.com/office/officeart/2018/2/layout/IconCircleList"/>
    <dgm:cxn modelId="{DC3C00F5-6AA2-4A00-BE3D-AC9CB1EDACE4}" type="presParOf" srcId="{67D8D0DF-1E41-48FC-95D2-BF77BCCAD34C}" destId="{9ADA778D-3DA3-4C20-8743-329F1FB8F880}" srcOrd="1" destOrd="0" presId="urn:microsoft.com/office/officeart/2018/2/layout/IconCircleList"/>
    <dgm:cxn modelId="{84607D8A-7662-4DBB-8CAF-CAA6DD60CD88}" type="presParOf" srcId="{67D8D0DF-1E41-48FC-95D2-BF77BCCAD34C}" destId="{8E44F76E-7260-4987-B887-DE397AC81758}" srcOrd="2" destOrd="0" presId="urn:microsoft.com/office/officeart/2018/2/layout/IconCircleList"/>
    <dgm:cxn modelId="{29A5CC26-CEC3-43AE-BE25-DDFD62E5112D}" type="presParOf" srcId="{67D8D0DF-1E41-48FC-95D2-BF77BCCAD34C}" destId="{4936379C-258F-4585-A807-70DFBCCFD4DD}" srcOrd="3" destOrd="0" presId="urn:microsoft.com/office/officeart/2018/2/layout/IconCircleList"/>
    <dgm:cxn modelId="{D5661C2E-AA1A-4CDB-9C3E-C65AEFD1965A}" type="presParOf" srcId="{6473DE27-3D92-4BA3-B64C-2C86C38999E6}" destId="{CB0ACD4C-364C-4483-9480-B43EE43F9E5A}" srcOrd="9" destOrd="0" presId="urn:microsoft.com/office/officeart/2018/2/layout/IconCircleList"/>
    <dgm:cxn modelId="{7A93AEA1-9F8C-4E0B-A668-C3A6BD090272}" type="presParOf" srcId="{6473DE27-3D92-4BA3-B64C-2C86C38999E6}" destId="{DDE43C90-FA4B-4983-B8DD-A13CFBABA26F}" srcOrd="10" destOrd="0" presId="urn:microsoft.com/office/officeart/2018/2/layout/IconCircleList"/>
    <dgm:cxn modelId="{F556417A-8469-4151-B6D1-4B556D746BDA}" type="presParOf" srcId="{DDE43C90-FA4B-4983-B8DD-A13CFBABA26F}" destId="{24C12E1C-CA3C-4A4F-B1FE-0F193AF2FD59}" srcOrd="0" destOrd="0" presId="urn:microsoft.com/office/officeart/2018/2/layout/IconCircleList"/>
    <dgm:cxn modelId="{C1E29B6B-97EC-48EF-933B-1757F0B3A591}" type="presParOf" srcId="{DDE43C90-FA4B-4983-B8DD-A13CFBABA26F}" destId="{682EABDB-683D-4E7C-AAFA-7B7A7D44EA67}" srcOrd="1" destOrd="0" presId="urn:microsoft.com/office/officeart/2018/2/layout/IconCircleList"/>
    <dgm:cxn modelId="{100CD903-46B1-48B6-879B-6DEEE86307B0}" type="presParOf" srcId="{DDE43C90-FA4B-4983-B8DD-A13CFBABA26F}" destId="{7ADF24FB-67A5-42DF-BEA3-BB815A29E5DA}" srcOrd="2" destOrd="0" presId="urn:microsoft.com/office/officeart/2018/2/layout/IconCircleList"/>
    <dgm:cxn modelId="{1A2DE3DD-F38C-47CE-BA18-D8F09F5EA643}" type="presParOf" srcId="{DDE43C90-FA4B-4983-B8DD-A13CFBABA26F}" destId="{BDE3AAE5-2335-4CBB-B9AD-5F7A7F3AB547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B16118-E686-47EA-A867-728BF0DBD768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1" csCatId="colorful" phldr="1"/>
      <dgm:spPr/>
    </dgm:pt>
    <dgm:pt modelId="{54A02B30-437E-466C-97F1-AC023A9E5541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Poppins" pitchFamily="2" charset="77"/>
              <a:cs typeface="Poppins" pitchFamily="2" charset="77"/>
            </a:rPr>
            <a:t>Project plan</a:t>
          </a:r>
        </a:p>
      </dgm:t>
    </dgm:pt>
    <dgm:pt modelId="{16475920-0F17-419B-9097-0717C2CE4D53}" type="parTrans" cxnId="{2A260FEF-B592-4DB9-8C3E-2D2E4B6F1717}">
      <dgm:prSet/>
      <dgm:spPr/>
      <dgm:t>
        <a:bodyPr/>
        <a:lstStyle/>
        <a:p>
          <a:endParaRPr lang="en-GB"/>
        </a:p>
      </dgm:t>
    </dgm:pt>
    <dgm:pt modelId="{BE301E3E-C0AD-4DDC-8834-01EA3C3B9CD8}" type="sibTrans" cxnId="{2A260FEF-B592-4DB9-8C3E-2D2E4B6F1717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0E86A9C9-D9D7-45F9-8B01-D6E23B8B2625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Poppins" pitchFamily="2" charset="77"/>
              <a:cs typeface="Poppins" pitchFamily="2" charset="77"/>
            </a:rPr>
            <a:t>ToC visual</a:t>
          </a:r>
        </a:p>
      </dgm:t>
    </dgm:pt>
    <dgm:pt modelId="{D9F26818-9C3B-4CB7-A1E0-81783DF1B1D7}" type="parTrans" cxnId="{920C82BB-90F2-4F19-82AE-CE39F29A51F9}">
      <dgm:prSet/>
      <dgm:spPr/>
      <dgm:t>
        <a:bodyPr/>
        <a:lstStyle/>
        <a:p>
          <a:endParaRPr lang="en-GB"/>
        </a:p>
      </dgm:t>
    </dgm:pt>
    <dgm:pt modelId="{A70A1222-33A0-4190-8B21-3599C63F2367}" type="sibTrans" cxnId="{920C82BB-90F2-4F19-82AE-CE39F29A51F9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86A7CCCB-A862-4311-9DD8-93BECE22C665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 dirty="0" err="1">
              <a:latin typeface="Poppins" pitchFamily="2" charset="77"/>
              <a:cs typeface="Poppins" pitchFamily="2" charset="77"/>
            </a:rPr>
            <a:t>ToC</a:t>
          </a:r>
          <a:r>
            <a:rPr lang="en-GB" dirty="0">
              <a:latin typeface="Poppins" pitchFamily="2" charset="77"/>
              <a:cs typeface="Poppins" pitchFamily="2" charset="77"/>
            </a:rPr>
            <a:t> template for the narrative</a:t>
          </a:r>
        </a:p>
      </dgm:t>
    </dgm:pt>
    <dgm:pt modelId="{971B1480-9AA6-45DE-9945-0DE09ABDD98C}" type="parTrans" cxnId="{A3E3986A-D648-4044-BBBA-4AEA939E8754}">
      <dgm:prSet/>
      <dgm:spPr/>
      <dgm:t>
        <a:bodyPr/>
        <a:lstStyle/>
        <a:p>
          <a:endParaRPr lang="en-GB"/>
        </a:p>
      </dgm:t>
    </dgm:pt>
    <dgm:pt modelId="{E6DAC6A2-DD06-4A55-918E-EA14F8732728}" type="sibTrans" cxnId="{A3E3986A-D648-4044-BBBA-4AEA939E8754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79FD4B29-4020-4D10-84A6-D4BD45547161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Poppins" pitchFamily="2" charset="77"/>
              <a:cs typeface="Poppins" pitchFamily="2" charset="77"/>
            </a:rPr>
            <a:t>ToC visual and narrative</a:t>
          </a:r>
        </a:p>
      </dgm:t>
    </dgm:pt>
    <dgm:pt modelId="{CFB5106E-E004-4DEA-A85E-0B129C849BC5}" type="parTrans" cxnId="{58A34137-6E3E-4BE7-BB43-1586021A73F6}">
      <dgm:prSet/>
      <dgm:spPr/>
      <dgm:t>
        <a:bodyPr/>
        <a:lstStyle/>
        <a:p>
          <a:endParaRPr lang="en-GB"/>
        </a:p>
      </dgm:t>
    </dgm:pt>
    <dgm:pt modelId="{7CAC22CA-BE14-4EAB-988F-712C61DC5E6D}" type="sibTrans" cxnId="{58A34137-6E3E-4BE7-BB43-1586021A73F6}">
      <dgm:prSet/>
      <dgm:spPr/>
      <dgm:t>
        <a:bodyPr/>
        <a:lstStyle/>
        <a:p>
          <a:endParaRPr lang="en-GB"/>
        </a:p>
      </dgm:t>
    </dgm:pt>
    <dgm:pt modelId="{17A5269D-DF6E-43DA-A7E6-36BB9E12B247}" type="pres">
      <dgm:prSet presAssocID="{B2B16118-E686-47EA-A867-728BF0DBD768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9A5C0DA8-1DFF-485F-9EB8-919FD9DE186B}" type="pres">
      <dgm:prSet presAssocID="{54A02B30-437E-466C-97F1-AC023A9E5541}" presName="parentText1" presStyleLbl="node1" presStyleIdx="0" presStyleCnt="4">
        <dgm:presLayoutVars>
          <dgm:chMax/>
          <dgm:chPref val="3"/>
          <dgm:bulletEnabled val="1"/>
        </dgm:presLayoutVars>
      </dgm:prSet>
      <dgm:spPr/>
    </dgm:pt>
    <dgm:pt modelId="{C76DB2E0-4480-4042-986A-160D109EC2AA}" type="pres">
      <dgm:prSet presAssocID="{0E86A9C9-D9D7-45F9-8B01-D6E23B8B2625}" presName="parentText2" presStyleLbl="node1" presStyleIdx="1" presStyleCnt="4">
        <dgm:presLayoutVars>
          <dgm:chMax/>
          <dgm:chPref val="3"/>
          <dgm:bulletEnabled val="1"/>
        </dgm:presLayoutVars>
      </dgm:prSet>
      <dgm:spPr/>
    </dgm:pt>
    <dgm:pt modelId="{957467E0-DA34-4E51-A8C9-054067865666}" type="pres">
      <dgm:prSet presAssocID="{86A7CCCB-A862-4311-9DD8-93BECE22C665}" presName="parentText3" presStyleLbl="node1" presStyleIdx="2" presStyleCnt="4">
        <dgm:presLayoutVars>
          <dgm:chMax/>
          <dgm:chPref val="3"/>
          <dgm:bulletEnabled val="1"/>
        </dgm:presLayoutVars>
      </dgm:prSet>
      <dgm:spPr/>
    </dgm:pt>
    <dgm:pt modelId="{A1AFF668-3022-4D28-A358-F0798A167EFE}" type="pres">
      <dgm:prSet presAssocID="{79FD4B29-4020-4D10-84A6-D4BD45547161}" presName="parentText4" presStyleLbl="node1" presStyleIdx="3" presStyleCnt="4">
        <dgm:presLayoutVars>
          <dgm:chMax/>
          <dgm:chPref val="3"/>
          <dgm:bulletEnabled val="1"/>
        </dgm:presLayoutVars>
      </dgm:prSet>
      <dgm:spPr/>
    </dgm:pt>
  </dgm:ptLst>
  <dgm:cxnLst>
    <dgm:cxn modelId="{58A34137-6E3E-4BE7-BB43-1586021A73F6}" srcId="{B2B16118-E686-47EA-A867-728BF0DBD768}" destId="{79FD4B29-4020-4D10-84A6-D4BD45547161}" srcOrd="3" destOrd="0" parTransId="{CFB5106E-E004-4DEA-A85E-0B129C849BC5}" sibTransId="{7CAC22CA-BE14-4EAB-988F-712C61DC5E6D}"/>
    <dgm:cxn modelId="{4CAE8F38-AE89-431C-98DB-64B4D28C8071}" type="presOf" srcId="{86A7CCCB-A862-4311-9DD8-93BECE22C665}" destId="{957467E0-DA34-4E51-A8C9-054067865666}" srcOrd="0" destOrd="0" presId="urn:microsoft.com/office/officeart/2009/3/layout/IncreasingArrowsProcess"/>
    <dgm:cxn modelId="{BB24E45B-1896-4691-B415-0595C11A61DA}" type="presOf" srcId="{B2B16118-E686-47EA-A867-728BF0DBD768}" destId="{17A5269D-DF6E-43DA-A7E6-36BB9E12B247}" srcOrd="0" destOrd="0" presId="urn:microsoft.com/office/officeart/2009/3/layout/IncreasingArrowsProcess"/>
    <dgm:cxn modelId="{A3E3986A-D648-4044-BBBA-4AEA939E8754}" srcId="{B2B16118-E686-47EA-A867-728BF0DBD768}" destId="{86A7CCCB-A862-4311-9DD8-93BECE22C665}" srcOrd="2" destOrd="0" parTransId="{971B1480-9AA6-45DE-9945-0DE09ABDD98C}" sibTransId="{E6DAC6A2-DD06-4A55-918E-EA14F8732728}"/>
    <dgm:cxn modelId="{1AEA7F96-D8A9-4FE5-9999-E3ECAE4AF356}" type="presOf" srcId="{54A02B30-437E-466C-97F1-AC023A9E5541}" destId="{9A5C0DA8-1DFF-485F-9EB8-919FD9DE186B}" srcOrd="0" destOrd="0" presId="urn:microsoft.com/office/officeart/2009/3/layout/IncreasingArrowsProcess"/>
    <dgm:cxn modelId="{920C82BB-90F2-4F19-82AE-CE39F29A51F9}" srcId="{B2B16118-E686-47EA-A867-728BF0DBD768}" destId="{0E86A9C9-D9D7-45F9-8B01-D6E23B8B2625}" srcOrd="1" destOrd="0" parTransId="{D9F26818-9C3B-4CB7-A1E0-81783DF1B1D7}" sibTransId="{A70A1222-33A0-4190-8B21-3599C63F2367}"/>
    <dgm:cxn modelId="{F22501C4-B8D3-441E-8513-07518D80DB2F}" type="presOf" srcId="{79FD4B29-4020-4D10-84A6-D4BD45547161}" destId="{A1AFF668-3022-4D28-A358-F0798A167EFE}" srcOrd="0" destOrd="0" presId="urn:microsoft.com/office/officeart/2009/3/layout/IncreasingArrowsProcess"/>
    <dgm:cxn modelId="{2A260FEF-B592-4DB9-8C3E-2D2E4B6F1717}" srcId="{B2B16118-E686-47EA-A867-728BF0DBD768}" destId="{54A02B30-437E-466C-97F1-AC023A9E5541}" srcOrd="0" destOrd="0" parTransId="{16475920-0F17-419B-9097-0717C2CE4D53}" sibTransId="{BE301E3E-C0AD-4DDC-8834-01EA3C3B9CD8}"/>
    <dgm:cxn modelId="{F85C66F4-E729-4766-9322-D63DEC2AC19F}" type="presOf" srcId="{0E86A9C9-D9D7-45F9-8B01-D6E23B8B2625}" destId="{C76DB2E0-4480-4042-986A-160D109EC2AA}" srcOrd="0" destOrd="0" presId="urn:microsoft.com/office/officeart/2009/3/layout/IncreasingArrowsProcess"/>
    <dgm:cxn modelId="{4E0CF56B-0463-460E-AA6E-749812E2B8C3}" type="presParOf" srcId="{17A5269D-DF6E-43DA-A7E6-36BB9E12B247}" destId="{9A5C0DA8-1DFF-485F-9EB8-919FD9DE186B}" srcOrd="0" destOrd="0" presId="urn:microsoft.com/office/officeart/2009/3/layout/IncreasingArrowsProcess"/>
    <dgm:cxn modelId="{A970E863-61C5-44E9-AD50-D94A1B749AEB}" type="presParOf" srcId="{17A5269D-DF6E-43DA-A7E6-36BB9E12B247}" destId="{C76DB2E0-4480-4042-986A-160D109EC2AA}" srcOrd="1" destOrd="0" presId="urn:microsoft.com/office/officeart/2009/3/layout/IncreasingArrowsProcess"/>
    <dgm:cxn modelId="{BD49E679-6646-4285-BC76-064C390B539D}" type="presParOf" srcId="{17A5269D-DF6E-43DA-A7E6-36BB9E12B247}" destId="{957467E0-DA34-4E51-A8C9-054067865666}" srcOrd="2" destOrd="0" presId="urn:microsoft.com/office/officeart/2009/3/layout/IncreasingArrowsProcess"/>
    <dgm:cxn modelId="{D26B8B73-9F94-49C0-8260-1A7A8DA94F39}" type="presParOf" srcId="{17A5269D-DF6E-43DA-A7E6-36BB9E12B247}" destId="{A1AFF668-3022-4D28-A358-F0798A167EFE}" srcOrd="3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670E8B-D3CA-4A02-9FC5-B9EB77DFFA51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A81447F-49CC-48EC-AC0C-882E0A0D5E29}">
      <dgm:prSet phldrT="[Text]" custT="1"/>
      <dgm:spPr/>
      <dgm:t>
        <a:bodyPr/>
        <a:lstStyle/>
        <a:p>
          <a:pPr algn="ctr"/>
          <a:r>
            <a:rPr lang="en-GB" sz="2300" b="1" dirty="0"/>
            <a:t>Theory of Change </a:t>
          </a:r>
          <a:r>
            <a:rPr lang="en-GB" sz="2300" dirty="0"/>
            <a:t>(develop or revise)</a:t>
          </a:r>
        </a:p>
      </dgm:t>
    </dgm:pt>
    <dgm:pt modelId="{00C01037-4426-413D-8327-3ADD0E9B988E}" type="parTrans" cxnId="{1013C0CC-FDD3-440D-A473-BCF15D4D9235}">
      <dgm:prSet/>
      <dgm:spPr/>
      <dgm:t>
        <a:bodyPr/>
        <a:lstStyle/>
        <a:p>
          <a:pPr algn="ctr"/>
          <a:endParaRPr lang="en-GB"/>
        </a:p>
      </dgm:t>
    </dgm:pt>
    <dgm:pt modelId="{BE93929E-AF77-43B5-91AC-DF3EA39C0C3E}" type="sibTrans" cxnId="{1013C0CC-FDD3-440D-A473-BCF15D4D9235}">
      <dgm:prSet/>
      <dgm:spPr>
        <a:solidFill>
          <a:srgbClr val="1D639B"/>
        </a:solidFill>
        <a:ln>
          <a:solidFill>
            <a:srgbClr val="1D499B"/>
          </a:solidFill>
        </a:ln>
      </dgm:spPr>
      <dgm:t>
        <a:bodyPr/>
        <a:lstStyle/>
        <a:p>
          <a:pPr algn="ctr"/>
          <a:endParaRPr lang="en-GB" dirty="0"/>
        </a:p>
      </dgm:t>
    </dgm:pt>
    <dgm:pt modelId="{6131AA7A-586E-45DB-8303-DFA38EC08E4C}">
      <dgm:prSet phldrT="[Text]" custT="1"/>
      <dgm:spPr/>
      <dgm:t>
        <a:bodyPr/>
        <a:lstStyle/>
        <a:p>
          <a:pPr algn="ctr"/>
          <a:r>
            <a:rPr lang="en-GB" sz="2200" dirty="0"/>
            <a:t>Formulate </a:t>
          </a:r>
          <a:r>
            <a:rPr lang="en-GB" sz="2200" b="1" dirty="0"/>
            <a:t>Outcome Evaluation Plan</a:t>
          </a:r>
        </a:p>
      </dgm:t>
    </dgm:pt>
    <dgm:pt modelId="{61FF0E1C-353B-458C-A33E-26BF62DEA9EE}" type="parTrans" cxnId="{9D6D4732-F4B2-45EB-8185-FA32BA70D64A}">
      <dgm:prSet/>
      <dgm:spPr/>
      <dgm:t>
        <a:bodyPr/>
        <a:lstStyle/>
        <a:p>
          <a:pPr algn="ctr"/>
          <a:endParaRPr lang="en-GB"/>
        </a:p>
      </dgm:t>
    </dgm:pt>
    <dgm:pt modelId="{A387DA88-9E7A-439A-A60A-67CF1F742C5E}" type="sibTrans" cxnId="{9D6D4732-F4B2-45EB-8185-FA32BA70D64A}">
      <dgm:prSet/>
      <dgm:spPr>
        <a:solidFill>
          <a:srgbClr val="1D639B"/>
        </a:solidFill>
        <a:ln>
          <a:solidFill>
            <a:srgbClr val="1D499B"/>
          </a:solidFill>
        </a:ln>
      </dgm:spPr>
      <dgm:t>
        <a:bodyPr/>
        <a:lstStyle/>
        <a:p>
          <a:pPr algn="ctr"/>
          <a:endParaRPr lang="en-GB" dirty="0"/>
        </a:p>
      </dgm:t>
    </dgm:pt>
    <dgm:pt modelId="{201504D4-EAC1-442B-9F34-514ADA00AF95}">
      <dgm:prSet phldrT="[Text]" custT="1"/>
      <dgm:spPr/>
      <dgm:t>
        <a:bodyPr/>
        <a:lstStyle/>
        <a:p>
          <a:pPr algn="ctr"/>
          <a:r>
            <a:rPr lang="en-GB" sz="2100" dirty="0"/>
            <a:t>Conduct </a:t>
          </a:r>
          <a:r>
            <a:rPr lang="en-GB" sz="2100" b="1" dirty="0"/>
            <a:t>Evaluation</a:t>
          </a:r>
          <a:r>
            <a:rPr lang="en-GB" sz="2100" dirty="0"/>
            <a:t> (short- and medium-term outcomes)  </a:t>
          </a:r>
        </a:p>
      </dgm:t>
    </dgm:pt>
    <dgm:pt modelId="{D9C0918F-A59E-4D6C-BE2B-38C7B91956FE}" type="parTrans" cxnId="{91D9DA1F-91B0-433E-BB45-A5BF7FB78A52}">
      <dgm:prSet/>
      <dgm:spPr/>
      <dgm:t>
        <a:bodyPr/>
        <a:lstStyle/>
        <a:p>
          <a:pPr algn="ctr"/>
          <a:endParaRPr lang="en-GB"/>
        </a:p>
      </dgm:t>
    </dgm:pt>
    <dgm:pt modelId="{41D8A798-96A2-4A0F-BCE3-2A520F2C651A}" type="sibTrans" cxnId="{91D9DA1F-91B0-433E-BB45-A5BF7FB78A52}">
      <dgm:prSet/>
      <dgm:spPr>
        <a:solidFill>
          <a:srgbClr val="1D639B"/>
        </a:solidFill>
        <a:ln>
          <a:solidFill>
            <a:srgbClr val="1D499B"/>
          </a:solidFill>
        </a:ln>
      </dgm:spPr>
      <dgm:t>
        <a:bodyPr/>
        <a:lstStyle/>
        <a:p>
          <a:pPr algn="ctr"/>
          <a:endParaRPr lang="en-GB" dirty="0"/>
        </a:p>
      </dgm:t>
    </dgm:pt>
    <dgm:pt modelId="{EFFA0D53-FEE0-4983-ADEF-0DE7AF1F7E38}">
      <dgm:prSet phldrT="[Text]" custT="1"/>
      <dgm:spPr/>
      <dgm:t>
        <a:bodyPr/>
        <a:lstStyle/>
        <a:p>
          <a:pPr algn="ctr"/>
          <a:r>
            <a:rPr lang="en-GB" sz="2200" dirty="0"/>
            <a:t>Reflect on the </a:t>
          </a:r>
          <a:r>
            <a:rPr lang="en-GB" sz="2200" b="1" dirty="0"/>
            <a:t>Evidence</a:t>
          </a:r>
          <a:r>
            <a:rPr lang="en-GB" sz="2200" dirty="0"/>
            <a:t> of  change or impact</a:t>
          </a:r>
        </a:p>
      </dgm:t>
    </dgm:pt>
    <dgm:pt modelId="{AB96A9F8-7CCD-4F4E-9922-CD54F5283CEE}" type="parTrans" cxnId="{6DD85772-475B-445E-AB37-9FA711A3BAA4}">
      <dgm:prSet/>
      <dgm:spPr/>
      <dgm:t>
        <a:bodyPr/>
        <a:lstStyle/>
        <a:p>
          <a:pPr algn="ctr"/>
          <a:endParaRPr lang="en-GB"/>
        </a:p>
      </dgm:t>
    </dgm:pt>
    <dgm:pt modelId="{001D1184-06A7-491B-B6B4-7B5737D9533F}" type="sibTrans" cxnId="{6DD85772-475B-445E-AB37-9FA711A3BAA4}">
      <dgm:prSet/>
      <dgm:spPr>
        <a:solidFill>
          <a:srgbClr val="1D639B"/>
        </a:solidFill>
        <a:ln>
          <a:solidFill>
            <a:srgbClr val="1D499B"/>
          </a:solidFill>
        </a:ln>
      </dgm:spPr>
      <dgm:t>
        <a:bodyPr/>
        <a:lstStyle/>
        <a:p>
          <a:pPr algn="ctr"/>
          <a:endParaRPr lang="en-GB" dirty="0"/>
        </a:p>
      </dgm:t>
    </dgm:pt>
    <dgm:pt modelId="{55E4BE5C-6638-4CB6-8C1A-102047A645E8}" type="pres">
      <dgm:prSet presAssocID="{6A670E8B-D3CA-4A02-9FC5-B9EB77DFFA51}" presName="cycle" presStyleCnt="0">
        <dgm:presLayoutVars>
          <dgm:dir/>
          <dgm:resizeHandles val="exact"/>
        </dgm:presLayoutVars>
      </dgm:prSet>
      <dgm:spPr/>
    </dgm:pt>
    <dgm:pt modelId="{1D79D527-55A9-47E9-9F4C-3295CE4E80F7}" type="pres">
      <dgm:prSet presAssocID="{5A81447F-49CC-48EC-AC0C-882E0A0D5E29}" presName="node" presStyleLbl="node1" presStyleIdx="0" presStyleCnt="4" custScaleX="150766">
        <dgm:presLayoutVars>
          <dgm:bulletEnabled val="1"/>
        </dgm:presLayoutVars>
      </dgm:prSet>
      <dgm:spPr/>
    </dgm:pt>
    <dgm:pt modelId="{CA53E089-7C44-4871-BC5F-F798E0E53260}" type="pres">
      <dgm:prSet presAssocID="{BE93929E-AF77-43B5-91AC-DF3EA39C0C3E}" presName="sibTrans" presStyleLbl="sibTrans2D1" presStyleIdx="0" presStyleCnt="4" custScaleX="111854" custScaleY="41223"/>
      <dgm:spPr/>
    </dgm:pt>
    <dgm:pt modelId="{6DF0C369-084E-410D-9190-5CC005863C9E}" type="pres">
      <dgm:prSet presAssocID="{BE93929E-AF77-43B5-91AC-DF3EA39C0C3E}" presName="connectorText" presStyleLbl="sibTrans2D1" presStyleIdx="0" presStyleCnt="4"/>
      <dgm:spPr/>
    </dgm:pt>
    <dgm:pt modelId="{AD20301E-4A75-47C4-8D20-E1CA993D9B25}" type="pres">
      <dgm:prSet presAssocID="{6131AA7A-586E-45DB-8303-DFA38EC08E4C}" presName="node" presStyleLbl="node1" presStyleIdx="1" presStyleCnt="4" custScaleX="150657">
        <dgm:presLayoutVars>
          <dgm:bulletEnabled val="1"/>
        </dgm:presLayoutVars>
      </dgm:prSet>
      <dgm:spPr/>
    </dgm:pt>
    <dgm:pt modelId="{F97C591E-5860-476A-811E-752C83F4638E}" type="pres">
      <dgm:prSet presAssocID="{A387DA88-9E7A-439A-A60A-67CF1F742C5E}" presName="sibTrans" presStyleLbl="sibTrans2D1" presStyleIdx="1" presStyleCnt="4" custScaleX="111347" custScaleY="41538"/>
      <dgm:spPr/>
    </dgm:pt>
    <dgm:pt modelId="{A27B7888-AC59-4C57-853D-EBB6AC827D59}" type="pres">
      <dgm:prSet presAssocID="{A387DA88-9E7A-439A-A60A-67CF1F742C5E}" presName="connectorText" presStyleLbl="sibTrans2D1" presStyleIdx="1" presStyleCnt="4"/>
      <dgm:spPr/>
    </dgm:pt>
    <dgm:pt modelId="{A720D805-D9E6-4C18-80F5-9CC0E144428E}" type="pres">
      <dgm:prSet presAssocID="{201504D4-EAC1-442B-9F34-514ADA00AF95}" presName="node" presStyleLbl="node1" presStyleIdx="2" presStyleCnt="4" custScaleX="150657">
        <dgm:presLayoutVars>
          <dgm:bulletEnabled val="1"/>
        </dgm:presLayoutVars>
      </dgm:prSet>
      <dgm:spPr/>
    </dgm:pt>
    <dgm:pt modelId="{6D47ACAD-854F-486F-93D0-B493B98679A1}" type="pres">
      <dgm:prSet presAssocID="{41D8A798-96A2-4A0F-BCE3-2A520F2C651A}" presName="sibTrans" presStyleLbl="sibTrans2D1" presStyleIdx="2" presStyleCnt="4" custScaleX="111347" custScaleY="41538"/>
      <dgm:spPr/>
    </dgm:pt>
    <dgm:pt modelId="{2CB0600B-2A5F-457D-8B27-570F8FB41473}" type="pres">
      <dgm:prSet presAssocID="{41D8A798-96A2-4A0F-BCE3-2A520F2C651A}" presName="connectorText" presStyleLbl="sibTrans2D1" presStyleIdx="2" presStyleCnt="4"/>
      <dgm:spPr/>
    </dgm:pt>
    <dgm:pt modelId="{C5D19A73-5E2D-46BA-BE1B-BF3546BF2F17}" type="pres">
      <dgm:prSet presAssocID="{EFFA0D53-FEE0-4983-ADEF-0DE7AF1F7E38}" presName="node" presStyleLbl="node1" presStyleIdx="3" presStyleCnt="4" custScaleX="150657">
        <dgm:presLayoutVars>
          <dgm:bulletEnabled val="1"/>
        </dgm:presLayoutVars>
      </dgm:prSet>
      <dgm:spPr/>
    </dgm:pt>
    <dgm:pt modelId="{D723B780-D371-4ECA-A7C5-C82FA1368D80}" type="pres">
      <dgm:prSet presAssocID="{001D1184-06A7-491B-B6B4-7B5737D9533F}" presName="sibTrans" presStyleLbl="sibTrans2D1" presStyleIdx="3" presStyleCnt="4" custScaleX="111392" custScaleY="41538"/>
      <dgm:spPr/>
    </dgm:pt>
    <dgm:pt modelId="{EAB6179D-292A-4EB4-ACDB-09FC7B277441}" type="pres">
      <dgm:prSet presAssocID="{001D1184-06A7-491B-B6B4-7B5737D9533F}" presName="connectorText" presStyleLbl="sibTrans2D1" presStyleIdx="3" presStyleCnt="4"/>
      <dgm:spPr/>
    </dgm:pt>
  </dgm:ptLst>
  <dgm:cxnLst>
    <dgm:cxn modelId="{91D9DA1F-91B0-433E-BB45-A5BF7FB78A52}" srcId="{6A670E8B-D3CA-4A02-9FC5-B9EB77DFFA51}" destId="{201504D4-EAC1-442B-9F34-514ADA00AF95}" srcOrd="2" destOrd="0" parTransId="{D9C0918F-A59E-4D6C-BE2B-38C7B91956FE}" sibTransId="{41D8A798-96A2-4A0F-BCE3-2A520F2C651A}"/>
    <dgm:cxn modelId="{E9D6F227-F2F6-48A1-B01E-9A0AD415249A}" type="presOf" srcId="{A387DA88-9E7A-439A-A60A-67CF1F742C5E}" destId="{A27B7888-AC59-4C57-853D-EBB6AC827D59}" srcOrd="1" destOrd="0" presId="urn:microsoft.com/office/officeart/2005/8/layout/cycle2"/>
    <dgm:cxn modelId="{9D6D4732-F4B2-45EB-8185-FA32BA70D64A}" srcId="{6A670E8B-D3CA-4A02-9FC5-B9EB77DFFA51}" destId="{6131AA7A-586E-45DB-8303-DFA38EC08E4C}" srcOrd="1" destOrd="0" parTransId="{61FF0E1C-353B-458C-A33E-26BF62DEA9EE}" sibTransId="{A387DA88-9E7A-439A-A60A-67CF1F742C5E}"/>
    <dgm:cxn modelId="{7C455142-3A6E-40E0-AC2F-AC5F95F5D31B}" type="presOf" srcId="{BE93929E-AF77-43B5-91AC-DF3EA39C0C3E}" destId="{6DF0C369-084E-410D-9190-5CC005863C9E}" srcOrd="1" destOrd="0" presId="urn:microsoft.com/office/officeart/2005/8/layout/cycle2"/>
    <dgm:cxn modelId="{C0D48867-2F7A-4656-85F3-67C8BFE4B504}" type="presOf" srcId="{BE93929E-AF77-43B5-91AC-DF3EA39C0C3E}" destId="{CA53E089-7C44-4871-BC5F-F798E0E53260}" srcOrd="0" destOrd="0" presId="urn:microsoft.com/office/officeart/2005/8/layout/cycle2"/>
    <dgm:cxn modelId="{E179A56C-88F0-40B1-9F5B-4DFD8455F5F1}" type="presOf" srcId="{6A670E8B-D3CA-4A02-9FC5-B9EB77DFFA51}" destId="{55E4BE5C-6638-4CB6-8C1A-102047A645E8}" srcOrd="0" destOrd="0" presId="urn:microsoft.com/office/officeart/2005/8/layout/cycle2"/>
    <dgm:cxn modelId="{29D22C6F-4009-440B-8C8D-616DEFBE8D5F}" type="presOf" srcId="{001D1184-06A7-491B-B6B4-7B5737D9533F}" destId="{D723B780-D371-4ECA-A7C5-C82FA1368D80}" srcOrd="0" destOrd="0" presId="urn:microsoft.com/office/officeart/2005/8/layout/cycle2"/>
    <dgm:cxn modelId="{6DD85772-475B-445E-AB37-9FA711A3BAA4}" srcId="{6A670E8B-D3CA-4A02-9FC5-B9EB77DFFA51}" destId="{EFFA0D53-FEE0-4983-ADEF-0DE7AF1F7E38}" srcOrd="3" destOrd="0" parTransId="{AB96A9F8-7CCD-4F4E-9922-CD54F5283CEE}" sibTransId="{001D1184-06A7-491B-B6B4-7B5737D9533F}"/>
    <dgm:cxn modelId="{1D1F2997-739C-4E00-A06A-1B753184BE95}" type="presOf" srcId="{41D8A798-96A2-4A0F-BCE3-2A520F2C651A}" destId="{2CB0600B-2A5F-457D-8B27-570F8FB41473}" srcOrd="1" destOrd="0" presId="urn:microsoft.com/office/officeart/2005/8/layout/cycle2"/>
    <dgm:cxn modelId="{A2649A9C-02B2-41DF-8E2A-EA9190542DA6}" type="presOf" srcId="{EFFA0D53-FEE0-4983-ADEF-0DE7AF1F7E38}" destId="{C5D19A73-5E2D-46BA-BE1B-BF3546BF2F17}" srcOrd="0" destOrd="0" presId="urn:microsoft.com/office/officeart/2005/8/layout/cycle2"/>
    <dgm:cxn modelId="{267FAFB1-4345-44E1-B829-D8FA3583D6B2}" type="presOf" srcId="{A387DA88-9E7A-439A-A60A-67CF1F742C5E}" destId="{F97C591E-5860-476A-811E-752C83F4638E}" srcOrd="0" destOrd="0" presId="urn:microsoft.com/office/officeart/2005/8/layout/cycle2"/>
    <dgm:cxn modelId="{CAC59AC2-4D2A-4F82-9DFF-0894BFA27CE0}" type="presOf" srcId="{5A81447F-49CC-48EC-AC0C-882E0A0D5E29}" destId="{1D79D527-55A9-47E9-9F4C-3295CE4E80F7}" srcOrd="0" destOrd="0" presId="urn:microsoft.com/office/officeart/2005/8/layout/cycle2"/>
    <dgm:cxn modelId="{1013C0CC-FDD3-440D-A473-BCF15D4D9235}" srcId="{6A670E8B-D3CA-4A02-9FC5-B9EB77DFFA51}" destId="{5A81447F-49CC-48EC-AC0C-882E0A0D5E29}" srcOrd="0" destOrd="0" parTransId="{00C01037-4426-413D-8327-3ADD0E9B988E}" sibTransId="{BE93929E-AF77-43B5-91AC-DF3EA39C0C3E}"/>
    <dgm:cxn modelId="{5A5F15D6-4E35-4683-8897-5417E1D9EE72}" type="presOf" srcId="{41D8A798-96A2-4A0F-BCE3-2A520F2C651A}" destId="{6D47ACAD-854F-486F-93D0-B493B98679A1}" srcOrd="0" destOrd="0" presId="urn:microsoft.com/office/officeart/2005/8/layout/cycle2"/>
    <dgm:cxn modelId="{AA7DA4D9-600B-488A-8961-A0B584910A7D}" type="presOf" srcId="{201504D4-EAC1-442B-9F34-514ADA00AF95}" destId="{A720D805-D9E6-4C18-80F5-9CC0E144428E}" srcOrd="0" destOrd="0" presId="urn:microsoft.com/office/officeart/2005/8/layout/cycle2"/>
    <dgm:cxn modelId="{80FDE7DD-AC09-492F-AA21-01E8AF35CD01}" type="presOf" srcId="{6131AA7A-586E-45DB-8303-DFA38EC08E4C}" destId="{AD20301E-4A75-47C4-8D20-E1CA993D9B25}" srcOrd="0" destOrd="0" presId="urn:microsoft.com/office/officeart/2005/8/layout/cycle2"/>
    <dgm:cxn modelId="{8DF4C2E0-7285-4A2F-B161-47DE2621535F}" type="presOf" srcId="{001D1184-06A7-491B-B6B4-7B5737D9533F}" destId="{EAB6179D-292A-4EB4-ACDB-09FC7B277441}" srcOrd="1" destOrd="0" presId="urn:microsoft.com/office/officeart/2005/8/layout/cycle2"/>
    <dgm:cxn modelId="{3961CFBD-F696-45C6-A077-D6FC4E4C3230}" type="presParOf" srcId="{55E4BE5C-6638-4CB6-8C1A-102047A645E8}" destId="{1D79D527-55A9-47E9-9F4C-3295CE4E80F7}" srcOrd="0" destOrd="0" presId="urn:microsoft.com/office/officeart/2005/8/layout/cycle2"/>
    <dgm:cxn modelId="{DBFB4C7B-B4AA-4828-9426-1301391A6B49}" type="presParOf" srcId="{55E4BE5C-6638-4CB6-8C1A-102047A645E8}" destId="{CA53E089-7C44-4871-BC5F-F798E0E53260}" srcOrd="1" destOrd="0" presId="urn:microsoft.com/office/officeart/2005/8/layout/cycle2"/>
    <dgm:cxn modelId="{E617282E-3AFE-437B-87AA-3E8CCF6F406C}" type="presParOf" srcId="{CA53E089-7C44-4871-BC5F-F798E0E53260}" destId="{6DF0C369-084E-410D-9190-5CC005863C9E}" srcOrd="0" destOrd="0" presId="urn:microsoft.com/office/officeart/2005/8/layout/cycle2"/>
    <dgm:cxn modelId="{024AA7F8-15B1-45FF-8BFB-A79DADECE173}" type="presParOf" srcId="{55E4BE5C-6638-4CB6-8C1A-102047A645E8}" destId="{AD20301E-4A75-47C4-8D20-E1CA993D9B25}" srcOrd="2" destOrd="0" presId="urn:microsoft.com/office/officeart/2005/8/layout/cycle2"/>
    <dgm:cxn modelId="{7754F8BE-6ED2-42B8-B92A-353413CD026B}" type="presParOf" srcId="{55E4BE5C-6638-4CB6-8C1A-102047A645E8}" destId="{F97C591E-5860-476A-811E-752C83F4638E}" srcOrd="3" destOrd="0" presId="urn:microsoft.com/office/officeart/2005/8/layout/cycle2"/>
    <dgm:cxn modelId="{33E2C7A9-677D-41B4-AEF0-AD833B054672}" type="presParOf" srcId="{F97C591E-5860-476A-811E-752C83F4638E}" destId="{A27B7888-AC59-4C57-853D-EBB6AC827D59}" srcOrd="0" destOrd="0" presId="urn:microsoft.com/office/officeart/2005/8/layout/cycle2"/>
    <dgm:cxn modelId="{EE87FDB1-442E-4BB6-9193-77C445163EDE}" type="presParOf" srcId="{55E4BE5C-6638-4CB6-8C1A-102047A645E8}" destId="{A720D805-D9E6-4C18-80F5-9CC0E144428E}" srcOrd="4" destOrd="0" presId="urn:microsoft.com/office/officeart/2005/8/layout/cycle2"/>
    <dgm:cxn modelId="{C9D20E4E-4383-4346-B8AD-CB978400A1D7}" type="presParOf" srcId="{55E4BE5C-6638-4CB6-8C1A-102047A645E8}" destId="{6D47ACAD-854F-486F-93D0-B493B98679A1}" srcOrd="5" destOrd="0" presId="urn:microsoft.com/office/officeart/2005/8/layout/cycle2"/>
    <dgm:cxn modelId="{663A0B11-04ED-49B1-AA98-B2F7F223BF60}" type="presParOf" srcId="{6D47ACAD-854F-486F-93D0-B493B98679A1}" destId="{2CB0600B-2A5F-457D-8B27-570F8FB41473}" srcOrd="0" destOrd="0" presId="urn:microsoft.com/office/officeart/2005/8/layout/cycle2"/>
    <dgm:cxn modelId="{E8A27E66-02DF-46D7-8CEC-D00C623FD9B4}" type="presParOf" srcId="{55E4BE5C-6638-4CB6-8C1A-102047A645E8}" destId="{C5D19A73-5E2D-46BA-BE1B-BF3546BF2F17}" srcOrd="6" destOrd="0" presId="urn:microsoft.com/office/officeart/2005/8/layout/cycle2"/>
    <dgm:cxn modelId="{E2AE25B2-A24B-4AFE-BB3D-4EF86D9F69A7}" type="presParOf" srcId="{55E4BE5C-6638-4CB6-8C1A-102047A645E8}" destId="{D723B780-D371-4ECA-A7C5-C82FA1368D80}" srcOrd="7" destOrd="0" presId="urn:microsoft.com/office/officeart/2005/8/layout/cycle2"/>
    <dgm:cxn modelId="{FB0F6AA7-0A5C-4132-9C10-57E8031F598B}" type="presParOf" srcId="{D723B780-D371-4ECA-A7C5-C82FA1368D80}" destId="{EAB6179D-292A-4EB4-ACDB-09FC7B27744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D24CAB-49A6-484E-A3AD-AB164CB00184}" type="doc">
      <dgm:prSet loTypeId="urn:microsoft.com/office/officeart/2005/8/layout/vList6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8018441-1ADA-4D10-B6AC-7CCD64DD0B82}">
      <dgm:prSet phldrT="[Text]" custT="1"/>
      <dgm:spPr/>
      <dgm:t>
        <a:bodyPr/>
        <a:lstStyle/>
        <a:p>
          <a:r>
            <a:rPr lang="en-US" sz="4400" dirty="0">
              <a:solidFill>
                <a:schemeClr val="bg1"/>
              </a:solidFill>
            </a:rPr>
            <a:t>Planning</a:t>
          </a:r>
        </a:p>
      </dgm:t>
    </dgm:pt>
    <dgm:pt modelId="{F57A8F2A-7FE7-436A-BB27-5D223234834E}" type="parTrans" cxnId="{36B9C36A-3781-4EB9-BC82-52B09ADCB112}">
      <dgm:prSet/>
      <dgm:spPr/>
      <dgm:t>
        <a:bodyPr/>
        <a:lstStyle/>
        <a:p>
          <a:endParaRPr lang="en-US"/>
        </a:p>
      </dgm:t>
    </dgm:pt>
    <dgm:pt modelId="{544842B9-6463-47D2-ACC8-2EC61FD7BD62}" type="sibTrans" cxnId="{36B9C36A-3781-4EB9-BC82-52B09ADCB112}">
      <dgm:prSet/>
      <dgm:spPr/>
      <dgm:t>
        <a:bodyPr/>
        <a:lstStyle/>
        <a:p>
          <a:endParaRPr lang="en-US"/>
        </a:p>
      </dgm:t>
    </dgm:pt>
    <dgm:pt modelId="{C89DB5B0-25FD-4642-8354-3E2B81E8519B}">
      <dgm:prSet phldrT="[Text]" custT="1"/>
      <dgm:spPr/>
      <dgm:t>
        <a:bodyPr/>
        <a:lstStyle/>
        <a:p>
          <a:r>
            <a:rPr lang="en-US" sz="2200" dirty="0"/>
            <a:t>engages stakeholders </a:t>
          </a:r>
        </a:p>
      </dgm:t>
    </dgm:pt>
    <dgm:pt modelId="{11EF1233-29AD-41FE-AC8F-5975701155EA}" type="parTrans" cxnId="{CE380AB9-E04D-4B6B-B6EA-2B50074338C7}">
      <dgm:prSet/>
      <dgm:spPr/>
      <dgm:t>
        <a:bodyPr/>
        <a:lstStyle/>
        <a:p>
          <a:endParaRPr lang="en-US"/>
        </a:p>
      </dgm:t>
    </dgm:pt>
    <dgm:pt modelId="{7210D178-5D03-4511-A5CD-F1F091136D5D}" type="sibTrans" cxnId="{CE380AB9-E04D-4B6B-B6EA-2B50074338C7}">
      <dgm:prSet/>
      <dgm:spPr/>
      <dgm:t>
        <a:bodyPr/>
        <a:lstStyle/>
        <a:p>
          <a:endParaRPr lang="en-US"/>
        </a:p>
      </dgm:t>
    </dgm:pt>
    <dgm:pt modelId="{FC480AB9-8BF2-42DF-89A5-D6C4B676D6B9}">
      <dgm:prSet phldrT="[Text]" custT="1"/>
      <dgm:spPr/>
      <dgm:t>
        <a:bodyPr/>
        <a:lstStyle/>
        <a:p>
          <a:r>
            <a:rPr lang="en-US" sz="4400" dirty="0"/>
            <a:t>Implementation </a:t>
          </a:r>
        </a:p>
      </dgm:t>
    </dgm:pt>
    <dgm:pt modelId="{3D4681D8-FDA0-462C-BE35-5039AC39C260}" type="parTrans" cxnId="{F086B64A-7248-4393-ADAF-C50544880C8B}">
      <dgm:prSet/>
      <dgm:spPr/>
      <dgm:t>
        <a:bodyPr/>
        <a:lstStyle/>
        <a:p>
          <a:endParaRPr lang="en-US"/>
        </a:p>
      </dgm:t>
    </dgm:pt>
    <dgm:pt modelId="{076938C8-0980-430C-9F82-037990D7CEAD}" type="sibTrans" cxnId="{F086B64A-7248-4393-ADAF-C50544880C8B}">
      <dgm:prSet/>
      <dgm:spPr/>
      <dgm:t>
        <a:bodyPr/>
        <a:lstStyle/>
        <a:p>
          <a:endParaRPr lang="en-US"/>
        </a:p>
      </dgm:t>
    </dgm:pt>
    <dgm:pt modelId="{05F91F60-AE80-485E-8BD7-5D781161BC22}">
      <dgm:prSet phldrT="[Text]" custT="1"/>
      <dgm:spPr/>
      <dgm:t>
        <a:bodyPr/>
        <a:lstStyle/>
        <a:p>
          <a:r>
            <a:rPr lang="en-US" sz="2200" dirty="0"/>
            <a:t>guides the activities of the project for the desired outputs</a:t>
          </a:r>
        </a:p>
      </dgm:t>
    </dgm:pt>
    <dgm:pt modelId="{F7EB50F6-8828-4DCD-B2BE-B32BB15AA766}" type="parTrans" cxnId="{B54144E0-BBB2-47D8-B10C-EF9A622E66AF}">
      <dgm:prSet/>
      <dgm:spPr/>
      <dgm:t>
        <a:bodyPr/>
        <a:lstStyle/>
        <a:p>
          <a:endParaRPr lang="en-US"/>
        </a:p>
      </dgm:t>
    </dgm:pt>
    <dgm:pt modelId="{075D93C1-95B8-459C-A8EE-1965B5C67E5B}" type="sibTrans" cxnId="{B54144E0-BBB2-47D8-B10C-EF9A622E66AF}">
      <dgm:prSet/>
      <dgm:spPr/>
      <dgm:t>
        <a:bodyPr/>
        <a:lstStyle/>
        <a:p>
          <a:endParaRPr lang="en-US"/>
        </a:p>
      </dgm:t>
    </dgm:pt>
    <dgm:pt modelId="{D6148133-B182-4646-A673-52FFFA96DEAC}">
      <dgm:prSet phldrT="[Text]" custT="1"/>
      <dgm:spPr/>
      <dgm:t>
        <a:bodyPr/>
        <a:lstStyle/>
        <a:p>
          <a:r>
            <a:rPr lang="en-US" sz="4400" dirty="0"/>
            <a:t>Evaluate</a:t>
          </a:r>
        </a:p>
      </dgm:t>
    </dgm:pt>
    <dgm:pt modelId="{3601E76E-6C6B-4FE3-86B9-43E18C6E3F2C}" type="parTrans" cxnId="{EB058A43-51A8-4D33-984C-F0CF85319F31}">
      <dgm:prSet/>
      <dgm:spPr/>
      <dgm:t>
        <a:bodyPr/>
        <a:lstStyle/>
        <a:p>
          <a:endParaRPr lang="en-US"/>
        </a:p>
      </dgm:t>
    </dgm:pt>
    <dgm:pt modelId="{75F42C78-E753-4427-A54A-8EE8455FD5CB}" type="sibTrans" cxnId="{EB058A43-51A8-4D33-984C-F0CF85319F31}">
      <dgm:prSet/>
      <dgm:spPr/>
      <dgm:t>
        <a:bodyPr/>
        <a:lstStyle/>
        <a:p>
          <a:endParaRPr lang="en-US"/>
        </a:p>
      </dgm:t>
    </dgm:pt>
    <dgm:pt modelId="{73B1E8C9-02E9-4F94-8FA5-AF09CF330557}">
      <dgm:prSet phldrT="[Text]" custT="1"/>
      <dgm:spPr/>
      <dgm:t>
        <a:bodyPr/>
        <a:lstStyle/>
        <a:p>
          <a:r>
            <a:rPr lang="en-US" sz="2200" dirty="0"/>
            <a:t>guides planning for impact</a:t>
          </a:r>
        </a:p>
      </dgm:t>
    </dgm:pt>
    <dgm:pt modelId="{8E7CBA97-B773-4D19-9B3D-CB4995F34E8D}" type="parTrans" cxnId="{7ECE1546-26FD-4823-A867-E0282CD14040}">
      <dgm:prSet/>
      <dgm:spPr/>
      <dgm:t>
        <a:bodyPr/>
        <a:lstStyle/>
        <a:p>
          <a:endParaRPr lang="en-GB"/>
        </a:p>
      </dgm:t>
    </dgm:pt>
    <dgm:pt modelId="{BB0D89A8-05DE-4437-BFCD-C850D27D44F5}" type="sibTrans" cxnId="{7ECE1546-26FD-4823-A867-E0282CD14040}">
      <dgm:prSet/>
      <dgm:spPr/>
      <dgm:t>
        <a:bodyPr/>
        <a:lstStyle/>
        <a:p>
          <a:endParaRPr lang="en-GB"/>
        </a:p>
      </dgm:t>
    </dgm:pt>
    <dgm:pt modelId="{CC0FE37F-A0C4-4F16-91E3-BF9B56ACAABB}">
      <dgm:prSet phldrT="[Text]" custT="1"/>
      <dgm:spPr/>
      <dgm:t>
        <a:bodyPr/>
        <a:lstStyle/>
        <a:p>
          <a:r>
            <a:rPr lang="en-US" sz="2200" dirty="0"/>
            <a:t>a tool for reflection</a:t>
          </a:r>
        </a:p>
      </dgm:t>
    </dgm:pt>
    <dgm:pt modelId="{684427E3-3276-4AB4-B004-6FCC1D1BF14E}" type="parTrans" cxnId="{105AA46D-7579-43CA-A4E8-3866AFEE2E23}">
      <dgm:prSet/>
      <dgm:spPr/>
      <dgm:t>
        <a:bodyPr/>
        <a:lstStyle/>
        <a:p>
          <a:endParaRPr lang="en-GB"/>
        </a:p>
      </dgm:t>
    </dgm:pt>
    <dgm:pt modelId="{D046CE4C-CD44-4675-A552-824217F6580A}" type="sibTrans" cxnId="{105AA46D-7579-43CA-A4E8-3866AFEE2E23}">
      <dgm:prSet/>
      <dgm:spPr/>
      <dgm:t>
        <a:bodyPr/>
        <a:lstStyle/>
        <a:p>
          <a:endParaRPr lang="en-GB"/>
        </a:p>
      </dgm:t>
    </dgm:pt>
    <dgm:pt modelId="{D80A983A-4419-4463-90E9-A5A25447D47B}">
      <dgm:prSet phldrT="[Text]" custT="1"/>
      <dgm:spPr/>
      <dgm:t>
        <a:bodyPr/>
        <a:lstStyle/>
        <a:p>
          <a:r>
            <a:rPr lang="en-US" sz="2200" dirty="0"/>
            <a:t>shows pathways for achieving target outcomes</a:t>
          </a:r>
        </a:p>
      </dgm:t>
    </dgm:pt>
    <dgm:pt modelId="{D978A134-93B8-43D3-BF55-31362B292BE8}" type="parTrans" cxnId="{AAD3E51A-9813-4447-80D6-E9D50839B384}">
      <dgm:prSet/>
      <dgm:spPr/>
      <dgm:t>
        <a:bodyPr/>
        <a:lstStyle/>
        <a:p>
          <a:endParaRPr lang="en-GB"/>
        </a:p>
      </dgm:t>
    </dgm:pt>
    <dgm:pt modelId="{8D15B747-AE26-4123-8D8C-41971CEF28EC}" type="sibTrans" cxnId="{AAD3E51A-9813-4447-80D6-E9D50839B384}">
      <dgm:prSet/>
      <dgm:spPr/>
      <dgm:t>
        <a:bodyPr/>
        <a:lstStyle/>
        <a:p>
          <a:endParaRPr lang="en-GB"/>
        </a:p>
      </dgm:t>
    </dgm:pt>
    <dgm:pt modelId="{4C9BEDFF-F88E-435F-AB7E-2BB945A15A32}">
      <dgm:prSet phldrT="[Text]" custT="1"/>
      <dgm:spPr/>
      <dgm:t>
        <a:bodyPr/>
        <a:lstStyle/>
        <a:p>
          <a:r>
            <a:rPr lang="en-US" sz="2200" dirty="0"/>
            <a:t>feeds into project planning and vice versa</a:t>
          </a:r>
        </a:p>
      </dgm:t>
    </dgm:pt>
    <dgm:pt modelId="{894833F3-1939-486B-B402-CC9E79305C63}" type="parTrans" cxnId="{AFC9323C-9DA3-4043-8931-CFEDC9F6C6EF}">
      <dgm:prSet/>
      <dgm:spPr/>
      <dgm:t>
        <a:bodyPr/>
        <a:lstStyle/>
        <a:p>
          <a:endParaRPr lang="en-GB"/>
        </a:p>
      </dgm:t>
    </dgm:pt>
    <dgm:pt modelId="{05D97409-0FB1-49E0-8C32-FD702ACBAFA5}" type="sibTrans" cxnId="{AFC9323C-9DA3-4043-8931-CFEDC9F6C6EF}">
      <dgm:prSet/>
      <dgm:spPr/>
      <dgm:t>
        <a:bodyPr/>
        <a:lstStyle/>
        <a:p>
          <a:endParaRPr lang="en-GB"/>
        </a:p>
      </dgm:t>
    </dgm:pt>
    <dgm:pt modelId="{5CA64519-1EBE-8549-A3ED-D0CB4BEB2B96}">
      <dgm:prSet custT="1"/>
      <dgm:spPr/>
      <dgm:t>
        <a:bodyPr/>
        <a:lstStyle/>
        <a:p>
          <a:r>
            <a:rPr lang="en-US" sz="2200" dirty="0"/>
            <a:t>guides monitoring and evaluation of impact</a:t>
          </a:r>
        </a:p>
      </dgm:t>
    </dgm:pt>
    <dgm:pt modelId="{80A7F0ED-C94E-604E-A820-7DBFFDA53642}" type="parTrans" cxnId="{E7A1839A-7981-A842-B01B-E4C8C55523C6}">
      <dgm:prSet/>
      <dgm:spPr/>
      <dgm:t>
        <a:bodyPr/>
        <a:lstStyle/>
        <a:p>
          <a:endParaRPr lang="en-GB"/>
        </a:p>
      </dgm:t>
    </dgm:pt>
    <dgm:pt modelId="{3CD67C6F-089E-8D48-B92D-5745170BB978}" type="sibTrans" cxnId="{E7A1839A-7981-A842-B01B-E4C8C55523C6}">
      <dgm:prSet/>
      <dgm:spPr/>
      <dgm:t>
        <a:bodyPr/>
        <a:lstStyle/>
        <a:p>
          <a:endParaRPr lang="en-GB"/>
        </a:p>
      </dgm:t>
    </dgm:pt>
    <dgm:pt modelId="{7ECB88AF-141F-9143-B3B8-654F227C91C1}">
      <dgm:prSet custT="1"/>
      <dgm:spPr/>
      <dgm:t>
        <a:bodyPr/>
        <a:lstStyle/>
        <a:p>
          <a:r>
            <a:rPr lang="en-GB" sz="2200" dirty="0"/>
            <a:t>the ToC is updated as the project progresses</a:t>
          </a:r>
          <a:endParaRPr lang="en-US" sz="2200" dirty="0"/>
        </a:p>
      </dgm:t>
    </dgm:pt>
    <dgm:pt modelId="{16A3BBC0-B121-C247-90D7-CD0192B33F17}" type="parTrans" cxnId="{7CDBA582-A01D-4F43-A74A-663AB63DAE73}">
      <dgm:prSet/>
      <dgm:spPr/>
      <dgm:t>
        <a:bodyPr/>
        <a:lstStyle/>
        <a:p>
          <a:endParaRPr lang="en-GB"/>
        </a:p>
      </dgm:t>
    </dgm:pt>
    <dgm:pt modelId="{DC9C5ED5-8F76-8647-8AE8-3ACC0242FFFA}" type="sibTrans" cxnId="{7CDBA582-A01D-4F43-A74A-663AB63DAE73}">
      <dgm:prSet/>
      <dgm:spPr/>
      <dgm:t>
        <a:bodyPr/>
        <a:lstStyle/>
        <a:p>
          <a:endParaRPr lang="en-GB"/>
        </a:p>
      </dgm:t>
    </dgm:pt>
    <dgm:pt modelId="{457FFBDC-D24D-4CDE-A7B5-B054B4DF6358}" type="pres">
      <dgm:prSet presAssocID="{F1D24CAB-49A6-484E-A3AD-AB164CB00184}" presName="Name0" presStyleCnt="0">
        <dgm:presLayoutVars>
          <dgm:dir/>
          <dgm:animLvl val="lvl"/>
          <dgm:resizeHandles/>
        </dgm:presLayoutVars>
      </dgm:prSet>
      <dgm:spPr/>
    </dgm:pt>
    <dgm:pt modelId="{9FBCB11F-3D80-4234-8109-D53F434D631F}" type="pres">
      <dgm:prSet presAssocID="{B8018441-1ADA-4D10-B6AC-7CCD64DD0B82}" presName="linNode" presStyleCnt="0"/>
      <dgm:spPr/>
    </dgm:pt>
    <dgm:pt modelId="{7FA9BDFA-03A6-40AA-92EF-AF3DE50FD29D}" type="pres">
      <dgm:prSet presAssocID="{B8018441-1ADA-4D10-B6AC-7CCD64DD0B82}" presName="parentShp" presStyleLbl="node1" presStyleIdx="0" presStyleCnt="3" custScaleY="70657">
        <dgm:presLayoutVars>
          <dgm:bulletEnabled val="1"/>
        </dgm:presLayoutVars>
      </dgm:prSet>
      <dgm:spPr/>
    </dgm:pt>
    <dgm:pt modelId="{C9346287-1C01-4C42-84B0-0107AE4A0F31}" type="pres">
      <dgm:prSet presAssocID="{B8018441-1ADA-4D10-B6AC-7CCD64DD0B82}" presName="childShp" presStyleLbl="bgAccFollowNode1" presStyleIdx="0" presStyleCnt="3">
        <dgm:presLayoutVars>
          <dgm:bulletEnabled val="1"/>
        </dgm:presLayoutVars>
      </dgm:prSet>
      <dgm:spPr/>
    </dgm:pt>
    <dgm:pt modelId="{F256604C-5096-4017-8A70-F8F0B3F7D41C}" type="pres">
      <dgm:prSet presAssocID="{544842B9-6463-47D2-ACC8-2EC61FD7BD62}" presName="spacing" presStyleCnt="0"/>
      <dgm:spPr/>
    </dgm:pt>
    <dgm:pt modelId="{6FBDC022-72AE-4087-BDD0-349A04581457}" type="pres">
      <dgm:prSet presAssocID="{FC480AB9-8BF2-42DF-89A5-D6C4B676D6B9}" presName="linNode" presStyleCnt="0"/>
      <dgm:spPr/>
    </dgm:pt>
    <dgm:pt modelId="{7D450AA8-A331-4CC8-AC62-F43C40501F1F}" type="pres">
      <dgm:prSet presAssocID="{FC480AB9-8BF2-42DF-89A5-D6C4B676D6B9}" presName="parentShp" presStyleLbl="node1" presStyleIdx="1" presStyleCnt="3" custScaleY="78997">
        <dgm:presLayoutVars>
          <dgm:bulletEnabled val="1"/>
        </dgm:presLayoutVars>
      </dgm:prSet>
      <dgm:spPr/>
    </dgm:pt>
    <dgm:pt modelId="{EBD0A865-7620-4E38-AFF5-8BE034CA1056}" type="pres">
      <dgm:prSet presAssocID="{FC480AB9-8BF2-42DF-89A5-D6C4B676D6B9}" presName="childShp" presStyleLbl="bgAccFollowNode1" presStyleIdx="1" presStyleCnt="3">
        <dgm:presLayoutVars>
          <dgm:bulletEnabled val="1"/>
        </dgm:presLayoutVars>
      </dgm:prSet>
      <dgm:spPr/>
    </dgm:pt>
    <dgm:pt modelId="{CC12920F-C14D-4CC5-AEA2-9B1C4C9CCC2D}" type="pres">
      <dgm:prSet presAssocID="{076938C8-0980-430C-9F82-037990D7CEAD}" presName="spacing" presStyleCnt="0"/>
      <dgm:spPr/>
    </dgm:pt>
    <dgm:pt modelId="{7DEB20E8-1AF6-4BC8-ADE8-72A01C16E2AC}" type="pres">
      <dgm:prSet presAssocID="{D6148133-B182-4646-A673-52FFFA96DEAC}" presName="linNode" presStyleCnt="0"/>
      <dgm:spPr/>
    </dgm:pt>
    <dgm:pt modelId="{25E6C73B-1F0E-4702-A6CE-DE5B4D46379C}" type="pres">
      <dgm:prSet presAssocID="{D6148133-B182-4646-A673-52FFFA96DEAC}" presName="parentShp" presStyleLbl="node1" presStyleIdx="2" presStyleCnt="3" custScaleY="65030">
        <dgm:presLayoutVars>
          <dgm:bulletEnabled val="1"/>
        </dgm:presLayoutVars>
      </dgm:prSet>
      <dgm:spPr/>
    </dgm:pt>
    <dgm:pt modelId="{7DFC2DBA-9FE5-453F-B67D-E2010F18DB9B}" type="pres">
      <dgm:prSet presAssocID="{D6148133-B182-4646-A673-52FFFA96DEAC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2E7C2C19-AFAC-AE4B-AAE8-128DDDF02EE3}" type="presOf" srcId="{5CA64519-1EBE-8549-A3ED-D0CB4BEB2B96}" destId="{7DFC2DBA-9FE5-453F-B67D-E2010F18DB9B}" srcOrd="0" destOrd="1" presId="urn:microsoft.com/office/officeart/2005/8/layout/vList6"/>
    <dgm:cxn modelId="{AAD3E51A-9813-4447-80D6-E9D50839B384}" srcId="{FC480AB9-8BF2-42DF-89A5-D6C4B676D6B9}" destId="{D80A983A-4419-4463-90E9-A5A25447D47B}" srcOrd="1" destOrd="0" parTransId="{D978A134-93B8-43D3-BF55-31362B292BE8}" sibTransId="{8D15B747-AE26-4123-8D8C-41971CEF28EC}"/>
    <dgm:cxn modelId="{573A1D2A-E16C-BD4B-8030-A5993747ABB4}" type="presOf" srcId="{7ECB88AF-141F-9143-B3B8-654F227C91C1}" destId="{7DFC2DBA-9FE5-453F-B67D-E2010F18DB9B}" srcOrd="0" destOrd="2" presId="urn:microsoft.com/office/officeart/2005/8/layout/vList6"/>
    <dgm:cxn modelId="{44269C2A-6793-43CB-96AE-49DE4E645934}" type="presOf" srcId="{FC480AB9-8BF2-42DF-89A5-D6C4B676D6B9}" destId="{7D450AA8-A331-4CC8-AC62-F43C40501F1F}" srcOrd="0" destOrd="0" presId="urn:microsoft.com/office/officeart/2005/8/layout/vList6"/>
    <dgm:cxn modelId="{AFC9323C-9DA3-4043-8931-CFEDC9F6C6EF}" srcId="{B8018441-1ADA-4D10-B6AC-7CCD64DD0B82}" destId="{4C9BEDFF-F88E-435F-AB7E-2BB945A15A32}" srcOrd="0" destOrd="0" parTransId="{894833F3-1939-486B-B402-CC9E79305C63}" sibTransId="{05D97409-0FB1-49E0-8C32-FD702ACBAFA5}"/>
    <dgm:cxn modelId="{D5B5423C-844F-4EAC-8D6D-3D3F96C4CE3B}" type="presOf" srcId="{F1D24CAB-49A6-484E-A3AD-AB164CB00184}" destId="{457FFBDC-D24D-4CDE-A7B5-B054B4DF6358}" srcOrd="0" destOrd="0" presId="urn:microsoft.com/office/officeart/2005/8/layout/vList6"/>
    <dgm:cxn modelId="{6BAD4460-A528-46C8-B062-585D3411B689}" type="presOf" srcId="{D80A983A-4419-4463-90E9-A5A25447D47B}" destId="{EBD0A865-7620-4E38-AFF5-8BE034CA1056}" srcOrd="0" destOrd="1" presId="urn:microsoft.com/office/officeart/2005/8/layout/vList6"/>
    <dgm:cxn modelId="{D9C45D61-05B6-4823-979D-F845B867FC7B}" type="presOf" srcId="{D6148133-B182-4646-A673-52FFFA96DEAC}" destId="{25E6C73B-1F0E-4702-A6CE-DE5B4D46379C}" srcOrd="0" destOrd="0" presId="urn:microsoft.com/office/officeart/2005/8/layout/vList6"/>
    <dgm:cxn modelId="{EB058A43-51A8-4D33-984C-F0CF85319F31}" srcId="{F1D24CAB-49A6-484E-A3AD-AB164CB00184}" destId="{D6148133-B182-4646-A673-52FFFA96DEAC}" srcOrd="2" destOrd="0" parTransId="{3601E76E-6C6B-4FE3-86B9-43E18C6E3F2C}" sibTransId="{75F42C78-E753-4427-A54A-8EE8455FD5CB}"/>
    <dgm:cxn modelId="{7ECE1546-26FD-4823-A867-E0282CD14040}" srcId="{B8018441-1ADA-4D10-B6AC-7CCD64DD0B82}" destId="{73B1E8C9-02E9-4F94-8FA5-AF09CF330557}" srcOrd="2" destOrd="0" parTransId="{8E7CBA97-B773-4D19-9B3D-CB4995F34E8D}" sibTransId="{BB0D89A8-05DE-4437-BFCD-C850D27D44F5}"/>
    <dgm:cxn modelId="{F086B64A-7248-4393-ADAF-C50544880C8B}" srcId="{F1D24CAB-49A6-484E-A3AD-AB164CB00184}" destId="{FC480AB9-8BF2-42DF-89A5-D6C4B676D6B9}" srcOrd="1" destOrd="0" parTransId="{3D4681D8-FDA0-462C-BE35-5039AC39C260}" sibTransId="{076938C8-0980-430C-9F82-037990D7CEAD}"/>
    <dgm:cxn modelId="{36B9C36A-3781-4EB9-BC82-52B09ADCB112}" srcId="{F1D24CAB-49A6-484E-A3AD-AB164CB00184}" destId="{B8018441-1ADA-4D10-B6AC-7CCD64DD0B82}" srcOrd="0" destOrd="0" parTransId="{F57A8F2A-7FE7-436A-BB27-5D223234834E}" sibTransId="{544842B9-6463-47D2-ACC8-2EC61FD7BD62}"/>
    <dgm:cxn modelId="{105AA46D-7579-43CA-A4E8-3866AFEE2E23}" srcId="{D6148133-B182-4646-A673-52FFFA96DEAC}" destId="{CC0FE37F-A0C4-4F16-91E3-BF9B56ACAABB}" srcOrd="0" destOrd="0" parTransId="{684427E3-3276-4AB4-B004-6FCC1D1BF14E}" sibTransId="{D046CE4C-CD44-4675-A552-824217F6580A}"/>
    <dgm:cxn modelId="{7CDBA582-A01D-4F43-A74A-663AB63DAE73}" srcId="{D6148133-B182-4646-A673-52FFFA96DEAC}" destId="{7ECB88AF-141F-9143-B3B8-654F227C91C1}" srcOrd="2" destOrd="0" parTransId="{16A3BBC0-B121-C247-90D7-CD0192B33F17}" sibTransId="{DC9C5ED5-8F76-8647-8AE8-3ACC0242FFFA}"/>
    <dgm:cxn modelId="{D0062D8B-43BD-4C9A-885B-AB3600F609CC}" type="presOf" srcId="{73B1E8C9-02E9-4F94-8FA5-AF09CF330557}" destId="{C9346287-1C01-4C42-84B0-0107AE4A0F31}" srcOrd="0" destOrd="2" presId="urn:microsoft.com/office/officeart/2005/8/layout/vList6"/>
    <dgm:cxn modelId="{F6D5E991-109D-448D-B22B-BA0FD72215D0}" type="presOf" srcId="{C89DB5B0-25FD-4642-8354-3E2B81E8519B}" destId="{C9346287-1C01-4C42-84B0-0107AE4A0F31}" srcOrd="0" destOrd="1" presId="urn:microsoft.com/office/officeart/2005/8/layout/vList6"/>
    <dgm:cxn modelId="{A9E7C098-0E00-40EC-8CA4-6DB414C9B142}" type="presOf" srcId="{4C9BEDFF-F88E-435F-AB7E-2BB945A15A32}" destId="{C9346287-1C01-4C42-84B0-0107AE4A0F31}" srcOrd="0" destOrd="0" presId="urn:microsoft.com/office/officeart/2005/8/layout/vList6"/>
    <dgm:cxn modelId="{E7A1839A-7981-A842-B01B-E4C8C55523C6}" srcId="{D6148133-B182-4646-A673-52FFFA96DEAC}" destId="{5CA64519-1EBE-8549-A3ED-D0CB4BEB2B96}" srcOrd="1" destOrd="0" parTransId="{80A7F0ED-C94E-604E-A820-7DBFFDA53642}" sibTransId="{3CD67C6F-089E-8D48-B92D-5745170BB978}"/>
    <dgm:cxn modelId="{932F5DA4-CDFD-4CBA-8DB1-2ADD2DCD39E9}" type="presOf" srcId="{B8018441-1ADA-4D10-B6AC-7CCD64DD0B82}" destId="{7FA9BDFA-03A6-40AA-92EF-AF3DE50FD29D}" srcOrd="0" destOrd="0" presId="urn:microsoft.com/office/officeart/2005/8/layout/vList6"/>
    <dgm:cxn modelId="{1B3231A8-35EC-47F8-B6A1-F1E5053DF98B}" type="presOf" srcId="{CC0FE37F-A0C4-4F16-91E3-BF9B56ACAABB}" destId="{7DFC2DBA-9FE5-453F-B67D-E2010F18DB9B}" srcOrd="0" destOrd="0" presId="urn:microsoft.com/office/officeart/2005/8/layout/vList6"/>
    <dgm:cxn modelId="{262BC6B1-21BB-428D-A7C9-FC76F4F1B485}" type="presOf" srcId="{05F91F60-AE80-485E-8BD7-5D781161BC22}" destId="{EBD0A865-7620-4E38-AFF5-8BE034CA1056}" srcOrd="0" destOrd="0" presId="urn:microsoft.com/office/officeart/2005/8/layout/vList6"/>
    <dgm:cxn modelId="{CE380AB9-E04D-4B6B-B6EA-2B50074338C7}" srcId="{B8018441-1ADA-4D10-B6AC-7CCD64DD0B82}" destId="{C89DB5B0-25FD-4642-8354-3E2B81E8519B}" srcOrd="1" destOrd="0" parTransId="{11EF1233-29AD-41FE-AC8F-5975701155EA}" sibTransId="{7210D178-5D03-4511-A5CD-F1F091136D5D}"/>
    <dgm:cxn modelId="{B54144E0-BBB2-47D8-B10C-EF9A622E66AF}" srcId="{FC480AB9-8BF2-42DF-89A5-D6C4B676D6B9}" destId="{05F91F60-AE80-485E-8BD7-5D781161BC22}" srcOrd="0" destOrd="0" parTransId="{F7EB50F6-8828-4DCD-B2BE-B32BB15AA766}" sibTransId="{075D93C1-95B8-459C-A8EE-1965B5C67E5B}"/>
    <dgm:cxn modelId="{9CD9216E-BF81-47B7-A558-9CE4B72FB7D8}" type="presParOf" srcId="{457FFBDC-D24D-4CDE-A7B5-B054B4DF6358}" destId="{9FBCB11F-3D80-4234-8109-D53F434D631F}" srcOrd="0" destOrd="0" presId="urn:microsoft.com/office/officeart/2005/8/layout/vList6"/>
    <dgm:cxn modelId="{9C4EA257-6E2E-4118-9AE8-11B889FD8222}" type="presParOf" srcId="{9FBCB11F-3D80-4234-8109-D53F434D631F}" destId="{7FA9BDFA-03A6-40AA-92EF-AF3DE50FD29D}" srcOrd="0" destOrd="0" presId="urn:microsoft.com/office/officeart/2005/8/layout/vList6"/>
    <dgm:cxn modelId="{91907277-DD84-43DC-9F7B-B6B6D44F1F30}" type="presParOf" srcId="{9FBCB11F-3D80-4234-8109-D53F434D631F}" destId="{C9346287-1C01-4C42-84B0-0107AE4A0F31}" srcOrd="1" destOrd="0" presId="urn:microsoft.com/office/officeart/2005/8/layout/vList6"/>
    <dgm:cxn modelId="{CFBC55D3-0523-4E5B-91F9-D1CE9178D177}" type="presParOf" srcId="{457FFBDC-D24D-4CDE-A7B5-B054B4DF6358}" destId="{F256604C-5096-4017-8A70-F8F0B3F7D41C}" srcOrd="1" destOrd="0" presId="urn:microsoft.com/office/officeart/2005/8/layout/vList6"/>
    <dgm:cxn modelId="{C971575E-EFA5-4FC6-B826-EB251723D087}" type="presParOf" srcId="{457FFBDC-D24D-4CDE-A7B5-B054B4DF6358}" destId="{6FBDC022-72AE-4087-BDD0-349A04581457}" srcOrd="2" destOrd="0" presId="urn:microsoft.com/office/officeart/2005/8/layout/vList6"/>
    <dgm:cxn modelId="{2280B942-8A78-413B-BD3D-DF7391D86132}" type="presParOf" srcId="{6FBDC022-72AE-4087-BDD0-349A04581457}" destId="{7D450AA8-A331-4CC8-AC62-F43C40501F1F}" srcOrd="0" destOrd="0" presId="urn:microsoft.com/office/officeart/2005/8/layout/vList6"/>
    <dgm:cxn modelId="{DCCD4212-9ABF-4195-A244-58CE2DB3085D}" type="presParOf" srcId="{6FBDC022-72AE-4087-BDD0-349A04581457}" destId="{EBD0A865-7620-4E38-AFF5-8BE034CA1056}" srcOrd="1" destOrd="0" presId="urn:microsoft.com/office/officeart/2005/8/layout/vList6"/>
    <dgm:cxn modelId="{EBA08EEB-96B0-4120-988A-34573B9A4C43}" type="presParOf" srcId="{457FFBDC-D24D-4CDE-A7B5-B054B4DF6358}" destId="{CC12920F-C14D-4CC5-AEA2-9B1C4C9CCC2D}" srcOrd="3" destOrd="0" presId="urn:microsoft.com/office/officeart/2005/8/layout/vList6"/>
    <dgm:cxn modelId="{09ACDA4F-F261-4F42-A029-05A7CAEE9726}" type="presParOf" srcId="{457FFBDC-D24D-4CDE-A7B5-B054B4DF6358}" destId="{7DEB20E8-1AF6-4BC8-ADE8-72A01C16E2AC}" srcOrd="4" destOrd="0" presId="urn:microsoft.com/office/officeart/2005/8/layout/vList6"/>
    <dgm:cxn modelId="{A3A72F09-597C-4638-9D06-7BF0B880F1BA}" type="presParOf" srcId="{7DEB20E8-1AF6-4BC8-ADE8-72A01C16E2AC}" destId="{25E6C73B-1F0E-4702-A6CE-DE5B4D46379C}" srcOrd="0" destOrd="0" presId="urn:microsoft.com/office/officeart/2005/8/layout/vList6"/>
    <dgm:cxn modelId="{58B7AEA1-D0A8-4C1E-8736-5A9E720DAF21}" type="presParOf" srcId="{7DEB20E8-1AF6-4BC8-ADE8-72A01C16E2AC}" destId="{7DFC2DBA-9FE5-453F-B67D-E2010F18DB9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927C5E2-56A1-4B36-B117-4EAD2236A47E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4D5BD3A-488E-46E8-A567-CA9F961FE6F0}">
      <dgm:prSet custT="1"/>
      <dgm:spPr/>
      <dgm:t>
        <a:bodyPr/>
        <a:lstStyle/>
        <a:p>
          <a:r>
            <a:rPr lang="en-GB" sz="3200" i="0" dirty="0">
              <a:latin typeface="+mn-lt"/>
              <a:cs typeface="Poppins" pitchFamily="2" charset="77"/>
            </a:rPr>
            <a:t>participatory role</a:t>
          </a:r>
          <a:endParaRPr lang="en-US" sz="3200" i="0" dirty="0">
            <a:latin typeface="+mn-lt"/>
            <a:cs typeface="Poppins" pitchFamily="2" charset="77"/>
          </a:endParaRPr>
        </a:p>
      </dgm:t>
    </dgm:pt>
    <dgm:pt modelId="{7E94A37B-7CC6-4E5A-A7CC-D04AF070E8F5}" type="parTrans" cxnId="{27FD6D0B-78E3-4208-B1CF-49DB7D4C24D2}">
      <dgm:prSet/>
      <dgm:spPr/>
      <dgm:t>
        <a:bodyPr/>
        <a:lstStyle/>
        <a:p>
          <a:endParaRPr lang="en-US"/>
        </a:p>
      </dgm:t>
    </dgm:pt>
    <dgm:pt modelId="{07B2031D-604F-4A84-9B22-E2CF274AEFF4}" type="sibTrans" cxnId="{27FD6D0B-78E3-4208-B1CF-49DB7D4C24D2}">
      <dgm:prSet/>
      <dgm:spPr/>
      <dgm:t>
        <a:bodyPr/>
        <a:lstStyle/>
        <a:p>
          <a:endParaRPr lang="en-US"/>
        </a:p>
      </dgm:t>
    </dgm:pt>
    <dgm:pt modelId="{56FB9280-817C-42BA-A210-A85FAAE2D1BB}">
      <dgm:prSet custT="1"/>
      <dgm:spPr/>
      <dgm:t>
        <a:bodyPr/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Poppins" pitchFamily="2" charset="77"/>
            </a:rPr>
            <a:t>advisory role</a:t>
          </a:r>
          <a:endParaRPr lang="en-US" sz="3200" i="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+mn-lt"/>
            <a:ea typeface="+mn-ea"/>
            <a:cs typeface="Poppins" pitchFamily="2" charset="77"/>
          </a:endParaRPr>
        </a:p>
      </dgm:t>
    </dgm:pt>
    <dgm:pt modelId="{A8EE5A98-35BC-4C8B-B93C-D4438F5B2A88}" type="parTrans" cxnId="{118C03DC-DC60-481D-80B5-787C6097BABA}">
      <dgm:prSet/>
      <dgm:spPr/>
      <dgm:t>
        <a:bodyPr/>
        <a:lstStyle/>
        <a:p>
          <a:endParaRPr lang="en-US"/>
        </a:p>
      </dgm:t>
    </dgm:pt>
    <dgm:pt modelId="{9F110938-D8A1-42B6-A79E-085F3AC3A194}" type="sibTrans" cxnId="{118C03DC-DC60-481D-80B5-787C6097BABA}">
      <dgm:prSet/>
      <dgm:spPr/>
      <dgm:t>
        <a:bodyPr/>
        <a:lstStyle/>
        <a:p>
          <a:endParaRPr lang="en-US"/>
        </a:p>
      </dgm:t>
    </dgm:pt>
    <dgm:pt modelId="{81DD4D55-8F3B-4553-82D9-21AB593D8481}">
      <dgm:prSet custT="1"/>
      <dgm:spPr/>
      <dgm:t>
        <a:bodyPr/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Poppins" pitchFamily="2" charset="77"/>
            </a:rPr>
            <a:t>advocates</a:t>
          </a:r>
          <a:endParaRPr lang="en-US" sz="3200" i="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+mn-lt"/>
            <a:ea typeface="+mn-ea"/>
            <a:cs typeface="Poppins" pitchFamily="2" charset="77"/>
          </a:endParaRPr>
        </a:p>
      </dgm:t>
    </dgm:pt>
    <dgm:pt modelId="{DDC205D0-BEBF-4783-A16F-91FE39C54F03}" type="parTrans" cxnId="{29911549-4ECE-4950-A9B0-6F047119DB5F}">
      <dgm:prSet/>
      <dgm:spPr/>
      <dgm:t>
        <a:bodyPr/>
        <a:lstStyle/>
        <a:p>
          <a:endParaRPr lang="en-US"/>
        </a:p>
      </dgm:t>
    </dgm:pt>
    <dgm:pt modelId="{82718688-3D1B-42CA-A49F-3DA710E8FDE4}" type="sibTrans" cxnId="{29911549-4ECE-4950-A9B0-6F047119DB5F}">
      <dgm:prSet/>
      <dgm:spPr/>
      <dgm:t>
        <a:bodyPr/>
        <a:lstStyle/>
        <a:p>
          <a:endParaRPr lang="en-US"/>
        </a:p>
      </dgm:t>
    </dgm:pt>
    <dgm:pt modelId="{C87A1766-34B5-41E7-9CFD-CE03DC193A91}">
      <dgm:prSet custT="1"/>
      <dgm:spPr/>
      <dgm:t>
        <a:bodyPr/>
        <a:lstStyle/>
        <a:p>
          <a:r>
            <a:rPr lang="en-GB" sz="3200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Poppins" pitchFamily="2" charset="77"/>
            </a:rPr>
            <a:t>communications role</a:t>
          </a:r>
          <a:endParaRPr lang="en-US" sz="3200" i="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+mn-lt"/>
            <a:ea typeface="+mn-ea"/>
            <a:cs typeface="Poppins" pitchFamily="2" charset="77"/>
          </a:endParaRPr>
        </a:p>
      </dgm:t>
    </dgm:pt>
    <dgm:pt modelId="{42F8FC0E-1958-4162-879D-C2791C3DA5A6}" type="parTrans" cxnId="{EC3ED772-2781-4855-BEA0-FC05488577B0}">
      <dgm:prSet/>
      <dgm:spPr/>
      <dgm:t>
        <a:bodyPr/>
        <a:lstStyle/>
        <a:p>
          <a:endParaRPr lang="en-US"/>
        </a:p>
      </dgm:t>
    </dgm:pt>
    <dgm:pt modelId="{946B73CF-B018-4DD6-A317-1264DDC8F115}" type="sibTrans" cxnId="{EC3ED772-2781-4855-BEA0-FC05488577B0}">
      <dgm:prSet/>
      <dgm:spPr/>
      <dgm:t>
        <a:bodyPr/>
        <a:lstStyle/>
        <a:p>
          <a:endParaRPr lang="en-US"/>
        </a:p>
      </dgm:t>
    </dgm:pt>
    <dgm:pt modelId="{B0DCBDFB-7CC4-49D9-BF3C-0F64191DCB1A}">
      <dgm:prSet custT="1"/>
      <dgm:spPr/>
      <dgm:t>
        <a:bodyPr/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Poppins" pitchFamily="2" charset="77"/>
            </a:rPr>
            <a:t>amplifiers</a:t>
          </a:r>
          <a:endParaRPr lang="en-US" sz="3200" i="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+mn-lt"/>
            <a:ea typeface="+mn-ea"/>
            <a:cs typeface="Poppins" pitchFamily="2" charset="77"/>
          </a:endParaRPr>
        </a:p>
      </dgm:t>
    </dgm:pt>
    <dgm:pt modelId="{DD615109-7D82-4AA7-B2BF-BCFDEB5259CC}" type="parTrans" cxnId="{521A07B0-08D0-4091-8E0B-27A03E7C5FC7}">
      <dgm:prSet/>
      <dgm:spPr/>
      <dgm:t>
        <a:bodyPr/>
        <a:lstStyle/>
        <a:p>
          <a:endParaRPr lang="en-US"/>
        </a:p>
      </dgm:t>
    </dgm:pt>
    <dgm:pt modelId="{09BE5F21-E185-49EF-B7B4-A2AFF8C91800}" type="sibTrans" cxnId="{521A07B0-08D0-4091-8E0B-27A03E7C5FC7}">
      <dgm:prSet/>
      <dgm:spPr/>
      <dgm:t>
        <a:bodyPr/>
        <a:lstStyle/>
        <a:p>
          <a:endParaRPr lang="en-US"/>
        </a:p>
      </dgm:t>
    </dgm:pt>
    <dgm:pt modelId="{260A3527-516A-4096-887A-AAE147E98F12}">
      <dgm:prSet custT="1"/>
      <dgm:spPr/>
      <dgm:t>
        <a:bodyPr/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Poppins" pitchFamily="2" charset="77"/>
            </a:rPr>
            <a:t>beneficiaries</a:t>
          </a:r>
          <a:endParaRPr lang="en-US" sz="3200" i="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+mn-lt"/>
            <a:ea typeface="+mn-ea"/>
            <a:cs typeface="Poppins" pitchFamily="2" charset="77"/>
          </a:endParaRPr>
        </a:p>
      </dgm:t>
    </dgm:pt>
    <dgm:pt modelId="{AD53B3A5-64E2-4EF1-8FC0-4474FBF67EB0}" type="parTrans" cxnId="{C7945AC5-CFB4-439F-8E8D-9EB76A31B16C}">
      <dgm:prSet/>
      <dgm:spPr/>
      <dgm:t>
        <a:bodyPr/>
        <a:lstStyle/>
        <a:p>
          <a:endParaRPr lang="en-US"/>
        </a:p>
      </dgm:t>
    </dgm:pt>
    <dgm:pt modelId="{F7783CEF-EADD-4D64-82C1-B671338AD84A}" type="sibTrans" cxnId="{C7945AC5-CFB4-439F-8E8D-9EB76A31B16C}">
      <dgm:prSet/>
      <dgm:spPr/>
      <dgm:t>
        <a:bodyPr/>
        <a:lstStyle/>
        <a:p>
          <a:endParaRPr lang="en-US"/>
        </a:p>
      </dgm:t>
    </dgm:pt>
    <dgm:pt modelId="{561C4EDA-A31B-4749-A3BF-891F430772B5}">
      <dgm:prSet custT="1"/>
      <dgm:spPr/>
      <dgm:t>
        <a:bodyPr/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Poppins" pitchFamily="2" charset="77"/>
            </a:rPr>
            <a:t>obstructors</a:t>
          </a:r>
          <a:endParaRPr lang="en-US" sz="3200" i="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+mn-lt"/>
            <a:ea typeface="+mn-ea"/>
            <a:cs typeface="Poppins" pitchFamily="2" charset="77"/>
          </a:endParaRPr>
        </a:p>
      </dgm:t>
    </dgm:pt>
    <dgm:pt modelId="{3516B74B-F09D-48AF-9E29-3537ED030DFE}" type="parTrans" cxnId="{8E6706B3-ED4F-4572-A473-EF241D7FEEFD}">
      <dgm:prSet/>
      <dgm:spPr/>
      <dgm:t>
        <a:bodyPr/>
        <a:lstStyle/>
        <a:p>
          <a:endParaRPr lang="en-US"/>
        </a:p>
      </dgm:t>
    </dgm:pt>
    <dgm:pt modelId="{445D3466-70EC-4E47-AC39-1789D2D2FFCD}" type="sibTrans" cxnId="{8E6706B3-ED4F-4572-A473-EF241D7FEEFD}">
      <dgm:prSet/>
      <dgm:spPr/>
      <dgm:t>
        <a:bodyPr/>
        <a:lstStyle/>
        <a:p>
          <a:endParaRPr lang="en-US"/>
        </a:p>
      </dgm:t>
    </dgm:pt>
    <dgm:pt modelId="{D249CAE0-A96F-D84F-AF82-B9DA8D90E3FC}" type="pres">
      <dgm:prSet presAssocID="{3927C5E2-56A1-4B36-B117-4EAD2236A47E}" presName="vert0" presStyleCnt="0">
        <dgm:presLayoutVars>
          <dgm:dir/>
          <dgm:animOne val="branch"/>
          <dgm:animLvl val="lvl"/>
        </dgm:presLayoutVars>
      </dgm:prSet>
      <dgm:spPr/>
    </dgm:pt>
    <dgm:pt modelId="{E145AFA7-4E43-5E46-A852-9E9E1C7AACCA}" type="pres">
      <dgm:prSet presAssocID="{64D5BD3A-488E-46E8-A567-CA9F961FE6F0}" presName="thickLine" presStyleLbl="alignNode1" presStyleIdx="0" presStyleCnt="7"/>
      <dgm:spPr/>
    </dgm:pt>
    <dgm:pt modelId="{37B3BB78-D814-004A-9DDC-F3AE8D0CD9BE}" type="pres">
      <dgm:prSet presAssocID="{64D5BD3A-488E-46E8-A567-CA9F961FE6F0}" presName="horz1" presStyleCnt="0"/>
      <dgm:spPr/>
    </dgm:pt>
    <dgm:pt modelId="{413FD124-21CD-4140-ACCF-394FB762B721}" type="pres">
      <dgm:prSet presAssocID="{64D5BD3A-488E-46E8-A567-CA9F961FE6F0}" presName="tx1" presStyleLbl="revTx" presStyleIdx="0" presStyleCnt="7" custLinFactNeighborX="1612" custLinFactNeighborY="-38378"/>
      <dgm:spPr/>
    </dgm:pt>
    <dgm:pt modelId="{77F05174-04F2-4C46-8B61-31A2B56A6F62}" type="pres">
      <dgm:prSet presAssocID="{64D5BD3A-488E-46E8-A567-CA9F961FE6F0}" presName="vert1" presStyleCnt="0"/>
      <dgm:spPr/>
    </dgm:pt>
    <dgm:pt modelId="{6D07DA74-997F-A543-BCD9-7CD8943A9E9B}" type="pres">
      <dgm:prSet presAssocID="{56FB9280-817C-42BA-A210-A85FAAE2D1BB}" presName="thickLine" presStyleLbl="alignNode1" presStyleIdx="1" presStyleCnt="7"/>
      <dgm:spPr/>
    </dgm:pt>
    <dgm:pt modelId="{16642BC7-6086-D944-8D53-96D1155E3C20}" type="pres">
      <dgm:prSet presAssocID="{56FB9280-817C-42BA-A210-A85FAAE2D1BB}" presName="horz1" presStyleCnt="0"/>
      <dgm:spPr/>
    </dgm:pt>
    <dgm:pt modelId="{A9460F6C-A804-CE49-8AC9-7EF056AEA0FF}" type="pres">
      <dgm:prSet presAssocID="{56FB9280-817C-42BA-A210-A85FAAE2D1BB}" presName="tx1" presStyleLbl="revTx" presStyleIdx="1" presStyleCnt="7"/>
      <dgm:spPr/>
    </dgm:pt>
    <dgm:pt modelId="{B6B17D80-A61B-844A-BFD6-25E57708B78A}" type="pres">
      <dgm:prSet presAssocID="{56FB9280-817C-42BA-A210-A85FAAE2D1BB}" presName="vert1" presStyleCnt="0"/>
      <dgm:spPr/>
    </dgm:pt>
    <dgm:pt modelId="{61063D1C-3C54-4744-B990-4C373F749C09}" type="pres">
      <dgm:prSet presAssocID="{81DD4D55-8F3B-4553-82D9-21AB593D8481}" presName="thickLine" presStyleLbl="alignNode1" presStyleIdx="2" presStyleCnt="7"/>
      <dgm:spPr/>
    </dgm:pt>
    <dgm:pt modelId="{4E7FAC22-932B-2746-86C8-D7318B986A95}" type="pres">
      <dgm:prSet presAssocID="{81DD4D55-8F3B-4553-82D9-21AB593D8481}" presName="horz1" presStyleCnt="0"/>
      <dgm:spPr/>
    </dgm:pt>
    <dgm:pt modelId="{8573AAFB-5E04-494E-A0B6-65B53C0CABEA}" type="pres">
      <dgm:prSet presAssocID="{81DD4D55-8F3B-4553-82D9-21AB593D8481}" presName="tx1" presStyleLbl="revTx" presStyleIdx="2" presStyleCnt="7"/>
      <dgm:spPr/>
    </dgm:pt>
    <dgm:pt modelId="{CFE52D00-190C-7241-B923-2C5704842FF4}" type="pres">
      <dgm:prSet presAssocID="{81DD4D55-8F3B-4553-82D9-21AB593D8481}" presName="vert1" presStyleCnt="0"/>
      <dgm:spPr/>
    </dgm:pt>
    <dgm:pt modelId="{957BE473-A454-AF4B-9F52-86F6FAB01D33}" type="pres">
      <dgm:prSet presAssocID="{C87A1766-34B5-41E7-9CFD-CE03DC193A91}" presName="thickLine" presStyleLbl="alignNode1" presStyleIdx="3" presStyleCnt="7"/>
      <dgm:spPr/>
    </dgm:pt>
    <dgm:pt modelId="{1960D351-C784-5A45-A2E8-E7B57F0145BE}" type="pres">
      <dgm:prSet presAssocID="{C87A1766-34B5-41E7-9CFD-CE03DC193A91}" presName="horz1" presStyleCnt="0"/>
      <dgm:spPr/>
    </dgm:pt>
    <dgm:pt modelId="{FEE0BE2D-E716-164E-85B1-A2D61AE89AAF}" type="pres">
      <dgm:prSet presAssocID="{C87A1766-34B5-41E7-9CFD-CE03DC193A91}" presName="tx1" presStyleLbl="revTx" presStyleIdx="3" presStyleCnt="7"/>
      <dgm:spPr/>
    </dgm:pt>
    <dgm:pt modelId="{CC0CA97A-C293-DF4C-B7D8-8B94B47D5795}" type="pres">
      <dgm:prSet presAssocID="{C87A1766-34B5-41E7-9CFD-CE03DC193A91}" presName="vert1" presStyleCnt="0"/>
      <dgm:spPr/>
    </dgm:pt>
    <dgm:pt modelId="{5E37961C-12A4-FA47-A1D3-73E9F0EBEB0F}" type="pres">
      <dgm:prSet presAssocID="{B0DCBDFB-7CC4-49D9-BF3C-0F64191DCB1A}" presName="thickLine" presStyleLbl="alignNode1" presStyleIdx="4" presStyleCnt="7"/>
      <dgm:spPr/>
    </dgm:pt>
    <dgm:pt modelId="{8A02D2E4-ED42-2141-A2E4-49EF62BBC64E}" type="pres">
      <dgm:prSet presAssocID="{B0DCBDFB-7CC4-49D9-BF3C-0F64191DCB1A}" presName="horz1" presStyleCnt="0"/>
      <dgm:spPr/>
    </dgm:pt>
    <dgm:pt modelId="{D6DDDBC1-94A0-784B-965F-FE8640C88414}" type="pres">
      <dgm:prSet presAssocID="{B0DCBDFB-7CC4-49D9-BF3C-0F64191DCB1A}" presName="tx1" presStyleLbl="revTx" presStyleIdx="4" presStyleCnt="7"/>
      <dgm:spPr/>
    </dgm:pt>
    <dgm:pt modelId="{63C32CA3-D6A0-0B44-8014-94E7F9B82880}" type="pres">
      <dgm:prSet presAssocID="{B0DCBDFB-7CC4-49D9-BF3C-0F64191DCB1A}" presName="vert1" presStyleCnt="0"/>
      <dgm:spPr/>
    </dgm:pt>
    <dgm:pt modelId="{3E6778BE-6D20-7942-8A52-9829FED7ACE4}" type="pres">
      <dgm:prSet presAssocID="{260A3527-516A-4096-887A-AAE147E98F12}" presName="thickLine" presStyleLbl="alignNode1" presStyleIdx="5" presStyleCnt="7"/>
      <dgm:spPr/>
    </dgm:pt>
    <dgm:pt modelId="{9967452B-1ADB-9A44-A2DB-BA787318FC7A}" type="pres">
      <dgm:prSet presAssocID="{260A3527-516A-4096-887A-AAE147E98F12}" presName="horz1" presStyleCnt="0"/>
      <dgm:spPr/>
    </dgm:pt>
    <dgm:pt modelId="{CD8E63CA-CCFA-7144-A6D2-F32CB97B4993}" type="pres">
      <dgm:prSet presAssocID="{260A3527-516A-4096-887A-AAE147E98F12}" presName="tx1" presStyleLbl="revTx" presStyleIdx="5" presStyleCnt="7"/>
      <dgm:spPr/>
    </dgm:pt>
    <dgm:pt modelId="{8E5BFC15-1EC5-3C47-A8C0-BAD97E491038}" type="pres">
      <dgm:prSet presAssocID="{260A3527-516A-4096-887A-AAE147E98F12}" presName="vert1" presStyleCnt="0"/>
      <dgm:spPr/>
    </dgm:pt>
    <dgm:pt modelId="{1EE48E73-26DA-FC47-9A71-6E9364DDE11C}" type="pres">
      <dgm:prSet presAssocID="{561C4EDA-A31B-4749-A3BF-891F430772B5}" presName="thickLine" presStyleLbl="alignNode1" presStyleIdx="6" presStyleCnt="7"/>
      <dgm:spPr/>
    </dgm:pt>
    <dgm:pt modelId="{B8DFB560-12CB-0942-B3EC-7725981ED81B}" type="pres">
      <dgm:prSet presAssocID="{561C4EDA-A31B-4749-A3BF-891F430772B5}" presName="horz1" presStyleCnt="0"/>
      <dgm:spPr/>
    </dgm:pt>
    <dgm:pt modelId="{5BBF9C12-608A-3740-A93B-D8AA16F6737F}" type="pres">
      <dgm:prSet presAssocID="{561C4EDA-A31B-4749-A3BF-891F430772B5}" presName="tx1" presStyleLbl="revTx" presStyleIdx="6" presStyleCnt="7"/>
      <dgm:spPr/>
    </dgm:pt>
    <dgm:pt modelId="{45A89A8E-896A-C642-A329-7DE9291FE3A2}" type="pres">
      <dgm:prSet presAssocID="{561C4EDA-A31B-4749-A3BF-891F430772B5}" presName="vert1" presStyleCnt="0"/>
      <dgm:spPr/>
    </dgm:pt>
  </dgm:ptLst>
  <dgm:cxnLst>
    <dgm:cxn modelId="{27FD6D0B-78E3-4208-B1CF-49DB7D4C24D2}" srcId="{3927C5E2-56A1-4B36-B117-4EAD2236A47E}" destId="{64D5BD3A-488E-46E8-A567-CA9F961FE6F0}" srcOrd="0" destOrd="0" parTransId="{7E94A37B-7CC6-4E5A-A7CC-D04AF070E8F5}" sibTransId="{07B2031D-604F-4A84-9B22-E2CF274AEFF4}"/>
    <dgm:cxn modelId="{A01EA113-F43E-8E41-B263-C4F574DB41C7}" type="presOf" srcId="{3927C5E2-56A1-4B36-B117-4EAD2236A47E}" destId="{D249CAE0-A96F-D84F-AF82-B9DA8D90E3FC}" srcOrd="0" destOrd="0" presId="urn:microsoft.com/office/officeart/2008/layout/LinedList"/>
    <dgm:cxn modelId="{1F09C62C-01EC-3E42-A94B-E1B302A32E4B}" type="presOf" srcId="{B0DCBDFB-7CC4-49D9-BF3C-0F64191DCB1A}" destId="{D6DDDBC1-94A0-784B-965F-FE8640C88414}" srcOrd="0" destOrd="0" presId="urn:microsoft.com/office/officeart/2008/layout/LinedList"/>
    <dgm:cxn modelId="{29911549-4ECE-4950-A9B0-6F047119DB5F}" srcId="{3927C5E2-56A1-4B36-B117-4EAD2236A47E}" destId="{81DD4D55-8F3B-4553-82D9-21AB593D8481}" srcOrd="2" destOrd="0" parTransId="{DDC205D0-BEBF-4783-A16F-91FE39C54F03}" sibTransId="{82718688-3D1B-42CA-A49F-3DA710E8FDE4}"/>
    <dgm:cxn modelId="{4AF0DD6B-804A-754A-9EFE-38C7B6F453A6}" type="presOf" srcId="{561C4EDA-A31B-4749-A3BF-891F430772B5}" destId="{5BBF9C12-608A-3740-A93B-D8AA16F6737F}" srcOrd="0" destOrd="0" presId="urn:microsoft.com/office/officeart/2008/layout/LinedList"/>
    <dgm:cxn modelId="{EC3ED772-2781-4855-BEA0-FC05488577B0}" srcId="{3927C5E2-56A1-4B36-B117-4EAD2236A47E}" destId="{C87A1766-34B5-41E7-9CFD-CE03DC193A91}" srcOrd="3" destOrd="0" parTransId="{42F8FC0E-1958-4162-879D-C2791C3DA5A6}" sibTransId="{946B73CF-B018-4DD6-A317-1264DDC8F115}"/>
    <dgm:cxn modelId="{45A7DB8E-F75C-FA46-BE68-DF56CED73902}" type="presOf" srcId="{C87A1766-34B5-41E7-9CFD-CE03DC193A91}" destId="{FEE0BE2D-E716-164E-85B1-A2D61AE89AAF}" srcOrd="0" destOrd="0" presId="urn:microsoft.com/office/officeart/2008/layout/LinedList"/>
    <dgm:cxn modelId="{53E1F791-2C9C-9541-A049-D23131732980}" type="presOf" srcId="{56FB9280-817C-42BA-A210-A85FAAE2D1BB}" destId="{A9460F6C-A804-CE49-8AC9-7EF056AEA0FF}" srcOrd="0" destOrd="0" presId="urn:microsoft.com/office/officeart/2008/layout/LinedList"/>
    <dgm:cxn modelId="{E73DF497-F356-CE4B-850A-389381279561}" type="presOf" srcId="{260A3527-516A-4096-887A-AAE147E98F12}" destId="{CD8E63CA-CCFA-7144-A6D2-F32CB97B4993}" srcOrd="0" destOrd="0" presId="urn:microsoft.com/office/officeart/2008/layout/LinedList"/>
    <dgm:cxn modelId="{CCE480A5-3743-D54B-A46D-A05C27C6983A}" type="presOf" srcId="{64D5BD3A-488E-46E8-A567-CA9F961FE6F0}" destId="{413FD124-21CD-4140-ACCF-394FB762B721}" srcOrd="0" destOrd="0" presId="urn:microsoft.com/office/officeart/2008/layout/LinedList"/>
    <dgm:cxn modelId="{521A07B0-08D0-4091-8E0B-27A03E7C5FC7}" srcId="{3927C5E2-56A1-4B36-B117-4EAD2236A47E}" destId="{B0DCBDFB-7CC4-49D9-BF3C-0F64191DCB1A}" srcOrd="4" destOrd="0" parTransId="{DD615109-7D82-4AA7-B2BF-BCFDEB5259CC}" sibTransId="{09BE5F21-E185-49EF-B7B4-A2AFF8C91800}"/>
    <dgm:cxn modelId="{8E6706B3-ED4F-4572-A473-EF241D7FEEFD}" srcId="{3927C5E2-56A1-4B36-B117-4EAD2236A47E}" destId="{561C4EDA-A31B-4749-A3BF-891F430772B5}" srcOrd="6" destOrd="0" parTransId="{3516B74B-F09D-48AF-9E29-3537ED030DFE}" sibTransId="{445D3466-70EC-4E47-AC39-1789D2D2FFCD}"/>
    <dgm:cxn modelId="{A51D44BB-805F-A54A-90DC-1D0B82C2EE3A}" type="presOf" srcId="{81DD4D55-8F3B-4553-82D9-21AB593D8481}" destId="{8573AAFB-5E04-494E-A0B6-65B53C0CABEA}" srcOrd="0" destOrd="0" presId="urn:microsoft.com/office/officeart/2008/layout/LinedList"/>
    <dgm:cxn modelId="{C7945AC5-CFB4-439F-8E8D-9EB76A31B16C}" srcId="{3927C5E2-56A1-4B36-B117-4EAD2236A47E}" destId="{260A3527-516A-4096-887A-AAE147E98F12}" srcOrd="5" destOrd="0" parTransId="{AD53B3A5-64E2-4EF1-8FC0-4474FBF67EB0}" sibTransId="{F7783CEF-EADD-4D64-82C1-B671338AD84A}"/>
    <dgm:cxn modelId="{118C03DC-DC60-481D-80B5-787C6097BABA}" srcId="{3927C5E2-56A1-4B36-B117-4EAD2236A47E}" destId="{56FB9280-817C-42BA-A210-A85FAAE2D1BB}" srcOrd="1" destOrd="0" parTransId="{A8EE5A98-35BC-4C8B-B93C-D4438F5B2A88}" sibTransId="{9F110938-D8A1-42B6-A79E-085F3AC3A194}"/>
    <dgm:cxn modelId="{8C9B15F6-7B91-BF40-832E-C8A7A81ACB54}" type="presParOf" srcId="{D249CAE0-A96F-D84F-AF82-B9DA8D90E3FC}" destId="{E145AFA7-4E43-5E46-A852-9E9E1C7AACCA}" srcOrd="0" destOrd="0" presId="urn:microsoft.com/office/officeart/2008/layout/LinedList"/>
    <dgm:cxn modelId="{5E4BB9C4-2E07-E04B-89FA-5CD40229979F}" type="presParOf" srcId="{D249CAE0-A96F-D84F-AF82-B9DA8D90E3FC}" destId="{37B3BB78-D814-004A-9DDC-F3AE8D0CD9BE}" srcOrd="1" destOrd="0" presId="urn:microsoft.com/office/officeart/2008/layout/LinedList"/>
    <dgm:cxn modelId="{99705A4E-55F2-B742-AE35-DE8D9437CDF1}" type="presParOf" srcId="{37B3BB78-D814-004A-9DDC-F3AE8D0CD9BE}" destId="{413FD124-21CD-4140-ACCF-394FB762B721}" srcOrd="0" destOrd="0" presId="urn:microsoft.com/office/officeart/2008/layout/LinedList"/>
    <dgm:cxn modelId="{681AFA15-B4A8-DA4D-8C5C-FA52E3BA3DEA}" type="presParOf" srcId="{37B3BB78-D814-004A-9DDC-F3AE8D0CD9BE}" destId="{77F05174-04F2-4C46-8B61-31A2B56A6F62}" srcOrd="1" destOrd="0" presId="urn:microsoft.com/office/officeart/2008/layout/LinedList"/>
    <dgm:cxn modelId="{BF10F6F6-7300-184E-80A0-09EC8F67C439}" type="presParOf" srcId="{D249CAE0-A96F-D84F-AF82-B9DA8D90E3FC}" destId="{6D07DA74-997F-A543-BCD9-7CD8943A9E9B}" srcOrd="2" destOrd="0" presId="urn:microsoft.com/office/officeart/2008/layout/LinedList"/>
    <dgm:cxn modelId="{3BAA1E29-9110-8745-BAD9-1888BEDF5852}" type="presParOf" srcId="{D249CAE0-A96F-D84F-AF82-B9DA8D90E3FC}" destId="{16642BC7-6086-D944-8D53-96D1155E3C20}" srcOrd="3" destOrd="0" presId="urn:microsoft.com/office/officeart/2008/layout/LinedList"/>
    <dgm:cxn modelId="{9D79506A-4DCB-3A44-98A7-27DEA100BC0A}" type="presParOf" srcId="{16642BC7-6086-D944-8D53-96D1155E3C20}" destId="{A9460F6C-A804-CE49-8AC9-7EF056AEA0FF}" srcOrd="0" destOrd="0" presId="urn:microsoft.com/office/officeart/2008/layout/LinedList"/>
    <dgm:cxn modelId="{2506BE82-3FF8-F541-BA8E-76ABAFD35E27}" type="presParOf" srcId="{16642BC7-6086-D944-8D53-96D1155E3C20}" destId="{B6B17D80-A61B-844A-BFD6-25E57708B78A}" srcOrd="1" destOrd="0" presId="urn:microsoft.com/office/officeart/2008/layout/LinedList"/>
    <dgm:cxn modelId="{D2F68CD2-DBC0-6C47-BF07-1A27A41E0973}" type="presParOf" srcId="{D249CAE0-A96F-D84F-AF82-B9DA8D90E3FC}" destId="{61063D1C-3C54-4744-B990-4C373F749C09}" srcOrd="4" destOrd="0" presId="urn:microsoft.com/office/officeart/2008/layout/LinedList"/>
    <dgm:cxn modelId="{1D230A53-6023-8347-AF0A-9F98C548E780}" type="presParOf" srcId="{D249CAE0-A96F-D84F-AF82-B9DA8D90E3FC}" destId="{4E7FAC22-932B-2746-86C8-D7318B986A95}" srcOrd="5" destOrd="0" presId="urn:microsoft.com/office/officeart/2008/layout/LinedList"/>
    <dgm:cxn modelId="{7B3B43E5-7A10-2D4A-B118-95F589973908}" type="presParOf" srcId="{4E7FAC22-932B-2746-86C8-D7318B986A95}" destId="{8573AAFB-5E04-494E-A0B6-65B53C0CABEA}" srcOrd="0" destOrd="0" presId="urn:microsoft.com/office/officeart/2008/layout/LinedList"/>
    <dgm:cxn modelId="{A7FDEB8E-3403-7D4B-BF85-BD1AC0F19EBE}" type="presParOf" srcId="{4E7FAC22-932B-2746-86C8-D7318B986A95}" destId="{CFE52D00-190C-7241-B923-2C5704842FF4}" srcOrd="1" destOrd="0" presId="urn:microsoft.com/office/officeart/2008/layout/LinedList"/>
    <dgm:cxn modelId="{725168F2-5C17-864F-9C48-F12439D31023}" type="presParOf" srcId="{D249CAE0-A96F-D84F-AF82-B9DA8D90E3FC}" destId="{957BE473-A454-AF4B-9F52-86F6FAB01D33}" srcOrd="6" destOrd="0" presId="urn:microsoft.com/office/officeart/2008/layout/LinedList"/>
    <dgm:cxn modelId="{4BBA8FB9-7B51-D142-B2B9-F7A021362C07}" type="presParOf" srcId="{D249CAE0-A96F-D84F-AF82-B9DA8D90E3FC}" destId="{1960D351-C784-5A45-A2E8-E7B57F0145BE}" srcOrd="7" destOrd="0" presId="urn:microsoft.com/office/officeart/2008/layout/LinedList"/>
    <dgm:cxn modelId="{6B13B18F-317F-094C-912A-B5AC58437378}" type="presParOf" srcId="{1960D351-C784-5A45-A2E8-E7B57F0145BE}" destId="{FEE0BE2D-E716-164E-85B1-A2D61AE89AAF}" srcOrd="0" destOrd="0" presId="urn:microsoft.com/office/officeart/2008/layout/LinedList"/>
    <dgm:cxn modelId="{A5E8E72C-8421-514E-BD2F-D8CAECD2DDDB}" type="presParOf" srcId="{1960D351-C784-5A45-A2E8-E7B57F0145BE}" destId="{CC0CA97A-C293-DF4C-B7D8-8B94B47D5795}" srcOrd="1" destOrd="0" presId="urn:microsoft.com/office/officeart/2008/layout/LinedList"/>
    <dgm:cxn modelId="{216EFFA4-334E-7649-A36F-54459B1037B8}" type="presParOf" srcId="{D249CAE0-A96F-D84F-AF82-B9DA8D90E3FC}" destId="{5E37961C-12A4-FA47-A1D3-73E9F0EBEB0F}" srcOrd="8" destOrd="0" presId="urn:microsoft.com/office/officeart/2008/layout/LinedList"/>
    <dgm:cxn modelId="{4673B0C7-C79F-3446-8A1E-DA255A0EEB76}" type="presParOf" srcId="{D249CAE0-A96F-D84F-AF82-B9DA8D90E3FC}" destId="{8A02D2E4-ED42-2141-A2E4-49EF62BBC64E}" srcOrd="9" destOrd="0" presId="urn:microsoft.com/office/officeart/2008/layout/LinedList"/>
    <dgm:cxn modelId="{A217C884-2D17-234A-B70C-198CB45613AF}" type="presParOf" srcId="{8A02D2E4-ED42-2141-A2E4-49EF62BBC64E}" destId="{D6DDDBC1-94A0-784B-965F-FE8640C88414}" srcOrd="0" destOrd="0" presId="urn:microsoft.com/office/officeart/2008/layout/LinedList"/>
    <dgm:cxn modelId="{0A076EE9-AE33-B34B-A0F3-9F97275C9429}" type="presParOf" srcId="{8A02D2E4-ED42-2141-A2E4-49EF62BBC64E}" destId="{63C32CA3-D6A0-0B44-8014-94E7F9B82880}" srcOrd="1" destOrd="0" presId="urn:microsoft.com/office/officeart/2008/layout/LinedList"/>
    <dgm:cxn modelId="{1A8364C9-E10B-AC44-9318-937E3888BFC2}" type="presParOf" srcId="{D249CAE0-A96F-D84F-AF82-B9DA8D90E3FC}" destId="{3E6778BE-6D20-7942-8A52-9829FED7ACE4}" srcOrd="10" destOrd="0" presId="urn:microsoft.com/office/officeart/2008/layout/LinedList"/>
    <dgm:cxn modelId="{11D371C4-39E1-BB43-8E94-DD74B531AE5B}" type="presParOf" srcId="{D249CAE0-A96F-D84F-AF82-B9DA8D90E3FC}" destId="{9967452B-1ADB-9A44-A2DB-BA787318FC7A}" srcOrd="11" destOrd="0" presId="urn:microsoft.com/office/officeart/2008/layout/LinedList"/>
    <dgm:cxn modelId="{1F442AB2-3F68-4740-A71E-A5F41F97B4E2}" type="presParOf" srcId="{9967452B-1ADB-9A44-A2DB-BA787318FC7A}" destId="{CD8E63CA-CCFA-7144-A6D2-F32CB97B4993}" srcOrd="0" destOrd="0" presId="urn:microsoft.com/office/officeart/2008/layout/LinedList"/>
    <dgm:cxn modelId="{BC504396-5898-6146-938C-2A54B469ACDE}" type="presParOf" srcId="{9967452B-1ADB-9A44-A2DB-BA787318FC7A}" destId="{8E5BFC15-1EC5-3C47-A8C0-BAD97E491038}" srcOrd="1" destOrd="0" presId="urn:microsoft.com/office/officeart/2008/layout/LinedList"/>
    <dgm:cxn modelId="{117FD0B1-EF20-7D4D-897B-986D533DA424}" type="presParOf" srcId="{D249CAE0-A96F-D84F-AF82-B9DA8D90E3FC}" destId="{1EE48E73-26DA-FC47-9A71-6E9364DDE11C}" srcOrd="12" destOrd="0" presId="urn:microsoft.com/office/officeart/2008/layout/LinedList"/>
    <dgm:cxn modelId="{9CA50113-D3C4-E149-AB84-56275C5EE133}" type="presParOf" srcId="{D249CAE0-A96F-D84F-AF82-B9DA8D90E3FC}" destId="{B8DFB560-12CB-0942-B3EC-7725981ED81B}" srcOrd="13" destOrd="0" presId="urn:microsoft.com/office/officeart/2008/layout/LinedList"/>
    <dgm:cxn modelId="{A7E230BA-5434-F94B-BEF5-4D1472915007}" type="presParOf" srcId="{B8DFB560-12CB-0942-B3EC-7725981ED81B}" destId="{5BBF9C12-608A-3740-A93B-D8AA16F6737F}" srcOrd="0" destOrd="0" presId="urn:microsoft.com/office/officeart/2008/layout/LinedList"/>
    <dgm:cxn modelId="{43E2BDCD-0BDD-8C46-BC32-1F9F5A76FF56}" type="presParOf" srcId="{B8DFB560-12CB-0942-B3EC-7725981ED81B}" destId="{45A89A8E-896A-C642-A329-7DE9291FE3A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3C1115C-B783-459E-86CF-27116381ACC9}" type="doc">
      <dgm:prSet loTypeId="urn:microsoft.com/office/officeart/2005/8/layout/vList5" loCatId="list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DA065538-93D7-4CD5-B1CF-796CBE658DD1}">
      <dgm:prSet custT="1"/>
      <dgm:spPr/>
      <dgm:t>
        <a:bodyPr/>
        <a:lstStyle/>
        <a:p>
          <a:r>
            <a:rPr lang="en-GB" sz="3600" dirty="0">
              <a:latin typeface="+mn-lt"/>
              <a:cs typeface="Poppins" pitchFamily="2" charset="77"/>
            </a:rPr>
            <a:t>12 facets of IEF for SoTL are divided into four categories</a:t>
          </a:r>
          <a:endParaRPr lang="en-US" sz="3600" dirty="0">
            <a:latin typeface="+mn-lt"/>
            <a:cs typeface="Poppins" pitchFamily="2" charset="77"/>
          </a:endParaRPr>
        </a:p>
      </dgm:t>
    </dgm:pt>
    <dgm:pt modelId="{B3DB61BE-6810-4A74-BE1C-C89223ED6CAA}" type="parTrans" cxnId="{238E18A7-D3DA-48F5-BE13-B7E4CC83A6AF}">
      <dgm:prSet/>
      <dgm:spPr/>
      <dgm:t>
        <a:bodyPr/>
        <a:lstStyle/>
        <a:p>
          <a:endParaRPr lang="en-US"/>
        </a:p>
      </dgm:t>
    </dgm:pt>
    <dgm:pt modelId="{B7BF4BA9-D2FD-43DE-9911-C652D62144EE}" type="sibTrans" cxnId="{238E18A7-D3DA-48F5-BE13-B7E4CC83A6AF}">
      <dgm:prSet/>
      <dgm:spPr/>
      <dgm:t>
        <a:bodyPr/>
        <a:lstStyle/>
        <a:p>
          <a:endParaRPr lang="en-US"/>
        </a:p>
      </dgm:t>
    </dgm:pt>
    <dgm:pt modelId="{84347BC7-AEE8-487C-8587-D43B40B5C753}">
      <dgm:prSet custT="1"/>
      <dgm:spPr>
        <a:solidFill>
          <a:srgbClr val="CCD2D8">
            <a:alpha val="89804"/>
          </a:srgbClr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en-US" sz="2500" dirty="0">
              <a:latin typeface="Poppins" pitchFamily="2" charset="77"/>
              <a:cs typeface="Poppins" pitchFamily="2" charset="77"/>
            </a:rPr>
            <a:t> </a:t>
          </a:r>
          <a:r>
            <a:rPr lang="en-US" sz="3200" dirty="0">
              <a:latin typeface="+mn-lt"/>
              <a:cs typeface="Poppins" pitchFamily="2" charset="77"/>
            </a:rPr>
            <a:t>Learning and Teaching</a:t>
          </a:r>
        </a:p>
      </dgm:t>
    </dgm:pt>
    <dgm:pt modelId="{AC531835-9F19-4A80-B41D-1B1CFF14B785}" type="parTrans" cxnId="{848551B3-CF67-4AEC-99DC-1E5FEF6C6329}">
      <dgm:prSet/>
      <dgm:spPr/>
      <dgm:t>
        <a:bodyPr/>
        <a:lstStyle/>
        <a:p>
          <a:endParaRPr lang="en-US"/>
        </a:p>
      </dgm:t>
    </dgm:pt>
    <dgm:pt modelId="{D070398B-25A8-4555-9511-E566C697531F}" type="sibTrans" cxnId="{848551B3-CF67-4AEC-99DC-1E5FEF6C6329}">
      <dgm:prSet/>
      <dgm:spPr/>
      <dgm:t>
        <a:bodyPr/>
        <a:lstStyle/>
        <a:p>
          <a:endParaRPr lang="en-US"/>
        </a:p>
      </dgm:t>
    </dgm:pt>
    <dgm:pt modelId="{D92E4C94-C86C-46F6-BE2D-C64CC7AC5135}">
      <dgm:prSet custT="1"/>
      <dgm:spPr>
        <a:solidFill>
          <a:srgbClr val="CCD2D8">
            <a:alpha val="89804"/>
          </a:srgbClr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en-US" sz="3200" dirty="0">
              <a:latin typeface="+mn-lt"/>
              <a:cs typeface="Poppins" pitchFamily="2" charset="77"/>
            </a:rPr>
            <a:t> Transfer to others</a:t>
          </a:r>
        </a:p>
      </dgm:t>
    </dgm:pt>
    <dgm:pt modelId="{47635D59-1112-4E80-87FC-2181C1D11F8B}" type="parTrans" cxnId="{D9D1AE95-4D03-4B00-9733-4D0188C2707D}">
      <dgm:prSet/>
      <dgm:spPr/>
      <dgm:t>
        <a:bodyPr/>
        <a:lstStyle/>
        <a:p>
          <a:endParaRPr lang="en-US"/>
        </a:p>
      </dgm:t>
    </dgm:pt>
    <dgm:pt modelId="{39B563FF-A3A0-4DAA-A7B2-31531177DE1E}" type="sibTrans" cxnId="{D9D1AE95-4D03-4B00-9733-4D0188C2707D}">
      <dgm:prSet/>
      <dgm:spPr/>
      <dgm:t>
        <a:bodyPr/>
        <a:lstStyle/>
        <a:p>
          <a:endParaRPr lang="en-US"/>
        </a:p>
      </dgm:t>
    </dgm:pt>
    <dgm:pt modelId="{848300D3-62F3-45A5-AC5F-59122ACC3DE7}">
      <dgm:prSet custT="1"/>
      <dgm:spPr>
        <a:solidFill>
          <a:srgbClr val="CCD2D8">
            <a:alpha val="89804"/>
          </a:srgbClr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en-US" sz="3200" dirty="0">
              <a:latin typeface="+mn-lt"/>
              <a:cs typeface="Poppins" pitchFamily="2" charset="77"/>
            </a:rPr>
            <a:t> Stakeholder benefits</a:t>
          </a:r>
        </a:p>
      </dgm:t>
    </dgm:pt>
    <dgm:pt modelId="{1EED4ECD-175E-4FE0-AA51-FFBF1C717716}" type="parTrans" cxnId="{F0E43F00-E27A-49BE-BD1A-63D1F6799F3F}">
      <dgm:prSet/>
      <dgm:spPr/>
      <dgm:t>
        <a:bodyPr/>
        <a:lstStyle/>
        <a:p>
          <a:endParaRPr lang="en-US"/>
        </a:p>
      </dgm:t>
    </dgm:pt>
    <dgm:pt modelId="{BF154999-31A1-47BE-9227-26F61863DD81}" type="sibTrans" cxnId="{F0E43F00-E27A-49BE-BD1A-63D1F6799F3F}">
      <dgm:prSet/>
      <dgm:spPr/>
      <dgm:t>
        <a:bodyPr/>
        <a:lstStyle/>
        <a:p>
          <a:endParaRPr lang="en-US"/>
        </a:p>
      </dgm:t>
    </dgm:pt>
    <dgm:pt modelId="{BA37F7F8-A306-41E9-8ACA-B24077FCCD04}">
      <dgm:prSet custT="1"/>
      <dgm:spPr>
        <a:solidFill>
          <a:srgbClr val="CCD2D8">
            <a:alpha val="89804"/>
          </a:srgbClr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en-US" sz="3200" dirty="0">
              <a:latin typeface="+mn-lt"/>
              <a:cs typeface="Poppins" pitchFamily="2" charset="77"/>
            </a:rPr>
            <a:t> Cultural and economic benefits</a:t>
          </a:r>
        </a:p>
      </dgm:t>
    </dgm:pt>
    <dgm:pt modelId="{CF27FF65-64EB-4646-ABE3-14C6BB122370}" type="parTrans" cxnId="{A923745F-2E2D-4C9D-A498-6AF17A8253C3}">
      <dgm:prSet/>
      <dgm:spPr/>
      <dgm:t>
        <a:bodyPr/>
        <a:lstStyle/>
        <a:p>
          <a:endParaRPr lang="en-US"/>
        </a:p>
      </dgm:t>
    </dgm:pt>
    <dgm:pt modelId="{62A2C54F-4A8C-4AF4-B47D-BF2B272E91AD}" type="sibTrans" cxnId="{A923745F-2E2D-4C9D-A498-6AF17A8253C3}">
      <dgm:prSet/>
      <dgm:spPr/>
      <dgm:t>
        <a:bodyPr/>
        <a:lstStyle/>
        <a:p>
          <a:endParaRPr lang="en-US"/>
        </a:p>
      </dgm:t>
    </dgm:pt>
    <dgm:pt modelId="{74FCCEF2-FF98-504A-ABD0-5E9B4807B476}" type="pres">
      <dgm:prSet presAssocID="{F3C1115C-B783-459E-86CF-27116381ACC9}" presName="Name0" presStyleCnt="0">
        <dgm:presLayoutVars>
          <dgm:dir/>
          <dgm:animLvl val="lvl"/>
          <dgm:resizeHandles val="exact"/>
        </dgm:presLayoutVars>
      </dgm:prSet>
      <dgm:spPr/>
    </dgm:pt>
    <dgm:pt modelId="{54027D94-8211-9141-A2B1-014705EB39A8}" type="pres">
      <dgm:prSet presAssocID="{DA065538-93D7-4CD5-B1CF-796CBE658DD1}" presName="linNode" presStyleCnt="0"/>
      <dgm:spPr/>
    </dgm:pt>
    <dgm:pt modelId="{29E73873-1D1B-9F4F-A5C4-F1ED7338047D}" type="pres">
      <dgm:prSet presAssocID="{DA065538-93D7-4CD5-B1CF-796CBE658DD1}" presName="parentText" presStyleLbl="node1" presStyleIdx="0" presStyleCnt="1" custLinFactNeighborX="26" custLinFactNeighborY="-5307">
        <dgm:presLayoutVars>
          <dgm:chMax val="1"/>
          <dgm:bulletEnabled val="1"/>
        </dgm:presLayoutVars>
      </dgm:prSet>
      <dgm:spPr/>
    </dgm:pt>
    <dgm:pt modelId="{DCB5598B-BE8F-C649-99FF-423209C66C14}" type="pres">
      <dgm:prSet presAssocID="{DA065538-93D7-4CD5-B1CF-796CBE658DD1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F0E43F00-E27A-49BE-BD1A-63D1F6799F3F}" srcId="{DA065538-93D7-4CD5-B1CF-796CBE658DD1}" destId="{848300D3-62F3-45A5-AC5F-59122ACC3DE7}" srcOrd="2" destOrd="0" parTransId="{1EED4ECD-175E-4FE0-AA51-FFBF1C717716}" sibTransId="{BF154999-31A1-47BE-9227-26F61863DD81}"/>
    <dgm:cxn modelId="{72B7253D-7F59-F545-8DFE-EE7219E83E66}" type="presOf" srcId="{84347BC7-AEE8-487C-8587-D43B40B5C753}" destId="{DCB5598B-BE8F-C649-99FF-423209C66C14}" srcOrd="0" destOrd="0" presId="urn:microsoft.com/office/officeart/2005/8/layout/vList5"/>
    <dgm:cxn modelId="{A923745F-2E2D-4C9D-A498-6AF17A8253C3}" srcId="{DA065538-93D7-4CD5-B1CF-796CBE658DD1}" destId="{BA37F7F8-A306-41E9-8ACA-B24077FCCD04}" srcOrd="3" destOrd="0" parTransId="{CF27FF65-64EB-4646-ABE3-14C6BB122370}" sibTransId="{62A2C54F-4A8C-4AF4-B47D-BF2B272E91AD}"/>
    <dgm:cxn modelId="{CFE2607E-DC17-2042-95A6-BB3C8C912ED7}" type="presOf" srcId="{BA37F7F8-A306-41E9-8ACA-B24077FCCD04}" destId="{DCB5598B-BE8F-C649-99FF-423209C66C14}" srcOrd="0" destOrd="3" presId="urn:microsoft.com/office/officeart/2005/8/layout/vList5"/>
    <dgm:cxn modelId="{09D9B584-FD30-B840-8369-724A366706F2}" type="presOf" srcId="{F3C1115C-B783-459E-86CF-27116381ACC9}" destId="{74FCCEF2-FF98-504A-ABD0-5E9B4807B476}" srcOrd="0" destOrd="0" presId="urn:microsoft.com/office/officeart/2005/8/layout/vList5"/>
    <dgm:cxn modelId="{2DF3ED8D-09B4-A641-BD75-8DDBF64DF478}" type="presOf" srcId="{D92E4C94-C86C-46F6-BE2D-C64CC7AC5135}" destId="{DCB5598B-BE8F-C649-99FF-423209C66C14}" srcOrd="0" destOrd="1" presId="urn:microsoft.com/office/officeart/2005/8/layout/vList5"/>
    <dgm:cxn modelId="{D9D1AE95-4D03-4B00-9733-4D0188C2707D}" srcId="{DA065538-93D7-4CD5-B1CF-796CBE658DD1}" destId="{D92E4C94-C86C-46F6-BE2D-C64CC7AC5135}" srcOrd="1" destOrd="0" parTransId="{47635D59-1112-4E80-87FC-2181C1D11F8B}" sibTransId="{39B563FF-A3A0-4DAA-A7B2-31531177DE1E}"/>
    <dgm:cxn modelId="{238E18A7-D3DA-48F5-BE13-B7E4CC83A6AF}" srcId="{F3C1115C-B783-459E-86CF-27116381ACC9}" destId="{DA065538-93D7-4CD5-B1CF-796CBE658DD1}" srcOrd="0" destOrd="0" parTransId="{B3DB61BE-6810-4A74-BE1C-C89223ED6CAA}" sibTransId="{B7BF4BA9-D2FD-43DE-9911-C652D62144EE}"/>
    <dgm:cxn modelId="{848551B3-CF67-4AEC-99DC-1E5FEF6C6329}" srcId="{DA065538-93D7-4CD5-B1CF-796CBE658DD1}" destId="{84347BC7-AEE8-487C-8587-D43B40B5C753}" srcOrd="0" destOrd="0" parTransId="{AC531835-9F19-4A80-B41D-1B1CFF14B785}" sibTransId="{D070398B-25A8-4555-9511-E566C697531F}"/>
    <dgm:cxn modelId="{F8A1E0C1-D0FC-2B43-8502-0364D2512A08}" type="presOf" srcId="{848300D3-62F3-45A5-AC5F-59122ACC3DE7}" destId="{DCB5598B-BE8F-C649-99FF-423209C66C14}" srcOrd="0" destOrd="2" presId="urn:microsoft.com/office/officeart/2005/8/layout/vList5"/>
    <dgm:cxn modelId="{51E110C4-1CB3-C84B-B484-009C60D24DB8}" type="presOf" srcId="{DA065538-93D7-4CD5-B1CF-796CBE658DD1}" destId="{29E73873-1D1B-9F4F-A5C4-F1ED7338047D}" srcOrd="0" destOrd="0" presId="urn:microsoft.com/office/officeart/2005/8/layout/vList5"/>
    <dgm:cxn modelId="{6C8B43E8-7756-6C4C-8309-A38ECB3123B8}" type="presParOf" srcId="{74FCCEF2-FF98-504A-ABD0-5E9B4807B476}" destId="{54027D94-8211-9141-A2B1-014705EB39A8}" srcOrd="0" destOrd="0" presId="urn:microsoft.com/office/officeart/2005/8/layout/vList5"/>
    <dgm:cxn modelId="{527B9A37-319E-654D-850A-D59435107508}" type="presParOf" srcId="{54027D94-8211-9141-A2B1-014705EB39A8}" destId="{29E73873-1D1B-9F4F-A5C4-F1ED7338047D}" srcOrd="0" destOrd="0" presId="urn:microsoft.com/office/officeart/2005/8/layout/vList5"/>
    <dgm:cxn modelId="{128477F6-2F75-C547-AD0B-B6AAFCBC7A5E}" type="presParOf" srcId="{54027D94-8211-9141-A2B1-014705EB39A8}" destId="{DCB5598B-BE8F-C649-99FF-423209C66C1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6466C85-9E88-4CF5-8B54-C6EF0EE09FB8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2810494-14E9-4220-8152-2C2FF9EE8755}">
      <dgm:prSet/>
      <dgm:spPr>
        <a:solidFill>
          <a:schemeClr val="tx2">
            <a:lumMod val="50000"/>
            <a:lumOff val="50000"/>
          </a:schemeClr>
        </a:solidFill>
      </dgm:spPr>
      <dgm:t>
        <a:bodyPr/>
        <a:lstStyle/>
        <a:p>
          <a:r>
            <a:rPr lang="en-GB" baseline="0" dirty="0"/>
            <a:t>What </a:t>
          </a:r>
          <a:r>
            <a:rPr lang="en-GB" i="1" baseline="0" dirty="0"/>
            <a:t>one thing </a:t>
          </a:r>
          <a:r>
            <a:rPr lang="en-GB" baseline="0" dirty="0"/>
            <a:t>from the session had caused you to think differently today? </a:t>
          </a:r>
          <a:endParaRPr lang="en-US" dirty="0"/>
        </a:p>
      </dgm:t>
    </dgm:pt>
    <dgm:pt modelId="{70219F2A-167A-4EA0-9D27-619F59C47BE8}" type="parTrans" cxnId="{54C90A0B-FA67-4586-B98A-1165F1490DDF}">
      <dgm:prSet/>
      <dgm:spPr/>
      <dgm:t>
        <a:bodyPr/>
        <a:lstStyle/>
        <a:p>
          <a:endParaRPr lang="en-US"/>
        </a:p>
      </dgm:t>
    </dgm:pt>
    <dgm:pt modelId="{D00900F8-6AED-4F50-9164-FB73B37E22D9}" type="sibTrans" cxnId="{54C90A0B-FA67-4586-B98A-1165F1490DDF}">
      <dgm:prSet/>
      <dgm:spPr/>
      <dgm:t>
        <a:bodyPr/>
        <a:lstStyle/>
        <a:p>
          <a:endParaRPr lang="en-US"/>
        </a:p>
      </dgm:t>
    </dgm:pt>
    <dgm:pt modelId="{F015F52D-BE6C-4AF3-927F-27E456BE7FD7}">
      <dgm:prSet/>
      <dgm:spPr>
        <a:solidFill>
          <a:srgbClr val="1D639B"/>
        </a:solidFill>
      </dgm:spPr>
      <dgm:t>
        <a:bodyPr/>
        <a:lstStyle/>
        <a:p>
          <a:r>
            <a:rPr lang="en-GB" baseline="0" dirty="0"/>
            <a:t>What </a:t>
          </a:r>
          <a:r>
            <a:rPr lang="en-GB" i="1" baseline="0" dirty="0"/>
            <a:t>one action </a:t>
          </a:r>
          <a:r>
            <a:rPr lang="en-GB" baseline="0" dirty="0"/>
            <a:t>will you take as a result?</a:t>
          </a:r>
          <a:endParaRPr lang="en-US" dirty="0"/>
        </a:p>
      </dgm:t>
    </dgm:pt>
    <dgm:pt modelId="{77D2280B-F350-491B-BBEA-6C876B7C762C}" type="parTrans" cxnId="{66C0EA5E-CF1C-43F6-9FCA-8ACADCFF29CA}">
      <dgm:prSet/>
      <dgm:spPr/>
      <dgm:t>
        <a:bodyPr/>
        <a:lstStyle/>
        <a:p>
          <a:endParaRPr lang="en-US"/>
        </a:p>
      </dgm:t>
    </dgm:pt>
    <dgm:pt modelId="{0069BAB9-30CC-408B-9CEE-5FD3ED46A627}" type="sibTrans" cxnId="{66C0EA5E-CF1C-43F6-9FCA-8ACADCFF29CA}">
      <dgm:prSet/>
      <dgm:spPr/>
      <dgm:t>
        <a:bodyPr/>
        <a:lstStyle/>
        <a:p>
          <a:endParaRPr lang="en-US"/>
        </a:p>
      </dgm:t>
    </dgm:pt>
    <dgm:pt modelId="{B417363B-5B34-6B4B-B722-7706AF1D0024}" type="pres">
      <dgm:prSet presAssocID="{86466C85-9E88-4CF5-8B54-C6EF0EE09FB8}" presName="linear" presStyleCnt="0">
        <dgm:presLayoutVars>
          <dgm:animLvl val="lvl"/>
          <dgm:resizeHandles val="exact"/>
        </dgm:presLayoutVars>
      </dgm:prSet>
      <dgm:spPr/>
    </dgm:pt>
    <dgm:pt modelId="{17CBB051-4058-B04B-AB59-5CE97F79F23E}" type="pres">
      <dgm:prSet presAssocID="{C2810494-14E9-4220-8152-2C2FF9EE875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13A47E7-413F-5D43-A7F4-847D5A4A2DDB}" type="pres">
      <dgm:prSet presAssocID="{D00900F8-6AED-4F50-9164-FB73B37E22D9}" presName="spacer" presStyleCnt="0"/>
      <dgm:spPr/>
    </dgm:pt>
    <dgm:pt modelId="{32FA7FDE-CEFD-2444-B9EB-C4C795746049}" type="pres">
      <dgm:prSet presAssocID="{F015F52D-BE6C-4AF3-927F-27E456BE7FD7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4C90A0B-FA67-4586-B98A-1165F1490DDF}" srcId="{86466C85-9E88-4CF5-8B54-C6EF0EE09FB8}" destId="{C2810494-14E9-4220-8152-2C2FF9EE8755}" srcOrd="0" destOrd="0" parTransId="{70219F2A-167A-4EA0-9D27-619F59C47BE8}" sibTransId="{D00900F8-6AED-4F50-9164-FB73B37E22D9}"/>
    <dgm:cxn modelId="{66C0EA5E-CF1C-43F6-9FCA-8ACADCFF29CA}" srcId="{86466C85-9E88-4CF5-8B54-C6EF0EE09FB8}" destId="{F015F52D-BE6C-4AF3-927F-27E456BE7FD7}" srcOrd="1" destOrd="0" parTransId="{77D2280B-F350-491B-BBEA-6C876B7C762C}" sibTransId="{0069BAB9-30CC-408B-9CEE-5FD3ED46A627}"/>
    <dgm:cxn modelId="{A370DD47-449A-A448-B6AD-63BC8A5F3C48}" type="presOf" srcId="{86466C85-9E88-4CF5-8B54-C6EF0EE09FB8}" destId="{B417363B-5B34-6B4B-B722-7706AF1D0024}" srcOrd="0" destOrd="0" presId="urn:microsoft.com/office/officeart/2005/8/layout/vList2"/>
    <dgm:cxn modelId="{9DCE6755-AD40-5440-9A81-A545B0D0EC3B}" type="presOf" srcId="{C2810494-14E9-4220-8152-2C2FF9EE8755}" destId="{17CBB051-4058-B04B-AB59-5CE97F79F23E}" srcOrd="0" destOrd="0" presId="urn:microsoft.com/office/officeart/2005/8/layout/vList2"/>
    <dgm:cxn modelId="{4020E3A1-ACC9-3041-97DD-54B424156C94}" type="presOf" srcId="{F015F52D-BE6C-4AF3-927F-27E456BE7FD7}" destId="{32FA7FDE-CEFD-2444-B9EB-C4C795746049}" srcOrd="0" destOrd="0" presId="urn:microsoft.com/office/officeart/2005/8/layout/vList2"/>
    <dgm:cxn modelId="{A70D0B01-3D7D-AC4E-9B69-38AB368318B9}" type="presParOf" srcId="{B417363B-5B34-6B4B-B722-7706AF1D0024}" destId="{17CBB051-4058-B04B-AB59-5CE97F79F23E}" srcOrd="0" destOrd="0" presId="urn:microsoft.com/office/officeart/2005/8/layout/vList2"/>
    <dgm:cxn modelId="{6A6DF223-4C86-0C4C-8D23-1B5DA48CB5FF}" type="presParOf" srcId="{B417363B-5B34-6B4B-B722-7706AF1D0024}" destId="{A13A47E7-413F-5D43-A7F4-847D5A4A2DDB}" srcOrd="1" destOrd="0" presId="urn:microsoft.com/office/officeart/2005/8/layout/vList2"/>
    <dgm:cxn modelId="{C3E9248D-3016-FF4E-8033-719AC467C843}" type="presParOf" srcId="{B417363B-5B34-6B4B-B722-7706AF1D0024}" destId="{32FA7FDE-CEFD-2444-B9EB-C4C79574604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3688BC-C1F4-48EB-8554-943149681DF1}">
      <dsp:nvSpPr>
        <dsp:cNvPr id="0" name=""/>
        <dsp:cNvSpPr/>
      </dsp:nvSpPr>
      <dsp:spPr>
        <a:xfrm>
          <a:off x="282019" y="718127"/>
          <a:ext cx="920656" cy="92065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5DA97E-E8C0-4CC2-A09F-219310038E08}">
      <dsp:nvSpPr>
        <dsp:cNvPr id="0" name=""/>
        <dsp:cNvSpPr/>
      </dsp:nvSpPr>
      <dsp:spPr>
        <a:xfrm>
          <a:off x="475357" y="911465"/>
          <a:ext cx="533980" cy="5339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E9824E-2A2C-4F63-8C2A-0356EF679D31}">
      <dsp:nvSpPr>
        <dsp:cNvPr id="0" name=""/>
        <dsp:cNvSpPr/>
      </dsp:nvSpPr>
      <dsp:spPr>
        <a:xfrm>
          <a:off x="1399959" y="718127"/>
          <a:ext cx="2170118" cy="920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60645"/>
              </a:solidFill>
              <a:latin typeface="+mn-lt"/>
            </a:rPr>
            <a:t>I</a:t>
          </a:r>
          <a:r>
            <a:rPr lang="en-US" sz="2800" kern="1200" dirty="0">
              <a:solidFill>
                <a:srgbClr val="060645"/>
              </a:solidFill>
              <a:latin typeface="+mn-lt"/>
              <a:cs typeface="Poppins" pitchFamily="2" charset="77"/>
            </a:rPr>
            <a:t>nq</a:t>
          </a:r>
          <a:r>
            <a:rPr lang="en-US" sz="2800" kern="1200" dirty="0">
              <a:solidFill>
                <a:schemeClr val="tx1"/>
              </a:solidFill>
              <a:latin typeface="+mn-lt"/>
              <a:cs typeface="Poppins" pitchFamily="2" charset="77"/>
            </a:rPr>
            <a:t>uisitive </a:t>
          </a:r>
        </a:p>
      </dsp:txBody>
      <dsp:txXfrm>
        <a:off x="1399959" y="718127"/>
        <a:ext cx="2170118" cy="920656"/>
      </dsp:txXfrm>
    </dsp:sp>
    <dsp:sp modelId="{C7BCE869-CE74-4187-9C56-DB222AD0C3B9}">
      <dsp:nvSpPr>
        <dsp:cNvPr id="0" name=""/>
        <dsp:cNvSpPr/>
      </dsp:nvSpPr>
      <dsp:spPr>
        <a:xfrm>
          <a:off x="3948204" y="718127"/>
          <a:ext cx="920656" cy="920656"/>
        </a:xfrm>
        <a:prstGeom prst="ellipse">
          <a:avLst/>
        </a:prstGeom>
        <a:solidFill>
          <a:srgbClr val="8D7B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502FA2-14BE-4CB5-AA7F-5B8E2462E007}">
      <dsp:nvSpPr>
        <dsp:cNvPr id="0" name=""/>
        <dsp:cNvSpPr/>
      </dsp:nvSpPr>
      <dsp:spPr>
        <a:xfrm>
          <a:off x="4141542" y="911465"/>
          <a:ext cx="533980" cy="5339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8164CA-A736-49E3-9E47-C54B6F4CA689}">
      <dsp:nvSpPr>
        <dsp:cNvPr id="0" name=""/>
        <dsp:cNvSpPr/>
      </dsp:nvSpPr>
      <dsp:spPr>
        <a:xfrm>
          <a:off x="5066144" y="718127"/>
          <a:ext cx="2170118" cy="920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+mn-lt"/>
              <a:cs typeface="Poppins" pitchFamily="2" charset="77"/>
            </a:rPr>
            <a:t>Open-minded</a:t>
          </a:r>
        </a:p>
      </dsp:txBody>
      <dsp:txXfrm>
        <a:off x="5066144" y="718127"/>
        <a:ext cx="2170118" cy="920656"/>
      </dsp:txXfrm>
    </dsp:sp>
    <dsp:sp modelId="{3C453534-0C1C-4F8B-9C66-4C8ABE91EEA8}">
      <dsp:nvSpPr>
        <dsp:cNvPr id="0" name=""/>
        <dsp:cNvSpPr/>
      </dsp:nvSpPr>
      <dsp:spPr>
        <a:xfrm>
          <a:off x="7614389" y="718127"/>
          <a:ext cx="920656" cy="92065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9E6CF6-7B06-4A1A-BB95-5B0A92CF2FBB}">
      <dsp:nvSpPr>
        <dsp:cNvPr id="0" name=""/>
        <dsp:cNvSpPr/>
      </dsp:nvSpPr>
      <dsp:spPr>
        <a:xfrm>
          <a:off x="7807727" y="911465"/>
          <a:ext cx="533980" cy="5339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881908-4AAF-4B1F-BC4C-750014C7F19D}">
      <dsp:nvSpPr>
        <dsp:cNvPr id="0" name=""/>
        <dsp:cNvSpPr/>
      </dsp:nvSpPr>
      <dsp:spPr>
        <a:xfrm>
          <a:off x="8732329" y="718127"/>
          <a:ext cx="2170118" cy="920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+mn-lt"/>
              <a:cs typeface="Poppins" pitchFamily="2" charset="77"/>
            </a:rPr>
            <a:t>Ethical</a:t>
          </a:r>
        </a:p>
      </dsp:txBody>
      <dsp:txXfrm>
        <a:off x="8732329" y="718127"/>
        <a:ext cx="2170118" cy="920656"/>
      </dsp:txXfrm>
    </dsp:sp>
    <dsp:sp modelId="{E72F9875-D47E-4118-8013-2B73DCFFE510}">
      <dsp:nvSpPr>
        <dsp:cNvPr id="0" name=""/>
        <dsp:cNvSpPr/>
      </dsp:nvSpPr>
      <dsp:spPr>
        <a:xfrm>
          <a:off x="282019" y="2310092"/>
          <a:ext cx="920656" cy="92065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09280D-1C19-441E-B398-C0E168F1AC99}">
      <dsp:nvSpPr>
        <dsp:cNvPr id="0" name=""/>
        <dsp:cNvSpPr/>
      </dsp:nvSpPr>
      <dsp:spPr>
        <a:xfrm>
          <a:off x="475357" y="2503430"/>
          <a:ext cx="533980" cy="53398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C35FF0-640E-44AF-B226-10E66C4CBFF8}">
      <dsp:nvSpPr>
        <dsp:cNvPr id="0" name=""/>
        <dsp:cNvSpPr/>
      </dsp:nvSpPr>
      <dsp:spPr>
        <a:xfrm>
          <a:off x="1399959" y="2310092"/>
          <a:ext cx="2170118" cy="920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+mn-lt"/>
              <a:cs typeface="Poppins" pitchFamily="2" charset="77"/>
            </a:rPr>
            <a:t>Strategic</a:t>
          </a:r>
        </a:p>
      </dsp:txBody>
      <dsp:txXfrm>
        <a:off x="1399959" y="2310092"/>
        <a:ext cx="2170118" cy="920656"/>
      </dsp:txXfrm>
    </dsp:sp>
    <dsp:sp modelId="{A018664E-D54C-4C84-ACC4-050DF078B3BF}">
      <dsp:nvSpPr>
        <dsp:cNvPr id="0" name=""/>
        <dsp:cNvSpPr/>
      </dsp:nvSpPr>
      <dsp:spPr>
        <a:xfrm>
          <a:off x="3948204" y="2310092"/>
          <a:ext cx="920656" cy="92065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A778D-3DA3-4C20-8743-329F1FB8F880}">
      <dsp:nvSpPr>
        <dsp:cNvPr id="0" name=""/>
        <dsp:cNvSpPr/>
      </dsp:nvSpPr>
      <dsp:spPr>
        <a:xfrm>
          <a:off x="4141542" y="2503430"/>
          <a:ext cx="533980" cy="53398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36379C-258F-4585-A807-70DFBCCFD4DD}">
      <dsp:nvSpPr>
        <dsp:cNvPr id="0" name=""/>
        <dsp:cNvSpPr/>
      </dsp:nvSpPr>
      <dsp:spPr>
        <a:xfrm>
          <a:off x="5066144" y="2310092"/>
          <a:ext cx="2170118" cy="920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+mn-lt"/>
              <a:cs typeface="Poppins" pitchFamily="2" charset="77"/>
            </a:rPr>
            <a:t>Empathetic</a:t>
          </a:r>
        </a:p>
      </dsp:txBody>
      <dsp:txXfrm>
        <a:off x="5066144" y="2310092"/>
        <a:ext cx="2170118" cy="920656"/>
      </dsp:txXfrm>
    </dsp:sp>
    <dsp:sp modelId="{24C12E1C-CA3C-4A4F-B1FE-0F193AF2FD59}">
      <dsp:nvSpPr>
        <dsp:cNvPr id="0" name=""/>
        <dsp:cNvSpPr/>
      </dsp:nvSpPr>
      <dsp:spPr>
        <a:xfrm>
          <a:off x="7614389" y="2310092"/>
          <a:ext cx="920656" cy="92065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2EABDB-683D-4E7C-AAFA-7B7A7D44EA67}">
      <dsp:nvSpPr>
        <dsp:cNvPr id="0" name=""/>
        <dsp:cNvSpPr/>
      </dsp:nvSpPr>
      <dsp:spPr>
        <a:xfrm>
          <a:off x="7807727" y="2503430"/>
          <a:ext cx="533980" cy="53398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E3AAE5-2335-4CBB-B9AD-5F7A7F3AB547}">
      <dsp:nvSpPr>
        <dsp:cNvPr id="0" name=""/>
        <dsp:cNvSpPr/>
      </dsp:nvSpPr>
      <dsp:spPr>
        <a:xfrm>
          <a:off x="8732329" y="2310092"/>
          <a:ext cx="2170118" cy="920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+mn-lt"/>
              <a:cs typeface="Poppins" pitchFamily="2" charset="77"/>
            </a:rPr>
            <a:t>Generous</a:t>
          </a:r>
        </a:p>
      </dsp:txBody>
      <dsp:txXfrm>
        <a:off x="8732329" y="2310092"/>
        <a:ext cx="2170118" cy="9206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5C0DA8-1DFF-485F-9EB8-919FD9DE186B}">
      <dsp:nvSpPr>
        <dsp:cNvPr id="0" name=""/>
        <dsp:cNvSpPr/>
      </dsp:nvSpPr>
      <dsp:spPr>
        <a:xfrm>
          <a:off x="0" y="870437"/>
          <a:ext cx="10515600" cy="1530961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24304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Poppins" pitchFamily="2" charset="77"/>
              <a:cs typeface="Poppins" pitchFamily="2" charset="77"/>
            </a:rPr>
            <a:t>Project plan</a:t>
          </a:r>
        </a:p>
      </dsp:txBody>
      <dsp:txXfrm>
        <a:off x="0" y="1253177"/>
        <a:ext cx="10132860" cy="765481"/>
      </dsp:txXfrm>
    </dsp:sp>
    <dsp:sp modelId="{C76DB2E0-4480-4042-986A-160D109EC2AA}">
      <dsp:nvSpPr>
        <dsp:cNvPr id="0" name=""/>
        <dsp:cNvSpPr/>
      </dsp:nvSpPr>
      <dsp:spPr>
        <a:xfrm>
          <a:off x="2423845" y="1380452"/>
          <a:ext cx="8091754" cy="1530961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24304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Poppins" pitchFamily="2" charset="77"/>
              <a:cs typeface="Poppins" pitchFamily="2" charset="77"/>
            </a:rPr>
            <a:t>ToC visual</a:t>
          </a:r>
        </a:p>
      </dsp:txBody>
      <dsp:txXfrm>
        <a:off x="2423845" y="1763192"/>
        <a:ext cx="7709014" cy="765481"/>
      </dsp:txXfrm>
    </dsp:sp>
    <dsp:sp modelId="{957467E0-DA34-4E51-A8C9-054067865666}">
      <dsp:nvSpPr>
        <dsp:cNvPr id="0" name=""/>
        <dsp:cNvSpPr/>
      </dsp:nvSpPr>
      <dsp:spPr>
        <a:xfrm>
          <a:off x="4847691" y="1890772"/>
          <a:ext cx="5667908" cy="1530961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24304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>
              <a:latin typeface="Poppins" pitchFamily="2" charset="77"/>
              <a:cs typeface="Poppins" pitchFamily="2" charset="77"/>
            </a:rPr>
            <a:t>ToC</a:t>
          </a:r>
          <a:r>
            <a:rPr lang="en-GB" sz="1600" kern="1200" dirty="0">
              <a:latin typeface="Poppins" pitchFamily="2" charset="77"/>
              <a:cs typeface="Poppins" pitchFamily="2" charset="77"/>
            </a:rPr>
            <a:t> template for the narrative</a:t>
          </a:r>
        </a:p>
      </dsp:txBody>
      <dsp:txXfrm>
        <a:off x="4847691" y="2273512"/>
        <a:ext cx="5285168" cy="765481"/>
      </dsp:txXfrm>
    </dsp:sp>
    <dsp:sp modelId="{A1AFF668-3022-4D28-A358-F0798A167EFE}">
      <dsp:nvSpPr>
        <dsp:cNvPr id="0" name=""/>
        <dsp:cNvSpPr/>
      </dsp:nvSpPr>
      <dsp:spPr>
        <a:xfrm>
          <a:off x="7271537" y="2400786"/>
          <a:ext cx="3244062" cy="1530961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24304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Poppins" pitchFamily="2" charset="77"/>
              <a:cs typeface="Poppins" pitchFamily="2" charset="77"/>
            </a:rPr>
            <a:t>ToC visual and narrative</a:t>
          </a:r>
        </a:p>
      </dsp:txBody>
      <dsp:txXfrm>
        <a:off x="7271537" y="2783526"/>
        <a:ext cx="2861322" cy="7654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79D527-55A9-47E9-9F4C-3295CE4E80F7}">
      <dsp:nvSpPr>
        <dsp:cNvPr id="0" name=""/>
        <dsp:cNvSpPr/>
      </dsp:nvSpPr>
      <dsp:spPr>
        <a:xfrm>
          <a:off x="3830131" y="249"/>
          <a:ext cx="2477801" cy="16434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kern="1200" dirty="0"/>
            <a:t>Theory of Change </a:t>
          </a:r>
          <a:r>
            <a:rPr lang="en-GB" sz="2300" kern="1200" dirty="0"/>
            <a:t>(develop or revise)</a:t>
          </a:r>
        </a:p>
      </dsp:txBody>
      <dsp:txXfrm>
        <a:off x="4192997" y="240930"/>
        <a:ext cx="1752069" cy="1162113"/>
      </dsp:txXfrm>
    </dsp:sp>
    <dsp:sp modelId="{CA53E089-7C44-4871-BC5F-F798E0E53260}">
      <dsp:nvSpPr>
        <dsp:cNvPr id="0" name=""/>
        <dsp:cNvSpPr/>
      </dsp:nvSpPr>
      <dsp:spPr>
        <a:xfrm rot="2700000">
          <a:off x="5778514" y="1574392"/>
          <a:ext cx="314498" cy="228652"/>
        </a:xfrm>
        <a:prstGeom prst="rightArrow">
          <a:avLst>
            <a:gd name="adj1" fmla="val 60000"/>
            <a:gd name="adj2" fmla="val 50000"/>
          </a:avLst>
        </a:prstGeom>
        <a:solidFill>
          <a:srgbClr val="1D639B"/>
        </a:solidFill>
        <a:ln>
          <a:solidFill>
            <a:srgbClr val="1D499B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 dirty="0"/>
        </a:p>
      </dsp:txBody>
      <dsp:txXfrm>
        <a:off x="5788560" y="1595870"/>
        <a:ext cx="245902" cy="137192"/>
      </dsp:txXfrm>
    </dsp:sp>
    <dsp:sp modelId="{AD20301E-4A75-47C4-8D20-E1CA993D9B25}">
      <dsp:nvSpPr>
        <dsp:cNvPr id="0" name=""/>
        <dsp:cNvSpPr/>
      </dsp:nvSpPr>
      <dsp:spPr>
        <a:xfrm>
          <a:off x="5575592" y="1744814"/>
          <a:ext cx="2476010" cy="16434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Formulate </a:t>
          </a:r>
          <a:r>
            <a:rPr lang="en-GB" sz="2200" b="1" kern="1200" dirty="0"/>
            <a:t>Outcome Evaluation Plan</a:t>
          </a:r>
        </a:p>
      </dsp:txBody>
      <dsp:txXfrm>
        <a:off x="5938195" y="1985495"/>
        <a:ext cx="1750804" cy="1162113"/>
      </dsp:txXfrm>
    </dsp:sp>
    <dsp:sp modelId="{F97C591E-5860-476A-811E-752C83F4638E}">
      <dsp:nvSpPr>
        <dsp:cNvPr id="0" name=""/>
        <dsp:cNvSpPr/>
      </dsp:nvSpPr>
      <dsp:spPr>
        <a:xfrm rot="8100000">
          <a:off x="5790344" y="3318006"/>
          <a:ext cx="313199" cy="230400"/>
        </a:xfrm>
        <a:prstGeom prst="rightArrow">
          <a:avLst>
            <a:gd name="adj1" fmla="val 60000"/>
            <a:gd name="adj2" fmla="val 50000"/>
          </a:avLst>
        </a:prstGeom>
        <a:solidFill>
          <a:srgbClr val="1D639B"/>
        </a:solidFill>
        <a:ln>
          <a:solidFill>
            <a:srgbClr val="1D499B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 dirty="0"/>
        </a:p>
      </dsp:txBody>
      <dsp:txXfrm rot="10800000">
        <a:off x="5849342" y="3339648"/>
        <a:ext cx="244079" cy="138240"/>
      </dsp:txXfrm>
    </dsp:sp>
    <dsp:sp modelId="{A720D805-D9E6-4C18-80F5-9CC0E144428E}">
      <dsp:nvSpPr>
        <dsp:cNvPr id="0" name=""/>
        <dsp:cNvSpPr/>
      </dsp:nvSpPr>
      <dsp:spPr>
        <a:xfrm>
          <a:off x="3831026" y="3489380"/>
          <a:ext cx="2476010" cy="16434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Conduct </a:t>
          </a:r>
          <a:r>
            <a:rPr lang="en-GB" sz="2100" b="1" kern="1200" dirty="0"/>
            <a:t>Evaluation</a:t>
          </a:r>
          <a:r>
            <a:rPr lang="en-GB" sz="2100" kern="1200" dirty="0"/>
            <a:t> (short- and medium-term outcomes)  </a:t>
          </a:r>
        </a:p>
      </dsp:txBody>
      <dsp:txXfrm>
        <a:off x="4193629" y="3730061"/>
        <a:ext cx="1750804" cy="1162113"/>
      </dsp:txXfrm>
    </dsp:sp>
    <dsp:sp modelId="{6D47ACAD-854F-486F-93D0-B493B98679A1}">
      <dsp:nvSpPr>
        <dsp:cNvPr id="0" name=""/>
        <dsp:cNvSpPr/>
      </dsp:nvSpPr>
      <dsp:spPr>
        <a:xfrm rot="13500000">
          <a:off x="4045778" y="3329264"/>
          <a:ext cx="313199" cy="230400"/>
        </a:xfrm>
        <a:prstGeom prst="rightArrow">
          <a:avLst>
            <a:gd name="adj1" fmla="val 60000"/>
            <a:gd name="adj2" fmla="val 50000"/>
          </a:avLst>
        </a:prstGeom>
        <a:solidFill>
          <a:srgbClr val="1D639B"/>
        </a:solidFill>
        <a:ln>
          <a:solidFill>
            <a:srgbClr val="1D499B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 dirty="0"/>
        </a:p>
      </dsp:txBody>
      <dsp:txXfrm rot="10800000">
        <a:off x="4104776" y="3399782"/>
        <a:ext cx="244079" cy="138240"/>
      </dsp:txXfrm>
    </dsp:sp>
    <dsp:sp modelId="{C5D19A73-5E2D-46BA-BE1B-BF3546BF2F17}">
      <dsp:nvSpPr>
        <dsp:cNvPr id="0" name=""/>
        <dsp:cNvSpPr/>
      </dsp:nvSpPr>
      <dsp:spPr>
        <a:xfrm>
          <a:off x="2086461" y="1744814"/>
          <a:ext cx="2476010" cy="16434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Reflect on the </a:t>
          </a:r>
          <a:r>
            <a:rPr lang="en-GB" sz="2200" b="1" kern="1200" dirty="0"/>
            <a:t>Evidence</a:t>
          </a:r>
          <a:r>
            <a:rPr lang="en-GB" sz="2200" kern="1200" dirty="0"/>
            <a:t> of  change or impact</a:t>
          </a:r>
        </a:p>
      </dsp:txBody>
      <dsp:txXfrm>
        <a:off x="2449064" y="1985495"/>
        <a:ext cx="1750804" cy="1162113"/>
      </dsp:txXfrm>
    </dsp:sp>
    <dsp:sp modelId="{D723B780-D371-4ECA-A7C5-C82FA1368D80}">
      <dsp:nvSpPr>
        <dsp:cNvPr id="0" name=""/>
        <dsp:cNvSpPr/>
      </dsp:nvSpPr>
      <dsp:spPr>
        <a:xfrm rot="18900000">
          <a:off x="4034446" y="1584772"/>
          <a:ext cx="313199" cy="230400"/>
        </a:xfrm>
        <a:prstGeom prst="rightArrow">
          <a:avLst>
            <a:gd name="adj1" fmla="val 60000"/>
            <a:gd name="adj2" fmla="val 50000"/>
          </a:avLst>
        </a:prstGeom>
        <a:solidFill>
          <a:srgbClr val="1D639B"/>
        </a:solidFill>
        <a:ln>
          <a:solidFill>
            <a:srgbClr val="1D499B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 dirty="0"/>
        </a:p>
      </dsp:txBody>
      <dsp:txXfrm>
        <a:off x="4044568" y="1655290"/>
        <a:ext cx="244079" cy="1382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346287-1C01-4C42-84B0-0107AE4A0F31}">
      <dsp:nvSpPr>
        <dsp:cNvPr id="0" name=""/>
        <dsp:cNvSpPr/>
      </dsp:nvSpPr>
      <dsp:spPr>
        <a:xfrm>
          <a:off x="4547519" y="0"/>
          <a:ext cx="6821279" cy="145313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feeds into project planning and vice versa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engages stakeholders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guides planning for impact</a:t>
          </a:r>
        </a:p>
      </dsp:txBody>
      <dsp:txXfrm>
        <a:off x="4547519" y="181642"/>
        <a:ext cx="6276354" cy="1089849"/>
      </dsp:txXfrm>
    </dsp:sp>
    <dsp:sp modelId="{7FA9BDFA-03A6-40AA-92EF-AF3DE50FD29D}">
      <dsp:nvSpPr>
        <dsp:cNvPr id="0" name=""/>
        <dsp:cNvSpPr/>
      </dsp:nvSpPr>
      <dsp:spPr>
        <a:xfrm>
          <a:off x="0" y="213196"/>
          <a:ext cx="4547519" cy="10267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solidFill>
                <a:schemeClr val="bg1"/>
              </a:solidFill>
            </a:rPr>
            <a:t>Planning</a:t>
          </a:r>
        </a:p>
      </dsp:txBody>
      <dsp:txXfrm>
        <a:off x="50121" y="263317"/>
        <a:ext cx="4447277" cy="926498"/>
      </dsp:txXfrm>
    </dsp:sp>
    <dsp:sp modelId="{EBD0A865-7620-4E38-AFF5-8BE034CA1056}">
      <dsp:nvSpPr>
        <dsp:cNvPr id="0" name=""/>
        <dsp:cNvSpPr/>
      </dsp:nvSpPr>
      <dsp:spPr>
        <a:xfrm>
          <a:off x="4547519" y="1598446"/>
          <a:ext cx="6821279" cy="145313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5972333"/>
            <a:satOff val="1333"/>
            <a:lumOff val="20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5972333"/>
              <a:satOff val="1333"/>
              <a:lumOff val="2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guides the activities of the project for the desired outputs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shows pathways for achieving target outcomes</a:t>
          </a:r>
        </a:p>
      </dsp:txBody>
      <dsp:txXfrm>
        <a:off x="4547519" y="1780088"/>
        <a:ext cx="6276354" cy="1089849"/>
      </dsp:txXfrm>
    </dsp:sp>
    <dsp:sp modelId="{7D450AA8-A331-4CC8-AC62-F43C40501F1F}">
      <dsp:nvSpPr>
        <dsp:cNvPr id="0" name=""/>
        <dsp:cNvSpPr/>
      </dsp:nvSpPr>
      <dsp:spPr>
        <a:xfrm>
          <a:off x="0" y="1751047"/>
          <a:ext cx="4547519" cy="1147931"/>
        </a:xfrm>
        <a:prstGeom prst="round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Implementation </a:t>
          </a:r>
        </a:p>
      </dsp:txBody>
      <dsp:txXfrm>
        <a:off x="56037" y="1807084"/>
        <a:ext cx="4435445" cy="1035857"/>
      </dsp:txXfrm>
    </dsp:sp>
    <dsp:sp modelId="{7DFC2DBA-9FE5-453F-B67D-E2010F18DB9B}">
      <dsp:nvSpPr>
        <dsp:cNvPr id="0" name=""/>
        <dsp:cNvSpPr/>
      </dsp:nvSpPr>
      <dsp:spPr>
        <a:xfrm>
          <a:off x="4547519" y="3196893"/>
          <a:ext cx="6821279" cy="145313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1944666"/>
            <a:satOff val="2667"/>
            <a:lumOff val="401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11944666"/>
              <a:satOff val="2667"/>
              <a:lumOff val="4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a tool for reflection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guides monitoring and evaluation of impact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/>
            <a:t>the ToC is updated as the project progresses</a:t>
          </a:r>
          <a:endParaRPr lang="en-US" sz="2200" kern="1200" dirty="0"/>
        </a:p>
      </dsp:txBody>
      <dsp:txXfrm>
        <a:off x="4547519" y="3378535"/>
        <a:ext cx="6276354" cy="1089849"/>
      </dsp:txXfrm>
    </dsp:sp>
    <dsp:sp modelId="{25E6C73B-1F0E-4702-A6CE-DE5B4D46379C}">
      <dsp:nvSpPr>
        <dsp:cNvPr id="0" name=""/>
        <dsp:cNvSpPr/>
      </dsp:nvSpPr>
      <dsp:spPr>
        <a:xfrm>
          <a:off x="0" y="3450973"/>
          <a:ext cx="4547519" cy="944972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Evaluate</a:t>
          </a:r>
        </a:p>
      </dsp:txBody>
      <dsp:txXfrm>
        <a:off x="46130" y="3497103"/>
        <a:ext cx="4455259" cy="8527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45AFA7-4E43-5E46-A852-9E9E1C7AACCA}">
      <dsp:nvSpPr>
        <dsp:cNvPr id="0" name=""/>
        <dsp:cNvSpPr/>
      </dsp:nvSpPr>
      <dsp:spPr>
        <a:xfrm>
          <a:off x="0" y="678"/>
          <a:ext cx="630372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FD124-21CD-4140-ACCF-394FB762B721}">
      <dsp:nvSpPr>
        <dsp:cNvPr id="0" name=""/>
        <dsp:cNvSpPr/>
      </dsp:nvSpPr>
      <dsp:spPr>
        <a:xfrm>
          <a:off x="0" y="0"/>
          <a:ext cx="6303729" cy="794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i="0" kern="1200" dirty="0">
              <a:latin typeface="+mn-lt"/>
              <a:cs typeface="Poppins" pitchFamily="2" charset="77"/>
            </a:rPr>
            <a:t>participatory role</a:t>
          </a:r>
          <a:endParaRPr lang="en-US" sz="3200" i="0" kern="1200" dirty="0">
            <a:latin typeface="+mn-lt"/>
            <a:cs typeface="Poppins" pitchFamily="2" charset="77"/>
          </a:endParaRPr>
        </a:p>
      </dsp:txBody>
      <dsp:txXfrm>
        <a:off x="0" y="0"/>
        <a:ext cx="6303729" cy="794211"/>
      </dsp:txXfrm>
    </dsp:sp>
    <dsp:sp modelId="{6D07DA74-997F-A543-BCD9-7CD8943A9E9B}">
      <dsp:nvSpPr>
        <dsp:cNvPr id="0" name=""/>
        <dsp:cNvSpPr/>
      </dsp:nvSpPr>
      <dsp:spPr>
        <a:xfrm>
          <a:off x="0" y="794890"/>
          <a:ext cx="6303729" cy="0"/>
        </a:xfrm>
        <a:prstGeom prst="line">
          <a:avLst/>
        </a:prstGeom>
        <a:solidFill>
          <a:schemeClr val="accent2">
            <a:hueOff val="1073936"/>
            <a:satOff val="-3082"/>
            <a:lumOff val="-4935"/>
            <a:alphaOff val="0"/>
          </a:schemeClr>
        </a:solidFill>
        <a:ln w="19050" cap="flat" cmpd="sng" algn="ctr">
          <a:solidFill>
            <a:schemeClr val="accent2">
              <a:hueOff val="1073936"/>
              <a:satOff val="-3082"/>
              <a:lumOff val="-49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460F6C-A804-CE49-8AC9-7EF056AEA0FF}">
      <dsp:nvSpPr>
        <dsp:cNvPr id="0" name=""/>
        <dsp:cNvSpPr/>
      </dsp:nvSpPr>
      <dsp:spPr>
        <a:xfrm>
          <a:off x="0" y="794890"/>
          <a:ext cx="6303729" cy="794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Poppins" pitchFamily="2" charset="77"/>
            </a:rPr>
            <a:t>advisory role</a:t>
          </a:r>
          <a:endParaRPr lang="en-US" sz="3200" i="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+mn-lt"/>
            <a:ea typeface="+mn-ea"/>
            <a:cs typeface="Poppins" pitchFamily="2" charset="77"/>
          </a:endParaRPr>
        </a:p>
      </dsp:txBody>
      <dsp:txXfrm>
        <a:off x="0" y="794890"/>
        <a:ext cx="6303729" cy="794211"/>
      </dsp:txXfrm>
    </dsp:sp>
    <dsp:sp modelId="{61063D1C-3C54-4744-B990-4C373F749C09}">
      <dsp:nvSpPr>
        <dsp:cNvPr id="0" name=""/>
        <dsp:cNvSpPr/>
      </dsp:nvSpPr>
      <dsp:spPr>
        <a:xfrm>
          <a:off x="0" y="1589102"/>
          <a:ext cx="6303729" cy="0"/>
        </a:xfrm>
        <a:prstGeom prst="line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accent2">
              <a:hueOff val="2147871"/>
              <a:satOff val="-6164"/>
              <a:lumOff val="-98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73AAFB-5E04-494E-A0B6-65B53C0CABEA}">
      <dsp:nvSpPr>
        <dsp:cNvPr id="0" name=""/>
        <dsp:cNvSpPr/>
      </dsp:nvSpPr>
      <dsp:spPr>
        <a:xfrm>
          <a:off x="0" y="1589102"/>
          <a:ext cx="6303729" cy="794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Poppins" pitchFamily="2" charset="77"/>
            </a:rPr>
            <a:t>advocates</a:t>
          </a:r>
          <a:endParaRPr lang="en-US" sz="3200" i="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+mn-lt"/>
            <a:ea typeface="+mn-ea"/>
            <a:cs typeface="Poppins" pitchFamily="2" charset="77"/>
          </a:endParaRPr>
        </a:p>
      </dsp:txBody>
      <dsp:txXfrm>
        <a:off x="0" y="1589102"/>
        <a:ext cx="6303729" cy="794211"/>
      </dsp:txXfrm>
    </dsp:sp>
    <dsp:sp modelId="{957BE473-A454-AF4B-9F52-86F6FAB01D33}">
      <dsp:nvSpPr>
        <dsp:cNvPr id="0" name=""/>
        <dsp:cNvSpPr/>
      </dsp:nvSpPr>
      <dsp:spPr>
        <a:xfrm>
          <a:off x="0" y="2383313"/>
          <a:ext cx="6303729" cy="0"/>
        </a:xfrm>
        <a:prstGeom prst="line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accent2">
              <a:hueOff val="3221807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E0BE2D-E716-164E-85B1-A2D61AE89AAF}">
      <dsp:nvSpPr>
        <dsp:cNvPr id="0" name=""/>
        <dsp:cNvSpPr/>
      </dsp:nvSpPr>
      <dsp:spPr>
        <a:xfrm>
          <a:off x="0" y="2383313"/>
          <a:ext cx="6303729" cy="794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Poppins" pitchFamily="2" charset="77"/>
            </a:rPr>
            <a:t>communications role</a:t>
          </a:r>
          <a:endParaRPr lang="en-US" sz="3200" i="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+mn-lt"/>
            <a:ea typeface="+mn-ea"/>
            <a:cs typeface="Poppins" pitchFamily="2" charset="77"/>
          </a:endParaRPr>
        </a:p>
      </dsp:txBody>
      <dsp:txXfrm>
        <a:off x="0" y="2383313"/>
        <a:ext cx="6303729" cy="794211"/>
      </dsp:txXfrm>
    </dsp:sp>
    <dsp:sp modelId="{5E37961C-12A4-FA47-A1D3-73E9F0EBEB0F}">
      <dsp:nvSpPr>
        <dsp:cNvPr id="0" name=""/>
        <dsp:cNvSpPr/>
      </dsp:nvSpPr>
      <dsp:spPr>
        <a:xfrm>
          <a:off x="0" y="3177525"/>
          <a:ext cx="6303729" cy="0"/>
        </a:xfrm>
        <a:prstGeom prst="line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accent2">
              <a:hueOff val="4295743"/>
              <a:satOff val="-12329"/>
              <a:lumOff val="-197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DDDBC1-94A0-784B-965F-FE8640C88414}">
      <dsp:nvSpPr>
        <dsp:cNvPr id="0" name=""/>
        <dsp:cNvSpPr/>
      </dsp:nvSpPr>
      <dsp:spPr>
        <a:xfrm>
          <a:off x="0" y="3177525"/>
          <a:ext cx="6303729" cy="794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Poppins" pitchFamily="2" charset="77"/>
            </a:rPr>
            <a:t>amplifiers</a:t>
          </a:r>
          <a:endParaRPr lang="en-US" sz="3200" i="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+mn-lt"/>
            <a:ea typeface="+mn-ea"/>
            <a:cs typeface="Poppins" pitchFamily="2" charset="77"/>
          </a:endParaRPr>
        </a:p>
      </dsp:txBody>
      <dsp:txXfrm>
        <a:off x="0" y="3177525"/>
        <a:ext cx="6303729" cy="794211"/>
      </dsp:txXfrm>
    </dsp:sp>
    <dsp:sp modelId="{3E6778BE-6D20-7942-8A52-9829FED7ACE4}">
      <dsp:nvSpPr>
        <dsp:cNvPr id="0" name=""/>
        <dsp:cNvSpPr/>
      </dsp:nvSpPr>
      <dsp:spPr>
        <a:xfrm>
          <a:off x="0" y="3971736"/>
          <a:ext cx="6303729" cy="0"/>
        </a:xfrm>
        <a:prstGeom prst="line">
          <a:avLst/>
        </a:prstGeom>
        <a:solidFill>
          <a:schemeClr val="accent2">
            <a:hueOff val="5369678"/>
            <a:satOff val="-15411"/>
            <a:lumOff val="-24674"/>
            <a:alphaOff val="0"/>
          </a:schemeClr>
        </a:solidFill>
        <a:ln w="19050" cap="flat" cmpd="sng" algn="ctr">
          <a:solidFill>
            <a:schemeClr val="accent2">
              <a:hueOff val="5369678"/>
              <a:satOff val="-15411"/>
              <a:lumOff val="-246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8E63CA-CCFA-7144-A6D2-F32CB97B4993}">
      <dsp:nvSpPr>
        <dsp:cNvPr id="0" name=""/>
        <dsp:cNvSpPr/>
      </dsp:nvSpPr>
      <dsp:spPr>
        <a:xfrm>
          <a:off x="0" y="3971736"/>
          <a:ext cx="6303729" cy="794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Poppins" pitchFamily="2" charset="77"/>
            </a:rPr>
            <a:t>beneficiaries</a:t>
          </a:r>
          <a:endParaRPr lang="en-US" sz="3200" i="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+mn-lt"/>
            <a:ea typeface="+mn-ea"/>
            <a:cs typeface="Poppins" pitchFamily="2" charset="77"/>
          </a:endParaRPr>
        </a:p>
      </dsp:txBody>
      <dsp:txXfrm>
        <a:off x="0" y="3971736"/>
        <a:ext cx="6303729" cy="794211"/>
      </dsp:txXfrm>
    </dsp:sp>
    <dsp:sp modelId="{1EE48E73-26DA-FC47-9A71-6E9364DDE11C}">
      <dsp:nvSpPr>
        <dsp:cNvPr id="0" name=""/>
        <dsp:cNvSpPr/>
      </dsp:nvSpPr>
      <dsp:spPr>
        <a:xfrm>
          <a:off x="0" y="4765948"/>
          <a:ext cx="6303729" cy="0"/>
        </a:xfrm>
        <a:prstGeom prst="line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BF9C12-608A-3740-A93B-D8AA16F6737F}">
      <dsp:nvSpPr>
        <dsp:cNvPr id="0" name=""/>
        <dsp:cNvSpPr/>
      </dsp:nvSpPr>
      <dsp:spPr>
        <a:xfrm>
          <a:off x="0" y="4765948"/>
          <a:ext cx="6303729" cy="794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Poppins" pitchFamily="2" charset="77"/>
            </a:rPr>
            <a:t>obstructors</a:t>
          </a:r>
          <a:endParaRPr lang="en-US" sz="3200" i="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+mn-lt"/>
            <a:ea typeface="+mn-ea"/>
            <a:cs typeface="Poppins" pitchFamily="2" charset="77"/>
          </a:endParaRPr>
        </a:p>
      </dsp:txBody>
      <dsp:txXfrm>
        <a:off x="0" y="4765948"/>
        <a:ext cx="6303729" cy="79421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B5598B-BE8F-C649-99FF-423209C66C14}">
      <dsp:nvSpPr>
        <dsp:cNvPr id="0" name=""/>
        <dsp:cNvSpPr/>
      </dsp:nvSpPr>
      <dsp:spPr>
        <a:xfrm rot="5400000">
          <a:off x="5192738" y="-1195828"/>
          <a:ext cx="3201936" cy="6394077"/>
        </a:xfrm>
        <a:prstGeom prst="round2SameRect">
          <a:avLst/>
        </a:prstGeom>
        <a:solidFill>
          <a:srgbClr val="CCD2D8">
            <a:alpha val="89804"/>
          </a:srgb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2500" kern="1200" dirty="0">
              <a:latin typeface="Poppins" pitchFamily="2" charset="77"/>
              <a:cs typeface="Poppins" pitchFamily="2" charset="77"/>
            </a:rPr>
            <a:t> </a:t>
          </a:r>
          <a:r>
            <a:rPr lang="en-US" sz="3200" kern="1200" dirty="0">
              <a:latin typeface="+mn-lt"/>
              <a:cs typeface="Poppins" pitchFamily="2" charset="77"/>
            </a:rPr>
            <a:t>Learning and Teaching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3200" kern="1200" dirty="0">
              <a:latin typeface="+mn-lt"/>
              <a:cs typeface="Poppins" pitchFamily="2" charset="77"/>
            </a:rPr>
            <a:t> Transfer to others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3200" kern="1200" dirty="0">
              <a:latin typeface="+mn-lt"/>
              <a:cs typeface="Poppins" pitchFamily="2" charset="77"/>
            </a:rPr>
            <a:t> Stakeholder benefits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3200" kern="1200" dirty="0">
              <a:latin typeface="+mn-lt"/>
              <a:cs typeface="Poppins" pitchFamily="2" charset="77"/>
            </a:rPr>
            <a:t> Cultural and economic benefits</a:t>
          </a:r>
        </a:p>
      </dsp:txBody>
      <dsp:txXfrm rot="-5400000">
        <a:off x="3596668" y="556548"/>
        <a:ext cx="6237771" cy="2889324"/>
      </dsp:txXfrm>
    </dsp:sp>
    <dsp:sp modelId="{29E73873-1D1B-9F4F-A5C4-F1ED7338047D}">
      <dsp:nvSpPr>
        <dsp:cNvPr id="0" name=""/>
        <dsp:cNvSpPr/>
      </dsp:nvSpPr>
      <dsp:spPr>
        <a:xfrm>
          <a:off x="1662" y="0"/>
          <a:ext cx="3596668" cy="4002421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>
              <a:latin typeface="+mn-lt"/>
              <a:cs typeface="Poppins" pitchFamily="2" charset="77"/>
            </a:rPr>
            <a:t>12 facets of IEF for SoTL are divided into four categories</a:t>
          </a:r>
          <a:endParaRPr lang="en-US" sz="3600" kern="1200" dirty="0">
            <a:latin typeface="+mn-lt"/>
            <a:cs typeface="Poppins" pitchFamily="2" charset="77"/>
          </a:endParaRPr>
        </a:p>
      </dsp:txBody>
      <dsp:txXfrm>
        <a:off x="177237" y="175575"/>
        <a:ext cx="3245518" cy="365127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CBB051-4058-B04B-AB59-5CE97F79F23E}">
      <dsp:nvSpPr>
        <dsp:cNvPr id="0" name=""/>
        <dsp:cNvSpPr/>
      </dsp:nvSpPr>
      <dsp:spPr>
        <a:xfrm>
          <a:off x="0" y="438713"/>
          <a:ext cx="6263640" cy="2254590"/>
        </a:xfrm>
        <a:prstGeom prst="roundRect">
          <a:avLst/>
        </a:prstGeom>
        <a:solidFill>
          <a:schemeClr val="tx2">
            <a:lumMod val="50000"/>
            <a:lumOff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 baseline="0" dirty="0"/>
            <a:t>What </a:t>
          </a:r>
          <a:r>
            <a:rPr lang="en-GB" sz="4100" i="1" kern="1200" baseline="0" dirty="0"/>
            <a:t>one thing </a:t>
          </a:r>
          <a:r>
            <a:rPr lang="en-GB" sz="4100" kern="1200" baseline="0" dirty="0"/>
            <a:t>from the session had caused you to think differently today? </a:t>
          </a:r>
          <a:endParaRPr lang="en-US" sz="4100" kern="1200" dirty="0"/>
        </a:p>
      </dsp:txBody>
      <dsp:txXfrm>
        <a:off x="110060" y="548773"/>
        <a:ext cx="6043520" cy="2034470"/>
      </dsp:txXfrm>
    </dsp:sp>
    <dsp:sp modelId="{32FA7FDE-CEFD-2444-B9EB-C4C795746049}">
      <dsp:nvSpPr>
        <dsp:cNvPr id="0" name=""/>
        <dsp:cNvSpPr/>
      </dsp:nvSpPr>
      <dsp:spPr>
        <a:xfrm>
          <a:off x="0" y="2811383"/>
          <a:ext cx="6263640" cy="2254590"/>
        </a:xfrm>
        <a:prstGeom prst="roundRect">
          <a:avLst/>
        </a:prstGeom>
        <a:solidFill>
          <a:srgbClr val="1D639B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 baseline="0" dirty="0"/>
            <a:t>What </a:t>
          </a:r>
          <a:r>
            <a:rPr lang="en-GB" sz="4100" i="1" kern="1200" baseline="0" dirty="0"/>
            <a:t>one action </a:t>
          </a:r>
          <a:r>
            <a:rPr lang="en-GB" sz="4100" kern="1200" baseline="0" dirty="0"/>
            <a:t>will you take as a result?</a:t>
          </a:r>
          <a:endParaRPr lang="en-US" sz="4100" kern="1200" dirty="0"/>
        </a:p>
      </dsp:txBody>
      <dsp:txXfrm>
        <a:off x="110060" y="2921443"/>
        <a:ext cx="6043520" cy="20344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0A2B5-C102-914F-A897-96E04B14D0A8}" type="datetimeFigureOut">
              <a:rPr lang="en-US" smtClean="0"/>
              <a:t>7/22/2024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1BFBD-EAF9-8A41-9F7A-0D5423FF8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030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1BFBD-EAF9-8A41-9F7A-0D5423FF822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17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1BFBD-EAF9-8A41-9F7A-0D5423FF822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229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1BFBD-EAF9-8A41-9F7A-0D5423FF822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9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AutoNum type="romanU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1BFBD-EAF9-8A41-9F7A-0D5423FF822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274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1BFBD-EAF9-8A41-9F7A-0D5423FF822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422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1BFBD-EAF9-8A41-9F7A-0D5423FF822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12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34084-F23C-4717-BE5F-4F78B2CC46FD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7435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34084-F23C-4717-BE5F-4F78B2CC46FD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08705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1BFBD-EAF9-8A41-9F7A-0D5423FF822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141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45414-D6A6-453B-A08B-7AEC700B7A06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65572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1BFBD-EAF9-8A41-9F7A-0D5423FF822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106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1BFBD-EAF9-8A41-9F7A-0D5423FF822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7639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1BFBD-EAF9-8A41-9F7A-0D5423FF822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6715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34084-F23C-4717-BE5F-4F78B2CC46FD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4621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1BFBD-EAF9-8A41-9F7A-0D5423FF822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365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1BFBD-EAF9-8A41-9F7A-0D5423FF8228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6259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1BFBD-EAF9-8A41-9F7A-0D5423FF8228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2657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1BFBD-EAF9-8A41-9F7A-0D5423FF8228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0281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34084-F23C-4717-BE5F-4F78B2CC46FD}" type="slidenum">
              <a:rPr lang="en-GB" smtClean="0"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49996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1BFBD-EAF9-8A41-9F7A-0D5423FF8228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7770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1BFBD-EAF9-8A41-9F7A-0D5423FF8228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421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15C00-655C-644E-91E6-60F6C3481BF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653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1BFBD-EAF9-8A41-9F7A-0D5423FF822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062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1BFBD-EAF9-8A41-9F7A-0D5423FF822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644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5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1BFBD-EAF9-8A41-9F7A-0D5423FF822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333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1BFBD-EAF9-8A41-9F7A-0D5423FF822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156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1BFBD-EAF9-8A41-9F7A-0D5423FF822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355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Based on the research questions and where you would like the change to happen because of your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1BFBD-EAF9-8A41-9F7A-0D5423FF822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186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669D5-553D-F299-9C4F-E16651F3C0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>
                <a:solidFill>
                  <a:srgbClr val="1D639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87C770-A5D6-EE11-C365-2778F9CF64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28B70-2EB8-A91D-05CB-CC18EFA62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43986-5B2E-8946-A91E-6C8049B99B5C}" type="datetimeFigureOut">
              <a:rPr lang="en-US" smtClean="0"/>
              <a:t>7/22/2024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734C9-0B75-E01C-98C9-8911C754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821AB-D7D5-9940-27E9-629F5C190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195E8-284B-5049-A2B3-2E43944ADEF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43B571-B296-9891-1FC2-B7D135A801BD}"/>
              </a:ext>
            </a:extLst>
          </p:cNvPr>
          <p:cNvCxnSpPr>
            <a:cxnSpLocks/>
          </p:cNvCxnSpPr>
          <p:nvPr userDrawn="1"/>
        </p:nvCxnSpPr>
        <p:spPr>
          <a:xfrm>
            <a:off x="838200" y="6123623"/>
            <a:ext cx="10515600" cy="0"/>
          </a:xfrm>
          <a:prstGeom prst="line">
            <a:avLst/>
          </a:prstGeom>
          <a:ln w="127000">
            <a:solidFill>
              <a:srgbClr val="1D639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911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6093F-9EA4-000C-B032-4A59BDF14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61CCC6-CCE4-492D-3D4C-952643DD0D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4EF47-1A14-B87D-2A87-E5389132C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43986-5B2E-8946-A91E-6C8049B99B5C}" type="datetimeFigureOut">
              <a:rPr lang="en-US" smtClean="0"/>
              <a:t>7/22/2024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491DD-780F-DAC2-962A-43482E4B6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10F78-14D9-7FC7-3E27-B7435DC30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195E8-284B-5049-A2B3-2E43944AD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424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CDB1D3-CA3A-D26F-957A-57CC2F43F2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06070-EA92-4070-A798-C7E4395DC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C9530-4B35-7BFE-1A70-EC3FB148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43986-5B2E-8946-A91E-6C8049B99B5C}" type="datetimeFigureOut">
              <a:rPr lang="en-US" smtClean="0"/>
              <a:t>7/22/2024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40023-D112-AAE6-F8D9-40853FC69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288AA-3575-3666-7298-BED48D84A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195E8-284B-5049-A2B3-2E43944AD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743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0232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4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 just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69DB766-747D-4928-9E02-4F5BC168A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402" y="761443"/>
            <a:ext cx="9890807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TEXT IN HERE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6ABEA7B-7448-4E43-A7A4-3421CD2E27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8402" y="544318"/>
            <a:ext cx="1737598" cy="217125"/>
          </a:xfrm>
          <a:prstGeom prst="rect">
            <a:avLst/>
          </a:prstGeom>
          <a:solidFill>
            <a:srgbClr val="1F4D9B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A22121-4331-41E2-B269-75755B8049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402" y="1150618"/>
            <a:ext cx="11017991" cy="5214348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2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8" name="Holder 6">
            <a:extLst>
              <a:ext uri="{FF2B5EF4-FFF2-40B4-BE49-F238E27FC236}">
                <a16:creationId xmlns:a16="http://schemas.microsoft.com/office/drawing/2014/main" id="{069FAC72-4A4E-44E9-9070-C1CF7445BD35}"/>
              </a:ext>
            </a:extLst>
          </p:cNvPr>
          <p:cNvSpPr txBox="1">
            <a:spLocks/>
          </p:cNvSpPr>
          <p:nvPr userDrawn="1"/>
        </p:nvSpPr>
        <p:spPr>
          <a:xfrm>
            <a:off x="11759183" y="6456831"/>
            <a:ext cx="32954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MT-Medium"/>
                <a:ea typeface="+mn-ea"/>
                <a:cs typeface="ArialMT-Medium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MT-Medium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MT-Medium"/>
              <a:ea typeface="+mn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31D87-3DD9-FB06-392F-DA3A7926BA6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18402" y="1013442"/>
            <a:ext cx="11017991" cy="0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2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US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659700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410ED-8049-A0FC-C841-3015991B3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1D639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DB3AC-D9C1-CE74-360A-4949E36E0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buClr>
                <a:srgbClr val="1D639B"/>
              </a:buClr>
              <a:defRPr sz="3200" baseline="0"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3262C-5338-C10F-D6B2-D8FF1B1F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43986-5B2E-8946-A91E-6C8049B99B5C}" type="datetimeFigureOut">
              <a:rPr lang="en-US" smtClean="0"/>
              <a:t>7/22/2024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A667B-DDBC-A6B4-A52E-E75A8CC39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675F-9EC0-A325-AF8A-B79C343A1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195E8-284B-5049-A2B3-2E43944ADEF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1AB7B8-ABC7-FA62-7685-FFFD54BB36AE}"/>
              </a:ext>
            </a:extLst>
          </p:cNvPr>
          <p:cNvCxnSpPr>
            <a:cxnSpLocks/>
          </p:cNvCxnSpPr>
          <p:nvPr userDrawn="1"/>
        </p:nvCxnSpPr>
        <p:spPr>
          <a:xfrm>
            <a:off x="838200" y="6123623"/>
            <a:ext cx="10515600" cy="0"/>
          </a:xfrm>
          <a:prstGeom prst="line">
            <a:avLst/>
          </a:prstGeom>
          <a:ln w="127000">
            <a:solidFill>
              <a:srgbClr val="1D639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203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A767-9C66-D172-F954-FCD967FE3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28AB2-99DC-3944-CCBE-42F0CAF72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19181-894F-CC6A-77CC-AE7D5CBDD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43986-5B2E-8946-A91E-6C8049B99B5C}" type="datetimeFigureOut">
              <a:rPr lang="en-US" smtClean="0"/>
              <a:t>7/22/2024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9EE44-7FFC-A421-8E2A-A2B5BA8B0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47157-38D5-8019-73F3-F982EA3A3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195E8-284B-5049-A2B3-2E43944AD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981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3A12-1C7E-C80C-7BEB-B34528C7B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8A869-F1E8-27AE-7F32-E0F0DA7958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DD3705-328C-EEEA-4A5A-93C29C76E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FDB38-C796-0FE6-4E44-E2C06D501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43986-5B2E-8946-A91E-6C8049B99B5C}" type="datetimeFigureOut">
              <a:rPr lang="en-US" smtClean="0"/>
              <a:t>7/22/2024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54EDB-42DC-430E-2EF4-EED20724D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298074-069F-812D-5D13-DF60830A5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195E8-284B-5049-A2B3-2E43944AD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512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270C3-745D-53C9-F968-CF25B52A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AC2FC-70A4-E4E5-F58C-807E37C5A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079A0A-AEC9-84B4-0503-022697AB1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ECAEE7-F9C3-0088-C044-E3573BE9D6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BBF1A7-C1DB-6BEE-EB3C-A3C1AB235C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E082F6-59F4-3FAA-798E-639146DA9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43986-5B2E-8946-A91E-6C8049B99B5C}" type="datetimeFigureOut">
              <a:rPr lang="en-US" smtClean="0"/>
              <a:t>7/22/2024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425220-986A-169E-6095-15C01E989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FDE420-5881-042B-DB61-6E40A64CD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195E8-284B-5049-A2B3-2E43944AD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688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8794C-5240-E54F-9F5F-782FA2914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E2FB46-2AEE-2708-D04B-EBA20DD40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43986-5B2E-8946-A91E-6C8049B99B5C}" type="datetimeFigureOut">
              <a:rPr lang="en-US" smtClean="0"/>
              <a:t>7/22/2024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57542F-DBB3-722C-5DCB-C5EF336E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1A612B-4F1D-1ED4-4AF4-412D4EABA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195E8-284B-5049-A2B3-2E43944AD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658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B21A09-4E4F-3C20-B587-F6ACDFC52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43986-5B2E-8946-A91E-6C8049B99B5C}" type="datetimeFigureOut">
              <a:rPr lang="en-US" smtClean="0"/>
              <a:t>7/22/2024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2C6F9E-2E99-4B19-8D9A-653A5CB0C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2A828-04F0-7219-4ADF-A5A88B439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195E8-284B-5049-A2B3-2E43944AD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219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B19E8-DABA-8701-F2FA-3EB189FB0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BA74D-D784-A892-B2B2-FC7F587F8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BBB3BD-674C-7402-ED96-4EB773251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561533-C180-E1D3-F48F-3C9FDC016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43986-5B2E-8946-A91E-6C8049B99B5C}" type="datetimeFigureOut">
              <a:rPr lang="en-US" smtClean="0"/>
              <a:t>7/22/2024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62F530-7694-02FC-1157-B37F00A1E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68493-6662-1931-1497-7B129151F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195E8-284B-5049-A2B3-2E43944AD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215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2893-F7E6-44EF-E586-52C9EBB44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3C47DE-1474-6919-F539-CE819D5383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3DD72-6435-3B73-C6B0-C68594342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BF9304-EEF1-462F-8933-CF44196AB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43986-5B2E-8946-A91E-6C8049B99B5C}" type="datetimeFigureOut">
              <a:rPr lang="en-US" smtClean="0"/>
              <a:t>7/22/2024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1F52CD-A5C1-77D1-7420-C5BFC8D09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1175E-F00E-79E7-D86E-C7D9FAC5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195E8-284B-5049-A2B3-2E43944AD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30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312562-4600-823C-90FF-33AE09BF5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1A244-189B-6FB6-2698-AA4EEB6E5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C2676-4823-F600-318E-19D0A71A4D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E43986-5B2E-8946-A91E-6C8049B99B5C}" type="datetimeFigureOut">
              <a:rPr lang="en-US" smtClean="0"/>
              <a:t>7/22/2024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22384-FF4C-F38C-8B78-4E013455F5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49B52-B92D-2C7E-587B-38092EB8E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0195E8-284B-5049-A2B3-2E43944AD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29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tem.open.ac.uk/?nocache=6694bdf04eba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haileyminocha.info/blog" TargetMode="External"/><Relationship Id="rId5" Type="http://schemas.openxmlformats.org/officeDocument/2006/relationships/hyperlink" Target="https://www.linkedin.com/in/shaileyminocha/" TargetMode="External"/><Relationship Id="rId4" Type="http://schemas.openxmlformats.org/officeDocument/2006/relationships/hyperlink" Target="https://www5.open.ac.uk/scholarship-and-innovation/esteem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haileyminocha.info/blog/2023/4/8/values-for-impactful-scholarship-of-teaching-and-learning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oro.open.ac.uk/87489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forfunders.candid.org/wp-content/uploads/sites/2/2018/12/theory_change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oro.open.ac.uk/87489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nalysisfunction.civilservice.gov.uk/policy-store/the-analysis-function-theory-of-change-toolkit/#resources-to-help-quality-assure-your-toc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ro.open.ac.uk/87489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oro.open.ac.uk/87489/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aso.org.uk/evidence/evaluation-guidance-resources/toc/" TargetMode="External"/><Relationship Id="rId5" Type="http://schemas.openxmlformats.org/officeDocument/2006/relationships/oleObject" Target="../embeddings/oleObject1.bin"/><Relationship Id="rId4" Type="http://schemas.openxmlformats.org/officeDocument/2006/relationships/hyperlink" Target="https://cdn.taso.org.uk/wp-content/uploads/2024_TASO_Impact-student-support-interventions-learning-analytics.pdf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.edu/openlearn/science-maths-technology/scholarship-teaching-and-learning-stem/content-section-overview?active-tab=description-tab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5.open.ac.uk/scholarship-and-innovation/esteem/impact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,%20https:/analysisfunction.civilservice.gov.uk/policy-store/the-analysis-function-theory-of-change-toolkit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nalysisfunction.civilservice.gov.uk/policy-store/the-analysis-function-theory-of-change-toolkit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hinknpc.org/wp-content/uploads/2018/07/Creating-your-theory-of-change1.pdf" TargetMode="Externa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aeng.org.uk/media/xrkbjjtd/invitation-to-tender-royal-academy-of-engineering-geep-2023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raeng.org.uk/media/xrkbjjtd/invitation-to-tender-royal-academy-of-engineering-geep-2023.pdf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aeng.org.uk/media/xrkbjjtd/invitation-to-tender-royal-academy-of-engineering-geep-2023.pd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raeng.org.uk/media/xrkbjjtd/invitation-to-tender-royal-academy-of-engineering-geep-2023.pdf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21954/ou.ro.000155c1" TargetMode="External"/><Relationship Id="rId5" Type="http://schemas.openxmlformats.org/officeDocument/2006/relationships/hyperlink" Target="https://doi.org/10.21954/ou.ro.000155c0" TargetMode="Externa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analysisfunction.civilservice.gov.uk/policy-store/the-analysis-function-theory-of-change-toolkit/#resources-to-help-quality-assure-your-toc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analysisfunction.civilservice.gov.uk/policy-store/the-analysis-function-theory-of-change-toolkit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hyperlink" Target="https://doi.org/10.21954/ou.ro.000155c1" TargetMode="Externa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sttrackimpact.com/post/2019/03/11/how-to-do-stakeholder-analysi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sttrackimpact.com/post/2019/11/19/3-i-s-stakeholder-analysis-advanced-analysis-reveals-more-than-ever-before-about-who-yo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21954/ou.ro.000155bf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oro.open.ac.uk/87489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5.open.ac.uk/scholarship-and-innovation/esteem/impact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hyperlink" Target="https://doi.org/10.21954/ou.ro.000155bf" TargetMode="Externa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oro.open.ac.uk/87489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aeng.org.uk/media/iqxdct0s/logic-model-and-theory-of-change-narrative.pdf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oro.open.ac.uk/87489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.edu/openlearn/mod/oucontent/view.php?id=109160&amp;section=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sttrackimpact.com/what-is-impact-subpag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open.edu/openlearn/mod/oucontent/view.php?id=109326&amp;section=2" TargetMode="External"/><Relationship Id="rId4" Type="http://schemas.openxmlformats.org/officeDocument/2006/relationships/hyperlink" Target="https://doi.org/10.1108/9781804551899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ficeforstudents.org.uk/advice-and-guidance/the-tef/about-the-tef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haileyminocha.info/blog/2024/4/26/enabling-factors-for-impactful-scholarship-of-teaching-and-learning-sotl" TargetMode="External"/><Relationship Id="rId5" Type="http://schemas.openxmlformats.org/officeDocument/2006/relationships/hyperlink" Target="https://www.advance-he.ac.uk/fellowship" TargetMode="External"/><Relationship Id="rId4" Type="http://schemas.openxmlformats.org/officeDocument/2006/relationships/hyperlink" Target="https://www.ref.ac.uk/about/what-is-the-ref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1954/ou.ro.000155c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069CC-DDD5-9363-662E-A599AD8377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687" y="1041400"/>
            <a:ext cx="11436626" cy="2387600"/>
          </a:xfrm>
        </p:spPr>
        <p:txBody>
          <a:bodyPr>
            <a:normAutofit fontScale="90000"/>
          </a:bodyPr>
          <a:lstStyle/>
          <a:p>
            <a:r>
              <a:rPr lang="en-GB" dirty="0">
                <a:effectLst/>
                <a:latin typeface="Helvetica" pitchFamily="2" charset="0"/>
              </a:rPr>
              <a:t>Theory of Change: Developing pathways to impactful scholarship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43D252-2C9B-3CF0-D286-38B695D74D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1901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/>
              <a:t>Shailey Minocha</a:t>
            </a:r>
          </a:p>
          <a:p>
            <a:r>
              <a:rPr lang="en-US" dirty="0">
                <a:hlinkClick r:id="rId3"/>
              </a:rPr>
              <a:t>Faculty of STEM</a:t>
            </a:r>
            <a:r>
              <a:rPr lang="en-US" dirty="0"/>
              <a:t>, The Open University</a:t>
            </a:r>
          </a:p>
          <a:p>
            <a:r>
              <a:rPr lang="en-US" dirty="0"/>
              <a:t>For </a:t>
            </a:r>
            <a:r>
              <a:rPr lang="en-US" dirty="0" err="1">
                <a:hlinkClick r:id="rId4"/>
              </a:rPr>
              <a:t>eSTEeM</a:t>
            </a:r>
            <a:r>
              <a:rPr lang="en-US" dirty="0"/>
              <a:t>, Centre for Scholarship and Innovation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147D04-17CB-4EBB-889E-331116D210EB}"/>
              </a:ext>
            </a:extLst>
          </p:cNvPr>
          <p:cNvSpPr txBox="1"/>
          <p:nvPr/>
        </p:nvSpPr>
        <p:spPr>
          <a:xfrm>
            <a:off x="711543" y="6204233"/>
            <a:ext cx="10768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oppins" pitchFamily="2" charset="77"/>
                <a:cs typeface="Poppins" pitchFamily="2" charset="77"/>
              </a:rPr>
              <a:t>Shailey Minocha (Profile), </a:t>
            </a:r>
            <a:r>
              <a:rPr lang="en-US" sz="1200" dirty="0">
                <a:latin typeface="Poppins" pitchFamily="2" charset="77"/>
                <a:cs typeface="Poppins" pitchFamily="2" charset="77"/>
                <a:hlinkClick r:id="rId5"/>
              </a:rPr>
              <a:t>https://www.linkedin.com/in/shaileyminocha/</a:t>
            </a:r>
            <a:endParaRPr lang="en-US" sz="1200" dirty="0">
              <a:latin typeface="Poppins" pitchFamily="2" charset="77"/>
              <a:cs typeface="Poppins" pitchFamily="2" charset="77"/>
            </a:endParaRPr>
          </a:p>
          <a:p>
            <a:r>
              <a:rPr lang="en-US" sz="1200" dirty="0">
                <a:latin typeface="Poppins" pitchFamily="2" charset="77"/>
                <a:cs typeface="Poppins" pitchFamily="2" charset="77"/>
              </a:rPr>
              <a:t>Blog: </a:t>
            </a:r>
            <a:r>
              <a:rPr lang="en-US" sz="1200" dirty="0">
                <a:latin typeface="Poppins" pitchFamily="2" charset="77"/>
                <a:cs typeface="Poppins" pitchFamily="2" charset="77"/>
                <a:hlinkClick r:id="rId6"/>
              </a:rPr>
              <a:t>https://www.shaileyminocha.info/blog</a:t>
            </a:r>
            <a:endParaRPr lang="en-US" sz="1200" dirty="0">
              <a:latin typeface="Poppins" pitchFamily="2" charset="77"/>
              <a:cs typeface="Poppins" pitchFamily="2" charset="77"/>
            </a:endParaRPr>
          </a:p>
          <a:p>
            <a:r>
              <a:rPr lang="en-GB" sz="1200" dirty="0">
                <a:latin typeface="Poppins" pitchFamily="2" charset="77"/>
                <a:cs typeface="Poppins" pitchFamily="2" charset="77"/>
              </a:rPr>
              <a:t>All the links in this presentation were last accessed on 15th July 2024.</a:t>
            </a:r>
            <a:endParaRPr lang="en-US" sz="120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19237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E08DB-F4F8-773A-3689-FB7D47EED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cs typeface="Poppins" pitchFamily="2" charset="77"/>
              </a:rPr>
              <a:t>Values for impactful SoTL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69F76475-A5AF-9C46-1B7C-4D5B5BB54B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7036146"/>
              </p:ext>
            </p:extLst>
          </p:nvPr>
        </p:nvGraphicFramePr>
        <p:xfrm>
          <a:off x="838199" y="1454562"/>
          <a:ext cx="11184467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D07FCDA-F09C-0466-6310-7BDF864D981D}"/>
              </a:ext>
            </a:extLst>
          </p:cNvPr>
          <p:cNvSpPr txBox="1"/>
          <p:nvPr/>
        </p:nvSpPr>
        <p:spPr>
          <a:xfrm>
            <a:off x="719666" y="6262042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Poppins" pitchFamily="2" charset="77"/>
                <a:cs typeface="Poppins" pitchFamily="2" charset="77"/>
              </a:rPr>
              <a:t>‘Values for impactful Scholarship of Teaching and Learning’, </a:t>
            </a:r>
            <a:r>
              <a:rPr lang="en-US" sz="1200" dirty="0">
                <a:latin typeface="Poppins" pitchFamily="2" charset="77"/>
                <a:cs typeface="Poppins" pitchFamily="2" charset="77"/>
                <a:hlinkClick r:id="rId8"/>
              </a:rPr>
              <a:t>https://www.shaileyminocha.info/blog/2023/4/8/values-for-impactful-scholarship-of-teaching-and-learning</a:t>
            </a:r>
            <a:r>
              <a:rPr lang="en-US" sz="1200" dirty="0">
                <a:latin typeface="Poppins" pitchFamily="2" charset="77"/>
                <a:cs typeface="Poppins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5283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99CD2-0178-7A8D-8E2F-1AF2A64B5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582" y="1049482"/>
            <a:ext cx="5988418" cy="33146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lnSpc>
                <a:spcPct val="110000"/>
              </a:lnSpc>
            </a:pPr>
            <a:r>
              <a:rPr lang="en-US" dirty="0">
                <a:latin typeface="+mn-lt"/>
                <a:cs typeface="Poppins" pitchFamily="2" charset="77"/>
              </a:rPr>
              <a:t>Any questions so far before we move to the key topic of today’s event? </a:t>
            </a:r>
            <a:endParaRPr lang="en-US" kern="1200" dirty="0">
              <a:latin typeface="+mn-lt"/>
              <a:cs typeface="Poppins" pitchFamily="2" charset="77"/>
            </a:endParaRPr>
          </a:p>
        </p:txBody>
      </p:sp>
      <p:pic>
        <p:nvPicPr>
          <p:cNvPr id="7" name="Graphic 6" descr="Chat">
            <a:extLst>
              <a:ext uri="{FF2B5EF4-FFF2-40B4-BE49-F238E27FC236}">
                <a16:creationId xmlns:a16="http://schemas.microsoft.com/office/drawing/2014/main" id="{EC220342-E954-03BF-91F4-E4C7D6066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449" y="1321219"/>
            <a:ext cx="4329953" cy="3570651"/>
          </a:xfrm>
          <a:custGeom>
            <a:avLst/>
            <a:gdLst/>
            <a:ahLst/>
            <a:cxnLst/>
            <a:rect l="l" t="t" r="r" b="b"/>
            <a:pathLst>
              <a:path w="6094252" h="6857998">
                <a:moveTo>
                  <a:pt x="0" y="0"/>
                </a:moveTo>
                <a:lnTo>
                  <a:pt x="5898122" y="0"/>
                </a:lnTo>
                <a:cubicBezTo>
                  <a:pt x="6006442" y="0"/>
                  <a:pt x="6094252" y="87810"/>
                  <a:pt x="6094252" y="196130"/>
                </a:cubicBezTo>
                <a:lnTo>
                  <a:pt x="6094252" y="6661869"/>
                </a:lnTo>
                <a:cubicBezTo>
                  <a:pt x="6094252" y="6756649"/>
                  <a:pt x="6027023" y="6835726"/>
                  <a:pt x="5937649" y="6854015"/>
                </a:cubicBezTo>
                <a:lnTo>
                  <a:pt x="5898132" y="6857998"/>
                </a:lnTo>
                <a:lnTo>
                  <a:pt x="0" y="685799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6328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CEBB79-96B4-A80D-BCAD-F68DF266C44B}"/>
              </a:ext>
            </a:extLst>
          </p:cNvPr>
          <p:cNvSpPr txBox="1"/>
          <p:nvPr/>
        </p:nvSpPr>
        <p:spPr>
          <a:xfrm>
            <a:off x="755317" y="6258849"/>
            <a:ext cx="107118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Minocha, S. </a:t>
            </a:r>
            <a:r>
              <a:rPr lang="en-GB" sz="1200" b="0" i="0" u="none" strike="noStrike" dirty="0">
                <a:effectLst/>
                <a:latin typeface="Poppins" pitchFamily="2" charset="77"/>
                <a:cs typeface="Poppins" pitchFamily="2" charset="77"/>
              </a:rPr>
              <a:t>and Collins, T. 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(2023). </a:t>
            </a:r>
            <a:r>
              <a:rPr lang="en-GB" sz="1200" b="0" i="1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Planning for SoTL evaluation workbook.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The Open University, Milton Keynes, UK. </a:t>
            </a:r>
            <a:r>
              <a:rPr lang="en-GB" sz="120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Available from: </a:t>
            </a:r>
            <a:r>
              <a:rPr lang="en-GB" sz="120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  <a:hlinkClick r:id="rId2"/>
              </a:rPr>
              <a:t>https://oro.open.ac.uk/87489/</a:t>
            </a:r>
            <a:endParaRPr lang="en-GB" sz="1200" i="0" u="none" strike="noStrike" dirty="0">
              <a:solidFill>
                <a:srgbClr val="000000"/>
              </a:solidFill>
              <a:effectLst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CBE920-17C0-CCE1-12B8-2A6315095F5A}"/>
              </a:ext>
            </a:extLst>
          </p:cNvPr>
          <p:cNvSpPr txBox="1">
            <a:spLocks/>
          </p:cNvSpPr>
          <p:nvPr/>
        </p:nvSpPr>
        <p:spPr>
          <a:xfrm>
            <a:off x="1693882" y="2631748"/>
            <a:ext cx="88347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1D639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Theory of Change for pathways to impactful SoTL</a:t>
            </a:r>
          </a:p>
        </p:txBody>
      </p:sp>
    </p:spTree>
    <p:extLst>
      <p:ext uri="{BB962C8B-B14F-4D97-AF65-F5344CB8AC3E}">
        <p14:creationId xmlns:p14="http://schemas.microsoft.com/office/powerpoint/2010/main" val="773088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772F6-A0DC-CD6D-888D-948EA17B8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40479"/>
          </a:xfrm>
        </p:spPr>
        <p:txBody>
          <a:bodyPr/>
          <a:lstStyle/>
          <a:p>
            <a:r>
              <a:rPr lang="en-US" dirty="0"/>
              <a:t>What is a Theory of Change (ToC)?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EBC1B-10F6-9139-E2D0-DE2C27AA1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865747"/>
            <a:ext cx="10515600" cy="5126505"/>
          </a:xfrm>
        </p:spPr>
        <p:txBody>
          <a:bodyPr>
            <a:normAutofit fontScale="62500" lnSpcReduction="20000"/>
          </a:bodyPr>
          <a:lstStyle/>
          <a:p>
            <a:r>
              <a:rPr lang="en-GB" sz="4200" dirty="0"/>
              <a:t>A ToC maps a </a:t>
            </a:r>
            <a:r>
              <a:rPr lang="en-GB" sz="4200" dirty="0">
                <a:solidFill>
                  <a:srgbClr val="1D639B"/>
                </a:solidFill>
              </a:rPr>
              <a:t>process of change </a:t>
            </a:r>
            <a:r>
              <a:rPr lang="en-GB" sz="4200" dirty="0"/>
              <a:t>from beginning to end</a:t>
            </a:r>
          </a:p>
          <a:p>
            <a:r>
              <a:rPr lang="en-GB" sz="4200" dirty="0"/>
              <a:t>…establishes a </a:t>
            </a:r>
            <a:r>
              <a:rPr lang="en-GB" sz="4200" dirty="0">
                <a:solidFill>
                  <a:srgbClr val="1D639B"/>
                </a:solidFill>
              </a:rPr>
              <a:t>blueprint for the activities </a:t>
            </a:r>
            <a:r>
              <a:rPr lang="en-GB" sz="4200" dirty="0"/>
              <a:t>of an intervention or project…</a:t>
            </a:r>
          </a:p>
          <a:p>
            <a:r>
              <a:rPr lang="en-GB" sz="4200" dirty="0"/>
              <a:t>…which will, </a:t>
            </a:r>
            <a:r>
              <a:rPr lang="en-GB" sz="4200" dirty="0">
                <a:solidFill>
                  <a:srgbClr val="1D639B"/>
                </a:solidFill>
              </a:rPr>
              <a:t>in theory</a:t>
            </a:r>
            <a:r>
              <a:rPr lang="en-GB" sz="4200" dirty="0"/>
              <a:t>, lead to the intended </a:t>
            </a:r>
            <a:r>
              <a:rPr lang="en-GB" sz="4200" dirty="0">
                <a:solidFill>
                  <a:srgbClr val="1D639B"/>
                </a:solidFill>
              </a:rPr>
              <a:t>outputs</a:t>
            </a:r>
            <a:r>
              <a:rPr lang="en-GB" sz="4200" dirty="0"/>
              <a:t>, </a:t>
            </a:r>
            <a:r>
              <a:rPr lang="en-GB" sz="4200" dirty="0">
                <a:solidFill>
                  <a:srgbClr val="1D639B"/>
                </a:solidFill>
              </a:rPr>
              <a:t>outcomes</a:t>
            </a:r>
            <a:r>
              <a:rPr lang="en-GB" sz="4200" dirty="0"/>
              <a:t> and </a:t>
            </a:r>
            <a:r>
              <a:rPr lang="en-GB" sz="4200" dirty="0">
                <a:solidFill>
                  <a:srgbClr val="1D639B"/>
                </a:solidFill>
              </a:rPr>
              <a:t>impact</a:t>
            </a:r>
            <a:r>
              <a:rPr lang="en-GB" sz="4200" dirty="0"/>
              <a:t>. </a:t>
            </a:r>
          </a:p>
          <a:p>
            <a:r>
              <a:rPr lang="en-GB" sz="4200" dirty="0"/>
              <a:t>A ToC reveals what should be </a:t>
            </a:r>
            <a:r>
              <a:rPr lang="en-GB" sz="4200" dirty="0">
                <a:solidFill>
                  <a:srgbClr val="1D639B"/>
                </a:solidFill>
              </a:rPr>
              <a:t>evaluated</a:t>
            </a:r>
            <a:r>
              <a:rPr lang="en-GB" sz="4200" dirty="0"/>
              <a:t>, when, and how.</a:t>
            </a:r>
          </a:p>
          <a:p>
            <a:r>
              <a:rPr lang="en-GB" sz="4200" dirty="0"/>
              <a:t>It is a </a:t>
            </a:r>
            <a:r>
              <a:rPr lang="en-GB" sz="4200" dirty="0">
                <a:solidFill>
                  <a:srgbClr val="1D639B"/>
                </a:solidFill>
              </a:rPr>
              <a:t>visual logical framework </a:t>
            </a:r>
            <a:r>
              <a:rPr lang="en-GB" sz="4200" dirty="0"/>
              <a:t>illustrating the flow from inputs through to impacts … and has a </a:t>
            </a:r>
            <a:r>
              <a:rPr lang="en-GB" sz="4200" dirty="0">
                <a:solidFill>
                  <a:srgbClr val="1D639B"/>
                </a:solidFill>
              </a:rPr>
              <a:t>narrative </a:t>
            </a:r>
            <a:r>
              <a:rPr lang="en-GB" sz="4200" dirty="0"/>
              <a:t>that describes the </a:t>
            </a:r>
            <a:r>
              <a:rPr lang="en-GB" sz="4200" dirty="0">
                <a:solidFill>
                  <a:srgbClr val="1D639B"/>
                </a:solidFill>
              </a:rPr>
              <a:t>pathways</a:t>
            </a:r>
            <a:r>
              <a:rPr lang="en-GB" sz="4200" dirty="0"/>
              <a:t> by which this flow occurs. </a:t>
            </a:r>
          </a:p>
          <a:p>
            <a:r>
              <a:rPr lang="en-GB" sz="4200" dirty="0"/>
              <a:t>It makes explicit the </a:t>
            </a:r>
            <a:r>
              <a:rPr lang="en-GB" sz="4200" dirty="0">
                <a:solidFill>
                  <a:srgbClr val="1D639B"/>
                </a:solidFill>
              </a:rPr>
              <a:t>assumptions </a:t>
            </a:r>
            <a:r>
              <a:rPr lang="en-GB" sz="4200" dirty="0"/>
              <a:t>underpinning the pathways plus any barriers or </a:t>
            </a:r>
            <a:r>
              <a:rPr lang="en-GB" sz="4200" dirty="0">
                <a:solidFill>
                  <a:srgbClr val="1D639B"/>
                </a:solidFill>
              </a:rPr>
              <a:t>risks</a:t>
            </a:r>
            <a:r>
              <a:rPr lang="en-GB" sz="4200" dirty="0"/>
              <a:t> that may negatively influence the individual pathways.</a:t>
            </a:r>
          </a:p>
          <a:p>
            <a:pPr marL="0" indent="0">
              <a:buNone/>
            </a:pPr>
            <a:endParaRPr lang="en-US" sz="4000" dirty="0"/>
          </a:p>
          <a:p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97C3EB-BD2C-E3D1-0ED1-0A85DEA3C4EF}"/>
              </a:ext>
            </a:extLst>
          </p:cNvPr>
          <p:cNvSpPr txBox="1"/>
          <p:nvPr/>
        </p:nvSpPr>
        <p:spPr>
          <a:xfrm>
            <a:off x="838199" y="6247307"/>
            <a:ext cx="1051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Poppins" panose="00000500000000000000" pitchFamily="2" charset="0"/>
                <a:cs typeface="Poppins" panose="00000500000000000000" pitchFamily="2" charset="0"/>
              </a:rPr>
              <a:t>‘Mapping change, Using a Theory of Change to Guide planning and Evaluation’, </a:t>
            </a:r>
            <a:r>
              <a:rPr lang="en-GB" sz="1200" dirty="0">
                <a:latin typeface="Poppins" panose="00000500000000000000" pitchFamily="2" charset="0"/>
                <a:cs typeface="Poppins" panose="00000500000000000000" pitchFamily="2" charset="0"/>
                <a:hlinkClick r:id="rId3"/>
              </a:rPr>
              <a:t>https://learningforfunders.candid.org/wp-content/uploads/sites/2/2018/12/theory_change.pdf</a:t>
            </a:r>
            <a:endParaRPr lang="en-GB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5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87E44B-4223-489C-ABA2-4439E3F5D982}"/>
              </a:ext>
            </a:extLst>
          </p:cNvPr>
          <p:cNvSpPr/>
          <p:nvPr/>
        </p:nvSpPr>
        <p:spPr>
          <a:xfrm>
            <a:off x="9931943" y="258511"/>
            <a:ext cx="1497140" cy="1149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566340" y="2415663"/>
            <a:ext cx="1767840" cy="618308"/>
          </a:xfrm>
          <a:prstGeom prst="rect">
            <a:avLst/>
          </a:prstGeom>
          <a:noFill/>
          <a:ln>
            <a:solidFill>
              <a:srgbClr val="00B7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538740" y="2420196"/>
            <a:ext cx="1837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26522"/>
                </a:solidFill>
                <a:cs typeface="Arial" panose="020B0604020202020204" pitchFamily="34" charset="0"/>
              </a:rPr>
              <a:t>7+ </a:t>
            </a:r>
            <a:r>
              <a:rPr lang="en-GB" sz="1600" dirty="0">
                <a:cs typeface="Arial" panose="020B0604020202020204" pitchFamily="34" charset="0"/>
              </a:rPr>
              <a:t>resources/</a:t>
            </a:r>
          </a:p>
          <a:p>
            <a:pPr algn="ctr"/>
            <a:r>
              <a:rPr lang="en-GB" sz="1600" dirty="0">
                <a:cs typeface="Arial" panose="020B0604020202020204" pitchFamily="34" charset="0"/>
              </a:rPr>
              <a:t>inputs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925158" y="2415663"/>
            <a:ext cx="1767840" cy="618308"/>
          </a:xfrm>
          <a:prstGeom prst="rect">
            <a:avLst/>
          </a:prstGeom>
          <a:noFill/>
          <a:ln>
            <a:solidFill>
              <a:srgbClr val="F26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2877220" y="2555540"/>
            <a:ext cx="1837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26522"/>
                </a:solidFill>
                <a:cs typeface="Arial" panose="020B0604020202020204" pitchFamily="34" charset="0"/>
              </a:rPr>
              <a:t>7 </a:t>
            </a:r>
            <a:r>
              <a:rPr lang="en-GB" sz="1600" dirty="0">
                <a:cs typeface="Arial" panose="020B0604020202020204" pitchFamily="34" charset="0"/>
              </a:rPr>
              <a:t>activities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83976" y="2415663"/>
            <a:ext cx="1767840" cy="618308"/>
          </a:xfrm>
          <a:prstGeom prst="rect">
            <a:avLst/>
          </a:prstGeom>
          <a:noFill/>
          <a:ln>
            <a:solidFill>
              <a:srgbClr val="ED28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5214307" y="2555540"/>
            <a:ext cx="1837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26522"/>
                </a:solidFill>
                <a:cs typeface="Arial" panose="020B0604020202020204" pitchFamily="34" charset="0"/>
              </a:rPr>
              <a:t>7++ </a:t>
            </a:r>
            <a:r>
              <a:rPr lang="en-GB" sz="1600" dirty="0">
                <a:cs typeface="Arial" panose="020B0604020202020204" pitchFamily="34" charset="0"/>
              </a:rPr>
              <a:t>outputs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642794" y="2433613"/>
            <a:ext cx="1767840" cy="6183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7607959" y="2471283"/>
            <a:ext cx="1837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26522"/>
                </a:solidFill>
                <a:cs typeface="Arial" panose="020B0604020202020204" pitchFamily="34" charset="0"/>
              </a:rPr>
              <a:t>6 </a:t>
            </a:r>
            <a:r>
              <a:rPr lang="en-GB" sz="1600" dirty="0">
                <a:cs typeface="Arial" panose="020B0604020202020204" pitchFamily="34" charset="0"/>
              </a:rPr>
              <a:t>outcomes and indicators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9931943" y="2415663"/>
            <a:ext cx="1767840" cy="618308"/>
          </a:xfrm>
          <a:prstGeom prst="rect">
            <a:avLst/>
          </a:prstGeom>
          <a:noFill/>
          <a:ln>
            <a:solidFill>
              <a:srgbClr val="D75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9862274" y="2555540"/>
            <a:ext cx="1837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26522"/>
                </a:solidFill>
                <a:cs typeface="Arial" panose="020B0604020202020204" pitchFamily="34" charset="0"/>
              </a:rPr>
              <a:t>5 </a:t>
            </a:r>
            <a:r>
              <a:rPr lang="en-GB" sz="1600" dirty="0">
                <a:cs typeface="Arial" panose="020B0604020202020204" pitchFamily="34" charset="0"/>
              </a:rPr>
              <a:t>impact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85895" y="3146931"/>
            <a:ext cx="4122182" cy="182884"/>
          </a:xfrm>
          <a:prstGeom prst="rect">
            <a:avLst/>
          </a:prstGeom>
          <a:solidFill>
            <a:srgbClr val="F69666"/>
          </a:solidFill>
          <a:ln>
            <a:solidFill>
              <a:srgbClr val="1F4D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500" dirty="0">
                <a:solidFill>
                  <a:schemeClr val="tx1"/>
                </a:solidFill>
                <a:cs typeface="Arial" panose="020B0604020202020204" pitchFamily="34" charset="0"/>
              </a:rPr>
              <a:t>planning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276460" y="3164575"/>
            <a:ext cx="6423323" cy="167640"/>
          </a:xfrm>
          <a:prstGeom prst="rect">
            <a:avLst/>
          </a:prstGeom>
          <a:solidFill>
            <a:srgbClr val="F69666"/>
          </a:solidFill>
          <a:ln>
            <a:solidFill>
              <a:srgbClr val="1F4D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500" dirty="0">
                <a:solidFill>
                  <a:schemeClr val="tx1"/>
                </a:solidFill>
                <a:cs typeface="Arial" panose="020B0604020202020204" pitchFamily="34" charset="0"/>
              </a:rPr>
              <a:t>intended results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66340" y="5286408"/>
            <a:ext cx="1841639" cy="332528"/>
          </a:xfrm>
          <a:prstGeom prst="rect">
            <a:avLst/>
          </a:prstGeom>
          <a:noFill/>
          <a:ln>
            <a:solidFill>
              <a:srgbClr val="1D49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7" name="Rectangle 46"/>
          <p:cNvSpPr/>
          <p:nvPr/>
        </p:nvSpPr>
        <p:spPr>
          <a:xfrm>
            <a:off x="7677513" y="3495193"/>
            <a:ext cx="1743201" cy="1669940"/>
          </a:xfrm>
          <a:prstGeom prst="rect">
            <a:avLst/>
          </a:prstGeom>
          <a:solidFill>
            <a:srgbClr val="FDF1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8" name="Rectangle 47"/>
          <p:cNvSpPr/>
          <p:nvPr/>
        </p:nvSpPr>
        <p:spPr>
          <a:xfrm>
            <a:off x="2925158" y="3488046"/>
            <a:ext cx="1743201" cy="1669940"/>
          </a:xfrm>
          <a:prstGeom prst="rect">
            <a:avLst/>
          </a:prstGeom>
          <a:solidFill>
            <a:srgbClr val="FDF1E9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9" name="Rectangle 48"/>
          <p:cNvSpPr/>
          <p:nvPr/>
        </p:nvSpPr>
        <p:spPr>
          <a:xfrm>
            <a:off x="5308615" y="3507710"/>
            <a:ext cx="1743201" cy="1669940"/>
          </a:xfrm>
          <a:prstGeom prst="rect">
            <a:avLst/>
          </a:prstGeom>
          <a:solidFill>
            <a:srgbClr val="FDF1E9"/>
          </a:solidFill>
          <a:ln>
            <a:solidFill>
              <a:srgbClr val="ED28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0" name="Rectangle 49"/>
          <p:cNvSpPr/>
          <p:nvPr/>
        </p:nvSpPr>
        <p:spPr>
          <a:xfrm>
            <a:off x="9931943" y="3469786"/>
            <a:ext cx="1743201" cy="1669940"/>
          </a:xfrm>
          <a:prstGeom prst="rect">
            <a:avLst/>
          </a:prstGeom>
          <a:solidFill>
            <a:srgbClr val="FDF1E9"/>
          </a:solidFill>
          <a:ln>
            <a:solidFill>
              <a:srgbClr val="D75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1" name="Rectangle 50"/>
          <p:cNvSpPr/>
          <p:nvPr/>
        </p:nvSpPr>
        <p:spPr>
          <a:xfrm>
            <a:off x="574037" y="3443692"/>
            <a:ext cx="1743201" cy="1696033"/>
          </a:xfrm>
          <a:prstGeom prst="rect">
            <a:avLst/>
          </a:prstGeom>
          <a:solidFill>
            <a:srgbClr val="FDF1E9"/>
          </a:solidFill>
          <a:ln>
            <a:solidFill>
              <a:srgbClr val="00B7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4" name="Rectangle 53"/>
          <p:cNvSpPr/>
          <p:nvPr/>
        </p:nvSpPr>
        <p:spPr>
          <a:xfrm>
            <a:off x="570659" y="674021"/>
            <a:ext cx="1841639" cy="362648"/>
          </a:xfrm>
          <a:prstGeom prst="rect">
            <a:avLst/>
          </a:prstGeom>
          <a:noFill/>
          <a:ln>
            <a:solidFill>
              <a:srgbClr val="1D63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" name="TextBox 54"/>
          <p:cNvSpPr txBox="1"/>
          <p:nvPr/>
        </p:nvSpPr>
        <p:spPr>
          <a:xfrm>
            <a:off x="299403" y="1069234"/>
            <a:ext cx="191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265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721792" y="682909"/>
            <a:ext cx="8977991" cy="369332"/>
          </a:xfrm>
          <a:prstGeom prst="rect">
            <a:avLst/>
          </a:prstGeom>
          <a:noFill/>
          <a:ln>
            <a:solidFill>
              <a:srgbClr val="1F4D9B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7" name="Title 2"/>
          <p:cNvSpPr txBox="1">
            <a:spLocks/>
          </p:cNvSpPr>
          <p:nvPr/>
        </p:nvSpPr>
        <p:spPr>
          <a:xfrm>
            <a:off x="606330" y="258511"/>
            <a:ext cx="4493990" cy="342000"/>
          </a:xfrm>
          <a:prstGeom prst="rect">
            <a:avLst/>
          </a:prstGeom>
          <a:solidFill>
            <a:srgbClr val="1D639B"/>
          </a:solidFill>
          <a:ln>
            <a:solidFill>
              <a:srgbClr val="CCD2D8"/>
            </a:solidFill>
          </a:ln>
        </p:spPr>
        <p:txBody>
          <a:bodyPr vert="horz" wrap="square" lIns="36000" tIns="1800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latin typeface="+mn-lt"/>
                <a:cs typeface="Arial" panose="020B0604020202020204" pitchFamily="34" charset="0"/>
              </a:rPr>
              <a:t>Theory of Change (ToC) Template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825" y="4187381"/>
            <a:ext cx="554784" cy="188992"/>
          </a:xfrm>
          <a:prstGeom prst="rect">
            <a:avLst/>
          </a:prstGeom>
          <a:ln>
            <a:noFill/>
          </a:ln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484" y="4149627"/>
            <a:ext cx="554784" cy="18899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403" y="4149627"/>
            <a:ext cx="554784" cy="18899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2837" y="4134024"/>
            <a:ext cx="554784" cy="188992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554483" y="1077230"/>
            <a:ext cx="1841639" cy="362648"/>
          </a:xfrm>
          <a:prstGeom prst="rect">
            <a:avLst/>
          </a:prstGeom>
          <a:noFill/>
          <a:ln>
            <a:solidFill>
              <a:srgbClr val="1D63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6" name="TextBox 65"/>
          <p:cNvSpPr txBox="1"/>
          <p:nvPr/>
        </p:nvSpPr>
        <p:spPr>
          <a:xfrm>
            <a:off x="534163" y="655629"/>
            <a:ext cx="1945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26522"/>
                </a:solidFill>
                <a:cs typeface="Arial" panose="020B0604020202020204" pitchFamily="34" charset="0"/>
              </a:rPr>
              <a:t>1</a:t>
            </a:r>
            <a:r>
              <a:rPr lang="en-GB" sz="1600" dirty="0">
                <a:cs typeface="Arial" panose="020B0604020202020204" pitchFamily="34" charset="0"/>
              </a:rPr>
              <a:t> situation/problem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716708" y="1104275"/>
            <a:ext cx="8977991" cy="338554"/>
          </a:xfrm>
          <a:prstGeom prst="rect">
            <a:avLst/>
          </a:prstGeom>
          <a:noFill/>
          <a:ln>
            <a:solidFill>
              <a:srgbClr val="1F4D9B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cs typeface="Arial" panose="020B0604020202020204" pitchFamily="34" charset="0"/>
              </a:rPr>
              <a:t>What is the current context of the situation/problem? 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65113" y="1890630"/>
            <a:ext cx="1841639" cy="362648"/>
          </a:xfrm>
          <a:prstGeom prst="rect">
            <a:avLst/>
          </a:prstGeom>
          <a:noFill/>
          <a:ln>
            <a:solidFill>
              <a:srgbClr val="1D63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TextBox 69"/>
          <p:cNvSpPr txBox="1"/>
          <p:nvPr/>
        </p:nvSpPr>
        <p:spPr>
          <a:xfrm>
            <a:off x="479605" y="1873739"/>
            <a:ext cx="191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26522"/>
                </a:solidFill>
                <a:cs typeface="Arial" panose="020B0604020202020204" pitchFamily="34" charset="0"/>
              </a:rPr>
              <a:t>4 </a:t>
            </a:r>
            <a:r>
              <a:rPr lang="en-GB" sz="1600" dirty="0">
                <a:cs typeface="Arial" panose="020B0604020202020204" pitchFamily="34" charset="0"/>
              </a:rPr>
              <a:t>stakeholders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716708" y="1908233"/>
            <a:ext cx="8977991" cy="369332"/>
          </a:xfrm>
          <a:prstGeom prst="rect">
            <a:avLst/>
          </a:prstGeom>
          <a:noFill/>
          <a:ln>
            <a:solidFill>
              <a:srgbClr val="1F4D9B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5" name="Rectangle 84"/>
          <p:cNvSpPr/>
          <p:nvPr/>
        </p:nvSpPr>
        <p:spPr>
          <a:xfrm>
            <a:off x="556928" y="5663493"/>
            <a:ext cx="1853497" cy="300890"/>
          </a:xfrm>
          <a:prstGeom prst="rect">
            <a:avLst/>
          </a:prstGeom>
          <a:noFill/>
          <a:ln>
            <a:solidFill>
              <a:srgbClr val="1D49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86" name="Rectangle 85"/>
          <p:cNvSpPr/>
          <p:nvPr/>
        </p:nvSpPr>
        <p:spPr>
          <a:xfrm>
            <a:off x="2716707" y="679127"/>
            <a:ext cx="89005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cs typeface="Arial" panose="020B0604020202020204" pitchFamily="34" charset="0"/>
              </a:rPr>
              <a:t>What situation/problem is the project trying to address or resolve? </a:t>
            </a:r>
          </a:p>
        </p:txBody>
      </p:sp>
      <p:sp>
        <p:nvSpPr>
          <p:cNvPr id="88" name="Rectangle 87"/>
          <p:cNvSpPr/>
          <p:nvPr/>
        </p:nvSpPr>
        <p:spPr>
          <a:xfrm>
            <a:off x="606330" y="3465517"/>
            <a:ext cx="17382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cs typeface="Arial" panose="020B0604020202020204" pitchFamily="34" charset="0"/>
              </a:rPr>
              <a:t>What are the human, financial and organisational resources required to achieve the desired outcomes?</a:t>
            </a:r>
          </a:p>
        </p:txBody>
      </p:sp>
      <p:sp>
        <p:nvSpPr>
          <p:cNvPr id="89" name="Rectangle 88"/>
          <p:cNvSpPr/>
          <p:nvPr/>
        </p:nvSpPr>
        <p:spPr>
          <a:xfrm>
            <a:off x="2978326" y="3441458"/>
            <a:ext cx="1777175" cy="17774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GB" sz="1400" dirty="0">
                <a:cs typeface="Arial" panose="020B0604020202020204" pitchFamily="34" charset="0"/>
              </a:rPr>
              <a:t>Activities that will mobilise the inputs to produce outputs. </a:t>
            </a:r>
          </a:p>
          <a:p>
            <a:endParaRPr lang="en-GB" sz="1000" dirty="0">
              <a:cs typeface="Arial" panose="020B0604020202020204" pitchFamily="34" charset="0"/>
            </a:endParaRPr>
          </a:p>
          <a:p>
            <a:r>
              <a:rPr lang="en-GB" sz="1150" dirty="0">
                <a:cs typeface="Arial" panose="020B0604020202020204" pitchFamily="34" charset="0"/>
              </a:rPr>
              <a:t>Outline the interventions (supported by assumptions) that will bring about the desired change. </a:t>
            </a:r>
          </a:p>
        </p:txBody>
      </p:sp>
      <p:sp>
        <p:nvSpPr>
          <p:cNvPr id="90" name="Rectangle 89"/>
          <p:cNvSpPr/>
          <p:nvPr/>
        </p:nvSpPr>
        <p:spPr>
          <a:xfrm>
            <a:off x="5360674" y="3529944"/>
            <a:ext cx="1639081" cy="160043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GB" sz="1400" dirty="0">
                <a:cs typeface="Arial" panose="020B0604020202020204" pitchFamily="34" charset="0"/>
              </a:rPr>
              <a:t>What are the results or deliverables of the activities relevant to the achievement of the outcomes? </a:t>
            </a:r>
          </a:p>
        </p:txBody>
      </p:sp>
      <p:sp>
        <p:nvSpPr>
          <p:cNvPr id="91" name="Rectangle 90"/>
          <p:cNvSpPr/>
          <p:nvPr/>
        </p:nvSpPr>
        <p:spPr>
          <a:xfrm>
            <a:off x="7677513" y="3599764"/>
            <a:ext cx="1814114" cy="138499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GB" sz="1400" dirty="0">
                <a:cs typeface="Arial" panose="020B0604020202020204" pitchFamily="34" charset="0"/>
              </a:rPr>
              <a:t>Short and medium-term outcomes and indicators which must be in place for the long-term goals to be achieved. </a:t>
            </a:r>
          </a:p>
        </p:txBody>
      </p:sp>
      <p:sp>
        <p:nvSpPr>
          <p:cNvPr id="92" name="Rectangle 91"/>
          <p:cNvSpPr/>
          <p:nvPr/>
        </p:nvSpPr>
        <p:spPr>
          <a:xfrm>
            <a:off x="10046411" y="3522797"/>
            <a:ext cx="1570875" cy="160043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GB" sz="1400" dirty="0">
                <a:cs typeface="Arial" panose="020B0604020202020204" pitchFamily="34" charset="0"/>
              </a:rPr>
              <a:t>What are the long-term goals which relate to the ‘problem’? What will result from the removal of the problem?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85895" y="5260892"/>
            <a:ext cx="191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2652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~ </a:t>
            </a:r>
            <a:r>
              <a:rPr lang="en-GB" sz="1600" dirty="0">
                <a:cs typeface="Arial" panose="020B0604020202020204" pitchFamily="34" charset="0"/>
              </a:rPr>
              <a:t>assumptions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698625" y="5282655"/>
            <a:ext cx="8706382" cy="338554"/>
          </a:xfrm>
          <a:prstGeom prst="rect">
            <a:avLst/>
          </a:prstGeom>
          <a:noFill/>
          <a:ln>
            <a:solidFill>
              <a:srgbClr val="1D499B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GB" sz="1600" dirty="0">
                <a:cs typeface="Arial" panose="020B0604020202020204" pitchFamily="34" charset="0"/>
              </a:rPr>
              <a:t>The various conditions on which the project’s success will rely on.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698625" y="5677221"/>
            <a:ext cx="8698237" cy="369332"/>
          </a:xfrm>
          <a:prstGeom prst="rect">
            <a:avLst/>
          </a:prstGeom>
          <a:noFill/>
          <a:ln>
            <a:solidFill>
              <a:srgbClr val="1D499B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3" name="Rectangle 92"/>
          <p:cNvSpPr/>
          <p:nvPr/>
        </p:nvSpPr>
        <p:spPr>
          <a:xfrm>
            <a:off x="2690396" y="5648761"/>
            <a:ext cx="8738687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GB" sz="1600" dirty="0">
                <a:cs typeface="Arial" panose="020B0604020202020204" pitchFamily="34" charset="0"/>
              </a:rPr>
              <a:t>Risks to activities? Risks to impacts not being achieved, or leading to unintended consequences? </a:t>
            </a:r>
          </a:p>
        </p:txBody>
      </p:sp>
      <p:sp>
        <p:nvSpPr>
          <p:cNvPr id="95" name="Rectangle 94"/>
          <p:cNvSpPr/>
          <p:nvPr/>
        </p:nvSpPr>
        <p:spPr>
          <a:xfrm>
            <a:off x="554483" y="6015254"/>
            <a:ext cx="1853496" cy="276691"/>
          </a:xfrm>
          <a:prstGeom prst="rect">
            <a:avLst/>
          </a:prstGeom>
          <a:noFill/>
          <a:ln>
            <a:solidFill>
              <a:srgbClr val="1D49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dirty="0">
                <a:solidFill>
                  <a:srgbClr val="F26522"/>
                </a:solidFill>
              </a:rPr>
              <a:t>         </a:t>
            </a:r>
            <a:r>
              <a:rPr lang="en-GB" sz="1600" dirty="0">
                <a:solidFill>
                  <a:srgbClr val="F26522"/>
                </a:solidFill>
                <a:ea typeface="Verdana" panose="020B0604030504040204" pitchFamily="34" charset="0"/>
                <a:cs typeface="Arial" panose="020B0604020202020204" pitchFamily="34" charset="0"/>
              </a:rPr>
              <a:t>5-6</a:t>
            </a:r>
            <a:r>
              <a:rPr lang="en-GB" dirty="0">
                <a:solidFill>
                  <a:srgbClr val="F2652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time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03022" y="5637032"/>
            <a:ext cx="191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cs typeface="Arial" panose="020B0604020202020204" pitchFamily="34" charset="0"/>
              </a:rPr>
              <a:t> </a:t>
            </a:r>
            <a:r>
              <a:rPr lang="en-GB" sz="1600" dirty="0">
                <a:solidFill>
                  <a:srgbClr val="F2652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~ </a:t>
            </a:r>
            <a:r>
              <a:rPr lang="en-GB" sz="1600" dirty="0">
                <a:cs typeface="Arial" panose="020B0604020202020204" pitchFamily="34" charset="0"/>
              </a:rPr>
              <a:t>risks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716706" y="6047187"/>
            <a:ext cx="8698235" cy="369332"/>
          </a:xfrm>
          <a:prstGeom prst="rect">
            <a:avLst/>
          </a:prstGeom>
          <a:noFill/>
          <a:ln>
            <a:solidFill>
              <a:srgbClr val="1D499B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9" name="Rectangle 98"/>
          <p:cNvSpPr/>
          <p:nvPr/>
        </p:nvSpPr>
        <p:spPr>
          <a:xfrm>
            <a:off x="2723646" y="6006474"/>
            <a:ext cx="8824673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cs typeface="Arial" panose="020B0604020202020204" pitchFamily="34" charset="0"/>
              </a:rPr>
              <a:t>When will you conduct the various activities? When do you expect the impact to be achieved? </a:t>
            </a:r>
            <a:endParaRPr lang="en-GB" sz="1600" dirty="0">
              <a:cs typeface="Arial" panose="020B0604020202020204" pitchFamily="34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2716706" y="1950925"/>
            <a:ext cx="76383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cs typeface="Arial" panose="020B0604020202020204" pitchFamily="34" charset="0"/>
              </a:rPr>
              <a:t>Who are the stakeholders (including the beneficiaries) of the project?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FB30962-6FD7-9948-A04C-9972EA67A4FB}"/>
              </a:ext>
            </a:extLst>
          </p:cNvPr>
          <p:cNvSpPr/>
          <p:nvPr/>
        </p:nvSpPr>
        <p:spPr>
          <a:xfrm>
            <a:off x="554483" y="1498443"/>
            <a:ext cx="1860120" cy="300143"/>
          </a:xfrm>
          <a:prstGeom prst="rect">
            <a:avLst/>
          </a:prstGeom>
          <a:noFill/>
          <a:ln>
            <a:solidFill>
              <a:srgbClr val="1D63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Aim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7CDFF2C-BA4B-694C-B403-8EE6E5765615}"/>
              </a:ext>
            </a:extLst>
          </p:cNvPr>
          <p:cNvSpPr/>
          <p:nvPr/>
        </p:nvSpPr>
        <p:spPr>
          <a:xfrm>
            <a:off x="2698625" y="1441396"/>
            <a:ext cx="8976519" cy="444853"/>
          </a:xfrm>
          <a:prstGeom prst="rect">
            <a:avLst/>
          </a:prstGeom>
          <a:noFill/>
          <a:ln>
            <a:solidFill>
              <a:srgbClr val="5D6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What goal or objective is the programme/initiative trying to achieve? What is your proposed solution to the problem given the context?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47DA83-C46A-2A11-8B2B-1FAECF500E03}"/>
              </a:ext>
            </a:extLst>
          </p:cNvPr>
          <p:cNvSpPr txBox="1"/>
          <p:nvPr/>
        </p:nvSpPr>
        <p:spPr>
          <a:xfrm>
            <a:off x="500387" y="6435160"/>
            <a:ext cx="1111689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Minocha, S. </a:t>
            </a:r>
            <a:r>
              <a:rPr lang="en-GB" sz="1100" b="0" i="0" u="none" strike="noStrike" dirty="0">
                <a:effectLst/>
                <a:latin typeface="Poppins" pitchFamily="2" charset="77"/>
                <a:cs typeface="Poppins" pitchFamily="2" charset="77"/>
              </a:rPr>
              <a:t>and Collins, T. 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(2023). </a:t>
            </a:r>
            <a:r>
              <a:rPr lang="en-GB" sz="1100" b="0" i="1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Planning for SoTL evaluation workbook. 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The Open University, Milton Keynes, UK. </a:t>
            </a:r>
            <a:r>
              <a:rPr lang="en-GB" sz="110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Available from: </a:t>
            </a:r>
            <a:r>
              <a:rPr lang="en-GB" sz="110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  <a:hlinkClick r:id="rId4"/>
              </a:rPr>
              <a:t>https://oro.open.ac.uk/87489/</a:t>
            </a:r>
            <a:endParaRPr lang="en-GB" sz="1100" i="0" u="none" strike="noStrike" dirty="0">
              <a:solidFill>
                <a:srgbClr val="000000"/>
              </a:solidFill>
              <a:effectLst/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9640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7DEF48-23EE-C954-F9B4-4101DFE69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940" y="841664"/>
            <a:ext cx="9904119" cy="53728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A42DBF-AD39-A5E0-09D5-3CA9783BAEDF}"/>
              </a:ext>
            </a:extLst>
          </p:cNvPr>
          <p:cNvSpPr txBox="1"/>
          <p:nvPr/>
        </p:nvSpPr>
        <p:spPr>
          <a:xfrm>
            <a:off x="1143940" y="6297275"/>
            <a:ext cx="10681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i="0" dirty="0">
                <a:solidFill>
                  <a:srgbClr val="333333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The Theory of Change Process – Guidance for Outcome Delivery Plans, </a:t>
            </a:r>
            <a:r>
              <a:rPr lang="en-GB" sz="1200" i="0" dirty="0">
                <a:solidFill>
                  <a:srgbClr val="333333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https://analysisfunction.civilservice.gov.uk/policy-store/the-analysis-function-theory-of-change-toolkit/#resources-to-help-quality-assure-your-toc</a:t>
            </a:r>
            <a:endParaRPr lang="en-GB" sz="1200" i="0" dirty="0">
              <a:solidFill>
                <a:srgbClr val="333333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8E93E5A-D033-FE44-C075-EA37FD5FC05F}"/>
              </a:ext>
            </a:extLst>
          </p:cNvPr>
          <p:cNvSpPr txBox="1">
            <a:spLocks/>
          </p:cNvSpPr>
          <p:nvPr/>
        </p:nvSpPr>
        <p:spPr>
          <a:xfrm>
            <a:off x="1143940" y="131774"/>
            <a:ext cx="9904119" cy="6271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D639B"/>
                </a:solidFill>
              </a:rPr>
              <a:t>A Theory of Change (ToC)</a:t>
            </a:r>
          </a:p>
        </p:txBody>
      </p:sp>
    </p:spTree>
    <p:extLst>
      <p:ext uri="{BB962C8B-B14F-4D97-AF65-F5344CB8AC3E}">
        <p14:creationId xmlns:p14="http://schemas.microsoft.com/office/powerpoint/2010/main" val="2055638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BEF42955-38FD-9391-5FA6-13FE80DED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057" b="1960"/>
          <a:stretch/>
        </p:blipFill>
        <p:spPr>
          <a:xfrm>
            <a:off x="-1504" y="1282"/>
            <a:ext cx="12191980" cy="64129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6BA7714-48F4-D897-B0BE-4262678E8950}"/>
              </a:ext>
            </a:extLst>
          </p:cNvPr>
          <p:cNvSpPr txBox="1"/>
          <p:nvPr/>
        </p:nvSpPr>
        <p:spPr>
          <a:xfrm>
            <a:off x="740077" y="6414247"/>
            <a:ext cx="107118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Minocha, S. </a:t>
            </a:r>
            <a:r>
              <a:rPr lang="en-GB" sz="1200" b="0" i="0" u="none" strike="noStrike" dirty="0">
                <a:effectLst/>
                <a:latin typeface="Poppins" pitchFamily="2" charset="77"/>
                <a:cs typeface="Poppins" pitchFamily="2" charset="77"/>
              </a:rPr>
              <a:t>and Collins, T. 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(2023). </a:t>
            </a:r>
            <a:r>
              <a:rPr lang="en-GB" sz="1200" b="0" i="1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Planning for SoTL evaluation workbook.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The Open University, Milton Keynes, UK. </a:t>
            </a:r>
            <a:r>
              <a:rPr lang="en-GB" sz="120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Available from: </a:t>
            </a:r>
            <a:r>
              <a:rPr lang="en-GB" sz="120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  <a:hlinkClick r:id="rId3"/>
              </a:rPr>
              <a:t>https://oro.open.ac.uk/87489/</a:t>
            </a:r>
            <a:endParaRPr lang="en-GB" sz="1200" i="0" u="none" strike="noStrike" dirty="0">
              <a:solidFill>
                <a:srgbClr val="000000"/>
              </a:solidFill>
              <a:effectLst/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46051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796AF-DBDC-09FC-84C8-B9C428819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a Theory of Change (ToC)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0BBAFEE-94CD-D7F0-A4D9-893B3C16D7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8362463"/>
              </p:ext>
            </p:extLst>
          </p:nvPr>
        </p:nvGraphicFramePr>
        <p:xfrm>
          <a:off x="838200" y="1182688"/>
          <a:ext cx="10515600" cy="4802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CAAD41E-D70F-1CE7-2E2A-4258E395C5F0}"/>
              </a:ext>
            </a:extLst>
          </p:cNvPr>
          <p:cNvSpPr txBox="1"/>
          <p:nvPr/>
        </p:nvSpPr>
        <p:spPr>
          <a:xfrm>
            <a:off x="755317" y="6258849"/>
            <a:ext cx="107118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Minocha, S. </a:t>
            </a:r>
            <a:r>
              <a:rPr lang="en-GB" sz="1200" b="0" i="0" u="none" strike="noStrike" dirty="0">
                <a:effectLst/>
                <a:latin typeface="Poppins" pitchFamily="2" charset="77"/>
                <a:cs typeface="Poppins" pitchFamily="2" charset="77"/>
              </a:rPr>
              <a:t>and Collins, T. 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(2023). </a:t>
            </a:r>
            <a:r>
              <a:rPr lang="en-GB" sz="1200" b="0" i="1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Planning for SoTL evaluation workbook.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The Open University, Milton Keynes, UK. </a:t>
            </a:r>
            <a:r>
              <a:rPr lang="en-GB" sz="120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Available from: </a:t>
            </a:r>
            <a:r>
              <a:rPr lang="en-GB" sz="120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  <a:hlinkClick r:id="rId8"/>
              </a:rPr>
              <a:t>https://oro.open.ac.uk/87489/</a:t>
            </a:r>
            <a:endParaRPr lang="en-GB" sz="1200" i="0" u="none" strike="noStrike" dirty="0">
              <a:solidFill>
                <a:srgbClr val="000000"/>
              </a:solidFill>
              <a:effectLst/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21963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45E978-4E4D-22E7-2C34-773350030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442" y="597897"/>
            <a:ext cx="7252854" cy="57800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2E91DC-2F86-137B-9207-3D18FFF2B948}"/>
              </a:ext>
            </a:extLst>
          </p:cNvPr>
          <p:cNvSpPr txBox="1"/>
          <p:nvPr/>
        </p:nvSpPr>
        <p:spPr>
          <a:xfrm>
            <a:off x="991224" y="2354418"/>
            <a:ext cx="28795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4"/>
              </a:rPr>
              <a:t>Project report: Using learning analytics to prompt student support interventions Using learning analytics to prompt student support interventions (taso.org.uk)</a:t>
            </a:r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942C93-AC71-BFFC-11B0-2A50E894F361}"/>
              </a:ext>
            </a:extLst>
          </p:cNvPr>
          <p:cNvSpPr txBox="1">
            <a:spLocks/>
          </p:cNvSpPr>
          <p:nvPr/>
        </p:nvSpPr>
        <p:spPr>
          <a:xfrm>
            <a:off x="797165" y="664295"/>
            <a:ext cx="3267644" cy="12100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1D639B"/>
                </a:solidFill>
              </a:rPr>
              <a:t>ToC: SHU (TASO)</a:t>
            </a:r>
            <a:endParaRPr lang="en-US" dirty="0">
              <a:solidFill>
                <a:srgbClr val="1D639B"/>
              </a:solidFill>
            </a:endParaRP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142219D4-1EA9-F0A9-D0FE-A25C0FB899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6175743"/>
              </p:ext>
            </p:extLst>
          </p:nvPr>
        </p:nvGraphicFramePr>
        <p:xfrm>
          <a:off x="2032000" y="719138"/>
          <a:ext cx="812800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0" imgH="0" progId="Acrobat.Document.DC">
                  <p:embed/>
                </p:oleObj>
              </mc:Choice>
              <mc:Fallback>
                <p:oleObj name="Acrobat Document" r:id="rId5" imgW="0" imgH="0" progId="Acrobat.Document.DC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142219D4-1EA9-F0A9-D0FE-A25C0FB89996}"/>
                          </a:ext>
                        </a:extLst>
                      </p:cNvPr>
                      <p:cNvPicPr/>
                      <p:nvPr/>
                    </p:nvPicPr>
                    <p:blipFill/>
                    <p:spPr>
                      <a:xfrm>
                        <a:off x="2032000" y="719138"/>
                        <a:ext cx="812800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FC31484-F929-A246-FA18-93CDABA79CF0}"/>
              </a:ext>
            </a:extLst>
          </p:cNvPr>
          <p:cNvSpPr txBox="1"/>
          <p:nvPr/>
        </p:nvSpPr>
        <p:spPr>
          <a:xfrm>
            <a:off x="797165" y="5648474"/>
            <a:ext cx="3461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Poppins" panose="00000500000000000000" pitchFamily="2" charset="0"/>
                <a:cs typeface="Poppins" panose="00000500000000000000" pitchFamily="2" charset="0"/>
              </a:rPr>
              <a:t>Theory of Change resources, </a:t>
            </a:r>
            <a:r>
              <a:rPr lang="en-GB" sz="1200" dirty="0">
                <a:latin typeface="Poppins" panose="00000500000000000000" pitchFamily="2" charset="0"/>
                <a:cs typeface="Poppins" panose="00000500000000000000" pitchFamily="2" charset="0"/>
                <a:hlinkClick r:id="rId6"/>
              </a:rPr>
              <a:t>https://taso.org.uk/evidence/evaluation-guidance-resources/toc/</a:t>
            </a:r>
            <a:endParaRPr lang="en-GB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721233-460E-726B-40DA-4E88420F5053}"/>
              </a:ext>
            </a:extLst>
          </p:cNvPr>
          <p:cNvSpPr txBox="1"/>
          <p:nvPr/>
        </p:nvSpPr>
        <p:spPr>
          <a:xfrm>
            <a:off x="788034" y="4475811"/>
            <a:ext cx="32676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Poppins" panose="00000500000000000000" pitchFamily="2" charset="0"/>
                <a:cs typeface="Poppins" panose="00000500000000000000" pitchFamily="2" charset="0"/>
              </a:rPr>
              <a:t>TASO: Transforming Access and Student Outcomes in HE</a:t>
            </a:r>
          </a:p>
          <a:p>
            <a:endParaRPr lang="en-GB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GB" sz="1200" dirty="0">
                <a:latin typeface="Poppins" panose="00000500000000000000" pitchFamily="2" charset="0"/>
                <a:cs typeface="Poppins" panose="00000500000000000000" pitchFamily="2" charset="0"/>
              </a:rPr>
              <a:t>Case study: SHU: Sheffield Hallam University</a:t>
            </a:r>
          </a:p>
        </p:txBody>
      </p:sp>
    </p:spTree>
    <p:extLst>
      <p:ext uri="{BB962C8B-B14F-4D97-AF65-F5344CB8AC3E}">
        <p14:creationId xmlns:p14="http://schemas.microsoft.com/office/powerpoint/2010/main" val="3703922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6C2557F-1121-4FC1-A963-D9ACD49D96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742804"/>
              </p:ext>
            </p:extLst>
          </p:nvPr>
        </p:nvGraphicFramePr>
        <p:xfrm>
          <a:off x="942109" y="1098338"/>
          <a:ext cx="10515600" cy="5204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74870610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2143102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60383550"/>
                    </a:ext>
                  </a:extLst>
                </a:gridCol>
              </a:tblGrid>
              <a:tr h="696256">
                <a:tc>
                  <a:txBody>
                    <a:bodyPr/>
                    <a:lstStyle/>
                    <a:p>
                      <a:pPr algn="l"/>
                      <a:r>
                        <a:rPr lang="en-GB" dirty="0"/>
                        <a:t>Short-term outcomes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GB" dirty="0"/>
                        <a:t>indicators (3-5 weeks)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19156"/>
                  </a:ext>
                </a:extLst>
              </a:tr>
              <a:tr h="872500">
                <a:tc>
                  <a:txBody>
                    <a:bodyPr/>
                    <a:lstStyle/>
                    <a:p>
                      <a:pPr algn="l"/>
                      <a:r>
                        <a:rPr lang="en-GB" sz="1400" i="1" dirty="0"/>
                        <a:t>List each of the intermediate outcomes from your Theory of Change diagram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Describe the milestone or progress measure you will use to demonstrate your progress towards this outcome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Describe the methodology used to capture this progress measure.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759365"/>
                  </a:ext>
                </a:extLst>
              </a:tr>
              <a:tr h="1381458"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1D499B"/>
                          </a:solidFill>
                        </a:rPr>
                        <a:t>Increased awareness of own 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number and nature of student involvement in social and academic activities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improved online and face-to-face attendance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400" dirty="0">
                          <a:solidFill>
                            <a:srgbClr val="F26522"/>
                          </a:solidFill>
                        </a:rPr>
                        <a:t>Personal tutor’s notes of salient points of conversations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400" dirty="0">
                          <a:solidFill>
                            <a:srgbClr val="F26522"/>
                          </a:solidFill>
                        </a:rPr>
                        <a:t>Data Analytics (attendance)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767745"/>
                  </a:ext>
                </a:extLst>
              </a:tr>
              <a:tr h="1381458"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1D499B"/>
                          </a:solidFill>
                        </a:rPr>
                        <a:t>Students feel more supported by the university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/>
                        <a:t>students mention specific aspects when they have felt supported by the university through information and people.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400" dirty="0">
                          <a:solidFill>
                            <a:srgbClr val="F26522"/>
                          </a:solidFill>
                        </a:rPr>
                        <a:t>Personal tutor’s notes of salient points of conversations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400" dirty="0">
                          <a:solidFill>
                            <a:srgbClr val="F26522"/>
                          </a:solidFill>
                        </a:rPr>
                        <a:t>Informal interviews with students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927079"/>
                  </a:ext>
                </a:extLst>
              </a:tr>
              <a:tr h="872500"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1D499B"/>
                          </a:solidFill>
                        </a:rPr>
                        <a:t>Students are more aware of where they need to go to receive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number and nature of incidents where students have needed 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400" dirty="0">
                          <a:solidFill>
                            <a:srgbClr val="F26522"/>
                          </a:solidFill>
                        </a:rPr>
                        <a:t>Self-reporting via the photovoice method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400" dirty="0">
                          <a:solidFill>
                            <a:srgbClr val="F26522"/>
                          </a:solidFill>
                        </a:rPr>
                        <a:t>focus groups (with a group of students)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262104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2B822450-0A25-78CE-A39B-DE99F8676725}"/>
              </a:ext>
            </a:extLst>
          </p:cNvPr>
          <p:cNvSpPr txBox="1">
            <a:spLocks/>
          </p:cNvSpPr>
          <p:nvPr/>
        </p:nvSpPr>
        <p:spPr>
          <a:xfrm>
            <a:off x="838200" y="345394"/>
            <a:ext cx="10515600" cy="7529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1D639B"/>
                </a:solidFill>
              </a:rPr>
              <a:t>Short-term outcome evaluation plan (SHU) </a:t>
            </a:r>
            <a:endParaRPr lang="en-US" dirty="0">
              <a:solidFill>
                <a:srgbClr val="1D639B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CC3DEF-AEA4-6976-F422-9FDA826970F6}"/>
              </a:ext>
            </a:extLst>
          </p:cNvPr>
          <p:cNvSpPr txBox="1"/>
          <p:nvPr/>
        </p:nvSpPr>
        <p:spPr>
          <a:xfrm>
            <a:off x="838200" y="6389495"/>
            <a:ext cx="107760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Poppins" pitchFamily="2" charset="77"/>
                <a:cs typeface="Poppins" pitchFamily="2" charset="77"/>
              </a:rPr>
              <a:t>Template a</a:t>
            </a:r>
            <a:r>
              <a:rPr lang="en-GB" sz="1200" dirty="0">
                <a:effectLst/>
                <a:latin typeface="Poppins" pitchFamily="2" charset="77"/>
                <a:cs typeface="Poppins" pitchFamily="2" charset="77"/>
              </a:rPr>
              <a:t>ttribution: The Royal Academy of Engineering, UK; this and the next slide are outcome evaluation plans for TASO’s SHU case study, the link for which is in the previous slide.</a:t>
            </a:r>
            <a:endParaRPr lang="en-GB" sz="120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21329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635EB-3C6E-5690-C5F5-9C40B611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571FD-8363-96E6-E6DA-A28359B4E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5175"/>
            <a:ext cx="10515600" cy="4569226"/>
          </a:xfr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</a:pPr>
            <a:r>
              <a:rPr lang="en-US" dirty="0"/>
              <a:t>Involved in scholarship over the last two decades</a:t>
            </a:r>
          </a:p>
          <a:p>
            <a:pPr>
              <a:lnSpc>
                <a:spcPct val="130000"/>
              </a:lnSpc>
            </a:pPr>
            <a:r>
              <a:rPr lang="en-US" dirty="0"/>
              <a:t>Scholarship Lead, School of Computing and Communications, 2017-24</a:t>
            </a:r>
          </a:p>
          <a:p>
            <a:pPr>
              <a:lnSpc>
                <a:spcPct val="130000"/>
              </a:lnSpc>
            </a:pPr>
            <a:r>
              <a:rPr lang="en-US" dirty="0">
                <a:hlinkClick r:id="rId3"/>
              </a:rPr>
              <a:t>Scholarship of Teaching and Learning (#SoTL) in STEM</a:t>
            </a:r>
            <a:r>
              <a:rPr lang="en-US" dirty="0"/>
              <a:t>, Badged Open Course, OpenLearn, 2020-21</a:t>
            </a:r>
          </a:p>
          <a:p>
            <a:pPr>
              <a:lnSpc>
                <a:spcPct val="130000"/>
              </a:lnSpc>
            </a:pPr>
            <a:r>
              <a:rPr lang="en-US" dirty="0">
                <a:hlinkClick r:id="rId4"/>
              </a:rPr>
              <a:t>Impact evaluation initiative</a:t>
            </a:r>
            <a:r>
              <a:rPr lang="en-US" dirty="0"/>
              <a:t> of eSTEeM-funded projects, 2021-23</a:t>
            </a:r>
          </a:p>
        </p:txBody>
      </p:sp>
    </p:spTree>
    <p:extLst>
      <p:ext uri="{BB962C8B-B14F-4D97-AF65-F5344CB8AC3E}">
        <p14:creationId xmlns:p14="http://schemas.microsoft.com/office/powerpoint/2010/main" val="416439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6C2557F-1121-4FC1-A963-D9ACD49D96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874402"/>
              </p:ext>
            </p:extLst>
          </p:nvPr>
        </p:nvGraphicFramePr>
        <p:xfrm>
          <a:off x="842064" y="1304875"/>
          <a:ext cx="10771476" cy="49680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0492">
                  <a:extLst>
                    <a:ext uri="{9D8B030D-6E8A-4147-A177-3AD203B41FA5}">
                      <a16:colId xmlns:a16="http://schemas.microsoft.com/office/drawing/2014/main" val="2748706107"/>
                    </a:ext>
                  </a:extLst>
                </a:gridCol>
                <a:gridCol w="3590492">
                  <a:extLst>
                    <a:ext uri="{9D8B030D-6E8A-4147-A177-3AD203B41FA5}">
                      <a16:colId xmlns:a16="http://schemas.microsoft.com/office/drawing/2014/main" val="3605812158"/>
                    </a:ext>
                  </a:extLst>
                </a:gridCol>
                <a:gridCol w="3590492">
                  <a:extLst>
                    <a:ext uri="{9D8B030D-6E8A-4147-A177-3AD203B41FA5}">
                      <a16:colId xmlns:a16="http://schemas.microsoft.com/office/drawing/2014/main" val="195766348"/>
                    </a:ext>
                  </a:extLst>
                </a:gridCol>
              </a:tblGrid>
              <a:tr h="725332">
                <a:tc>
                  <a:txBody>
                    <a:bodyPr/>
                    <a:lstStyle/>
                    <a:p>
                      <a:r>
                        <a:rPr lang="en-GB" dirty="0"/>
                        <a:t>Medium-term outcomes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indicators (6-12 weeks)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19156"/>
                  </a:ext>
                </a:extLst>
              </a:tr>
              <a:tr h="908936">
                <a:tc>
                  <a:txBody>
                    <a:bodyPr/>
                    <a:lstStyle/>
                    <a:p>
                      <a:r>
                        <a:rPr lang="en-GB" sz="1400" i="1" dirty="0"/>
                        <a:t>List each of the intermediate outcomes from your Theory of Change diagram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Describe the milestone or progress measure you will use to demonstrate your progress towards this outcome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Describe the methodology used to capture this progress measure.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759365"/>
                  </a:ext>
                </a:extLst>
              </a:tr>
              <a:tr h="143914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1D499B"/>
                          </a:solidFill>
                        </a:rPr>
                        <a:t>Increased student engagement in learning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increased student interaction with learning materials and assessment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400" dirty="0">
                          <a:solidFill>
                            <a:srgbClr val="F26522"/>
                          </a:solidFill>
                        </a:rPr>
                        <a:t>VLE data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400" dirty="0">
                          <a:solidFill>
                            <a:srgbClr val="F26522"/>
                          </a:solidFill>
                        </a:rPr>
                        <a:t>Attendance data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400" dirty="0">
                          <a:solidFill>
                            <a:srgbClr val="F26522"/>
                          </a:solidFill>
                        </a:rPr>
                        <a:t>Library books issue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400" dirty="0">
                          <a:solidFill>
                            <a:srgbClr val="F26522"/>
                          </a:solidFill>
                        </a:rPr>
                        <a:t>Submission of assessment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400" dirty="0">
                          <a:solidFill>
                            <a:srgbClr val="F26522"/>
                          </a:solidFill>
                        </a:rPr>
                        <a:t>Performance data (data analytics)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767745"/>
                  </a:ext>
                </a:extLst>
              </a:tr>
              <a:tr h="985726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1D499B"/>
                          </a:solidFill>
                        </a:rPr>
                        <a:t>Reduction in students at ‘risk’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Reduction in the number of students placed on  SHARP (Sheffield Hallam At Risk Pathway)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400" dirty="0">
                          <a:solidFill>
                            <a:srgbClr val="F26522"/>
                          </a:solidFill>
                        </a:rPr>
                        <a:t>Data on the number of students placed on SHARP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927079"/>
                  </a:ext>
                </a:extLst>
              </a:tr>
              <a:tr h="908936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1D499B"/>
                          </a:solidFill>
                        </a:rPr>
                        <a:t>Reduction in student withdrawals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Reduction in the number of students withdrawing from individual modules and the course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400" dirty="0">
                          <a:solidFill>
                            <a:srgbClr val="F26522"/>
                          </a:solidFill>
                        </a:rPr>
                        <a:t>Data analytics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400" dirty="0">
                          <a:solidFill>
                            <a:srgbClr val="F26522"/>
                          </a:solidFill>
                        </a:rPr>
                        <a:t>Data from assessment boards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262104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2B822450-0A25-78CE-A39B-DE99F8676725}"/>
              </a:ext>
            </a:extLst>
          </p:cNvPr>
          <p:cNvSpPr txBox="1">
            <a:spLocks/>
          </p:cNvSpPr>
          <p:nvPr/>
        </p:nvSpPr>
        <p:spPr>
          <a:xfrm>
            <a:off x="842064" y="395611"/>
            <a:ext cx="10515600" cy="7529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1D639B"/>
                </a:solidFill>
              </a:rPr>
              <a:t>Medium-term outcome evaluation plan (SHU)</a:t>
            </a:r>
            <a:endParaRPr lang="en-US" dirty="0">
              <a:solidFill>
                <a:srgbClr val="1D63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07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57736-1848-E1A1-C8E6-A0BC810B4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191" y="157306"/>
            <a:ext cx="6847609" cy="715530"/>
          </a:xfrm>
        </p:spPr>
        <p:txBody>
          <a:bodyPr>
            <a:normAutofit/>
          </a:bodyPr>
          <a:lstStyle/>
          <a:p>
            <a:r>
              <a:rPr lang="en-US" dirty="0"/>
              <a:t>ToC-driven Impact Evaluation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D8DD960-02C8-3AAD-AE78-799FB34794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2467771"/>
              </p:ext>
            </p:extLst>
          </p:nvPr>
        </p:nvGraphicFramePr>
        <p:xfrm>
          <a:off x="1026968" y="852059"/>
          <a:ext cx="10138064" cy="5133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210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8E859-461B-5B72-D92E-E7D821D14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146695"/>
            <a:ext cx="10515600" cy="1325563"/>
          </a:xfrm>
        </p:spPr>
        <p:txBody>
          <a:bodyPr/>
          <a:lstStyle/>
          <a:p>
            <a:r>
              <a:rPr lang="en-US" dirty="0"/>
              <a:t>Key principles for developing a ToC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41D05-556C-AFE3-6F84-7B25C5A12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145" y="1040310"/>
            <a:ext cx="10887635" cy="5485180"/>
          </a:xfrm>
        </p:spPr>
        <p:txBody>
          <a:bodyPr>
            <a:normAutofit fontScale="40000" lnSpcReduction="20000"/>
          </a:bodyPr>
          <a:lstStyle/>
          <a:p>
            <a:endParaRPr lang="en-US" dirty="0"/>
          </a:p>
          <a:p>
            <a:pPr>
              <a:lnSpc>
                <a:spcPct val="140000"/>
              </a:lnSpc>
            </a:pPr>
            <a:r>
              <a:rPr lang="en-GB" sz="7200" dirty="0"/>
              <a:t>It should be developed collaboratively to reflect the understanding of all relevant </a:t>
            </a:r>
            <a:r>
              <a:rPr lang="en-GB" sz="7200" dirty="0">
                <a:solidFill>
                  <a:srgbClr val="1D639B"/>
                </a:solidFill>
              </a:rPr>
              <a:t>stakeholders</a:t>
            </a:r>
            <a:r>
              <a:rPr lang="en-GB" sz="7200" dirty="0"/>
              <a:t>.</a:t>
            </a:r>
          </a:p>
          <a:p>
            <a:pPr>
              <a:lnSpc>
                <a:spcPct val="140000"/>
              </a:lnSpc>
            </a:pPr>
            <a:r>
              <a:rPr lang="en-US" sz="7200" dirty="0"/>
              <a:t>It should be based on a deep understanding of the </a:t>
            </a:r>
            <a:r>
              <a:rPr lang="en-US" sz="7200" dirty="0">
                <a:solidFill>
                  <a:srgbClr val="1D639B"/>
                </a:solidFill>
              </a:rPr>
              <a:t>context</a:t>
            </a:r>
            <a:r>
              <a:rPr lang="en-US" sz="7200" dirty="0"/>
              <a:t>.</a:t>
            </a:r>
            <a:endParaRPr lang="en-GB" sz="7200" dirty="0"/>
          </a:p>
          <a:p>
            <a:pPr>
              <a:lnSpc>
                <a:spcPct val="140000"/>
              </a:lnSpc>
            </a:pPr>
            <a:r>
              <a:rPr lang="en-US" sz="7200" dirty="0"/>
              <a:t>It should be grounded in, tested with, and revised based on robust </a:t>
            </a:r>
            <a:r>
              <a:rPr lang="en-US" sz="7200" dirty="0">
                <a:solidFill>
                  <a:srgbClr val="1D639B"/>
                </a:solidFill>
              </a:rPr>
              <a:t>evidence</a:t>
            </a:r>
            <a:r>
              <a:rPr lang="en-US" sz="7200" dirty="0"/>
              <a:t> at all stages.</a:t>
            </a:r>
          </a:p>
          <a:p>
            <a:pPr>
              <a:lnSpc>
                <a:spcPct val="140000"/>
              </a:lnSpc>
            </a:pPr>
            <a:r>
              <a:rPr lang="en-GB" sz="7200" dirty="0"/>
              <a:t>It should support reflection, </a:t>
            </a:r>
            <a:r>
              <a:rPr lang="en-GB" sz="7200" dirty="0">
                <a:solidFill>
                  <a:srgbClr val="1D639B"/>
                </a:solidFill>
              </a:rPr>
              <a:t>continuous learning </a:t>
            </a:r>
            <a:r>
              <a:rPr lang="en-GB" sz="7200" dirty="0"/>
              <a:t>and improvement from planning to the closure of a research programme.</a:t>
            </a:r>
            <a:endParaRPr lang="en-US" sz="5900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6E1B8D-2ABD-3311-6FAA-316392B933B3}"/>
              </a:ext>
            </a:extLst>
          </p:cNvPr>
          <p:cNvSpPr txBox="1"/>
          <p:nvPr/>
        </p:nvSpPr>
        <p:spPr>
          <a:xfrm>
            <a:off x="748145" y="6294657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Poppins" panose="00000500000000000000" pitchFamily="2" charset="0"/>
                <a:cs typeface="Poppins" panose="00000500000000000000" pitchFamily="2" charset="0"/>
              </a:rPr>
              <a:t>Theory of change process </a:t>
            </a:r>
            <a:r>
              <a:rPr lang="en-GB" sz="1200" dirty="0">
                <a:latin typeface="Poppins" panose="00000500000000000000" pitchFamily="2" charset="0"/>
                <a:cs typeface="Poppins" panose="00000500000000000000" pitchFamily="2" charset="0"/>
                <a:hlinkClick r:id="rId3"/>
              </a:rPr>
              <a:t>–</a:t>
            </a:r>
            <a:r>
              <a:rPr lang="en-GB" sz="1200" dirty="0">
                <a:latin typeface="Poppins" panose="00000500000000000000" pitchFamily="2" charset="0"/>
                <a:cs typeface="Poppins" panose="00000500000000000000" pitchFamily="2" charset="0"/>
              </a:rPr>
              <a:t> Guidance for outcome delivery plans, </a:t>
            </a:r>
            <a:r>
              <a:rPr lang="en-GB" sz="1200" dirty="0"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https://</a:t>
            </a:r>
            <a:r>
              <a:rPr lang="en-GB" sz="1200" dirty="0" err="1"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analysisfunction.civilservice.gov.uk</a:t>
            </a:r>
            <a:r>
              <a:rPr lang="en-GB" sz="1200" dirty="0"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/policy-store/the-analysis-function-theory-of-change-toolkit/</a:t>
            </a:r>
            <a:endParaRPr lang="en-GB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78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772F6-A0DC-CD6D-888D-948EA17B8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How does a ToC help in SoTL/ a research project?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EBC1B-10F6-9139-E2D0-DE2C27AA1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5181"/>
            <a:ext cx="10515600" cy="5126503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GB" sz="10000" i="1" dirty="0">
                <a:solidFill>
                  <a:srgbClr val="1D639B"/>
                </a:solidFill>
              </a:rPr>
              <a:t>in funding applications</a:t>
            </a:r>
            <a:r>
              <a:rPr lang="en-GB" sz="10000" dirty="0"/>
              <a:t>: whether the proposed impact aligns with the objectives of the call.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GB" sz="10000" i="1" dirty="0">
                <a:solidFill>
                  <a:srgbClr val="1D639B"/>
                </a:solidFill>
              </a:rPr>
              <a:t>for shared understanding</a:t>
            </a:r>
            <a:r>
              <a:rPr lang="en-GB" sz="10000" dirty="0"/>
              <a:t>: of the project’s need, aim(s) and the long-term impact amongst the team and stakeholders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GB" sz="10000" i="1" dirty="0">
                <a:solidFill>
                  <a:srgbClr val="1D639B"/>
                </a:solidFill>
              </a:rPr>
              <a:t>in planning for impact</a:t>
            </a:r>
            <a:r>
              <a:rPr lang="en-GB" sz="10000" dirty="0"/>
              <a:t>: to set a direction and specify explicit causal pathways of how the activities of a project can lead to impact.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GB" sz="10000" i="1" dirty="0">
                <a:solidFill>
                  <a:srgbClr val="1D639B"/>
                </a:solidFill>
              </a:rPr>
              <a:t>to plan impact evaluation</a:t>
            </a:r>
            <a:r>
              <a:rPr lang="en-GB" sz="10000" dirty="0"/>
              <a:t>: provides a framework for collation of the evidence of impact.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GB" sz="10000" i="1" dirty="0">
                <a:solidFill>
                  <a:srgbClr val="1D639B"/>
                </a:solidFill>
              </a:rPr>
              <a:t>to monitor a project’s progress</a:t>
            </a:r>
            <a:r>
              <a:rPr lang="en-GB" sz="10000" dirty="0"/>
              <a:t>: a project management tool to monitor the project and its performance.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GB" sz="10000" i="1" dirty="0">
                <a:solidFill>
                  <a:srgbClr val="1D639B"/>
                </a:solidFill>
              </a:rPr>
              <a:t>for communication</a:t>
            </a:r>
            <a:r>
              <a:rPr lang="en-GB" sz="10000" dirty="0"/>
              <a:t>: outlines the process of change.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21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5C96EC-7A90-4046-A6AA-FA75D15CDF1A}"/>
              </a:ext>
            </a:extLst>
          </p:cNvPr>
          <p:cNvSpPr/>
          <p:nvPr/>
        </p:nvSpPr>
        <p:spPr>
          <a:xfrm>
            <a:off x="9931943" y="258511"/>
            <a:ext cx="1497140" cy="1149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524963899"/>
              </p:ext>
            </p:extLst>
          </p:nvPr>
        </p:nvGraphicFramePr>
        <p:xfrm>
          <a:off x="663873" y="1407788"/>
          <a:ext cx="11368799" cy="4650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FA384649-7CA6-5929-43CE-A783189055B8}"/>
              </a:ext>
            </a:extLst>
          </p:cNvPr>
          <p:cNvSpPr txBox="1">
            <a:spLocks/>
          </p:cNvSpPr>
          <p:nvPr/>
        </p:nvSpPr>
        <p:spPr>
          <a:xfrm>
            <a:off x="663873" y="407015"/>
            <a:ext cx="10515600" cy="920006"/>
          </a:xfrm>
          <a:prstGeom prst="rect">
            <a:avLst/>
          </a:prstGeom>
          <a:noFill/>
        </p:spPr>
        <p:txBody>
          <a:bodyPr vert="horz" wrap="square" lIns="36000" tIns="1800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0" dirty="0">
                <a:solidFill>
                  <a:srgbClr val="1D639B"/>
                </a:solidFill>
              </a:rPr>
              <a:t>Role of ToC in a project lifecycle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4C6CEA-6421-DB95-6A03-891FB0C865F5}"/>
              </a:ext>
            </a:extLst>
          </p:cNvPr>
          <p:cNvSpPr txBox="1"/>
          <p:nvPr/>
        </p:nvSpPr>
        <p:spPr>
          <a:xfrm>
            <a:off x="541487" y="6368656"/>
            <a:ext cx="11109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dirty="0">
                <a:latin typeface="Poppins" panose="00000500000000000000" pitchFamily="2" charset="0"/>
                <a:cs typeface="Poppins" panose="00000500000000000000" pitchFamily="2" charset="0"/>
              </a:rPr>
              <a:t>Harries, E., L. Hodgson and J. Noble (2014). </a:t>
            </a:r>
            <a:r>
              <a:rPr lang="en-GB" sz="1200" i="1" dirty="0">
                <a:latin typeface="Poppins" panose="00000500000000000000" pitchFamily="2" charset="0"/>
                <a:cs typeface="Poppins" panose="00000500000000000000" pitchFamily="2" charset="0"/>
              </a:rPr>
              <a:t>Creating Your Theory of Change: NPC’s Practical Guide</a:t>
            </a:r>
            <a:r>
              <a:rPr lang="en-GB" sz="1200" dirty="0">
                <a:latin typeface="Poppins" panose="00000500000000000000" pitchFamily="2" charset="0"/>
                <a:cs typeface="Poppins" panose="00000500000000000000" pitchFamily="2" charset="0"/>
              </a:rPr>
              <a:t>. London: New Philanthropy Capital. Available at </a:t>
            </a:r>
            <a:r>
              <a:rPr lang="en-GB" sz="1200" dirty="0">
                <a:latin typeface="Poppins" panose="00000500000000000000" pitchFamily="2" charset="0"/>
                <a:cs typeface="Poppins" panose="00000500000000000000" pitchFamily="2" charset="0"/>
                <a:hlinkClick r:id="rId8"/>
              </a:rPr>
              <a:t>https://www.thinknpc.org/wp-content/uploads/2018/07/Creating-your-theory-of-change1.pdf</a:t>
            </a:r>
            <a:r>
              <a:rPr lang="en-GB" sz="12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6398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12B33-CE71-54E9-BEAC-680351DAD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Example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482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E51788-9821-1A98-7B76-D6AB75E70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3452"/>
          <a:stretch/>
        </p:blipFill>
        <p:spPr>
          <a:xfrm>
            <a:off x="20" y="1282"/>
            <a:ext cx="12191980" cy="64398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F95DA9-4814-1AD2-E4BC-D487B72BBBAF}"/>
              </a:ext>
            </a:extLst>
          </p:cNvPr>
          <p:cNvSpPr txBox="1"/>
          <p:nvPr/>
        </p:nvSpPr>
        <p:spPr>
          <a:xfrm>
            <a:off x="374120" y="6441141"/>
            <a:ext cx="118178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effectLst/>
                <a:latin typeface="Poppins" pitchFamily="2" charset="77"/>
                <a:cs typeface="Poppins" pitchFamily="2" charset="77"/>
              </a:rPr>
              <a:t>Invitation to Tender, The Royal Academy of Engineering is seeking Delivery Partners to scale its award-winning Graduate Engineering Engagement Programme. </a:t>
            </a:r>
            <a:r>
              <a:rPr lang="en-GB" sz="1100" dirty="0">
                <a:effectLst/>
                <a:latin typeface="Poppins" pitchFamily="2" charset="77"/>
                <a:cs typeface="Poppins" pitchFamily="2" charset="77"/>
                <a:hlinkClick r:id="rId4"/>
              </a:rPr>
              <a:t>https://raeng.org.uk/media/xrkbjjtd/invitation-to-tender-royal-academy-of-engineering-geep-2023.pdf </a:t>
            </a:r>
            <a:endParaRPr lang="en-GB" sz="110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6978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931B52-F3FE-C1D1-38F9-0A5C4B0636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70" b="1181"/>
          <a:stretch/>
        </p:blipFill>
        <p:spPr>
          <a:xfrm>
            <a:off x="20" y="1282"/>
            <a:ext cx="12191980" cy="66073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0335F2-0924-C822-59AE-7BA23F49D16C}"/>
              </a:ext>
            </a:extLst>
          </p:cNvPr>
          <p:cNvSpPr txBox="1"/>
          <p:nvPr/>
        </p:nvSpPr>
        <p:spPr>
          <a:xfrm>
            <a:off x="374120" y="6441141"/>
            <a:ext cx="118178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effectLst/>
                <a:latin typeface="Poppins" pitchFamily="2" charset="77"/>
                <a:cs typeface="Poppins" pitchFamily="2" charset="77"/>
              </a:rPr>
              <a:t>Invitation to Tender, The Royal Academy of Engineering is seeking Delivery Partners to scale its award-winning Graduate Engineering Engagement Programme. </a:t>
            </a:r>
            <a:r>
              <a:rPr lang="en-GB" sz="1100" dirty="0">
                <a:effectLst/>
                <a:latin typeface="Poppins" pitchFamily="2" charset="77"/>
                <a:cs typeface="Poppins" pitchFamily="2" charset="77"/>
                <a:hlinkClick r:id="rId3"/>
              </a:rPr>
              <a:t>https://raeng.org.uk/media/xrkbjjtd/invitation-to-tender-royal-academy-of-engineering-geep-2023.pdf </a:t>
            </a:r>
            <a:endParaRPr lang="en-GB" sz="110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33658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B12389-6846-E085-969D-A812BFB86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3452"/>
          <a:stretch/>
        </p:blipFill>
        <p:spPr>
          <a:xfrm>
            <a:off x="20" y="1282"/>
            <a:ext cx="12191980" cy="6482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0BDE3D-F7BF-6D62-F83C-D63A440FBF60}"/>
              </a:ext>
            </a:extLst>
          </p:cNvPr>
          <p:cNvSpPr txBox="1"/>
          <p:nvPr/>
        </p:nvSpPr>
        <p:spPr>
          <a:xfrm>
            <a:off x="374120" y="6441141"/>
            <a:ext cx="118178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effectLst/>
                <a:latin typeface="Poppins" pitchFamily="2" charset="77"/>
                <a:cs typeface="Poppins" pitchFamily="2" charset="77"/>
              </a:rPr>
              <a:t>Invitation to Tender, The Royal Academy of Engineering is seeking Delivery Partners to scale its award-winning Graduate Engineering Engagement Programme. </a:t>
            </a:r>
            <a:r>
              <a:rPr lang="en-GB" sz="1100" dirty="0">
                <a:effectLst/>
                <a:latin typeface="Poppins" pitchFamily="2" charset="77"/>
                <a:cs typeface="Poppins" pitchFamily="2" charset="77"/>
                <a:hlinkClick r:id="rId4"/>
              </a:rPr>
              <a:t>https://raeng.org.uk/media/xrkbjjtd/invitation-to-tender-royal-academy-of-engineering-geep-2023.pdf </a:t>
            </a:r>
            <a:endParaRPr lang="en-GB" sz="110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14853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2F3508-36A5-6A91-3FF6-7A22D4B0D0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92" b="573"/>
          <a:stretch/>
        </p:blipFill>
        <p:spPr>
          <a:xfrm>
            <a:off x="20" y="1282"/>
            <a:ext cx="12191980" cy="6648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D4E19B-F8B4-BC29-BE55-441D3C691A64}"/>
              </a:ext>
            </a:extLst>
          </p:cNvPr>
          <p:cNvSpPr txBox="1"/>
          <p:nvPr/>
        </p:nvSpPr>
        <p:spPr>
          <a:xfrm>
            <a:off x="374120" y="6434738"/>
            <a:ext cx="118178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effectLst/>
                <a:latin typeface="Poppins" pitchFamily="2" charset="77"/>
                <a:cs typeface="Poppins" pitchFamily="2" charset="77"/>
              </a:rPr>
              <a:t>Invitation to Tender, The Royal Academy of Engineering is seeking Delivery Partners to scale its award-winning Graduate Engineering Engagement Programme. </a:t>
            </a:r>
            <a:r>
              <a:rPr lang="en-GB" sz="1100" dirty="0">
                <a:effectLst/>
                <a:latin typeface="Poppins" pitchFamily="2" charset="77"/>
                <a:cs typeface="Poppins" pitchFamily="2" charset="77"/>
                <a:hlinkClick r:id="rId3"/>
              </a:rPr>
              <a:t>https://raeng.org.uk/media/xrkbjjtd/invitation-to-tender-royal-academy-of-engineering-geep-2023.pdf </a:t>
            </a:r>
            <a:endParaRPr lang="en-GB" sz="110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08819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cover of a group of people talking&#10;&#10;Description automatically generated">
            <a:extLst>
              <a:ext uri="{FF2B5EF4-FFF2-40B4-BE49-F238E27FC236}">
                <a16:creationId xmlns:a16="http://schemas.microsoft.com/office/drawing/2014/main" id="{E307A418-779F-545C-ADF5-5D614D78D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00" y="447448"/>
            <a:ext cx="4914900" cy="5536691"/>
          </a:xfrm>
          <a:prstGeom prst="rect">
            <a:avLst/>
          </a:prstGeom>
        </p:spPr>
      </p:pic>
      <p:pic>
        <p:nvPicPr>
          <p:cNvPr id="9" name="Picture 8" descr="A group of people talking to each other&#10;&#10;Description automatically generated">
            <a:extLst>
              <a:ext uri="{FF2B5EF4-FFF2-40B4-BE49-F238E27FC236}">
                <a16:creationId xmlns:a16="http://schemas.microsoft.com/office/drawing/2014/main" id="{0F96261D-3289-7578-60E2-678A76628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002" y="447447"/>
            <a:ext cx="4680585" cy="55366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F2DE76-7EE9-2928-3281-60A7F48299F2}"/>
              </a:ext>
            </a:extLst>
          </p:cNvPr>
          <p:cNvSpPr txBox="1"/>
          <p:nvPr/>
        </p:nvSpPr>
        <p:spPr>
          <a:xfrm>
            <a:off x="736140" y="6186445"/>
            <a:ext cx="514482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Minocha, S. and </a:t>
            </a:r>
            <a:r>
              <a:rPr lang="en-GB" sz="1100" dirty="0">
                <a:latin typeface="Poppins" pitchFamily="2" charset="77"/>
                <a:cs typeface="Poppins" pitchFamily="2" charset="77"/>
              </a:rPr>
              <a:t>Collins, T.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 (2023). </a:t>
            </a:r>
            <a:r>
              <a:rPr lang="en-GB" sz="1100" b="0" i="1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Impact of Scholarship of Teaching and Learning: A compendium of case studies.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 The Open University, Milton Keynes, UK. </a:t>
            </a:r>
            <a:r>
              <a:rPr lang="en-GB" sz="110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DOI: </a:t>
            </a:r>
            <a:r>
              <a:rPr lang="en-GB" sz="1100" i="0" u="none" strike="noStrike" dirty="0">
                <a:solidFill>
                  <a:srgbClr val="326FB4"/>
                </a:solidFill>
                <a:effectLst/>
                <a:latin typeface="Poppins" pitchFamily="2" charset="77"/>
                <a:cs typeface="Poppins" pitchFamily="2" charset="77"/>
                <a:hlinkClick r:id="rId5"/>
              </a:rPr>
              <a:t>https://doi.org/10.21954/ou.ro.000155c0</a:t>
            </a:r>
            <a:endParaRPr lang="en-GB" sz="1100" i="0" u="none" strike="noStrike" dirty="0">
              <a:solidFill>
                <a:srgbClr val="000000"/>
              </a:solidFill>
              <a:effectLst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47F69-CE47-17C8-3658-C3AD752659DC}"/>
              </a:ext>
            </a:extLst>
          </p:cNvPr>
          <p:cNvSpPr txBox="1"/>
          <p:nvPr/>
        </p:nvSpPr>
        <p:spPr>
          <a:xfrm>
            <a:off x="6426002" y="6186445"/>
            <a:ext cx="514482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Minocha, S. </a:t>
            </a:r>
            <a:r>
              <a:rPr lang="en-GB" sz="1100" b="0" i="0" u="none" strike="noStrike" dirty="0">
                <a:effectLst/>
                <a:latin typeface="Poppins" pitchFamily="2" charset="77"/>
                <a:cs typeface="Poppins" pitchFamily="2" charset="77"/>
              </a:rPr>
              <a:t>and Collins, T. 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(2023). </a:t>
            </a:r>
            <a:r>
              <a:rPr lang="en-GB" sz="1100" b="0" i="1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Impact of Scholarship of Teaching and Learning: A guide for educators. 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The Open University, Milton Keynes, UK. </a:t>
            </a:r>
            <a:r>
              <a:rPr lang="en-GB" sz="110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DOI: </a:t>
            </a:r>
            <a:r>
              <a:rPr lang="en-GB" sz="1100" i="0" u="none" strike="noStrike" dirty="0">
                <a:solidFill>
                  <a:srgbClr val="326FB4"/>
                </a:solidFill>
                <a:effectLst/>
                <a:latin typeface="Poppins" pitchFamily="2" charset="77"/>
                <a:cs typeface="Poppins" pitchFamily="2" charset="77"/>
                <a:hlinkClick r:id="rId6"/>
              </a:rPr>
              <a:t>https://doi.org/10.21954/ou.ro.000155c1</a:t>
            </a:r>
            <a:endParaRPr lang="en-GB" sz="1100" i="0" u="none" strike="noStrike" dirty="0">
              <a:solidFill>
                <a:srgbClr val="000000"/>
              </a:solidFill>
              <a:effectLst/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710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6C2557F-1121-4FC1-A963-D9ACD49D96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187819"/>
              </p:ext>
            </p:extLst>
          </p:nvPr>
        </p:nvGraphicFramePr>
        <p:xfrm>
          <a:off x="478029" y="1036458"/>
          <a:ext cx="11068760" cy="4799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3752">
                  <a:extLst>
                    <a:ext uri="{9D8B030D-6E8A-4147-A177-3AD203B41FA5}">
                      <a16:colId xmlns:a16="http://schemas.microsoft.com/office/drawing/2014/main" val="2748706107"/>
                    </a:ext>
                  </a:extLst>
                </a:gridCol>
                <a:gridCol w="2213752">
                  <a:extLst>
                    <a:ext uri="{9D8B030D-6E8A-4147-A177-3AD203B41FA5}">
                      <a16:colId xmlns:a16="http://schemas.microsoft.com/office/drawing/2014/main" val="221431027"/>
                    </a:ext>
                  </a:extLst>
                </a:gridCol>
                <a:gridCol w="2213752">
                  <a:extLst>
                    <a:ext uri="{9D8B030D-6E8A-4147-A177-3AD203B41FA5}">
                      <a16:colId xmlns:a16="http://schemas.microsoft.com/office/drawing/2014/main" val="360383550"/>
                    </a:ext>
                  </a:extLst>
                </a:gridCol>
                <a:gridCol w="2213752">
                  <a:extLst>
                    <a:ext uri="{9D8B030D-6E8A-4147-A177-3AD203B41FA5}">
                      <a16:colId xmlns:a16="http://schemas.microsoft.com/office/drawing/2014/main" val="3605812158"/>
                    </a:ext>
                  </a:extLst>
                </a:gridCol>
                <a:gridCol w="2213752">
                  <a:extLst>
                    <a:ext uri="{9D8B030D-6E8A-4147-A177-3AD203B41FA5}">
                      <a16:colId xmlns:a16="http://schemas.microsoft.com/office/drawing/2014/main" val="195766348"/>
                    </a:ext>
                  </a:extLst>
                </a:gridCol>
              </a:tblGrid>
              <a:tr h="583754">
                <a:tc>
                  <a:txBody>
                    <a:bodyPr/>
                    <a:lstStyle/>
                    <a:p>
                      <a:r>
                        <a:rPr lang="en-GB" dirty="0"/>
                        <a:t>Outcome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Short term indicator (6-10 months)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Medium term indicator (12-18 months)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19156"/>
                  </a:ext>
                </a:extLst>
              </a:tr>
              <a:tr h="598146">
                <a:tc>
                  <a:txBody>
                    <a:bodyPr/>
                    <a:lstStyle/>
                    <a:p>
                      <a:r>
                        <a:rPr lang="en-GB" sz="1400" i="1" dirty="0"/>
                        <a:t>List each of the intermediate outcomes from your Theory of Change diagram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Describe the milestone or progress measure you will use to demonstrate your progress towards this outcome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Describe the methodology used to capture this progress measure.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Describe the milestone or progress measure you will use to demonstrate your progress towards this outcome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Describe the methodology used to capture this progress measure.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759365"/>
                  </a:ext>
                </a:extLst>
              </a:tr>
              <a:tr h="583754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1D499B"/>
                          </a:solidFill>
                        </a:rPr>
                        <a:t>Improved life and professional skills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critical thinking skills</a:t>
                      </a:r>
                    </a:p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Interview skills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F26522"/>
                          </a:solidFill>
                        </a:rPr>
                        <a:t>Mock assessments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Networking skills</a:t>
                      </a:r>
                    </a:p>
                    <a:p>
                      <a:r>
                        <a:rPr lang="en-GB" sz="1400" dirty="0"/>
                        <a:t>Interview skills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F26522"/>
                          </a:solidFill>
                        </a:rPr>
                        <a:t>Mock assessments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767745"/>
                  </a:ext>
                </a:extLst>
              </a:tr>
              <a:tr h="583754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1D499B"/>
                          </a:solidFill>
                        </a:rPr>
                        <a:t>Increased confidence to navigate professional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number and nature of activities where students have interacted within the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F26522"/>
                          </a:solidFill>
                        </a:rPr>
                        <a:t>Self-reporting in surveys</a:t>
                      </a:r>
                    </a:p>
                    <a:p>
                      <a:r>
                        <a:rPr lang="en-GB" sz="1400" dirty="0">
                          <a:solidFill>
                            <a:srgbClr val="F26522"/>
                          </a:solidFill>
                        </a:rPr>
                        <a:t>workshops</a:t>
                      </a:r>
                    </a:p>
                    <a:p>
                      <a:endParaRPr lang="en-GB" sz="1400" dirty="0">
                        <a:solidFill>
                          <a:srgbClr val="F2652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Being able to search through events and calls for participation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F26522"/>
                          </a:solidFill>
                        </a:rPr>
                        <a:t>Self-reporting in surveys</a:t>
                      </a:r>
                    </a:p>
                    <a:p>
                      <a:r>
                        <a:rPr lang="en-GB" sz="1400" dirty="0">
                          <a:solidFill>
                            <a:srgbClr val="F26522"/>
                          </a:solidFill>
                        </a:rPr>
                        <a:t>Diary keeping </a:t>
                      </a:r>
                    </a:p>
                    <a:p>
                      <a:r>
                        <a:rPr lang="en-GB" sz="1400" dirty="0">
                          <a:solidFill>
                            <a:srgbClr val="F26522"/>
                          </a:solidFill>
                        </a:rPr>
                        <a:t>workshops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927079"/>
                  </a:ext>
                </a:extLst>
              </a:tr>
              <a:tr h="583754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1D499B"/>
                          </a:solidFill>
                        </a:rPr>
                        <a:t>Increased confidence to pursue career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Students identifying possible opportunities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F26522"/>
                          </a:solidFill>
                        </a:rPr>
                        <a:t>Self-reporting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Students choosing career pathways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F26522"/>
                          </a:solidFill>
                        </a:rPr>
                        <a:t>Self-reporting in surveys</a:t>
                      </a:r>
                    </a:p>
                    <a:p>
                      <a:r>
                        <a:rPr lang="en-GB" sz="1400" dirty="0">
                          <a:solidFill>
                            <a:srgbClr val="F26522"/>
                          </a:solidFill>
                        </a:rPr>
                        <a:t>interviews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2621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1D499B"/>
                          </a:solidFill>
                        </a:rPr>
                        <a:t>Students are better able to capitalise on opportunities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Number and nature of opportunities identified and the outcomes (what happened as a result)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F26522"/>
                          </a:solidFill>
                        </a:rPr>
                        <a:t>Diary-keeping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Students choosing companies as possibilities for jobs and identifying role models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F26522"/>
                          </a:solidFill>
                        </a:rPr>
                        <a:t>Diary-keeping</a:t>
                      </a:r>
                    </a:p>
                    <a:p>
                      <a:r>
                        <a:rPr lang="en-GB" sz="1400" dirty="0">
                          <a:solidFill>
                            <a:srgbClr val="F26522"/>
                          </a:solidFill>
                        </a:rPr>
                        <a:t>Self-reporting in surveys</a:t>
                      </a:r>
                    </a:p>
                    <a:p>
                      <a:r>
                        <a:rPr lang="en-GB" sz="1400" dirty="0">
                          <a:solidFill>
                            <a:srgbClr val="F26522"/>
                          </a:solidFill>
                        </a:rPr>
                        <a:t>Interviews</a:t>
                      </a:r>
                    </a:p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095822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2B822450-0A25-78CE-A39B-DE99F8676725}"/>
              </a:ext>
            </a:extLst>
          </p:cNvPr>
          <p:cNvSpPr txBox="1">
            <a:spLocks/>
          </p:cNvSpPr>
          <p:nvPr/>
        </p:nvSpPr>
        <p:spPr>
          <a:xfrm>
            <a:off x="395288" y="322822"/>
            <a:ext cx="10515600" cy="7529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1D639B"/>
                </a:solidFill>
              </a:rPr>
              <a:t>Outcome evaluation plan</a:t>
            </a:r>
            <a:endParaRPr lang="en-US" dirty="0">
              <a:solidFill>
                <a:srgbClr val="1D639B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CC3DEF-AEA4-6976-F422-9FDA826970F6}"/>
              </a:ext>
            </a:extLst>
          </p:cNvPr>
          <p:cNvSpPr txBox="1"/>
          <p:nvPr/>
        </p:nvSpPr>
        <p:spPr>
          <a:xfrm>
            <a:off x="374120" y="6142687"/>
            <a:ext cx="118178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Poppins" pitchFamily="2" charset="77"/>
                <a:cs typeface="Poppins" pitchFamily="2" charset="77"/>
              </a:rPr>
              <a:t>Template </a:t>
            </a:r>
            <a:r>
              <a:rPr lang="en-GB" sz="1200" dirty="0">
                <a:effectLst/>
                <a:latin typeface="Poppins" pitchFamily="2" charset="77"/>
                <a:cs typeface="Poppins" pitchFamily="2" charset="77"/>
              </a:rPr>
              <a:t>attribution: The Royal Academy of Engineering, UK</a:t>
            </a:r>
            <a:endParaRPr lang="en-GB" sz="120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16157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3010A-8175-4709-E5A3-BCA0DF47E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en-GB" dirty="0"/>
              <a:t>A good ToC implies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87E48-FEC1-46AD-E2CB-FF04496B6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070335"/>
            <a:ext cx="10681854" cy="471732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700"/>
              </a:spcBef>
            </a:pPr>
            <a:r>
              <a:rPr lang="en-GB" dirty="0">
                <a:solidFill>
                  <a:srgbClr val="333333"/>
                </a:solidFill>
              </a:rPr>
              <a:t>the </a:t>
            </a:r>
            <a:r>
              <a:rPr lang="en-GB" dirty="0">
                <a:solidFill>
                  <a:srgbClr val="1D639B"/>
                </a:solidFill>
              </a:rPr>
              <a:t>context</a:t>
            </a:r>
            <a:r>
              <a:rPr lang="en-GB" dirty="0">
                <a:solidFill>
                  <a:srgbClr val="333333"/>
                </a:solidFill>
              </a:rPr>
              <a:t> of the programme and </a:t>
            </a:r>
            <a:r>
              <a:rPr lang="en-GB" dirty="0">
                <a:solidFill>
                  <a:srgbClr val="1D639B"/>
                </a:solidFill>
              </a:rPr>
              <a:t>existing evidence </a:t>
            </a:r>
            <a:r>
              <a:rPr lang="en-GB" dirty="0">
                <a:solidFill>
                  <a:srgbClr val="333333"/>
                </a:solidFill>
              </a:rPr>
              <a:t>is clear</a:t>
            </a:r>
            <a:endParaRPr lang="en-GB" b="0" i="0" dirty="0">
              <a:solidFill>
                <a:srgbClr val="333333"/>
              </a:solidFill>
              <a:effectLst/>
            </a:endParaRPr>
          </a:p>
          <a:p>
            <a:pPr algn="l">
              <a:lnSpc>
                <a:spcPct val="11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1D639B"/>
                </a:solidFill>
                <a:effectLst/>
              </a:rPr>
              <a:t>consistent definitions</a:t>
            </a:r>
            <a:r>
              <a:rPr lang="en-GB" b="0" i="0" dirty="0">
                <a:solidFill>
                  <a:srgbClr val="333333"/>
                </a:solidFill>
                <a:effectLst/>
              </a:rPr>
              <a:t> and </a:t>
            </a:r>
            <a:r>
              <a:rPr lang="en-GB" b="0" i="0" dirty="0">
                <a:solidFill>
                  <a:srgbClr val="1D639B"/>
                </a:solidFill>
                <a:effectLst/>
              </a:rPr>
              <a:t>terminology</a:t>
            </a:r>
            <a:r>
              <a:rPr lang="en-GB" b="0" i="0" dirty="0">
                <a:solidFill>
                  <a:srgbClr val="333333"/>
                </a:solidFill>
                <a:effectLst/>
              </a:rPr>
              <a:t> are used throughout the process</a:t>
            </a:r>
          </a:p>
          <a:p>
            <a:pPr>
              <a:lnSpc>
                <a:spcPct val="110000"/>
              </a:lnSpc>
              <a:spcBef>
                <a:spcPts val="700"/>
              </a:spcBef>
            </a:pPr>
            <a:r>
              <a:rPr lang="en-GB" dirty="0">
                <a:solidFill>
                  <a:srgbClr val="333333"/>
                </a:solidFill>
              </a:rPr>
              <a:t>relevant </a:t>
            </a:r>
            <a:r>
              <a:rPr lang="en-GB" dirty="0">
                <a:solidFill>
                  <a:srgbClr val="1D639B"/>
                </a:solidFill>
              </a:rPr>
              <a:t>stakeholders</a:t>
            </a:r>
            <a:r>
              <a:rPr lang="en-GB" dirty="0">
                <a:solidFill>
                  <a:srgbClr val="333333"/>
                </a:solidFill>
              </a:rPr>
              <a:t> </a:t>
            </a:r>
            <a:r>
              <a:rPr lang="en-GB" dirty="0">
                <a:solidFill>
                  <a:srgbClr val="1D639B"/>
                </a:solidFill>
              </a:rPr>
              <a:t>participate</a:t>
            </a:r>
            <a:r>
              <a:rPr lang="en-GB" dirty="0">
                <a:solidFill>
                  <a:srgbClr val="333333"/>
                </a:solidFill>
              </a:rPr>
              <a:t> meaningfully throughout</a:t>
            </a:r>
          </a:p>
          <a:p>
            <a:pPr>
              <a:lnSpc>
                <a:spcPct val="110000"/>
              </a:lnSpc>
              <a:spcBef>
                <a:spcPts val="700"/>
              </a:spcBef>
            </a:pPr>
            <a:r>
              <a:rPr lang="en-GB" dirty="0">
                <a:solidFill>
                  <a:srgbClr val="333333"/>
                </a:solidFill>
              </a:rPr>
              <a:t>leads to the development of an </a:t>
            </a:r>
            <a:r>
              <a:rPr lang="en-GB" dirty="0">
                <a:solidFill>
                  <a:srgbClr val="1D639B"/>
                </a:solidFill>
              </a:rPr>
              <a:t>‘impact’ evaluation plan</a:t>
            </a:r>
          </a:p>
          <a:p>
            <a:pPr>
              <a:lnSpc>
                <a:spcPct val="110000"/>
              </a:lnSpc>
              <a:spcBef>
                <a:spcPts val="700"/>
              </a:spcBef>
            </a:pPr>
            <a:r>
              <a:rPr lang="en-GB" dirty="0">
                <a:solidFill>
                  <a:srgbClr val="333333"/>
                </a:solidFill>
              </a:rPr>
              <a:t>A good TOC is an </a:t>
            </a:r>
            <a:r>
              <a:rPr lang="en-GB" dirty="0">
                <a:solidFill>
                  <a:srgbClr val="1D639B"/>
                </a:solidFill>
              </a:rPr>
              <a:t>iterative process </a:t>
            </a:r>
            <a:r>
              <a:rPr lang="en-GB" dirty="0">
                <a:solidFill>
                  <a:srgbClr val="333333"/>
                </a:solidFill>
              </a:rPr>
              <a:t>that develops alongside changes in context and evidence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8EB52-959F-FE32-1AF5-AD678422526B}"/>
              </a:ext>
            </a:extLst>
          </p:cNvPr>
          <p:cNvSpPr txBox="1"/>
          <p:nvPr/>
        </p:nvSpPr>
        <p:spPr>
          <a:xfrm>
            <a:off x="755072" y="6286499"/>
            <a:ext cx="10681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i="0" dirty="0">
                <a:solidFill>
                  <a:srgbClr val="333333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The Theory of Change Process – Guidance for Outcome Delivery Plans, </a:t>
            </a:r>
            <a:r>
              <a:rPr lang="en-GB" sz="1200" i="0" dirty="0">
                <a:solidFill>
                  <a:srgbClr val="333333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  <a:hlinkClick r:id="rId2"/>
              </a:rPr>
              <a:t>https://analysisfunction.civilservice.gov.uk/policy-store/the-analysis-function-theory-of-change-toolkit/#resources-to-help-quality-assure-your-toc</a:t>
            </a:r>
            <a:endParaRPr lang="en-GB" sz="1200" i="0" dirty="0">
              <a:solidFill>
                <a:srgbClr val="333333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80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12B33-CE71-54E9-BEAC-680351DAD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146" y="22986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819741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12B33-CE71-54E9-BEAC-680351DAD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1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Step-by-step guidance for developing a </a:t>
            </a:r>
            <a:r>
              <a:rPr lang="en-US" dirty="0" err="1"/>
              <a:t>ToC</a:t>
            </a:r>
            <a:r>
              <a:rPr lang="en-US" dirty="0"/>
              <a:t> </a:t>
            </a:r>
            <a:r>
              <a:rPr lang="en-US" b="1" dirty="0"/>
              <a:t>Toolkit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F783D7-0767-15F4-08FA-0401B9C2B468}"/>
              </a:ext>
            </a:extLst>
          </p:cNvPr>
          <p:cNvSpPr txBox="1"/>
          <p:nvPr/>
        </p:nvSpPr>
        <p:spPr>
          <a:xfrm>
            <a:off x="755072" y="6265717"/>
            <a:ext cx="10681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i="0" dirty="0">
                <a:solidFill>
                  <a:srgbClr val="333333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The Theory of Change Process – Guidance for Outcome Delivery Plans, </a:t>
            </a:r>
            <a:r>
              <a:rPr lang="en-GB" sz="1200" i="0" dirty="0">
                <a:solidFill>
                  <a:srgbClr val="333333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  <a:hlinkClick r:id="rId2"/>
              </a:rPr>
              <a:t>https://</a:t>
            </a:r>
            <a:r>
              <a:rPr lang="en-GB" sz="1200" i="0" dirty="0" err="1">
                <a:solidFill>
                  <a:srgbClr val="333333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  <a:hlinkClick r:id="rId2"/>
              </a:rPr>
              <a:t>analysisfunction.civilservice.gov.uk</a:t>
            </a:r>
            <a:r>
              <a:rPr lang="en-GB" sz="1200" i="0" dirty="0">
                <a:solidFill>
                  <a:srgbClr val="333333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  <a:hlinkClick r:id="rId2"/>
              </a:rPr>
              <a:t>/policy-store/the-analysis-function-theory-of-change-toolkit</a:t>
            </a:r>
            <a:endParaRPr lang="en-GB" sz="1200" i="0" dirty="0">
              <a:solidFill>
                <a:srgbClr val="333333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359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2677-2AA9-ACDF-8B8D-27B6F0BEE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171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F26522"/>
                </a:solidFill>
              </a:rPr>
              <a:t>1. </a:t>
            </a:r>
            <a:r>
              <a:rPr lang="en-GB" dirty="0"/>
              <a:t>Situation or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3A45D-2C76-B02E-674F-E99423628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0771"/>
            <a:ext cx="10515600" cy="3847811"/>
          </a:xfrm>
        </p:spPr>
        <p:txBody>
          <a:bodyPr>
            <a:normAutofit fontScale="92500"/>
          </a:bodyPr>
          <a:lstStyle/>
          <a:p>
            <a:r>
              <a:rPr lang="en-GB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What problem or situation are you trying to address or resolve in your project?</a:t>
            </a:r>
          </a:p>
          <a:p>
            <a:r>
              <a:rPr lang="en-GB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What, succinctly, is the issue your project is aiming to tackle? </a:t>
            </a:r>
          </a:p>
          <a:p>
            <a:r>
              <a:rPr lang="en-GB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What are the causes of the problem?</a:t>
            </a:r>
          </a:p>
          <a:p>
            <a:r>
              <a:rPr lang="en-GB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What evidence already exists to indicate that there is a problem?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CEEF88-4FB6-15C8-9BD6-3C8B1F2EF39D}"/>
              </a:ext>
            </a:extLst>
          </p:cNvPr>
          <p:cNvSpPr txBox="1"/>
          <p:nvPr/>
        </p:nvSpPr>
        <p:spPr>
          <a:xfrm>
            <a:off x="742666" y="6257682"/>
            <a:ext cx="1051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oppins" pitchFamily="2" charset="77"/>
                <a:cs typeface="Poppins" pitchFamily="2" charset="77"/>
              </a:rPr>
              <a:t>Note: The numbers in this and the other slides in this toolkit refer to the numbers of the components in Theory of Change in slide 14.</a:t>
            </a:r>
          </a:p>
        </p:txBody>
      </p:sp>
    </p:spTree>
    <p:extLst>
      <p:ext uri="{BB962C8B-B14F-4D97-AF65-F5344CB8AC3E}">
        <p14:creationId xmlns:p14="http://schemas.microsoft.com/office/powerpoint/2010/main" val="21170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194FD-59D4-89DE-BC33-882F63C8C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26522"/>
                </a:solidFill>
              </a:rPr>
              <a:t>2.</a:t>
            </a:r>
            <a:r>
              <a:rPr lang="en-GB" dirty="0"/>
              <a:t> Context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4A391-5891-912F-52B0-646E1F435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99598"/>
            <a:ext cx="10851573" cy="4351338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What is the context of the situation in which the project is being conducted? </a:t>
            </a:r>
            <a:r>
              <a:rPr lang="en-GB" sz="2600" dirty="0">
                <a:cs typeface="Times New Roman" panose="02020603050405020304" pitchFamily="18" charset="0"/>
              </a:rPr>
              <a:t>(e.g. the details of the department or school and the institution, discipline, module of study, level of study, and demographics of students) </a:t>
            </a:r>
          </a:p>
          <a:p>
            <a:r>
              <a:rPr lang="en-GB" dirty="0">
                <a:cs typeface="Times New Roman" panose="02020603050405020304" pitchFamily="18" charset="0"/>
              </a:rPr>
              <a:t>What are the characteristics of the environment in which the project is being conducted? </a:t>
            </a:r>
            <a:r>
              <a:rPr lang="en-GB" sz="2600" dirty="0">
                <a:cs typeface="Times New Roman" panose="02020603050405020304" pitchFamily="18" charset="0"/>
              </a:rPr>
              <a:t>(e.g. </a:t>
            </a:r>
            <a:r>
              <a:rPr lang="en-GB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implies the influences related to the discipline, culture of an institution, power relations, the political and economic climate, and the quality and regulatory frameworks) </a:t>
            </a:r>
            <a:endParaRPr lang="en-GB" sz="2600" dirty="0">
              <a:cs typeface="Times New Roman" panose="02020603050405020304" pitchFamily="18" charset="0"/>
            </a:endParaRPr>
          </a:p>
          <a:p>
            <a:r>
              <a:rPr lang="en-GB" dirty="0">
                <a:cs typeface="Times New Roman" panose="02020603050405020304" pitchFamily="18" charset="0"/>
              </a:rPr>
              <a:t>Is there evidence of effectiveness of similar projects or interventions that you or others may have run?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576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194FD-59D4-89DE-BC33-882F63C8C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26522"/>
                </a:solidFill>
              </a:rPr>
              <a:t>3.</a:t>
            </a:r>
            <a:r>
              <a:rPr lang="en-GB" dirty="0"/>
              <a:t> Aim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4A391-5891-912F-52B0-646E1F435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99598"/>
            <a:ext cx="10851573" cy="4351338"/>
          </a:xfrm>
        </p:spPr>
        <p:txBody>
          <a:bodyPr>
            <a:norm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What goal or objective is the programme/initiative trying to achieve?</a:t>
            </a:r>
          </a:p>
          <a:p>
            <a:r>
              <a:rPr lang="en-GB" dirty="0">
                <a:cs typeface="Times New Roman" panose="02020603050405020304" pitchFamily="18" charset="0"/>
              </a:rPr>
              <a:t>What is your proposed solution to the problem given the context?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712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194FD-59D4-89DE-BC33-882F63C8C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26522"/>
                </a:solidFill>
              </a:rPr>
              <a:t>4.</a:t>
            </a:r>
            <a:r>
              <a:rPr lang="en-GB" dirty="0"/>
              <a:t> Stakeholders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4A391-5891-912F-52B0-646E1F435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99598"/>
            <a:ext cx="10851573" cy="4351338"/>
          </a:xfrm>
        </p:spPr>
        <p:txBody>
          <a:bodyPr>
            <a:norm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Who are the stakeholders, particularly the beneficiaries, of your project? </a:t>
            </a:r>
          </a:p>
          <a:p>
            <a:r>
              <a:rPr lang="en-GB" dirty="0">
                <a:cs typeface="Times New Roman" panose="02020603050405020304" pitchFamily="18" charset="0"/>
              </a:rPr>
              <a:t>Carrying out a stakeholder analysis  may help.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430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F0888-59B8-1596-0BB0-A22721C8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253" y="1064828"/>
            <a:ext cx="3828173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kern="1200" dirty="0">
                <a:solidFill>
                  <a:srgbClr val="F26522"/>
                </a:solidFill>
                <a:cs typeface="Poppins" pitchFamily="2" charset="77"/>
              </a:rPr>
              <a:t>4.</a:t>
            </a:r>
            <a:r>
              <a:rPr lang="en-US" sz="4400" kern="1200" dirty="0">
                <a:cs typeface="Poppins" pitchFamily="2" charset="77"/>
              </a:rPr>
              <a:t> Stakeholder analysis (one possible set of categories)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A5AB6D3-BBF2-998E-00E5-BB0BAFD5AC3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37018" y="448966"/>
          <a:ext cx="6303729" cy="5560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9411A38-F945-461B-214E-D47B2C402394}"/>
              </a:ext>
            </a:extLst>
          </p:cNvPr>
          <p:cNvSpPr txBox="1"/>
          <p:nvPr/>
        </p:nvSpPr>
        <p:spPr>
          <a:xfrm>
            <a:off x="805853" y="6178201"/>
            <a:ext cx="10556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Minocha, S. </a:t>
            </a:r>
            <a:r>
              <a:rPr lang="en-GB" sz="1200" b="0" i="0" u="none" strike="noStrike" dirty="0">
                <a:effectLst/>
                <a:latin typeface="Poppins" pitchFamily="2" charset="77"/>
                <a:cs typeface="Poppins" pitchFamily="2" charset="77"/>
              </a:rPr>
              <a:t>and Collins, T. 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(2023). </a:t>
            </a:r>
            <a:r>
              <a:rPr lang="en-GB" sz="1200" b="0" i="1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Impact of Scholarship of Teaching and Learning: A guide for educators.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The Open University, Milton Keynes, UK. </a:t>
            </a:r>
            <a:r>
              <a:rPr lang="en-GB" sz="120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DOI: </a:t>
            </a:r>
            <a:r>
              <a:rPr lang="en-GB" sz="1200" i="0" u="none" strike="noStrike" dirty="0">
                <a:solidFill>
                  <a:srgbClr val="326FB4"/>
                </a:solidFill>
                <a:effectLst/>
                <a:latin typeface="Poppins" pitchFamily="2" charset="77"/>
                <a:cs typeface="Poppins" pitchFamily="2" charset="77"/>
                <a:hlinkClick r:id="rId7"/>
              </a:rPr>
              <a:t>https://doi.org/10.21954/ou.ro.000155c1</a:t>
            </a:r>
            <a:endParaRPr lang="en-GB" sz="1200" i="0" u="none" strike="noStrike" dirty="0">
              <a:solidFill>
                <a:srgbClr val="000000"/>
              </a:solidFill>
              <a:effectLst/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88950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41FBF-BCD7-306F-232C-FB1A902F0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2" y="278028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F26522"/>
                </a:solidFill>
              </a:rPr>
              <a:t>5: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sz="4000" dirty="0"/>
              <a:t>Conduct 3i’s framework of stakeholder – impact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6EC12-0D8D-A773-194F-A57008254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5852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fontAlgn="base"/>
            <a:r>
              <a:rPr lang="en-GB" sz="3600" i="0" dirty="0">
                <a:solidFill>
                  <a:srgbClr val="1D639B"/>
                </a:solidFill>
                <a:effectLst/>
              </a:rPr>
              <a:t>Interest: </a:t>
            </a:r>
            <a:r>
              <a:rPr lang="en-GB" sz="3600" i="0" dirty="0">
                <a:effectLst/>
              </a:rPr>
              <a:t>Who is interested in your research and what is the nature of their interest, or who would you like to be interested (based on their influence and/or impact) who is currently disinterested, and why are they not interested? </a:t>
            </a:r>
          </a:p>
          <a:p>
            <a:pPr fontAlgn="base"/>
            <a:r>
              <a:rPr lang="en-GB" sz="3600" i="0" dirty="0">
                <a:solidFill>
                  <a:srgbClr val="1D639B"/>
                </a:solidFill>
                <a:effectLst/>
              </a:rPr>
              <a:t>Influence:</a:t>
            </a:r>
            <a:r>
              <a:rPr lang="en-GB" sz="3600" i="0" dirty="0">
                <a:effectLst/>
              </a:rPr>
              <a:t> Who has the power to facilitate or block the generation of impacts from your research (indirectly)? </a:t>
            </a:r>
          </a:p>
          <a:p>
            <a:pPr fontAlgn="base"/>
            <a:r>
              <a:rPr lang="en-GB" sz="3600" i="0" dirty="0">
                <a:solidFill>
                  <a:srgbClr val="1D639B"/>
                </a:solidFill>
                <a:effectLst/>
              </a:rPr>
              <a:t>Impact:</a:t>
            </a:r>
            <a:r>
              <a:rPr lang="en-GB" sz="3600" i="0" dirty="0">
                <a:effectLst/>
              </a:rPr>
              <a:t> Who are the beneficiaries of the intervention? Who is likely to benefit from engaging with your research? Who is likely to benefit from the results of your intervention? </a:t>
            </a:r>
          </a:p>
          <a:p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49F167-656D-1099-1E53-2306F2FC3260}"/>
              </a:ext>
            </a:extLst>
          </p:cNvPr>
          <p:cNvSpPr txBox="1"/>
          <p:nvPr/>
        </p:nvSpPr>
        <p:spPr>
          <a:xfrm>
            <a:off x="755072" y="6210640"/>
            <a:ext cx="105987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Poppins" panose="00000500000000000000" pitchFamily="2" charset="0"/>
                <a:cs typeface="Poppins" panose="00000500000000000000" pitchFamily="2" charset="0"/>
              </a:rPr>
              <a:t>How to do a stakeholder analysis, </a:t>
            </a:r>
            <a:r>
              <a:rPr lang="en-GB" sz="1200" dirty="0">
                <a:latin typeface="Poppins" panose="00000500000000000000" pitchFamily="2" charset="0"/>
                <a:cs typeface="Poppins" panose="00000500000000000000" pitchFamily="2" charset="0"/>
                <a:hlinkClick r:id="rId3"/>
              </a:rPr>
              <a:t>https://www.fasttrackimpact.com/post/2019/03/11/how-to-do-stakeholder-analysis</a:t>
            </a:r>
            <a:r>
              <a:rPr lang="en-GB" sz="1200" dirty="0">
                <a:latin typeface="Poppins" panose="00000500000000000000" pitchFamily="2" charset="0"/>
                <a:cs typeface="Poppins" panose="00000500000000000000" pitchFamily="2" charset="0"/>
              </a:rPr>
              <a:t> and 3 i’s advanced stakeholder analysis, </a:t>
            </a:r>
            <a:r>
              <a:rPr lang="en-GB" sz="1200" dirty="0"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https://www.fasttrackimpact.com/post/2019/11/19/3-i-s-stakeholder-analysis-advanced-analysis-reveals-more-than-ever-before-about-who-yo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11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6E9AA4BA-C6A9-C0A3-DAB2-AC81E6878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3580" y="365124"/>
            <a:ext cx="3389630" cy="4524304"/>
          </a:xfr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6DEB73-3BC0-9373-4657-BB78F9DA8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85" y="365123"/>
            <a:ext cx="3389630" cy="45243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BE9836E-466D-660C-77C6-1C816346A6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8790" y="365124"/>
            <a:ext cx="3389630" cy="452430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D1A5EE7-FF00-24CC-6FAF-F344C4AB5E3F}"/>
              </a:ext>
            </a:extLst>
          </p:cNvPr>
          <p:cNvSpPr txBox="1"/>
          <p:nvPr/>
        </p:nvSpPr>
        <p:spPr>
          <a:xfrm>
            <a:off x="703580" y="6249732"/>
            <a:ext cx="10515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oppins" pitchFamily="2" charset="77"/>
                <a:cs typeface="Poppins" pitchFamily="2" charset="77"/>
              </a:rPr>
              <a:t>‘Impact of SoTL’, </a:t>
            </a:r>
            <a:r>
              <a:rPr lang="en-US" sz="1200" dirty="0">
                <a:latin typeface="Poppins" pitchFamily="2" charset="77"/>
                <a:cs typeface="Poppins" pitchFamily="2" charset="77"/>
                <a:hlinkClick r:id="rId6"/>
              </a:rPr>
              <a:t>https://www5.open.ac.uk/scholarship-and-innovation/esteem/impact</a:t>
            </a:r>
            <a:endParaRPr lang="en-US" sz="12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AC81A2-E6DB-7F18-9C1A-6E372BB158B4}"/>
              </a:ext>
            </a:extLst>
          </p:cNvPr>
          <p:cNvSpPr txBox="1"/>
          <p:nvPr/>
        </p:nvSpPr>
        <p:spPr>
          <a:xfrm>
            <a:off x="5402580" y="5180743"/>
            <a:ext cx="53924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latin typeface="Poppins" pitchFamily="2" charset="77"/>
                <a:cs typeface="Poppins" pitchFamily="2" charset="77"/>
              </a:rPr>
              <a:t>Available at: </a:t>
            </a:r>
            <a:r>
              <a:rPr lang="en-US" sz="1300" dirty="0">
                <a:latin typeface="Poppins" pitchFamily="2" charset="77"/>
                <a:cs typeface="Poppins" pitchFamily="2" charset="77"/>
                <a:hlinkClick r:id="rId7"/>
              </a:rPr>
              <a:t>https://oro.open.ac.uk/87489/</a:t>
            </a:r>
            <a:endParaRPr lang="en-US" sz="13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3EE07CF-931F-6238-22F7-B823369BEA2A}"/>
              </a:ext>
            </a:extLst>
          </p:cNvPr>
          <p:cNvSpPr txBox="1"/>
          <p:nvPr/>
        </p:nvSpPr>
        <p:spPr>
          <a:xfrm>
            <a:off x="576828" y="4965300"/>
            <a:ext cx="42469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Minocha, Shailey and Collins, Trevor (2023). </a:t>
            </a:r>
            <a:r>
              <a:rPr lang="en-GB" sz="12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Impact of Scholarship of Teaching and Learning: An Executive Summary.</a:t>
            </a:r>
            <a:r>
              <a:rPr lang="en-GB" sz="120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 The Open University, Milton Keynes, UK.</a:t>
            </a:r>
          </a:p>
          <a:p>
            <a:r>
              <a:rPr lang="en-GB" sz="1200" i="0" dirty="0">
                <a:solidFill>
                  <a:srgbClr val="4D4D4D"/>
                </a:solidFill>
                <a:effectLst/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DOI: </a:t>
            </a:r>
            <a:r>
              <a:rPr lang="en-GB" sz="1200" i="0" u="none" strike="noStrike" dirty="0">
                <a:solidFill>
                  <a:srgbClr val="326FB4"/>
                </a:solidFill>
                <a:effectLst/>
                <a:highlight>
                  <a:srgbClr val="FFFFFF"/>
                </a:highlight>
                <a:latin typeface="Poppins" pitchFamily="2" charset="77"/>
                <a:cs typeface="Poppins" pitchFamily="2" charset="77"/>
                <a:hlinkClick r:id="rId8"/>
              </a:rPr>
              <a:t>https://doi.org/10.21954/ou.ro.000155bf</a:t>
            </a:r>
            <a:endParaRPr lang="en-GB" sz="1200" i="0" dirty="0">
              <a:solidFill>
                <a:srgbClr val="4D4D4D"/>
              </a:solidFill>
              <a:effectLst/>
              <a:highlight>
                <a:srgbClr val="FFFFFF"/>
              </a:highlight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B4A1E80-2E5A-AC0C-6552-4D784CE2E97A}"/>
              </a:ext>
            </a:extLst>
          </p:cNvPr>
          <p:cNvSpPr/>
          <p:nvPr/>
        </p:nvSpPr>
        <p:spPr>
          <a:xfrm>
            <a:off x="9283238" y="5439159"/>
            <a:ext cx="2205182" cy="650578"/>
          </a:xfrm>
          <a:prstGeom prst="ellipse">
            <a:avLst/>
          </a:prstGeom>
          <a:solidFill>
            <a:srgbClr val="CCD2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7DE88B-3C4C-23B3-DA58-BA629F924DD8}"/>
              </a:ext>
            </a:extLst>
          </p:cNvPr>
          <p:cNvSpPr txBox="1"/>
          <p:nvPr/>
        </p:nvSpPr>
        <p:spPr>
          <a:xfrm>
            <a:off x="9504566" y="5499644"/>
            <a:ext cx="1873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D499B"/>
                </a:solidFill>
              </a:rPr>
              <a:t>Based around Theory of Change (ToC)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568AB3-9974-2DA2-1FF5-53791C202AD4}"/>
              </a:ext>
            </a:extLst>
          </p:cNvPr>
          <p:cNvCxnSpPr/>
          <p:nvPr/>
        </p:nvCxnSpPr>
        <p:spPr>
          <a:xfrm>
            <a:off x="10155382" y="4889426"/>
            <a:ext cx="0" cy="549733"/>
          </a:xfrm>
          <a:prstGeom prst="line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35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" grpId="0" animBg="1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D41D3-8161-EC73-E81B-0CFAED5E8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633" y="331593"/>
            <a:ext cx="11591464" cy="64323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kern="1200" dirty="0">
                <a:solidFill>
                  <a:srgbClr val="F26522"/>
                </a:solidFill>
                <a:cs typeface="Poppins" pitchFamily="2" charset="77"/>
              </a:rPr>
              <a:t>5. </a:t>
            </a:r>
            <a:r>
              <a:rPr lang="en-US" kern="1200" dirty="0">
                <a:cs typeface="Poppins" pitchFamily="2" charset="77"/>
              </a:rPr>
              <a:t>Impact Evaluation Framework (IEF) for SoTL</a:t>
            </a:r>
            <a:endParaRPr lang="en-US" kern="12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9CCF4F9-F16C-5A90-7070-83AA0B9C16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5514212"/>
              </p:ext>
            </p:extLst>
          </p:nvPr>
        </p:nvGraphicFramePr>
        <p:xfrm>
          <a:off x="830506" y="1880754"/>
          <a:ext cx="9990746" cy="4002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703EAAC-CE65-EF95-1086-39DED39C541C}"/>
              </a:ext>
            </a:extLst>
          </p:cNvPr>
          <p:cNvSpPr txBox="1"/>
          <p:nvPr/>
        </p:nvSpPr>
        <p:spPr>
          <a:xfrm>
            <a:off x="796640" y="6247541"/>
            <a:ext cx="10887683" cy="475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Bef>
                <a:spcPts val="300"/>
              </a:spcBef>
              <a:spcAft>
                <a:spcPts val="600"/>
              </a:spcAft>
            </a:pPr>
            <a:r>
              <a:rPr lang="en-GB" sz="1200" dirty="0"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Minocha, S. and Collins, T. (2023). </a:t>
            </a:r>
            <a:r>
              <a:rPr lang="en-GB" sz="1200" i="1" dirty="0"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Impact of Scholarship of Teaching and Learning: An Executive Summary</a:t>
            </a:r>
            <a:r>
              <a:rPr lang="en-GB" sz="1200" dirty="0"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. The Open University, Milton Keynes, UK. DOI: </a:t>
            </a:r>
            <a:r>
              <a:rPr lang="en-GB" sz="1200" dirty="0"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  <a:hlinkClick r:id="rId7"/>
              </a:rPr>
              <a:t>https://doi.org/10.21954/ou.ro.000155bf</a:t>
            </a:r>
            <a:endParaRPr lang="en-GB" sz="1200" dirty="0">
              <a:effectLst/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DD1105-2379-99B2-2848-4C54F9C670CF}"/>
              </a:ext>
            </a:extLst>
          </p:cNvPr>
          <p:cNvSpPr txBox="1"/>
          <p:nvPr/>
        </p:nvSpPr>
        <p:spPr>
          <a:xfrm>
            <a:off x="1069497" y="1077579"/>
            <a:ext cx="8530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fontAlgn="base">
              <a:spcBef>
                <a:spcPts val="1000"/>
              </a:spcBef>
              <a:buClr>
                <a:srgbClr val="1D639B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to think about the possible impact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2332727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0FA85-DA40-A5F6-573C-785D2AE1A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0" y="94221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F26522"/>
                </a:solidFill>
              </a:rPr>
              <a:t>5. </a:t>
            </a:r>
            <a:r>
              <a:rPr lang="en-GB" dirty="0"/>
              <a:t>SoTL IEF: 4 categories and 12 facets 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620AA3F-6B22-95E5-C488-5A278290EE61}"/>
              </a:ext>
            </a:extLst>
          </p:cNvPr>
          <p:cNvSpPr txBox="1">
            <a:spLocks/>
          </p:cNvSpPr>
          <p:nvPr/>
        </p:nvSpPr>
        <p:spPr>
          <a:xfrm>
            <a:off x="838200" y="1590599"/>
            <a:ext cx="10741666" cy="5136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i="1" dirty="0">
              <a:solidFill>
                <a:srgbClr val="1D499B"/>
              </a:solidFill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8AE4C73-56F2-EE69-C466-84365CD5E706}"/>
              </a:ext>
            </a:extLst>
          </p:cNvPr>
          <p:cNvSpPr txBox="1">
            <a:spLocks/>
          </p:cNvSpPr>
          <p:nvPr/>
        </p:nvSpPr>
        <p:spPr>
          <a:xfrm>
            <a:off x="612134" y="1225634"/>
            <a:ext cx="5454046" cy="47104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600" dirty="0">
                <a:solidFill>
                  <a:srgbClr val="1D639B"/>
                </a:solidFill>
              </a:rPr>
              <a:t>Learning and Teaching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sz="2600" dirty="0"/>
              <a:t>student experience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sz="2600" dirty="0"/>
              <a:t>student retention and progression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sz="2600" dirty="0"/>
              <a:t>excellence in teaching</a:t>
            </a:r>
          </a:p>
          <a:p>
            <a:pPr marL="0" indent="0">
              <a:buNone/>
            </a:pPr>
            <a:r>
              <a:rPr lang="en-GB" sz="2600" dirty="0">
                <a:solidFill>
                  <a:srgbClr val="1D639B"/>
                </a:solidFill>
              </a:rPr>
              <a:t>Transfer to others</a:t>
            </a:r>
          </a:p>
          <a:p>
            <a:pPr marL="971550" lvl="1" indent="-514350">
              <a:buFont typeface="+mj-lt"/>
              <a:buAutoNum type="arabicPeriod" startAt="4"/>
            </a:pPr>
            <a:r>
              <a:rPr lang="en-GB" sz="2600" dirty="0"/>
              <a:t>discipline-based teaching, research and practice</a:t>
            </a:r>
          </a:p>
          <a:p>
            <a:pPr marL="971550" lvl="1" indent="-514350">
              <a:buFont typeface="+mj-lt"/>
              <a:buAutoNum type="arabicPeriod" startAt="4"/>
            </a:pPr>
            <a:r>
              <a:rPr lang="en-GB" sz="2600" dirty="0"/>
              <a:t>dissemination of the project’s outcomes</a:t>
            </a:r>
          </a:p>
          <a:p>
            <a:pPr marL="971550" lvl="1" indent="-514350">
              <a:buFont typeface="+mj-lt"/>
              <a:buAutoNum type="arabicPeriod" startAt="4"/>
            </a:pPr>
            <a:r>
              <a:rPr lang="en-GB" sz="2600" dirty="0"/>
              <a:t>adoption of the outcomes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33A8B5B-46D3-011C-2147-54C31D97F578}"/>
              </a:ext>
            </a:extLst>
          </p:cNvPr>
          <p:cNvSpPr txBox="1">
            <a:spLocks/>
          </p:cNvSpPr>
          <p:nvPr/>
        </p:nvSpPr>
        <p:spPr>
          <a:xfrm>
            <a:off x="6292246" y="1099859"/>
            <a:ext cx="5691335" cy="497115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342900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2000">
                <a:solidFill>
                  <a:srgbClr val="1D639B"/>
                </a:solidFill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GB" sz="2500" dirty="0"/>
              <a:t>Stakeholder benefits</a:t>
            </a:r>
          </a:p>
          <a:p>
            <a:pPr marL="971550" lvl="1" indent="-514350">
              <a:buFont typeface="+mj-lt"/>
              <a:buAutoNum type="arabicPeriod" startAt="7"/>
            </a:pPr>
            <a:r>
              <a:rPr lang="en-GB" sz="2500" dirty="0"/>
              <a:t>mutual stakeholder understanding</a:t>
            </a:r>
          </a:p>
          <a:p>
            <a:pPr marL="971550" lvl="1" indent="-514350">
              <a:buFont typeface="+mj-lt"/>
              <a:buAutoNum type="arabicPeriod" startAt="7"/>
            </a:pPr>
            <a:r>
              <a:rPr lang="en-GB" sz="2500" dirty="0"/>
              <a:t>Personal and professional development of project team and associated stakeholders</a:t>
            </a:r>
          </a:p>
          <a:p>
            <a:pPr marL="971550" lvl="1" indent="-514350">
              <a:buFont typeface="+mj-lt"/>
              <a:buAutoNum type="arabicPeriod" startAt="7"/>
            </a:pPr>
            <a:r>
              <a:rPr lang="en-GB" sz="2500" dirty="0"/>
              <a:t>Recognition of project team members and other stakeholders</a:t>
            </a:r>
          </a:p>
          <a:p>
            <a:pPr marL="0" indent="0">
              <a:buNone/>
            </a:pPr>
            <a:r>
              <a:rPr lang="en-GB" sz="2500" dirty="0"/>
              <a:t>Cultural and economic benefits</a:t>
            </a:r>
          </a:p>
          <a:p>
            <a:pPr marL="971550" lvl="1" indent="-514350">
              <a:buFont typeface="+mj-lt"/>
              <a:buAutoNum type="arabicPeriod" startAt="10"/>
            </a:pPr>
            <a:r>
              <a:rPr lang="en-GB" sz="2500" dirty="0"/>
              <a:t>fostering SoTL culture</a:t>
            </a:r>
          </a:p>
          <a:p>
            <a:pPr marL="971550" lvl="1" indent="-514350">
              <a:buFont typeface="+mj-lt"/>
              <a:buAutoNum type="arabicPeriod" startAt="10"/>
            </a:pPr>
            <a:r>
              <a:rPr lang="en-GB" sz="2500" dirty="0"/>
              <a:t>financial implications</a:t>
            </a:r>
          </a:p>
          <a:p>
            <a:pPr marL="971550" lvl="1" indent="-514350">
              <a:buFont typeface="+mj-lt"/>
              <a:buAutoNum type="arabicPeriod" startAt="10"/>
            </a:pPr>
            <a:r>
              <a:rPr lang="en-GB" sz="2500" dirty="0"/>
              <a:t>funding opportunities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4A1138-D916-7BFC-CA7F-733077FDAC49}"/>
              </a:ext>
            </a:extLst>
          </p:cNvPr>
          <p:cNvSpPr txBox="1"/>
          <p:nvPr/>
        </p:nvSpPr>
        <p:spPr>
          <a:xfrm>
            <a:off x="755317" y="6258849"/>
            <a:ext cx="107118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Minocha, S. </a:t>
            </a:r>
            <a:r>
              <a:rPr lang="en-GB" sz="1200" b="0" i="0" u="none" strike="noStrike" dirty="0">
                <a:effectLst/>
                <a:latin typeface="Poppins" pitchFamily="2" charset="77"/>
                <a:cs typeface="Poppins" pitchFamily="2" charset="77"/>
              </a:rPr>
              <a:t>and Collins, T. 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(2023). </a:t>
            </a:r>
            <a:r>
              <a:rPr lang="en-GB" sz="1200" b="0" i="1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SoTL Impact evaluation workbook.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The Open University, Milton Keynes, UK. </a:t>
            </a:r>
            <a:r>
              <a:rPr lang="en-GB" sz="120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Available from: </a:t>
            </a:r>
            <a:r>
              <a:rPr lang="en-GB" sz="120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  <a:hlinkClick r:id="rId3"/>
              </a:rPr>
              <a:t>https://oro.open.ac.uk/87489/</a:t>
            </a:r>
            <a:endParaRPr lang="en-GB" sz="1200" i="0" u="none" strike="noStrike" dirty="0">
              <a:solidFill>
                <a:srgbClr val="000000"/>
              </a:solidFill>
              <a:effectLst/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1605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6D2C83-735D-ABBD-E496-4A5C5EF178DC}"/>
              </a:ext>
            </a:extLst>
          </p:cNvPr>
          <p:cNvSpPr/>
          <p:nvPr/>
        </p:nvSpPr>
        <p:spPr>
          <a:xfrm>
            <a:off x="334108" y="1538658"/>
            <a:ext cx="2051899" cy="80009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What are the human, financial and organisational resources required to achieve the desired outcomes?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487FF0-1994-BFE9-31DE-1124D524F016}"/>
              </a:ext>
            </a:extLst>
          </p:cNvPr>
          <p:cNvSpPr txBox="1"/>
          <p:nvPr/>
        </p:nvSpPr>
        <p:spPr>
          <a:xfrm>
            <a:off x="962519" y="1071120"/>
            <a:ext cx="929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Inputs</a:t>
            </a:r>
            <a:r>
              <a:rPr lang="en-GB" sz="16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76999A-8472-B4F4-9B65-3BF72013D31D}"/>
              </a:ext>
            </a:extLst>
          </p:cNvPr>
          <p:cNvSpPr txBox="1"/>
          <p:nvPr/>
        </p:nvSpPr>
        <p:spPr>
          <a:xfrm>
            <a:off x="3243677" y="1071120"/>
            <a:ext cx="1247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Activities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FF6F97-85CF-B74B-F06D-C4BFEF185F77}"/>
              </a:ext>
            </a:extLst>
          </p:cNvPr>
          <p:cNvSpPr txBox="1"/>
          <p:nvPr/>
        </p:nvSpPr>
        <p:spPr>
          <a:xfrm>
            <a:off x="5662860" y="1071120"/>
            <a:ext cx="1134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Outputs</a:t>
            </a:r>
            <a:r>
              <a:rPr lang="en-GB" sz="16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6C8E83-C9CF-3589-E283-6708DE9851D3}"/>
              </a:ext>
            </a:extLst>
          </p:cNvPr>
          <p:cNvSpPr txBox="1"/>
          <p:nvPr/>
        </p:nvSpPr>
        <p:spPr>
          <a:xfrm>
            <a:off x="7700868" y="1071120"/>
            <a:ext cx="135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Outcomes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9C6252-D313-C4AA-982E-AF182D2E1CF3}"/>
              </a:ext>
            </a:extLst>
          </p:cNvPr>
          <p:cNvSpPr txBox="1"/>
          <p:nvPr/>
        </p:nvSpPr>
        <p:spPr>
          <a:xfrm>
            <a:off x="10361848" y="1071120"/>
            <a:ext cx="1010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Impact</a:t>
            </a:r>
            <a:r>
              <a:rPr lang="en-GB" sz="1600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F4974D-C347-E431-2309-B54DD7155777}"/>
              </a:ext>
            </a:extLst>
          </p:cNvPr>
          <p:cNvSpPr/>
          <p:nvPr/>
        </p:nvSpPr>
        <p:spPr>
          <a:xfrm>
            <a:off x="2712415" y="1538656"/>
            <a:ext cx="2051899" cy="8000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400" dirty="0">
                <a:solidFill>
                  <a:schemeClr val="tx1"/>
                </a:solidFill>
                <a:cs typeface="Arial" panose="020B0604020202020204" pitchFamily="34" charset="0"/>
              </a:rPr>
              <a:t>Activities that will mobilise the inputs to produce outputs.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125F9F-F20B-E75F-1BF9-36189B556EAD}"/>
              </a:ext>
            </a:extLst>
          </p:cNvPr>
          <p:cNvSpPr/>
          <p:nvPr/>
        </p:nvSpPr>
        <p:spPr>
          <a:xfrm>
            <a:off x="5090722" y="1538657"/>
            <a:ext cx="2051899" cy="8000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What are the results or deliverables of the activities relevant to the achievement of the outcomes?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4DAAF7-6DE7-BB14-EE5A-19D9BFC28AA4}"/>
              </a:ext>
            </a:extLst>
          </p:cNvPr>
          <p:cNvSpPr/>
          <p:nvPr/>
        </p:nvSpPr>
        <p:spPr>
          <a:xfrm>
            <a:off x="7469029" y="1538656"/>
            <a:ext cx="2051899" cy="8000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Short and medium-term outcomes which must be in place for the long-term goals to be achieved.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3C12AD-C3BE-A0BF-6AED-90C8E0E765D1}"/>
              </a:ext>
            </a:extLst>
          </p:cNvPr>
          <p:cNvSpPr/>
          <p:nvPr/>
        </p:nvSpPr>
        <p:spPr>
          <a:xfrm>
            <a:off x="9861678" y="1538656"/>
            <a:ext cx="2051899" cy="8000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100" dirty="0">
                <a:solidFill>
                  <a:schemeClr val="tx1"/>
                </a:solidFill>
              </a:rPr>
              <a:t>What are the long-term goals which relate to the ‘problem’? What will result from the removal of the problem?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43D6E3-77E8-966A-2729-B543E75BBBD5}"/>
              </a:ext>
            </a:extLst>
          </p:cNvPr>
          <p:cNvSpPr/>
          <p:nvPr/>
        </p:nvSpPr>
        <p:spPr>
          <a:xfrm>
            <a:off x="334108" y="2587873"/>
            <a:ext cx="2051899" cy="80009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endParaRPr lang="en-GB" sz="1200" dirty="0">
              <a:cs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366D97-2B54-44A0-64E5-1A0E54EA6AEC}"/>
              </a:ext>
            </a:extLst>
          </p:cNvPr>
          <p:cNvSpPr/>
          <p:nvPr/>
        </p:nvSpPr>
        <p:spPr>
          <a:xfrm>
            <a:off x="2712415" y="2587872"/>
            <a:ext cx="2051899" cy="8000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GB" sz="1200" dirty="0">
                <a:cs typeface="Calibri"/>
              </a:rPr>
              <a:t>???</a:t>
            </a:r>
          </a:p>
          <a:p>
            <a:endParaRPr lang="en-GB" sz="1200" dirty="0">
              <a:solidFill>
                <a:schemeClr val="bg1"/>
              </a:solidFill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52337A-6C52-9CB9-1A8E-48F5D735CBBC}"/>
              </a:ext>
            </a:extLst>
          </p:cNvPr>
          <p:cNvSpPr/>
          <p:nvPr/>
        </p:nvSpPr>
        <p:spPr>
          <a:xfrm>
            <a:off x="5090722" y="2587873"/>
            <a:ext cx="2051899" cy="8000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200" dirty="0">
                <a:solidFill>
                  <a:schemeClr val="tx1"/>
                </a:solidFill>
              </a:rPr>
              <a:t>???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</a:rPr>
              <a:t>…</a:t>
            </a:r>
          </a:p>
          <a:p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E4FDD6-0BD7-8B1D-6F45-BC5BEF9CA335}"/>
              </a:ext>
            </a:extLst>
          </p:cNvPr>
          <p:cNvSpPr/>
          <p:nvPr/>
        </p:nvSpPr>
        <p:spPr>
          <a:xfrm>
            <a:off x="7469029" y="2587872"/>
            <a:ext cx="2051899" cy="8000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200" b="1" dirty="0">
                <a:solidFill>
                  <a:schemeClr val="tx1"/>
                </a:solidFill>
              </a:rPr>
              <a:t>???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DB180B-1FFB-CC38-EE4D-BAF63101F11C}"/>
              </a:ext>
            </a:extLst>
          </p:cNvPr>
          <p:cNvSpPr/>
          <p:nvPr/>
        </p:nvSpPr>
        <p:spPr>
          <a:xfrm>
            <a:off x="9861678" y="2587872"/>
            <a:ext cx="2051899" cy="8000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200" dirty="0">
                <a:solidFill>
                  <a:schemeClr val="tx1"/>
                </a:solidFill>
              </a:rPr>
              <a:t>???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6895F4-7917-1B7E-0D46-2CC83E6DC011}"/>
              </a:ext>
            </a:extLst>
          </p:cNvPr>
          <p:cNvSpPr/>
          <p:nvPr/>
        </p:nvSpPr>
        <p:spPr>
          <a:xfrm>
            <a:off x="313436" y="3637088"/>
            <a:ext cx="2051899" cy="80009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endParaRPr lang="en-GB" sz="1200" dirty="0">
              <a:ea typeface="+mn-lt"/>
              <a:cs typeface="+mn-lt"/>
            </a:endParaRPr>
          </a:p>
          <a:p>
            <a:endParaRPr lang="en-GB" sz="1200" dirty="0">
              <a:ea typeface="+mn-lt"/>
              <a:cs typeface="+mn-lt"/>
            </a:endParaRPr>
          </a:p>
          <a:p>
            <a:r>
              <a:rPr lang="en-GB" sz="1200" dirty="0"/>
              <a:t>???</a:t>
            </a:r>
            <a:endParaRPr lang="en-GB" sz="1200" dirty="0">
              <a:cs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56EB9-03A9-B734-3541-7D2A57729A96}"/>
              </a:ext>
            </a:extLst>
          </p:cNvPr>
          <p:cNvSpPr/>
          <p:nvPr/>
        </p:nvSpPr>
        <p:spPr>
          <a:xfrm>
            <a:off x="2691743" y="3637087"/>
            <a:ext cx="2051899" cy="8000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200" dirty="0">
                <a:solidFill>
                  <a:schemeClr val="bg1"/>
                </a:solidFill>
              </a:rPr>
              <a:t>???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6441CD-B7EC-8050-32E2-5C5297ACB751}"/>
              </a:ext>
            </a:extLst>
          </p:cNvPr>
          <p:cNvSpPr/>
          <p:nvPr/>
        </p:nvSpPr>
        <p:spPr>
          <a:xfrm>
            <a:off x="5070050" y="3637088"/>
            <a:ext cx="2051899" cy="8000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200" dirty="0">
                <a:solidFill>
                  <a:schemeClr val="tx1"/>
                </a:solidFill>
              </a:rPr>
              <a:t>???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</a:rPr>
              <a:t>…</a:t>
            </a:r>
          </a:p>
          <a:p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04B2DC-5387-BDAB-1381-075C86ED7E4B}"/>
              </a:ext>
            </a:extLst>
          </p:cNvPr>
          <p:cNvSpPr/>
          <p:nvPr/>
        </p:nvSpPr>
        <p:spPr>
          <a:xfrm>
            <a:off x="7448357" y="3637087"/>
            <a:ext cx="2051899" cy="8000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200" b="1" dirty="0">
                <a:solidFill>
                  <a:schemeClr val="tx1"/>
                </a:solidFill>
              </a:rPr>
              <a:t>???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4906FD-6F8C-D076-4601-288757D727E2}"/>
              </a:ext>
            </a:extLst>
          </p:cNvPr>
          <p:cNvSpPr/>
          <p:nvPr/>
        </p:nvSpPr>
        <p:spPr>
          <a:xfrm>
            <a:off x="9841006" y="3637087"/>
            <a:ext cx="2051899" cy="8000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200" dirty="0">
                <a:solidFill>
                  <a:schemeClr val="tx1"/>
                </a:solidFill>
              </a:rPr>
              <a:t>???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835912-2626-2A85-E691-9810315CDA0D}"/>
              </a:ext>
            </a:extLst>
          </p:cNvPr>
          <p:cNvSpPr/>
          <p:nvPr/>
        </p:nvSpPr>
        <p:spPr>
          <a:xfrm>
            <a:off x="313436" y="4686302"/>
            <a:ext cx="2051899" cy="80009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200" dirty="0"/>
              <a:t>???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558C3D-F560-5FD0-7E3A-29D2FC9DF9CC}"/>
              </a:ext>
            </a:extLst>
          </p:cNvPr>
          <p:cNvSpPr/>
          <p:nvPr/>
        </p:nvSpPr>
        <p:spPr>
          <a:xfrm>
            <a:off x="2691743" y="4686301"/>
            <a:ext cx="2051899" cy="8000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200" dirty="0">
                <a:solidFill>
                  <a:schemeClr val="bg1"/>
                </a:solidFill>
              </a:rPr>
              <a:t>???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A3FD4C-0399-E5F1-68D1-F88069500C51}"/>
              </a:ext>
            </a:extLst>
          </p:cNvPr>
          <p:cNvSpPr/>
          <p:nvPr/>
        </p:nvSpPr>
        <p:spPr>
          <a:xfrm>
            <a:off x="5070050" y="4686302"/>
            <a:ext cx="2051899" cy="8000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200" dirty="0">
                <a:solidFill>
                  <a:schemeClr val="tx1"/>
                </a:solidFill>
              </a:rPr>
              <a:t>???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</a:rPr>
              <a:t>…</a:t>
            </a:r>
          </a:p>
          <a:p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BECCD6C-0FBC-0D16-FF89-F7392FFB1C57}"/>
              </a:ext>
            </a:extLst>
          </p:cNvPr>
          <p:cNvSpPr/>
          <p:nvPr/>
        </p:nvSpPr>
        <p:spPr>
          <a:xfrm>
            <a:off x="7448357" y="4686301"/>
            <a:ext cx="2051899" cy="8000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200" b="1" dirty="0">
                <a:solidFill>
                  <a:schemeClr val="tx1"/>
                </a:solidFill>
              </a:rPr>
              <a:t>???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0E8522-1ED4-70A2-7796-4227DECA52C1}"/>
              </a:ext>
            </a:extLst>
          </p:cNvPr>
          <p:cNvSpPr/>
          <p:nvPr/>
        </p:nvSpPr>
        <p:spPr>
          <a:xfrm>
            <a:off x="9841006" y="4686301"/>
            <a:ext cx="2051899" cy="8000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200" dirty="0">
                <a:solidFill>
                  <a:schemeClr val="tx1"/>
                </a:solidFill>
              </a:rPr>
              <a:t>???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F8F898-94A9-33EA-F9A5-019A145789CB}"/>
              </a:ext>
            </a:extLst>
          </p:cNvPr>
          <p:cNvSpPr/>
          <p:nvPr/>
        </p:nvSpPr>
        <p:spPr>
          <a:xfrm>
            <a:off x="313436" y="5735516"/>
            <a:ext cx="2051899" cy="80009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200" dirty="0"/>
              <a:t>???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C41D02-3E1A-D293-00E5-CED00B56CCDA}"/>
              </a:ext>
            </a:extLst>
          </p:cNvPr>
          <p:cNvSpPr/>
          <p:nvPr/>
        </p:nvSpPr>
        <p:spPr>
          <a:xfrm>
            <a:off x="2691743" y="5735516"/>
            <a:ext cx="2051899" cy="8000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200" dirty="0">
                <a:solidFill>
                  <a:schemeClr val="bg1"/>
                </a:solidFill>
              </a:rPr>
              <a:t>???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C58CD4-AA9E-83D4-4336-0F94FDA0DB7D}"/>
              </a:ext>
            </a:extLst>
          </p:cNvPr>
          <p:cNvSpPr/>
          <p:nvPr/>
        </p:nvSpPr>
        <p:spPr>
          <a:xfrm>
            <a:off x="5070050" y="5735516"/>
            <a:ext cx="2051899" cy="8000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200" dirty="0">
                <a:solidFill>
                  <a:schemeClr val="tx1"/>
                </a:solidFill>
              </a:rPr>
              <a:t>???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</a:rPr>
              <a:t>…</a:t>
            </a:r>
          </a:p>
          <a:p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30BB4C-3DA1-16FD-1D43-3F327A026455}"/>
              </a:ext>
            </a:extLst>
          </p:cNvPr>
          <p:cNvSpPr/>
          <p:nvPr/>
        </p:nvSpPr>
        <p:spPr>
          <a:xfrm>
            <a:off x="7448357" y="5735515"/>
            <a:ext cx="2051899" cy="8000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200" b="1" dirty="0">
                <a:solidFill>
                  <a:schemeClr val="tx1"/>
                </a:solidFill>
              </a:rPr>
              <a:t>???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ABABAD9-63F8-5DAB-6A93-88AB52FE70DC}"/>
              </a:ext>
            </a:extLst>
          </p:cNvPr>
          <p:cNvSpPr/>
          <p:nvPr/>
        </p:nvSpPr>
        <p:spPr>
          <a:xfrm>
            <a:off x="9861678" y="5735515"/>
            <a:ext cx="2051899" cy="8000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200" dirty="0">
                <a:solidFill>
                  <a:schemeClr val="tx1"/>
                </a:solidFill>
              </a:rPr>
              <a:t>???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C13565-18C2-907B-832C-9BC0A82F6CC7}"/>
              </a:ext>
            </a:extLst>
          </p:cNvPr>
          <p:cNvSpPr txBox="1"/>
          <p:nvPr/>
        </p:nvSpPr>
        <p:spPr>
          <a:xfrm>
            <a:off x="334108" y="104175"/>
            <a:ext cx="113659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F26522"/>
                </a:solidFill>
              </a:rPr>
              <a:t>6 &amp; 7. </a:t>
            </a:r>
            <a:r>
              <a:rPr lang="en-GB" sz="3200" dirty="0">
                <a:solidFill>
                  <a:srgbClr val="1D639B"/>
                </a:solidFill>
              </a:rPr>
              <a:t>Backward and forward mapping to develop pathways to impact</a:t>
            </a:r>
          </a:p>
        </p:txBody>
      </p:sp>
    </p:spTree>
    <p:extLst>
      <p:ext uri="{BB962C8B-B14F-4D97-AF65-F5344CB8AC3E}">
        <p14:creationId xmlns:p14="http://schemas.microsoft.com/office/powerpoint/2010/main" val="39242235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2677-2AA9-ACDF-8B8D-27B6F0BEE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845" y="149153"/>
            <a:ext cx="10515600" cy="1325563"/>
          </a:xfrm>
        </p:spPr>
        <p:txBody>
          <a:bodyPr/>
          <a:lstStyle/>
          <a:p>
            <a:r>
              <a:rPr lang="en-GB" dirty="0"/>
              <a:t>Finalising the </a:t>
            </a:r>
            <a:r>
              <a:rPr lang="en-GB" i="1" dirty="0"/>
              <a:t>first draft </a:t>
            </a:r>
            <a:r>
              <a:rPr lang="en-GB" dirty="0"/>
              <a:t>of ToC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3A45D-2C76-B02E-674F-E99423628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845" y="1215736"/>
            <a:ext cx="10515600" cy="5058929"/>
          </a:xfrm>
        </p:spPr>
        <p:txBody>
          <a:bodyPr>
            <a:normAutofit/>
          </a:bodyPr>
          <a:lstStyle/>
          <a:p>
            <a:r>
              <a:rPr lang="en-GB" sz="3400" dirty="0"/>
              <a:t>Plot the outcomes (and </a:t>
            </a:r>
            <a:r>
              <a:rPr lang="en-GB" sz="3400" dirty="0">
                <a:solidFill>
                  <a:srgbClr val="1D639B"/>
                </a:solidFill>
              </a:rPr>
              <a:t>indicators</a:t>
            </a:r>
            <a:r>
              <a:rPr lang="en-GB" sz="3400" dirty="0"/>
              <a:t>) and impact against a </a:t>
            </a:r>
            <a:r>
              <a:rPr lang="en-GB" sz="3400" dirty="0">
                <a:solidFill>
                  <a:srgbClr val="1D639B"/>
                </a:solidFill>
              </a:rPr>
              <a:t>time-line</a:t>
            </a:r>
            <a:r>
              <a:rPr lang="en-GB" sz="3400" dirty="0"/>
              <a:t> (for example, 6-12 months, 12-18 months, in 2 years, in 5 years, and so on): see the next slide</a:t>
            </a:r>
          </a:p>
          <a:p>
            <a:r>
              <a:rPr lang="en-GB" sz="3400" dirty="0"/>
              <a:t>Plan how the </a:t>
            </a:r>
            <a:r>
              <a:rPr lang="en-GB" sz="3400" dirty="0">
                <a:solidFill>
                  <a:srgbClr val="1D639B"/>
                </a:solidFill>
              </a:rPr>
              <a:t>outcomes</a:t>
            </a:r>
            <a:r>
              <a:rPr lang="en-GB" sz="3400" dirty="0"/>
              <a:t> and </a:t>
            </a:r>
            <a:r>
              <a:rPr lang="en-GB" sz="3400" dirty="0">
                <a:solidFill>
                  <a:srgbClr val="1D639B"/>
                </a:solidFill>
              </a:rPr>
              <a:t>impact</a:t>
            </a:r>
            <a:r>
              <a:rPr lang="en-GB" sz="3400" dirty="0"/>
              <a:t> will be monitored and evaluated.</a:t>
            </a:r>
          </a:p>
          <a:p>
            <a:r>
              <a:rPr lang="en-GB" sz="3400" dirty="0"/>
              <a:t>Document </a:t>
            </a:r>
            <a:r>
              <a:rPr lang="en-GB" sz="3400" dirty="0">
                <a:solidFill>
                  <a:srgbClr val="1D639B"/>
                </a:solidFill>
              </a:rPr>
              <a:t>assumptions</a:t>
            </a:r>
            <a:r>
              <a:rPr lang="en-GB" sz="3400" dirty="0"/>
              <a:t>, </a:t>
            </a:r>
            <a:r>
              <a:rPr lang="en-GB" sz="3400" dirty="0">
                <a:solidFill>
                  <a:srgbClr val="1D639B"/>
                </a:solidFill>
              </a:rPr>
              <a:t>barriers</a:t>
            </a:r>
            <a:r>
              <a:rPr lang="en-GB" sz="3400" dirty="0"/>
              <a:t> and </a:t>
            </a:r>
            <a:r>
              <a:rPr lang="en-GB" sz="3400" dirty="0">
                <a:solidFill>
                  <a:srgbClr val="1D639B"/>
                </a:solidFill>
              </a:rPr>
              <a:t>risks</a:t>
            </a:r>
            <a:r>
              <a:rPr lang="en-GB" sz="3400" dirty="0"/>
              <a:t> for the individual pathways</a:t>
            </a:r>
          </a:p>
          <a:p>
            <a:pPr marL="0" indent="0">
              <a:buNone/>
            </a:pPr>
            <a:endParaRPr lang="en-GB" sz="3400" dirty="0"/>
          </a:p>
          <a:p>
            <a:pPr marL="0" indent="0">
              <a:buNone/>
            </a:pPr>
            <a:endParaRPr lang="en-GB" sz="3800" dirty="0"/>
          </a:p>
          <a:p>
            <a:endParaRPr lang="en-GB" sz="3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873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501B39D6-3E4C-4212-8A31-357EDE6CB949}"/>
              </a:ext>
            </a:extLst>
          </p:cNvPr>
          <p:cNvCxnSpPr>
            <a:cxnSpLocks/>
          </p:cNvCxnSpPr>
          <p:nvPr/>
        </p:nvCxnSpPr>
        <p:spPr>
          <a:xfrm>
            <a:off x="-3279" y="117249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6C2557F-1121-4FC1-A963-D9ACD49D96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393830"/>
              </p:ext>
            </p:extLst>
          </p:nvPr>
        </p:nvGraphicFramePr>
        <p:xfrm>
          <a:off x="558341" y="1172499"/>
          <a:ext cx="11068760" cy="5244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3752">
                  <a:extLst>
                    <a:ext uri="{9D8B030D-6E8A-4147-A177-3AD203B41FA5}">
                      <a16:colId xmlns:a16="http://schemas.microsoft.com/office/drawing/2014/main" val="2748706107"/>
                    </a:ext>
                  </a:extLst>
                </a:gridCol>
                <a:gridCol w="2213752">
                  <a:extLst>
                    <a:ext uri="{9D8B030D-6E8A-4147-A177-3AD203B41FA5}">
                      <a16:colId xmlns:a16="http://schemas.microsoft.com/office/drawing/2014/main" val="221431027"/>
                    </a:ext>
                  </a:extLst>
                </a:gridCol>
                <a:gridCol w="2213752">
                  <a:extLst>
                    <a:ext uri="{9D8B030D-6E8A-4147-A177-3AD203B41FA5}">
                      <a16:colId xmlns:a16="http://schemas.microsoft.com/office/drawing/2014/main" val="360383550"/>
                    </a:ext>
                  </a:extLst>
                </a:gridCol>
                <a:gridCol w="2213752">
                  <a:extLst>
                    <a:ext uri="{9D8B030D-6E8A-4147-A177-3AD203B41FA5}">
                      <a16:colId xmlns:a16="http://schemas.microsoft.com/office/drawing/2014/main" val="3605812158"/>
                    </a:ext>
                  </a:extLst>
                </a:gridCol>
                <a:gridCol w="2213752">
                  <a:extLst>
                    <a:ext uri="{9D8B030D-6E8A-4147-A177-3AD203B41FA5}">
                      <a16:colId xmlns:a16="http://schemas.microsoft.com/office/drawing/2014/main" val="195766348"/>
                    </a:ext>
                  </a:extLst>
                </a:gridCol>
              </a:tblGrid>
              <a:tr h="583754">
                <a:tc>
                  <a:txBody>
                    <a:bodyPr/>
                    <a:lstStyle/>
                    <a:p>
                      <a:r>
                        <a:rPr lang="en-GB" dirty="0"/>
                        <a:t>Outcome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Short term indicator (6-10 months)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Medium term indicator (12-18 months)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19156"/>
                  </a:ext>
                </a:extLst>
              </a:tr>
              <a:tr h="598146">
                <a:tc>
                  <a:txBody>
                    <a:bodyPr/>
                    <a:lstStyle/>
                    <a:p>
                      <a:r>
                        <a:rPr lang="en-GB" sz="1400" i="1" dirty="0"/>
                        <a:t>List each of the intermediate outcomes from your Theory of Change diagram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Describe the milestone or progress measure you will use to demonstrate your progress towards this outcome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Describe the methodology used to capture this progress measure.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Describe the milestone or progress measure you will use to demonstrate your progress towards this outcome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Describe the methodology used to capture this progress measure.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759365"/>
                  </a:ext>
                </a:extLst>
              </a:tr>
              <a:tr h="58375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767745"/>
                  </a:ext>
                </a:extLst>
              </a:tr>
              <a:tr h="58375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927079"/>
                  </a:ext>
                </a:extLst>
              </a:tr>
              <a:tr h="58375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262104"/>
                  </a:ext>
                </a:extLst>
              </a:tr>
              <a:tr h="58375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095822"/>
                  </a:ext>
                </a:extLst>
              </a:tr>
              <a:tr h="58375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787050"/>
                  </a:ext>
                </a:extLst>
              </a:tr>
              <a:tr h="58375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4025596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2B822450-0A25-78CE-A39B-DE99F8676725}"/>
              </a:ext>
            </a:extLst>
          </p:cNvPr>
          <p:cNvSpPr txBox="1">
            <a:spLocks/>
          </p:cNvSpPr>
          <p:nvPr/>
        </p:nvSpPr>
        <p:spPr>
          <a:xfrm>
            <a:off x="395288" y="322822"/>
            <a:ext cx="10515600" cy="7529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1D639B"/>
                </a:solidFill>
              </a:rPr>
              <a:t>Outcome evaluation plan – a template </a:t>
            </a:r>
            <a:endParaRPr lang="en-US" dirty="0">
              <a:solidFill>
                <a:srgbClr val="1D639B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CC3DEF-AEA4-6976-F422-9FDA826970F6}"/>
              </a:ext>
            </a:extLst>
          </p:cNvPr>
          <p:cNvSpPr txBox="1"/>
          <p:nvPr/>
        </p:nvSpPr>
        <p:spPr>
          <a:xfrm>
            <a:off x="478029" y="6489050"/>
            <a:ext cx="118178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effectLst/>
                <a:latin typeface="Poppins" pitchFamily="2" charset="77"/>
                <a:cs typeface="Poppins" pitchFamily="2" charset="77"/>
              </a:rPr>
              <a:t>Template attribution: The Royal Academy of Engineering, UK</a:t>
            </a:r>
            <a:endParaRPr lang="en-GB" sz="120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753116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4DD6F-20DC-2D14-2D54-E54261491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D3A7B-5657-A166-E713-24FEB5723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1553"/>
            <a:ext cx="10515600" cy="4351338"/>
          </a:xfrm>
        </p:spPr>
        <p:txBody>
          <a:bodyPr/>
          <a:lstStyle/>
          <a:p>
            <a:r>
              <a:rPr lang="en-GB" sz="3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Assumptions imply the various conditions on which the project’s success will rely on. </a:t>
            </a:r>
          </a:p>
          <a:p>
            <a:r>
              <a:rPr lang="en-GB" sz="3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Assumptions are the necessary conditions for change, or the “underlying conditions or resources that need to exist for planned change to occur”. </a:t>
            </a:r>
          </a:p>
          <a:p>
            <a:r>
              <a:rPr lang="en-GB" sz="3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If the assumptions hold true, the expectation is that results will be achieved.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944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4DD6F-20DC-2D14-2D54-E54261491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D3A7B-5657-A166-E713-24FEB5723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4680"/>
            <a:ext cx="10515600" cy="4351338"/>
          </a:xfrm>
        </p:spPr>
        <p:txBody>
          <a:bodyPr/>
          <a:lstStyle/>
          <a:p>
            <a:r>
              <a:rPr lang="en-GB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What factors can undermine the success of your project? </a:t>
            </a:r>
          </a:p>
          <a:p>
            <a:r>
              <a:rPr lang="en-GB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What are the risks to activities not working as planned? </a:t>
            </a:r>
          </a:p>
          <a:p>
            <a:r>
              <a:rPr lang="en-GB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What are the risks to impacts not being achieved, or leading to negative or unintended consequences?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530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2677-2AA9-ACDF-8B8D-27B6F0BEE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79" y="52692"/>
            <a:ext cx="10515600" cy="1100700"/>
          </a:xfrm>
        </p:spPr>
        <p:txBody>
          <a:bodyPr/>
          <a:lstStyle/>
          <a:p>
            <a:r>
              <a:rPr lang="en-GB" dirty="0"/>
              <a:t>Tip for documentation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3A45D-2C76-B02E-674F-E99423628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79" y="1618238"/>
            <a:ext cx="4544270" cy="3435350"/>
          </a:xfrm>
        </p:spPr>
        <p:txBody>
          <a:bodyPr>
            <a:normAutofit/>
          </a:bodyPr>
          <a:lstStyle/>
          <a:p>
            <a:r>
              <a:rPr lang="en-GB" sz="3000" dirty="0"/>
              <a:t>Each element of the ToC such as inputs, activities, outputs, etc. can be presented through a summary table and a narrative</a:t>
            </a:r>
          </a:p>
          <a:p>
            <a:pPr marL="0" indent="0">
              <a:buNone/>
            </a:pPr>
            <a:endParaRPr lang="en-GB" sz="3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14551E-97A2-2A5A-6786-19D414142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134" y="973570"/>
            <a:ext cx="6574002" cy="4405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0C9941-09DA-E657-CD6F-2D1FC77D2CB7}"/>
              </a:ext>
            </a:extLst>
          </p:cNvPr>
          <p:cNvSpPr txBox="1"/>
          <p:nvPr/>
        </p:nvSpPr>
        <p:spPr>
          <a:xfrm>
            <a:off x="696191" y="6241990"/>
            <a:ext cx="10958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Poppins" panose="00000500000000000000" pitchFamily="2" charset="0"/>
                <a:cs typeface="Poppins" panose="00000500000000000000" pitchFamily="2" charset="0"/>
              </a:rPr>
              <a:t>Royal Academy of Engineering Pilot Inclusive Leadership Programme Theory of Change, </a:t>
            </a:r>
            <a:r>
              <a:rPr lang="en-GB" sz="1200" dirty="0"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https://raeng.org.uk/media/iqxdct0s/logic-model-and-theory-of-change-narrative.pdf</a:t>
            </a:r>
            <a:endParaRPr lang="en-GB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8710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7201EA-1090-47B2-A4A1-6D2598E33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en-US" sz="5200" dirty="0"/>
              <a:t>Over to you</a:t>
            </a:r>
          </a:p>
        </p:txBody>
      </p:sp>
      <p:graphicFrame>
        <p:nvGraphicFramePr>
          <p:cNvPr id="7" name="Text Placeholder 3">
            <a:extLst>
              <a:ext uri="{FF2B5EF4-FFF2-40B4-BE49-F238E27FC236}">
                <a16:creationId xmlns:a16="http://schemas.microsoft.com/office/drawing/2014/main" id="{0EE48CDC-1502-1115-11E9-F4A18F54D5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4165666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AFEF981-396F-439D-97FB-0EE5291056DB}"/>
              </a:ext>
            </a:extLst>
          </p:cNvPr>
          <p:cNvSpPr txBox="1"/>
          <p:nvPr/>
        </p:nvSpPr>
        <p:spPr>
          <a:xfrm>
            <a:off x="838199" y="6237608"/>
            <a:ext cx="1119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Poppins" pitchFamily="2" charset="77"/>
                <a:cs typeface="Poppins" pitchFamily="2" charset="77"/>
              </a:rPr>
              <a:t>I have taken these prompts from a presentation by Dr Jon Rainford, WELS which he kindly shared with me: ‘Evaluating what we do: Creative forms of evidence generation’. </a:t>
            </a:r>
          </a:p>
        </p:txBody>
      </p:sp>
    </p:spTree>
    <p:extLst>
      <p:ext uri="{BB962C8B-B14F-4D97-AF65-F5344CB8AC3E}">
        <p14:creationId xmlns:p14="http://schemas.microsoft.com/office/powerpoint/2010/main" val="28028748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2DBC8-A145-70DB-31EA-B3608B14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868"/>
            <a:ext cx="10515600" cy="1325563"/>
          </a:xfrm>
        </p:spPr>
        <p:txBody>
          <a:bodyPr/>
          <a:lstStyle/>
          <a:p>
            <a:r>
              <a:rPr lang="en-US" dirty="0"/>
              <a:t>Bibliography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618D6-F788-32C5-D37A-32BB1E7F5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8896"/>
            <a:ext cx="10515600" cy="456152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For a list of resources on ‘Theory of Change’, please refer to the notes at the bottom of some of the slides of this presentation and:</a:t>
            </a:r>
          </a:p>
          <a:p>
            <a:r>
              <a:rPr lang="en-US" sz="2400" dirty="0"/>
              <a:t>‘Bibliography sections’ in ‘Impact of Scholarship of Teaching and Learning: A guide for educators’, </a:t>
            </a:r>
            <a:r>
              <a:rPr lang="en-US" sz="2400" dirty="0">
                <a:hlinkClick r:id="rId2"/>
              </a:rPr>
              <a:t>https://oro.open.ac.uk/87489/</a:t>
            </a:r>
            <a:r>
              <a:rPr lang="en-US" sz="2400" dirty="0"/>
              <a:t> and in the workbook ‘Planning for SoTL evaluation workbook’ available as supplementary material at the same ORO (Open Research Repository) link as the ‘guide’ - </a:t>
            </a:r>
            <a:r>
              <a:rPr lang="en-US" sz="2400" dirty="0">
                <a:hlinkClick r:id="rId2"/>
              </a:rPr>
              <a:t>https://oro.open.ac.uk/87489/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0035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2C688-7151-5EB7-C78C-D9F73F7DD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055"/>
            <a:ext cx="10515600" cy="1325563"/>
          </a:xfrm>
        </p:spPr>
        <p:txBody>
          <a:bodyPr/>
          <a:lstStyle/>
          <a:p>
            <a:r>
              <a:rPr lang="en-US" dirty="0"/>
              <a:t>Today’s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E6A02-1830-7B11-2F59-E026C7667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8738"/>
            <a:ext cx="10515600" cy="4733395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sz="3200" dirty="0"/>
              <a:t>Scholarship of Teaching and Learning (#SoTL)</a:t>
            </a:r>
          </a:p>
          <a:p>
            <a:pPr>
              <a:lnSpc>
                <a:spcPct val="120000"/>
              </a:lnSpc>
            </a:pPr>
            <a:r>
              <a:rPr lang="en-US" sz="3200" dirty="0"/>
              <a:t>Impact of SoTL and why it matters?</a:t>
            </a:r>
          </a:p>
          <a:p>
            <a:pPr>
              <a:lnSpc>
                <a:spcPct val="120000"/>
              </a:lnSpc>
            </a:pPr>
            <a:r>
              <a:rPr lang="en-US" sz="3200" dirty="0"/>
              <a:t>Theory of Change (ToC)</a:t>
            </a:r>
          </a:p>
          <a:p>
            <a:pPr>
              <a:lnSpc>
                <a:spcPct val="120000"/>
              </a:lnSpc>
            </a:pPr>
            <a:r>
              <a:rPr lang="en-US" sz="3200" dirty="0"/>
              <a:t>Developing a ToC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200" dirty="0">
                <a:solidFill>
                  <a:srgbClr val="1D639B"/>
                </a:solidFill>
              </a:rPr>
              <a:t>------- break for 10 minutes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1D639B"/>
                </a:solidFill>
              </a:rPr>
              <a:t>--------</a:t>
            </a:r>
          </a:p>
          <a:p>
            <a:pPr>
              <a:lnSpc>
                <a:spcPct val="120000"/>
              </a:lnSpc>
            </a:pPr>
            <a:r>
              <a:rPr lang="en-US" dirty="0"/>
              <a:t>How a ToC helps to plan pathways for impact?</a:t>
            </a:r>
          </a:p>
          <a:p>
            <a:pPr>
              <a:lnSpc>
                <a:spcPct val="120000"/>
              </a:lnSpc>
            </a:pPr>
            <a:r>
              <a:rPr lang="en-US" dirty="0"/>
              <a:t>How a ToC guides impact evaluation and evidence gathering?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9430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2DBC8-A145-70DB-31EA-B3608B14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203"/>
            <a:ext cx="10515600" cy="1325563"/>
          </a:xfrm>
        </p:spPr>
        <p:txBody>
          <a:bodyPr/>
          <a:lstStyle/>
          <a:p>
            <a:r>
              <a:rPr lang="en-US" dirty="0"/>
              <a:t>E-books in OU’s Library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618D6-F788-32C5-D37A-32BB1E7F5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714"/>
            <a:ext cx="10515600" cy="4711652"/>
          </a:xfrm>
        </p:spPr>
        <p:txBody>
          <a:bodyPr>
            <a:noAutofit/>
          </a:bodyPr>
          <a:lstStyle/>
          <a:p>
            <a:r>
              <a:rPr lang="en-US" sz="2400" dirty="0"/>
              <a:t>Simeone, L. (Ed.). (2023). </a:t>
            </a:r>
            <a:r>
              <a:rPr lang="en-US" sz="2400" i="1" dirty="0"/>
              <a:t>Strategic Thinking, Design and the Theory of Change : A Framework for Designing Impactful and Transformational Social Interventions</a:t>
            </a:r>
            <a:r>
              <a:rPr lang="en-US" sz="2400" dirty="0"/>
              <a:t>. Edward Elgar Publishing.</a:t>
            </a:r>
          </a:p>
          <a:p>
            <a:r>
              <a:rPr lang="en-US" sz="2400" dirty="0"/>
              <a:t>Morton, S. and Cook, A. (2022). </a:t>
            </a:r>
            <a:r>
              <a:rPr lang="en-US" sz="2400" i="1" dirty="0"/>
              <a:t>How Do You Know If You Are Making a Difference?: A Practical Handbook for Public Service </a:t>
            </a:r>
            <a:r>
              <a:rPr lang="en-US" sz="2400" i="1" dirty="0" err="1"/>
              <a:t>Organisations</a:t>
            </a:r>
            <a:r>
              <a:rPr lang="en-US" sz="2400" dirty="0"/>
              <a:t> (1st ed.). Policy Press.</a:t>
            </a:r>
          </a:p>
          <a:p>
            <a:r>
              <a:rPr lang="en-US" sz="2400" dirty="0"/>
              <a:t>This book chapter, Research, Impact, and Institutional Actors: Where are the Leaders? And others in the book: </a:t>
            </a:r>
            <a:r>
              <a:rPr lang="en-US" sz="2400" dirty="0" err="1"/>
              <a:t>O’Regan</a:t>
            </a:r>
            <a:r>
              <a:rPr lang="en-US" sz="2400" dirty="0"/>
              <a:t>, N. (2024). </a:t>
            </a:r>
            <a:r>
              <a:rPr lang="en-US" sz="2400" i="1" dirty="0"/>
              <a:t>From Purpose to Impact : The University and Business Partnership</a:t>
            </a:r>
            <a:r>
              <a:rPr lang="en-US" sz="2400" dirty="0"/>
              <a:t>. (1st ed.). Taylor &amp; Francis Group.</a:t>
            </a:r>
          </a:p>
        </p:txBody>
      </p:sp>
    </p:spTree>
    <p:extLst>
      <p:ext uri="{BB962C8B-B14F-4D97-AF65-F5344CB8AC3E}">
        <p14:creationId xmlns:p14="http://schemas.microsoft.com/office/powerpoint/2010/main" val="1615346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6D39E-3711-F5DD-028A-15A1A2C83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8992"/>
            <a:ext cx="10515600" cy="1325563"/>
          </a:xfrm>
        </p:spPr>
        <p:txBody>
          <a:bodyPr/>
          <a:lstStyle/>
          <a:p>
            <a:r>
              <a:rPr lang="en-US" dirty="0"/>
              <a:t>Definition of SoTL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3954C-658F-E957-9AE4-BC12794C0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3621"/>
            <a:ext cx="10515600" cy="4802187"/>
          </a:xfrm>
        </p:spPr>
        <p:txBody>
          <a:bodyPr>
            <a:norm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en-US" dirty="0">
                <a:solidFill>
                  <a:srgbClr val="1D639B"/>
                </a:solidFill>
                <a:effectLst/>
                <a:cs typeface="Poppins" pitchFamily="2" charset="77"/>
              </a:rPr>
              <a:t>‘SoTL’ </a:t>
            </a:r>
            <a:r>
              <a:rPr lang="en-US" dirty="0">
                <a:solidFill>
                  <a:srgbClr val="060645"/>
                </a:solidFill>
                <a:effectLst/>
                <a:cs typeface="Poppins" pitchFamily="2" charset="77"/>
              </a:rPr>
              <a:t>is defined as a </a:t>
            </a:r>
            <a:r>
              <a:rPr lang="en-US" dirty="0">
                <a:solidFill>
                  <a:srgbClr val="1D639B"/>
                </a:solidFill>
                <a:effectLst/>
                <a:cs typeface="Poppins" pitchFamily="2" charset="77"/>
              </a:rPr>
              <a:t>systematic and ethically reasoned investigation </a:t>
            </a:r>
            <a:r>
              <a:rPr lang="en-US" dirty="0">
                <a:solidFill>
                  <a:srgbClr val="060645"/>
                </a:solidFill>
                <a:cs typeface="Poppins" pitchFamily="2" charset="77"/>
              </a:rPr>
              <a:t>o</a:t>
            </a:r>
            <a:r>
              <a:rPr lang="en-US" dirty="0">
                <a:solidFill>
                  <a:srgbClr val="060645"/>
                </a:solidFill>
                <a:effectLst/>
                <a:cs typeface="Poppins" pitchFamily="2" charset="77"/>
              </a:rPr>
              <a:t>f </a:t>
            </a:r>
            <a:r>
              <a:rPr lang="en-US" dirty="0">
                <a:cs typeface="Poppins" pitchFamily="2" charset="77"/>
              </a:rPr>
              <a:t>aspects of teaching and student learning</a:t>
            </a:r>
            <a:r>
              <a:rPr lang="en-US" dirty="0">
                <a:solidFill>
                  <a:srgbClr val="1D639B"/>
                </a:solidFill>
                <a:cs typeface="Poppins" pitchFamily="2" charset="77"/>
              </a:rPr>
              <a:t> </a:t>
            </a:r>
            <a:endParaRPr lang="en-US" dirty="0">
              <a:solidFill>
                <a:srgbClr val="060645"/>
              </a:solidFill>
              <a:effectLst/>
              <a:cs typeface="Poppins" pitchFamily="2" charset="77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en-US" dirty="0">
                <a:solidFill>
                  <a:srgbClr val="060645"/>
                </a:solidFill>
                <a:effectLst/>
                <a:cs typeface="Poppins" pitchFamily="2" charset="77"/>
              </a:rPr>
              <a:t>by </a:t>
            </a:r>
            <a:r>
              <a:rPr lang="en-US" dirty="0">
                <a:solidFill>
                  <a:srgbClr val="1D639B"/>
                </a:solidFill>
                <a:effectLst/>
                <a:cs typeface="Poppins" pitchFamily="2" charset="77"/>
              </a:rPr>
              <a:t>applying disciplinary knowledge, 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dirty="0">
                <a:solidFill>
                  <a:srgbClr val="060645"/>
                </a:solidFill>
                <a:effectLst/>
                <a:cs typeface="Poppins" pitchFamily="2" charset="77"/>
              </a:rPr>
              <a:t>resulting in </a:t>
            </a:r>
            <a:r>
              <a:rPr lang="en-US" dirty="0">
                <a:solidFill>
                  <a:srgbClr val="1D639B"/>
                </a:solidFill>
                <a:effectLst/>
                <a:cs typeface="Poppins" pitchFamily="2" charset="77"/>
              </a:rPr>
              <a:t>reflections and outcomes </a:t>
            </a:r>
            <a:r>
              <a:rPr lang="en-US" dirty="0">
                <a:solidFill>
                  <a:srgbClr val="060645"/>
                </a:solidFill>
                <a:effectLst/>
                <a:cs typeface="Poppins" pitchFamily="2" charset="77"/>
              </a:rPr>
              <a:t>that are </a:t>
            </a:r>
            <a:r>
              <a:rPr lang="en-US" dirty="0">
                <a:solidFill>
                  <a:srgbClr val="1D639B"/>
                </a:solidFill>
                <a:effectLst/>
                <a:cs typeface="Poppins" pitchFamily="2" charset="77"/>
              </a:rPr>
              <a:t>publicly shared for peer-review</a:t>
            </a:r>
            <a:r>
              <a:rPr lang="en-US" dirty="0">
                <a:solidFill>
                  <a:srgbClr val="060645"/>
                </a:solidFill>
                <a:cs typeface="Poppins" pitchFamily="2" charset="77"/>
              </a:rPr>
              <a:t> </a:t>
            </a:r>
            <a:r>
              <a:rPr lang="en-GB" dirty="0"/>
              <a:t>and for others to build upon.</a:t>
            </a:r>
            <a:endParaRPr lang="en-US" dirty="0">
              <a:solidFill>
                <a:srgbClr val="060645"/>
              </a:solidFill>
              <a:effectLst/>
              <a:cs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E56650-F94A-22C6-82C7-6DF790D66369}"/>
              </a:ext>
            </a:extLst>
          </p:cNvPr>
          <p:cNvSpPr txBox="1"/>
          <p:nvPr/>
        </p:nvSpPr>
        <p:spPr>
          <a:xfrm>
            <a:off x="746760" y="6301528"/>
            <a:ext cx="1051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oppins" pitchFamily="2" charset="77"/>
                <a:cs typeface="Poppins" pitchFamily="2" charset="77"/>
              </a:rPr>
              <a:t>‘Scholarship of Teaching and Learning’, </a:t>
            </a:r>
            <a:r>
              <a:rPr lang="en-US" sz="1200" dirty="0">
                <a:latin typeface="Poppins" pitchFamily="2" charset="77"/>
                <a:cs typeface="Poppins" pitchFamily="2" charset="77"/>
                <a:hlinkClick r:id="rId3"/>
              </a:rPr>
              <a:t>https://www.open.edu/openlearn/mod/oucontent/view.php?id=109160&amp;section=1</a:t>
            </a:r>
            <a:endParaRPr lang="en-US" sz="120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1126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179BA-5924-561D-DB86-176834A5A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258" y="106306"/>
            <a:ext cx="10515600" cy="1325563"/>
          </a:xfrm>
        </p:spPr>
        <p:txBody>
          <a:bodyPr/>
          <a:lstStyle/>
          <a:p>
            <a:r>
              <a:rPr lang="en-US" dirty="0"/>
              <a:t>Impact of SoTL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81FDB-4A51-DCFC-109B-55BC01E72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0043"/>
            <a:ext cx="10515600" cy="49271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000" dirty="0"/>
              <a:t>‘At its most simple, </a:t>
            </a:r>
            <a:r>
              <a:rPr lang="en-GB" sz="3000" dirty="0">
                <a:solidFill>
                  <a:srgbClr val="1D639B"/>
                </a:solidFill>
              </a:rPr>
              <a:t>we can define impact as benefit</a:t>
            </a:r>
            <a:r>
              <a:rPr lang="en-GB" sz="3000" dirty="0"/>
              <a:t>. It is surprising how much clarity it brings, when you simply ask yourself “</a:t>
            </a:r>
            <a:r>
              <a:rPr lang="en-GB" sz="3000" dirty="0">
                <a:solidFill>
                  <a:srgbClr val="1D639B"/>
                </a:solidFill>
              </a:rPr>
              <a:t>What was the benefit?”.’</a:t>
            </a:r>
            <a:endParaRPr lang="en-GB" sz="3000" dirty="0"/>
          </a:p>
          <a:p>
            <a:pPr marL="0" indent="0">
              <a:buNone/>
            </a:pPr>
            <a:r>
              <a:rPr lang="en-GB" sz="3000" dirty="0"/>
              <a:t>…impact is the </a:t>
            </a:r>
            <a:r>
              <a:rPr lang="en-GB" sz="3000" dirty="0">
                <a:solidFill>
                  <a:srgbClr val="1D639B"/>
                </a:solidFill>
              </a:rPr>
              <a:t>provable effects (benefits) </a:t>
            </a:r>
            <a:r>
              <a:rPr lang="en-GB" sz="3000" dirty="0"/>
              <a:t>of research in the ‘real world’. </a:t>
            </a:r>
          </a:p>
          <a:p>
            <a:pPr marL="0" indent="0">
              <a:buNone/>
            </a:pPr>
            <a:r>
              <a:rPr lang="en-GB" sz="3000" dirty="0"/>
              <a:t>The impact of a SoTL inquiry implies </a:t>
            </a:r>
            <a:r>
              <a:rPr lang="en-GB" sz="3000" dirty="0">
                <a:solidFill>
                  <a:srgbClr val="1D639B"/>
                </a:solidFill>
              </a:rPr>
              <a:t>demonstrable (</a:t>
            </a:r>
            <a:r>
              <a:rPr lang="en-GB" sz="3000" i="1" dirty="0">
                <a:solidFill>
                  <a:srgbClr val="1D639B"/>
                </a:solidFill>
              </a:rPr>
              <a:t>provable</a:t>
            </a:r>
            <a:r>
              <a:rPr lang="en-GB" sz="3000" dirty="0">
                <a:solidFill>
                  <a:srgbClr val="1D639B"/>
                </a:solidFill>
              </a:rPr>
              <a:t>) benefits to learning and teaching </a:t>
            </a:r>
            <a:r>
              <a:rPr lang="en-GB" sz="3000" dirty="0"/>
              <a:t>that is contributed by the inquiry, or </a:t>
            </a:r>
            <a:r>
              <a:rPr lang="en-GB" sz="3000" dirty="0">
                <a:effectLst/>
              </a:rPr>
              <a:t>caused by and attributable to the SoTL inquiry.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B222B-55D2-BC0D-3DB8-E0491D7FD556}"/>
              </a:ext>
            </a:extLst>
          </p:cNvPr>
          <p:cNvSpPr txBox="1"/>
          <p:nvPr/>
        </p:nvSpPr>
        <p:spPr>
          <a:xfrm>
            <a:off x="748258" y="6154534"/>
            <a:ext cx="109290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200" dirty="0">
                <a:solidFill>
                  <a:srgbClr val="1D1D3E"/>
                </a:solidFill>
                <a:latin typeface="Poppins" pitchFamily="2" charset="77"/>
                <a:cs typeface="Poppins" pitchFamily="2" charset="77"/>
              </a:rPr>
              <a:t>‘What is impact?’, </a:t>
            </a:r>
            <a:r>
              <a:rPr lang="en-GB" sz="1200" dirty="0">
                <a:solidFill>
                  <a:srgbClr val="275B9C"/>
                </a:solidFill>
                <a:latin typeface="Poppins" pitchFamily="2" charset="77"/>
                <a:cs typeface="Poppins" pitchFamily="2" charset="77"/>
                <a:hlinkClick r:id="rId3"/>
              </a:rPr>
              <a:t>https://www.fasttrackimpact.com/what-is-impact-subpage</a:t>
            </a:r>
            <a:r>
              <a:rPr lang="en-GB" sz="1200" dirty="0">
                <a:solidFill>
                  <a:srgbClr val="275B9C"/>
                </a:solidFill>
                <a:latin typeface="Poppins" pitchFamily="2" charset="77"/>
                <a:cs typeface="Poppins" pitchFamily="2" charset="77"/>
              </a:rPr>
              <a:t>; </a:t>
            </a:r>
            <a:r>
              <a:rPr lang="en-US" sz="1200" dirty="0">
                <a:latin typeface="Poppins" pitchFamily="2" charset="77"/>
                <a:cs typeface="Poppins" pitchFamily="2" charset="77"/>
              </a:rPr>
              <a:t>Bayley, J. (2023). </a:t>
            </a:r>
            <a:r>
              <a:rPr lang="en-US" sz="1200" i="1" dirty="0">
                <a:latin typeface="Poppins" pitchFamily="2" charset="77"/>
                <a:cs typeface="Poppins" pitchFamily="2" charset="77"/>
              </a:rPr>
              <a:t>Creating meaningful impact: the essential guide to developing an impact-literate mindse</a:t>
            </a:r>
            <a:r>
              <a:rPr lang="en-US" sz="1200" dirty="0">
                <a:latin typeface="Poppins" pitchFamily="2" charset="77"/>
                <a:cs typeface="Poppins" pitchFamily="2" charset="77"/>
              </a:rPr>
              <a:t>t. Emerald. </a:t>
            </a:r>
            <a:r>
              <a:rPr lang="en-US" sz="1200" dirty="0">
                <a:latin typeface="Poppins" pitchFamily="2" charset="77"/>
                <a:cs typeface="Poppins" pitchFamily="2" charset="77"/>
                <a:hlinkClick r:id="rId4"/>
              </a:rPr>
              <a:t>https://doi.org/10.1108/9781804551899</a:t>
            </a:r>
            <a:r>
              <a:rPr lang="en-US" sz="1200" dirty="0">
                <a:latin typeface="Poppins" pitchFamily="2" charset="77"/>
                <a:cs typeface="Poppins" pitchFamily="2" charset="77"/>
              </a:rPr>
              <a:t>; ‘The impact of SoTL’, </a:t>
            </a:r>
            <a:r>
              <a:rPr lang="en-US" sz="1200" dirty="0">
                <a:latin typeface="Poppins" pitchFamily="2" charset="77"/>
                <a:cs typeface="Poppins" pitchFamily="2" charset="77"/>
                <a:hlinkClick r:id="rId5"/>
              </a:rPr>
              <a:t>https://www.open.edu/openlearn/mod/oucontent/view.php?id=109326&amp;section=2</a:t>
            </a:r>
            <a:endParaRPr lang="en-US" sz="1200" dirty="0"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20000"/>
              </a:lnSpc>
            </a:pPr>
            <a:r>
              <a:rPr lang="en-US" sz="1200" dirty="0">
                <a:latin typeface="Poppins" pitchFamily="2" charset="77"/>
                <a:cs typeface="Poppins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7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070A5-D2FC-C3E7-F3C7-E5D42BC9C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687"/>
            <a:ext cx="10515600" cy="1325563"/>
          </a:xfrm>
        </p:spPr>
        <p:txBody>
          <a:bodyPr/>
          <a:lstStyle/>
          <a:p>
            <a:r>
              <a:rPr lang="en-US" dirty="0"/>
              <a:t>Why impact of SoTL matters?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02AAE-B0D3-C037-8CE9-B3D0B803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3803"/>
            <a:ext cx="10515600" cy="477882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implies research-informed learning and teaching</a:t>
            </a:r>
          </a:p>
          <a:p>
            <a:r>
              <a:rPr lang="en-US"/>
              <a:t>implies evidence-based </a:t>
            </a:r>
            <a:r>
              <a:rPr lang="en-US" dirty="0"/>
              <a:t>changes in institutional processes and policies</a:t>
            </a:r>
          </a:p>
          <a:p>
            <a:r>
              <a:rPr lang="en-GB" dirty="0"/>
              <a:t>provides evidence for funding bodies, assessment exercises such as </a:t>
            </a:r>
            <a:r>
              <a:rPr lang="en-GB" dirty="0">
                <a:hlinkClick r:id="rId3"/>
              </a:rPr>
              <a:t>TEF </a:t>
            </a:r>
            <a:r>
              <a:rPr lang="en-GB" dirty="0"/>
              <a:t>and </a:t>
            </a:r>
            <a:r>
              <a:rPr lang="en-GB" dirty="0">
                <a:hlinkClick r:id="rId4"/>
              </a:rPr>
              <a:t>REF </a:t>
            </a:r>
            <a:r>
              <a:rPr lang="en-GB" dirty="0"/>
              <a:t> </a:t>
            </a:r>
          </a:p>
          <a:p>
            <a:r>
              <a:rPr lang="en-GB" dirty="0"/>
              <a:t>helps the institution to meet the internal and any prescribed external targets (for example, by Office for Students)</a:t>
            </a:r>
          </a:p>
          <a:p>
            <a:r>
              <a:rPr lang="en-GB" dirty="0"/>
              <a:t>helps to develop a portfolio of publications and/or a research profile for promotions, </a:t>
            </a:r>
            <a:r>
              <a:rPr lang="en-GB" dirty="0">
                <a:hlinkClick r:id="rId5"/>
              </a:rPr>
              <a:t>fellowships </a:t>
            </a:r>
            <a:r>
              <a:rPr lang="en-GB" dirty="0"/>
              <a:t>and career advancement</a:t>
            </a:r>
          </a:p>
          <a:p>
            <a:endParaRPr lang="en-GB" dirty="0"/>
          </a:p>
          <a:p>
            <a:pPr>
              <a:lnSpc>
                <a:spcPct val="130000"/>
              </a:lnSpc>
            </a:pPr>
            <a:endParaRPr lang="en-GB" sz="35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15CBD4-F648-8EDA-6D3D-1EC11F535065}"/>
              </a:ext>
            </a:extLst>
          </p:cNvPr>
          <p:cNvSpPr txBox="1"/>
          <p:nvPr/>
        </p:nvSpPr>
        <p:spPr>
          <a:xfrm>
            <a:off x="838200" y="6203648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oppins" pitchFamily="2" charset="77"/>
                <a:cs typeface="Poppins" pitchFamily="2" charset="77"/>
              </a:rPr>
              <a:t>‘Enabling factors for impactful Scholarship of Teaching and Learning (#SoTL)’, </a:t>
            </a:r>
            <a:r>
              <a:rPr lang="en-US" sz="1200" dirty="0">
                <a:latin typeface="Poppins" pitchFamily="2" charset="77"/>
                <a:cs typeface="Poppins" pitchFamily="2" charset="77"/>
                <a:hlinkClick r:id="rId6"/>
              </a:rPr>
              <a:t>https://www.shaileyminocha.info/blog/2024/4/26/enabling-factors-for-impactful-scholarship-of-teaching-and-learning-sotl</a:t>
            </a:r>
            <a:endParaRPr lang="en-US" sz="120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4294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1C4D2-54B3-6D34-8B14-28BB2D7B2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865"/>
            <a:ext cx="10515600" cy="1053128"/>
          </a:xfrm>
        </p:spPr>
        <p:txBody>
          <a:bodyPr/>
          <a:lstStyle/>
          <a:p>
            <a:r>
              <a:rPr lang="en-US" dirty="0"/>
              <a:t>What does the evidence of impact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04983-8914-0339-F56F-7877EC230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7612"/>
            <a:ext cx="10515600" cy="477678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40000"/>
              </a:lnSpc>
            </a:pPr>
            <a:r>
              <a:rPr lang="en-US" sz="10000" dirty="0"/>
              <a:t>data analytics: [groupwork] student participation </a:t>
            </a:r>
          </a:p>
          <a:p>
            <a:pPr>
              <a:lnSpc>
                <a:spcPct val="140000"/>
              </a:lnSpc>
            </a:pPr>
            <a:r>
              <a:rPr lang="en-US" sz="10000" dirty="0"/>
              <a:t>[co-creating design exhibitions] students identified career path choices and adapted their study pathways </a:t>
            </a:r>
          </a:p>
          <a:p>
            <a:pPr>
              <a:lnSpc>
                <a:spcPct val="140000"/>
              </a:lnSpc>
            </a:pPr>
            <a:r>
              <a:rPr lang="en-US" sz="10000" dirty="0"/>
              <a:t>financial data: external research funds; costs of running a module reduced</a:t>
            </a:r>
          </a:p>
          <a:p>
            <a:pPr>
              <a:lnSpc>
                <a:spcPct val="140000"/>
              </a:lnSpc>
            </a:pPr>
            <a:r>
              <a:rPr lang="en-US" sz="10000" dirty="0"/>
              <a:t>data analytics: [early start to support the transition to Level 2] increased student engagement and reduction in student withdrawals </a:t>
            </a:r>
          </a:p>
          <a:p>
            <a:pPr>
              <a:lnSpc>
                <a:spcPct val="140000"/>
              </a:lnSpc>
            </a:pPr>
            <a:r>
              <a:rPr lang="en-US" sz="10000" dirty="0"/>
              <a:t>data analytics: [early interventions for at-risk students] student engagement and student retention</a:t>
            </a:r>
          </a:p>
          <a:p>
            <a:pPr marL="0" indent="0">
              <a:lnSpc>
                <a:spcPct val="140000"/>
              </a:lnSpc>
              <a:buNone/>
            </a:pPr>
            <a:endParaRPr lang="en-US" sz="8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75750F-1E2D-E5F1-260E-B58112AF8E15}"/>
              </a:ext>
            </a:extLst>
          </p:cNvPr>
          <p:cNvSpPr txBox="1"/>
          <p:nvPr/>
        </p:nvSpPr>
        <p:spPr>
          <a:xfrm>
            <a:off x="745503" y="6218316"/>
            <a:ext cx="107009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Minocha, S. and </a:t>
            </a:r>
            <a:r>
              <a:rPr lang="en-GB" sz="1200" dirty="0">
                <a:latin typeface="Poppins" pitchFamily="2" charset="77"/>
                <a:cs typeface="Poppins" pitchFamily="2" charset="77"/>
              </a:rPr>
              <a:t>Collins, T.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 (2023). </a:t>
            </a:r>
            <a:r>
              <a:rPr lang="en-GB" sz="1200" b="0" i="1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Impact of Scholarship of Teaching and Learning: A compendium of case studies.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 The Open University, Milton Keynes, UK. </a:t>
            </a:r>
            <a:r>
              <a:rPr lang="en-GB" sz="120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DOI: </a:t>
            </a:r>
            <a:r>
              <a:rPr lang="en-GB" sz="1200" i="0" u="none" strike="noStrike" dirty="0">
                <a:solidFill>
                  <a:srgbClr val="326FB4"/>
                </a:solidFill>
                <a:effectLst/>
                <a:latin typeface="Poppins" pitchFamily="2" charset="77"/>
                <a:cs typeface="Poppins" pitchFamily="2" charset="77"/>
                <a:hlinkClick r:id="rId3"/>
              </a:rPr>
              <a:t>https://doi.org/10.21954/ou.ro.000155c0</a:t>
            </a:r>
            <a:endParaRPr lang="en-GB" sz="1200" i="0" u="none" strike="noStrike" dirty="0">
              <a:solidFill>
                <a:srgbClr val="000000"/>
              </a:solidFill>
              <a:effectLst/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704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7963</TotalTime>
  <Words>4177</Words>
  <Application>Microsoft Office PowerPoint</Application>
  <PresentationFormat>Widescreen</PresentationFormat>
  <Paragraphs>408</Paragraphs>
  <Slides>50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Aptos</vt:lpstr>
      <vt:lpstr>Aptos Display</vt:lpstr>
      <vt:lpstr>Arial</vt:lpstr>
      <vt:lpstr>ArialMT-Medium</vt:lpstr>
      <vt:lpstr>Helvetica</vt:lpstr>
      <vt:lpstr>Poppins</vt:lpstr>
      <vt:lpstr>Office Theme</vt:lpstr>
      <vt:lpstr>Acrobat Document</vt:lpstr>
      <vt:lpstr>Theory of Change: Developing pathways to impactful scholarship</vt:lpstr>
      <vt:lpstr>About me</vt:lpstr>
      <vt:lpstr>PowerPoint Presentation</vt:lpstr>
      <vt:lpstr>PowerPoint Presentation</vt:lpstr>
      <vt:lpstr>Today’s plan</vt:lpstr>
      <vt:lpstr>Definition of SoTL</vt:lpstr>
      <vt:lpstr>Impact of SoTL</vt:lpstr>
      <vt:lpstr>Why impact of SoTL matters?</vt:lpstr>
      <vt:lpstr>What does the evidence of impact look like?</vt:lpstr>
      <vt:lpstr>Values for impactful SoTL</vt:lpstr>
      <vt:lpstr>Any questions so far before we move to the key topic of today’s event? </vt:lpstr>
      <vt:lpstr>PowerPoint Presentation</vt:lpstr>
      <vt:lpstr>What is a Theory of Change (ToC)?</vt:lpstr>
      <vt:lpstr>PowerPoint Presentation</vt:lpstr>
      <vt:lpstr>PowerPoint Presentation</vt:lpstr>
      <vt:lpstr>PowerPoint Presentation</vt:lpstr>
      <vt:lpstr>Developing a Theory of Change (ToC)</vt:lpstr>
      <vt:lpstr>PowerPoint Presentation</vt:lpstr>
      <vt:lpstr>PowerPoint Presentation</vt:lpstr>
      <vt:lpstr>PowerPoint Presentation</vt:lpstr>
      <vt:lpstr>ToC-driven Impact Evaluation</vt:lpstr>
      <vt:lpstr>Key principles for developing a ToC</vt:lpstr>
      <vt:lpstr>How does a ToC help in SoTL/ a research project?</vt:lpstr>
      <vt:lpstr>PowerPoint Presentation</vt:lpstr>
      <vt:lpstr>Example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good ToC implies</vt:lpstr>
      <vt:lpstr>Questions</vt:lpstr>
      <vt:lpstr>Step-by-step guidance for developing a ToC Toolkit </vt:lpstr>
      <vt:lpstr>1. Situation or problem</vt:lpstr>
      <vt:lpstr>2. Context </vt:lpstr>
      <vt:lpstr>3. Aim </vt:lpstr>
      <vt:lpstr>4. Stakeholders </vt:lpstr>
      <vt:lpstr>4. Stakeholder analysis (one possible set of categories)</vt:lpstr>
      <vt:lpstr>5: Conduct 3i’s framework of stakeholder – impact mapping</vt:lpstr>
      <vt:lpstr>5. Impact Evaluation Framework (IEF) for SoTL</vt:lpstr>
      <vt:lpstr>5. SoTL IEF: 4 categories and 12 facets </vt:lpstr>
      <vt:lpstr>PowerPoint Presentation</vt:lpstr>
      <vt:lpstr>Finalising the first draft of ToC</vt:lpstr>
      <vt:lpstr>PowerPoint Presentation</vt:lpstr>
      <vt:lpstr>Assumptions</vt:lpstr>
      <vt:lpstr>Risks</vt:lpstr>
      <vt:lpstr>Tip for documentation</vt:lpstr>
      <vt:lpstr>Over to you</vt:lpstr>
      <vt:lpstr>Bibliography </vt:lpstr>
      <vt:lpstr>E-books in OU’s Library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Planning and conducting impactful scholarship (#SoTL)</dc:title>
  <dc:creator>Shailey.Minocha</dc:creator>
  <cp:lastModifiedBy>Diane.Ford</cp:lastModifiedBy>
  <cp:revision>143</cp:revision>
  <cp:lastPrinted>2024-07-10T08:15:48Z</cp:lastPrinted>
  <dcterms:created xsi:type="dcterms:W3CDTF">2024-05-28T09:02:17Z</dcterms:created>
  <dcterms:modified xsi:type="dcterms:W3CDTF">2024-07-22T08:43:36Z</dcterms:modified>
</cp:coreProperties>
</file>