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3"/>
  </p:notesMasterIdLst>
  <p:handoutMasterIdLst>
    <p:handoutMasterId r:id="rId24"/>
  </p:handoutMasterIdLst>
  <p:sldIdLst>
    <p:sldId id="256" r:id="rId9"/>
    <p:sldId id="334" r:id="rId10"/>
    <p:sldId id="305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33" r:id="rId19"/>
    <p:sldId id="342" r:id="rId20"/>
    <p:sldId id="304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06/11/2024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3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7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xhere.com/en/photo/1567615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hyperlink" Target="https://pxhere.com/en/photo/1567615" TargetMode="Externa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Quantitative analysis for scholarship projects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Carol Calvert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Community Event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November 2024, 10.30-12.00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11345E9-B63F-9DC9-9C35-F90385B1EA0B}"/>
              </a:ext>
            </a:extLst>
          </p:cNvPr>
          <p:cNvSpPr txBox="1">
            <a:spLocks/>
          </p:cNvSpPr>
          <p:nvPr/>
        </p:nvSpPr>
        <p:spPr>
          <a:xfrm>
            <a:off x="408207" y="4892662"/>
            <a:ext cx="5557584" cy="34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Please note: this session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912168"/>
            <a:ext cx="8249318" cy="89777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Parametric and non parametric tests</a:t>
            </a:r>
          </a:p>
          <a:p>
            <a:pPr marL="0" indent="0">
              <a:buNone/>
            </a:pPr>
            <a:r>
              <a:rPr lang="en-GB" dirty="0"/>
              <a:t>Copilot 15/10/2024 in response to “When would I use non parametric tests”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F2BA7E-6ED5-C6B5-799C-E2D958B72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09" y="1585301"/>
            <a:ext cx="8944861" cy="4106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902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Quick poll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082917-C791-819B-FED5-4446E2C1CA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651" y="1650411"/>
            <a:ext cx="9591229" cy="3260954"/>
          </a:xfrm>
        </p:spPr>
        <p:txBody>
          <a:bodyPr/>
          <a:lstStyle/>
          <a:p>
            <a:r>
              <a:rPr lang="en-GB" dirty="0"/>
              <a:t>Have you heard of any of these three terms?</a:t>
            </a:r>
          </a:p>
          <a:p>
            <a:r>
              <a:rPr lang="en-GB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 test; z test; </a:t>
            </a:r>
            <a:r>
              <a:rPr lang="en-GB" dirty="0" err="1"/>
              <a:t>anova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Mann Witney; </a:t>
            </a:r>
            <a:r>
              <a:rPr lang="en-GB" dirty="0" err="1"/>
              <a:t>wilcoxen</a:t>
            </a:r>
            <a:r>
              <a:rPr lang="en-GB" dirty="0"/>
              <a:t>; chi squared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correlation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7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082917-C791-819B-FED5-4446E2C1CA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651" y="1650411"/>
            <a:ext cx="9591229" cy="3260954"/>
          </a:xfrm>
        </p:spPr>
        <p:txBody>
          <a:bodyPr/>
          <a:lstStyle/>
          <a:p>
            <a:r>
              <a:rPr lang="en-GB" dirty="0"/>
              <a:t>Regression and modelling?????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Quick poll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 have a specific scholarship project in hand/in planning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150200"/>
            <a:ext cx="7134228" cy="1422559"/>
          </a:xfrm>
        </p:spPr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No</a:t>
            </a:r>
          </a:p>
          <a:p>
            <a:r>
              <a:rPr lang="en-GB" dirty="0"/>
              <a:t>Maybe</a:t>
            </a:r>
          </a:p>
          <a:p>
            <a:endParaRPr lang="en-GB" dirty="0"/>
          </a:p>
        </p:txBody>
      </p:sp>
      <p:pic>
        <p:nvPicPr>
          <p:cNvPr id="4" name="Picture 3" descr="A group of hands giving thumbs up&#10;&#10;Description automatically generated">
            <a:extLst>
              <a:ext uri="{FF2B5EF4-FFF2-40B4-BE49-F238E27FC236}">
                <a16:creationId xmlns:a16="http://schemas.microsoft.com/office/drawing/2014/main" id="{AB62783D-C5A3-7FEE-B144-AA0CAC611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49" y="1676668"/>
            <a:ext cx="2957146" cy="19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2925520"/>
            <a:ext cx="2080475" cy="217959"/>
          </a:xfrm>
        </p:spPr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3314975"/>
            <a:ext cx="2216163" cy="1231665"/>
          </a:xfrm>
        </p:spPr>
        <p:txBody>
          <a:bodyPr/>
          <a:lstStyle/>
          <a:p>
            <a:r>
              <a:rPr lang="en-GB" dirty="0"/>
              <a:t>Hypotheses to test</a:t>
            </a:r>
          </a:p>
          <a:p>
            <a:r>
              <a:rPr lang="en-GB" dirty="0"/>
              <a:t>Ideas of association</a:t>
            </a:r>
          </a:p>
          <a:p>
            <a:r>
              <a:rPr lang="en-GB" dirty="0"/>
              <a:t>Key variables</a:t>
            </a:r>
          </a:p>
          <a:p>
            <a:endParaRPr lang="en-GB" dirty="0"/>
          </a:p>
        </p:txBody>
      </p:sp>
      <p:pic>
        <p:nvPicPr>
          <p:cNvPr id="2" name="Picture 1" descr="Binocular fixed on a top of mountains with other peaks">
            <a:extLst>
              <a:ext uri="{FF2B5EF4-FFF2-40B4-BE49-F238E27FC236}">
                <a16:creationId xmlns:a16="http://schemas.microsoft.com/office/drawing/2014/main" id="{9BEC9822-EA85-4B1D-2E2E-DF2CC353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" y="1398323"/>
            <a:ext cx="2080475" cy="1355701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007E956-C9B4-8EE0-E17E-AFF8B7B1EA9F}"/>
              </a:ext>
            </a:extLst>
          </p:cNvPr>
          <p:cNvSpPr txBox="1">
            <a:spLocks/>
          </p:cNvSpPr>
          <p:nvPr/>
        </p:nvSpPr>
        <p:spPr>
          <a:xfrm>
            <a:off x="3054828" y="2975602"/>
            <a:ext cx="2399135" cy="33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Analysis plan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EDBA452-DC22-D3B5-0DD1-53A8779B7164}"/>
              </a:ext>
            </a:extLst>
          </p:cNvPr>
          <p:cNvSpPr txBox="1">
            <a:spLocks/>
          </p:cNvSpPr>
          <p:nvPr/>
        </p:nvSpPr>
        <p:spPr>
          <a:xfrm>
            <a:off x="3054828" y="3520983"/>
            <a:ext cx="2399135" cy="123166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Describing what is</a:t>
            </a:r>
          </a:p>
          <a:p>
            <a:r>
              <a:rPr lang="en-GB" dirty="0"/>
              <a:t>Modelling what might be</a:t>
            </a:r>
          </a:p>
          <a:p>
            <a:endParaRPr lang="en-GB" dirty="0"/>
          </a:p>
        </p:txBody>
      </p:sp>
      <p:pic>
        <p:nvPicPr>
          <p:cNvPr id="6" name="Picture 5" descr="A hand holding a pencil and a calculator&#10;&#10;Description automatically generated">
            <a:extLst>
              <a:ext uri="{FF2B5EF4-FFF2-40B4-BE49-F238E27FC236}">
                <a16:creationId xmlns:a16="http://schemas.microsoft.com/office/drawing/2014/main" id="{EC54270C-04CE-ED27-D280-7BC39728A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31483" y="1398323"/>
            <a:ext cx="2322480" cy="1348536"/>
          </a:xfrm>
          <a:prstGeom prst="rect">
            <a:avLst/>
          </a:prstGeom>
        </p:spPr>
      </p:pic>
      <p:pic>
        <p:nvPicPr>
          <p:cNvPr id="8" name="Picture 7" descr="People doing teamwork illustration">
            <a:extLst>
              <a:ext uri="{FF2B5EF4-FFF2-40B4-BE49-F238E27FC236}">
                <a16:creationId xmlns:a16="http://schemas.microsoft.com/office/drawing/2014/main" id="{89A27609-668B-60EA-75FA-7FB054FC8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56" y="1398266"/>
            <a:ext cx="2206227" cy="1393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75530-0F6C-4A84-ACBA-47D8D7F15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5248" y="1398266"/>
            <a:ext cx="2535370" cy="2182769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4388053-23D2-3278-FBE5-3B6812EA8683}"/>
              </a:ext>
            </a:extLst>
          </p:cNvPr>
          <p:cNvSpPr txBox="1">
            <a:spLocks/>
          </p:cNvSpPr>
          <p:nvPr/>
        </p:nvSpPr>
        <p:spPr>
          <a:xfrm>
            <a:off x="6014401" y="2929873"/>
            <a:ext cx="2399135" cy="33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Collecting data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F06CA9-A8A6-BE7A-1364-1EAA5C5B6837}"/>
              </a:ext>
            </a:extLst>
          </p:cNvPr>
          <p:cNvSpPr txBox="1">
            <a:spLocks/>
          </p:cNvSpPr>
          <p:nvPr/>
        </p:nvSpPr>
        <p:spPr>
          <a:xfrm>
            <a:off x="8781483" y="3797442"/>
            <a:ext cx="2535370" cy="33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Presenting findings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CC29FFC-ED3F-EDB3-5441-A7A8A50537D6}"/>
              </a:ext>
            </a:extLst>
          </p:cNvPr>
          <p:cNvSpPr txBox="1">
            <a:spLocks/>
          </p:cNvSpPr>
          <p:nvPr/>
        </p:nvSpPr>
        <p:spPr>
          <a:xfrm>
            <a:off x="6096000" y="3520983"/>
            <a:ext cx="2399135" cy="123166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Accessing existing</a:t>
            </a:r>
          </a:p>
          <a:p>
            <a:r>
              <a:rPr lang="en-GB" dirty="0"/>
              <a:t>Collecting new </a:t>
            </a:r>
          </a:p>
          <a:p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BE793DA-BC61-A0F9-3F29-191AC6BC4C4B}"/>
              </a:ext>
            </a:extLst>
          </p:cNvPr>
          <p:cNvSpPr txBox="1">
            <a:spLocks/>
          </p:cNvSpPr>
          <p:nvPr/>
        </p:nvSpPr>
        <p:spPr>
          <a:xfrm>
            <a:off x="8645248" y="4353222"/>
            <a:ext cx="2399135" cy="123166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Audience</a:t>
            </a:r>
          </a:p>
          <a:p>
            <a:r>
              <a:rPr lang="en-GB" dirty="0"/>
              <a:t>Graphical/tabular</a:t>
            </a:r>
          </a:p>
          <a:p>
            <a:r>
              <a:rPr lang="en-GB" dirty="0"/>
              <a:t>Style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9409012-436C-C790-A494-68C6025997F2}"/>
              </a:ext>
            </a:extLst>
          </p:cNvPr>
          <p:cNvSpPr txBox="1">
            <a:spLocks/>
          </p:cNvSpPr>
          <p:nvPr/>
        </p:nvSpPr>
        <p:spPr>
          <a:xfrm>
            <a:off x="297880" y="5218300"/>
            <a:ext cx="5667205" cy="73317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/>
              <a:t>Chatbox</a:t>
            </a:r>
            <a:r>
              <a:rPr lang="en-GB" b="1" dirty="0"/>
              <a:t>: what do you see in the right-hand picture?</a:t>
            </a:r>
          </a:p>
          <a:p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5F4D8C3-1021-AF3E-FB98-BD26B5A66208}"/>
              </a:ext>
            </a:extLst>
          </p:cNvPr>
          <p:cNvSpPr txBox="1">
            <a:spLocks/>
          </p:cNvSpPr>
          <p:nvPr/>
        </p:nvSpPr>
        <p:spPr>
          <a:xfrm>
            <a:off x="5797266" y="6050539"/>
            <a:ext cx="5667205" cy="73317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/>
              <a:t>Images: Stock Imagine Library and Copilot, 23</a:t>
            </a:r>
            <a:r>
              <a:rPr lang="en-GB" sz="1200" i="1" baseline="30000" dirty="0"/>
              <a:t>rd</a:t>
            </a:r>
            <a:r>
              <a:rPr lang="en-GB" sz="1200" i="1" dirty="0"/>
              <a:t> Sept 2024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3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4" y="1283709"/>
            <a:ext cx="7023834" cy="44760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 different to qualitative analysis in many ways – just more data to </a:t>
            </a:r>
            <a:r>
              <a:rPr lang="en-GB" dirty="0">
                <a:highlight>
                  <a:srgbClr val="FFFF00"/>
                </a:highlight>
              </a:rPr>
              <a:t>summarise</a:t>
            </a:r>
            <a:r>
              <a:rPr lang="en-GB" dirty="0"/>
              <a:t> and </a:t>
            </a:r>
            <a:r>
              <a:rPr lang="en-GB" dirty="0">
                <a:highlight>
                  <a:srgbClr val="FFFF00"/>
                </a:highlight>
              </a:rPr>
              <a:t>extract</a:t>
            </a:r>
            <a:r>
              <a:rPr lang="en-GB" dirty="0"/>
              <a:t>  the parts of the story  it can tell you about.</a:t>
            </a:r>
          </a:p>
          <a:p>
            <a:pPr marL="0" indent="0">
              <a:buNone/>
            </a:pPr>
            <a:r>
              <a:rPr lang="en-GB" dirty="0"/>
              <a:t>The more  existing preliminary / approx. data you can get the better</a:t>
            </a:r>
          </a:p>
          <a:p>
            <a:pPr marL="0" indent="0">
              <a:buNone/>
            </a:pPr>
            <a:r>
              <a:rPr lang="en-GB" dirty="0"/>
              <a:t>Decisions about the analysis you want at this stage will help you decide what to collect later including time/cost/ethics</a:t>
            </a:r>
          </a:p>
          <a:p>
            <a:pPr marL="0" indent="0">
              <a:buNone/>
            </a:pPr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dirty="0"/>
              <a:t>Improve TMA feedback to students.</a:t>
            </a:r>
          </a:p>
          <a:p>
            <a:pPr marL="0" indent="0">
              <a:buNone/>
            </a:pPr>
            <a:r>
              <a:rPr lang="en-GB" b="1" dirty="0"/>
              <a:t>Analysis Plan: </a:t>
            </a:r>
            <a:r>
              <a:rPr lang="en-GB" dirty="0"/>
              <a:t>Comparison of what students say in a survey - limited to some descriptive statistics and  quotes from students in “free text elements”. Context is who does not pick up.</a:t>
            </a:r>
          </a:p>
          <a:p>
            <a:pPr marL="0" indent="0">
              <a:buNone/>
            </a:pPr>
            <a:r>
              <a:rPr lang="en-GB" b="1" dirty="0"/>
              <a:t>Data collection: </a:t>
            </a:r>
            <a:r>
              <a:rPr lang="en-GB" dirty="0"/>
              <a:t>student surveys needing SRPP/ethics approval AND analysis of existing data.</a:t>
            </a:r>
          </a:p>
          <a:p>
            <a:pPr marL="0" indent="0">
              <a:buNone/>
            </a:pPr>
            <a:r>
              <a:rPr lang="en-GB" dirty="0"/>
              <a:t>But concentration here is on  </a:t>
            </a:r>
          </a:p>
          <a:p>
            <a:pPr marL="0" indent="0">
              <a:buNone/>
            </a:pPr>
            <a:r>
              <a:rPr lang="en-GB" b="1" dirty="0"/>
              <a:t>Presenting findings </a:t>
            </a:r>
            <a:r>
              <a:rPr lang="en-GB" dirty="0"/>
              <a:t>– you, yourself and broader audience.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 descr="Binocular fixed on a top of mountains with other peaks">
            <a:extLst>
              <a:ext uri="{FF2B5EF4-FFF2-40B4-BE49-F238E27FC236}">
                <a16:creationId xmlns:a16="http://schemas.microsoft.com/office/drawing/2014/main" id="{9BEC9822-EA85-4B1D-2E2E-DF2CC353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72" y="1671521"/>
            <a:ext cx="1574136" cy="1025755"/>
          </a:xfrm>
          <a:prstGeom prst="rect">
            <a:avLst/>
          </a:prstGeom>
        </p:spPr>
      </p:pic>
      <p:pic>
        <p:nvPicPr>
          <p:cNvPr id="6" name="Picture 5" descr="A hand holding a pencil and a calculator&#10;&#10;Description automatically generated">
            <a:extLst>
              <a:ext uri="{FF2B5EF4-FFF2-40B4-BE49-F238E27FC236}">
                <a16:creationId xmlns:a16="http://schemas.microsoft.com/office/drawing/2014/main" id="{EC54270C-04CE-ED27-D280-7BC39728A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35745" y="1643838"/>
            <a:ext cx="1600742" cy="929463"/>
          </a:xfrm>
          <a:prstGeom prst="rect">
            <a:avLst/>
          </a:prstGeom>
        </p:spPr>
      </p:pic>
      <p:pic>
        <p:nvPicPr>
          <p:cNvPr id="8" name="Picture 7" descr="People doing teamwork illustration">
            <a:extLst>
              <a:ext uri="{FF2B5EF4-FFF2-40B4-BE49-F238E27FC236}">
                <a16:creationId xmlns:a16="http://schemas.microsoft.com/office/drawing/2014/main" id="{89A27609-668B-60EA-75FA-7FB054FC8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06" y="3313637"/>
            <a:ext cx="1794127" cy="11335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0A6B7F-122F-B19F-2BD1-D15D20A1D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76323">
            <a:off x="9036994" y="1851093"/>
            <a:ext cx="1091279" cy="9327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77CD7F-2016-8C84-2911-2274CB4F3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4870">
            <a:off x="8318920" y="2530546"/>
            <a:ext cx="1091279" cy="9327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0A6B7F-122F-B19F-2BD1-D15D20A1D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70722">
            <a:off x="9741734" y="2471344"/>
            <a:ext cx="109127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912168"/>
            <a:ext cx="5780690" cy="44760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Step 1: For your purposes: Numerical or visual</a:t>
            </a:r>
          </a:p>
          <a:p>
            <a:pPr marL="0" indent="0">
              <a:buNone/>
            </a:pPr>
            <a:r>
              <a:rPr lang="en-GB" dirty="0"/>
              <a:t>Step 2: What you present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Numerical</a:t>
            </a:r>
          </a:p>
          <a:p>
            <a:pPr marL="285750" indent="-285750">
              <a:buFontTx/>
              <a:buChar char="-"/>
            </a:pPr>
            <a:r>
              <a:rPr lang="en-GB" dirty="0"/>
              <a:t>Tables: Numbers or percentages</a:t>
            </a:r>
          </a:p>
          <a:p>
            <a:pPr marL="285750" indent="-285750">
              <a:buFontTx/>
              <a:buChar char="-"/>
            </a:pPr>
            <a:r>
              <a:rPr lang="en-GB" dirty="0"/>
              <a:t>Averages: mean/median or mode</a:t>
            </a:r>
          </a:p>
          <a:p>
            <a:pPr marL="285750" indent="-285750">
              <a:buFontTx/>
              <a:buChar char="-"/>
            </a:pPr>
            <a:r>
              <a:rPr lang="en-GB" dirty="0"/>
              <a:t>Spread of data: standard deviation or interquartile range</a:t>
            </a:r>
          </a:p>
          <a:p>
            <a:pPr marL="285750" indent="-285750">
              <a:buFontTx/>
              <a:buChar char="-"/>
            </a:pPr>
            <a:r>
              <a:rPr lang="en-GB" dirty="0"/>
              <a:t>Over 40% of M248 students are at least a little anxious about using  Gen AI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356BB-8575-EBA4-B49C-3FC4977E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850" y="4149140"/>
            <a:ext cx="3434113" cy="2345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12AFB9-5EAE-EDF3-BA8B-CE808213E9E7}"/>
              </a:ext>
            </a:extLst>
          </p:cNvPr>
          <p:cNvSpPr txBox="1"/>
          <p:nvPr/>
        </p:nvSpPr>
        <p:spPr>
          <a:xfrm>
            <a:off x="7937911" y="1208716"/>
            <a:ext cx="2784267" cy="1754326"/>
          </a:xfrm>
          <a:prstGeom prst="rect">
            <a:avLst/>
          </a:prstGeom>
          <a:noFill/>
          <a:ln w="25400" cmpd="sng">
            <a:solidFill>
              <a:srgbClr val="06064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500" dirty="0"/>
              <a:t>You are trying to  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Be Fair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Be Concise/summarise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Appropriate for audience/some audiences have certain favoured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234270-53FF-2A0F-EE2D-2BB08A8D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11" y="3350705"/>
            <a:ext cx="2931194" cy="342517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C9DBB6-2F4B-6EED-28B6-F13C8DD4ECE6}"/>
              </a:ext>
            </a:extLst>
          </p:cNvPr>
          <p:cNvCxnSpPr>
            <a:cxnSpLocks/>
          </p:cNvCxnSpPr>
          <p:nvPr/>
        </p:nvCxnSpPr>
        <p:spPr>
          <a:xfrm>
            <a:off x="5948094" y="3789571"/>
            <a:ext cx="3101638" cy="109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61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912168"/>
            <a:ext cx="5780690" cy="4476068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highlight>
                  <a:srgbClr val="FFFF00"/>
                </a:highlight>
              </a:rPr>
              <a:t>Average: Mean, Median, Modes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Pay of five workers is £10,000, £15,000, £15,000, £15,000 and £200,000</a:t>
            </a:r>
          </a:p>
          <a:p>
            <a:pPr marL="0" indent="0">
              <a:buNone/>
            </a:pPr>
            <a:r>
              <a:rPr lang="en-GB" sz="1600" dirty="0"/>
              <a:t>Median - middle when arranged in order = £15,000</a:t>
            </a:r>
          </a:p>
          <a:p>
            <a:pPr marL="0" indent="0">
              <a:buNone/>
            </a:pPr>
            <a:r>
              <a:rPr lang="en-GB" sz="1600" dirty="0"/>
              <a:t>Mode - Most often occurring = £15,000</a:t>
            </a:r>
          </a:p>
          <a:p>
            <a:pPr marL="0" indent="0">
              <a:buNone/>
            </a:pPr>
            <a:r>
              <a:rPr lang="en-GB" sz="1600" dirty="0"/>
              <a:t>Mean = £51,000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It is misleading to quote the mean AND it is telling you your data is skew</a:t>
            </a:r>
          </a:p>
          <a:p>
            <a:pPr marL="0" indent="0">
              <a:buNone/>
            </a:pPr>
            <a:r>
              <a:rPr lang="en-GB" sz="1600" dirty="0"/>
              <a:t>It matters to your analysis as many test assume you have “Normal” distribution. If it is skew, you may need to transform it before doing your analysis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12AFB9-5EAE-EDF3-BA8B-CE808213E9E7}"/>
              </a:ext>
            </a:extLst>
          </p:cNvPr>
          <p:cNvSpPr txBox="1"/>
          <p:nvPr/>
        </p:nvSpPr>
        <p:spPr>
          <a:xfrm>
            <a:off x="7937911" y="1208716"/>
            <a:ext cx="2784267" cy="1754326"/>
          </a:xfrm>
          <a:prstGeom prst="rect">
            <a:avLst/>
          </a:prstGeom>
          <a:noFill/>
          <a:ln w="25400" cmpd="sng">
            <a:solidFill>
              <a:srgbClr val="06064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500" dirty="0"/>
              <a:t>You are trying to  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Be Fair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Be Concise/summarise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Appropriate for audience/some audiences have certain favoured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5A132-ED02-4DF5-8D63-8FFCCF53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83" y="3352634"/>
            <a:ext cx="5328463" cy="2737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45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912168"/>
            <a:ext cx="5780690" cy="447606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Spread of data</a:t>
            </a:r>
          </a:p>
          <a:p>
            <a:pPr marL="285750" indent="-285750">
              <a:buFontTx/>
              <a:buChar char="-"/>
            </a:pPr>
            <a:r>
              <a:rPr lang="en-GB" dirty="0"/>
              <a:t>standard deviation Calculated using </a:t>
            </a:r>
            <a:r>
              <a:rPr lang="en-GB" dirty="0">
                <a:highlight>
                  <a:srgbClr val="FFFF00"/>
                </a:highlight>
              </a:rPr>
              <a:t>all</a:t>
            </a:r>
            <a:r>
              <a:rPr lang="en-GB" dirty="0"/>
              <a:t> your data </a:t>
            </a:r>
          </a:p>
          <a:p>
            <a:pPr marL="285750" indent="-285750">
              <a:buFontTx/>
              <a:buChar char="-"/>
            </a:pPr>
            <a:r>
              <a:rPr lang="en-GB" dirty="0"/>
              <a:t>Interquartile range : the Middle 50%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Different areas traditionally use different statistics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Medical statistics – Odds ratios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So, need to consider any “standard” in your area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8D91A-3B8A-8603-2A9A-334A65B8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544" y="912168"/>
            <a:ext cx="4646494" cy="2939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E5859-B9A9-1B3F-C816-0C0679FFB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44" y="4043597"/>
            <a:ext cx="4450340" cy="2689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607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912167"/>
            <a:ext cx="5780690" cy="488531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Visual</a:t>
            </a:r>
          </a:p>
          <a:p>
            <a:pPr marL="0" indent="0">
              <a:buNone/>
            </a:pPr>
            <a:r>
              <a:rPr lang="en-GB" dirty="0"/>
              <a:t>Bar charts / histograms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Box plots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Pie charts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Scatterplots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Line charts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Heatmaps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Other standard in other areas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CCA2C-06C8-5B78-F383-40367685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78" y="1183064"/>
            <a:ext cx="8212035" cy="3775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950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912168"/>
            <a:ext cx="5780690" cy="4731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Regression and Modelling and association</a:t>
            </a: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721BC-613B-AB77-556A-56B9E3DA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3" y="1313197"/>
            <a:ext cx="4657277" cy="1957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67A34-3863-E34B-7E3D-38511BC2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627" y="3527504"/>
            <a:ext cx="2993669" cy="3108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DAC69-D7B9-E55E-5E3D-92CCE20E4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10" y="1148761"/>
            <a:ext cx="4059808" cy="2474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1FDB2-3A62-007C-C118-E977225D5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810" y="3870556"/>
            <a:ext cx="3861354" cy="2861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74083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598</Words>
  <Application>Microsoft Office PowerPoint</Application>
  <PresentationFormat>Widescreen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7</cp:revision>
  <dcterms:created xsi:type="dcterms:W3CDTF">2022-10-21T14:33:01Z</dcterms:created>
  <dcterms:modified xsi:type="dcterms:W3CDTF">2024-11-06T11:37:36Z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