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948" r:id="rId9"/>
    <p:sldMasterId id="2147483955" r:id="rId10"/>
    <p:sldMasterId id="2147483963" r:id="rId11"/>
  </p:sldMasterIdLst>
  <p:notesMasterIdLst>
    <p:notesMasterId r:id="rId49"/>
  </p:notesMasterIdLst>
  <p:handoutMasterIdLst>
    <p:handoutMasterId r:id="rId50"/>
  </p:handoutMasterIdLst>
  <p:sldIdLst>
    <p:sldId id="256" r:id="rId12"/>
    <p:sldId id="373" r:id="rId13"/>
    <p:sldId id="343" r:id="rId14"/>
    <p:sldId id="385" r:id="rId15"/>
    <p:sldId id="386" r:id="rId16"/>
    <p:sldId id="289" r:id="rId17"/>
    <p:sldId id="374" r:id="rId18"/>
    <p:sldId id="375" r:id="rId19"/>
    <p:sldId id="376" r:id="rId20"/>
    <p:sldId id="377" r:id="rId21"/>
    <p:sldId id="369" r:id="rId22"/>
    <p:sldId id="330" r:id="rId23"/>
    <p:sldId id="378" r:id="rId24"/>
    <p:sldId id="379" r:id="rId25"/>
    <p:sldId id="361" r:id="rId26"/>
    <p:sldId id="327" r:id="rId27"/>
    <p:sldId id="339" r:id="rId28"/>
    <p:sldId id="354" r:id="rId29"/>
    <p:sldId id="344" r:id="rId30"/>
    <p:sldId id="390" r:id="rId31"/>
    <p:sldId id="388" r:id="rId32"/>
    <p:sldId id="355" r:id="rId33"/>
    <p:sldId id="340" r:id="rId34"/>
    <p:sldId id="353" r:id="rId35"/>
    <p:sldId id="391" r:id="rId36"/>
    <p:sldId id="345" r:id="rId37"/>
    <p:sldId id="358" r:id="rId38"/>
    <p:sldId id="333" r:id="rId39"/>
    <p:sldId id="348" r:id="rId40"/>
    <p:sldId id="347" r:id="rId41"/>
    <p:sldId id="392" r:id="rId42"/>
    <p:sldId id="346" r:id="rId43"/>
    <p:sldId id="261" r:id="rId44"/>
    <p:sldId id="356" r:id="rId45"/>
    <p:sldId id="304" r:id="rId46"/>
    <p:sldId id="384" r:id="rId47"/>
    <p:sldId id="31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BCFB6-0E78-79C2-EFC8-601B0FF90875}" v="120" dt="2025-06-02T10:59:38.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02/06/2025</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penuniv.sharepoint.com/sites/intranet-people-services/Pages/staff-surveys.asp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Daphne to slide 6</a:t>
            </a:r>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91584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48105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02853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163933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801400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79433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335488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5BD0-FF99-D494-12D9-C6D4A825C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6AC41-B16B-E2B0-702E-03D9467A3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8A3C6B-99D8-1843-48D9-9AB0DCD1C1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818C5E-3288-6C8F-4266-D4BA973A1A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56128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22958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98470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misuse students’ data, ethical we don’t get sued.  Not ask for things that would be harmful.  Ref slide 6.  </a:t>
            </a: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44249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68685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405491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https://openuniv.sharepoint.com/sites/intranet-people-services/Pages/staff-surveys.aspx</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32</a:t>
            </a:fld>
            <a:endParaRPr lang="en-US"/>
          </a:p>
        </p:txBody>
      </p:sp>
    </p:spTree>
    <p:extLst>
      <p:ext uri="{BB962C8B-B14F-4D97-AF65-F5344CB8AC3E}">
        <p14:creationId xmlns:p14="http://schemas.microsoft.com/office/powerpoint/2010/main" val="125439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81856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34</a:t>
            </a:fld>
            <a:endParaRPr lang="en-US"/>
          </a:p>
        </p:txBody>
      </p:sp>
    </p:spTree>
    <p:extLst>
      <p:ext uri="{BB962C8B-B14F-4D97-AF65-F5344CB8AC3E}">
        <p14:creationId xmlns:p14="http://schemas.microsoft.com/office/powerpoint/2010/main" val="3931595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35</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36</a:t>
            </a:fld>
            <a:endParaRPr lang="en-US"/>
          </a:p>
        </p:txBody>
      </p:sp>
    </p:spTree>
    <p:extLst>
      <p:ext uri="{BB962C8B-B14F-4D97-AF65-F5344CB8AC3E}">
        <p14:creationId xmlns:p14="http://schemas.microsoft.com/office/powerpoint/2010/main" val="672135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37</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20598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99443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31126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Sue from 7 -11</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61401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99656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Library pages – recommend RDM Handbook</a:t>
            </a:r>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32628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661451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81813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8370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685555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246912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23035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23562872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975702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492962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127414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07585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183202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4F91-8CAE-C6F7-B826-3FACEA442C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3C2CD86-F014-C555-CA2A-5AED04593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FC79AFB-ECFD-A5BB-6628-F2AA79C31424}"/>
              </a:ext>
            </a:extLst>
          </p:cNvPr>
          <p:cNvSpPr>
            <a:spLocks noGrp="1"/>
          </p:cNvSpPr>
          <p:nvPr>
            <p:ph type="dt" sz="half" idx="10"/>
          </p:nvPr>
        </p:nvSpPr>
        <p:spPr/>
        <p:txBody>
          <a:bodyPr/>
          <a:lstStyle/>
          <a:p>
            <a:fld id="{603C64D4-3DF5-426A-BE18-8970451BF684}" type="datetimeFigureOut">
              <a:rPr lang="en-GB" smtClean="0"/>
              <a:t>02/06/2025</a:t>
            </a:fld>
            <a:endParaRPr lang="en-GB"/>
          </a:p>
        </p:txBody>
      </p:sp>
      <p:sp>
        <p:nvSpPr>
          <p:cNvPr id="5" name="Footer Placeholder 4">
            <a:extLst>
              <a:ext uri="{FF2B5EF4-FFF2-40B4-BE49-F238E27FC236}">
                <a16:creationId xmlns:a16="http://schemas.microsoft.com/office/drawing/2014/main" id="{59E74F4E-5DFC-32F9-319F-D077CC14B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4F89A9-840B-4378-C8B0-374802932377}"/>
              </a:ext>
            </a:extLst>
          </p:cNvPr>
          <p:cNvSpPr>
            <a:spLocks noGrp="1"/>
          </p:cNvSpPr>
          <p:nvPr>
            <p:ph type="sldNum" sz="quarter" idx="12"/>
          </p:nvPr>
        </p:nvSpPr>
        <p:spPr/>
        <p:txBody>
          <a:bodyPr/>
          <a:lstStyle/>
          <a:p>
            <a:fld id="{21EE3AD8-F984-469D-A84D-AE4114D70AA9}" type="slidenum">
              <a:rPr lang="en-GB" smtClean="0"/>
              <a:t>‹#›</a:t>
            </a:fld>
            <a:endParaRPr lang="en-GB"/>
          </a:p>
        </p:txBody>
      </p:sp>
    </p:spTree>
    <p:extLst>
      <p:ext uri="{BB962C8B-B14F-4D97-AF65-F5344CB8AC3E}">
        <p14:creationId xmlns:p14="http://schemas.microsoft.com/office/powerpoint/2010/main" val="1177491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461693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157717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4523805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08363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10250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660050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62266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961072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88013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411660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300167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62211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008607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486774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46312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9958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775122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61808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38936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548861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6078-C9C4-302E-D110-5265AAF4B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2C31D4-82EF-F476-803C-53E79679C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E4AB8B-A88A-B866-009D-13900631CD9E}"/>
              </a:ext>
            </a:extLst>
          </p:cNvPr>
          <p:cNvSpPr>
            <a:spLocks noGrp="1"/>
          </p:cNvSpPr>
          <p:nvPr>
            <p:ph type="dt" sz="half" idx="10"/>
          </p:nvPr>
        </p:nvSpPr>
        <p:spPr/>
        <p:txBody>
          <a:bodyPr/>
          <a:lstStyle/>
          <a:p>
            <a:fld id="{E2E9E0DD-9A19-4EB2-A321-A4E6CAA64DC9}" type="datetimeFigureOut">
              <a:rPr lang="en-GB" smtClean="0"/>
              <a:t>02/06/2025</a:t>
            </a:fld>
            <a:endParaRPr lang="en-GB"/>
          </a:p>
        </p:txBody>
      </p:sp>
      <p:sp>
        <p:nvSpPr>
          <p:cNvPr id="5" name="Footer Placeholder 4">
            <a:extLst>
              <a:ext uri="{FF2B5EF4-FFF2-40B4-BE49-F238E27FC236}">
                <a16:creationId xmlns:a16="http://schemas.microsoft.com/office/drawing/2014/main" id="{6B2F4C62-0197-CBA6-9152-CDCF66B38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21376-9642-0A6F-A585-34B9E514E2A5}"/>
              </a:ext>
            </a:extLst>
          </p:cNvPr>
          <p:cNvSpPr>
            <a:spLocks noGrp="1"/>
          </p:cNvSpPr>
          <p:nvPr>
            <p:ph type="sldNum" sz="quarter" idx="12"/>
          </p:nvPr>
        </p:nvSpPr>
        <p:spPr/>
        <p:txBody>
          <a:bodyPr/>
          <a:lstStyle/>
          <a:p>
            <a:fld id="{12A307AA-0ACB-415E-BDFF-E6610DF3A3E4}" type="slidenum">
              <a:rPr lang="en-GB" smtClean="0"/>
              <a:t>‹#›</a:t>
            </a:fld>
            <a:endParaRPr lang="en-GB"/>
          </a:p>
        </p:txBody>
      </p:sp>
    </p:spTree>
    <p:extLst>
      <p:ext uri="{BB962C8B-B14F-4D97-AF65-F5344CB8AC3E}">
        <p14:creationId xmlns:p14="http://schemas.microsoft.com/office/powerpoint/2010/main" val="10257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6/2/2025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5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846CE7D5-CF57-46EF-B807-FDD0502418D4}" type="datetimeFigureOut">
              <a:rPr lang="en-GB" smtClean="0"/>
              <a:t>02/06/2025</a:t>
            </a:fld>
            <a:endParaRPr lang="en-GB"/>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GB"/>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03061678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65762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92517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teem@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www.open.ac.uk/estee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ac.uk/research/governance/ethics/human/review-process"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s://openuniv.sharepoint.com/sites/research/the-researcher%27s-journey-landing-page/SitePages/Researcher%27s%20Journey%20Landing%20Page.asp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hyperlink" Target="https://openuniv.sharepoint.com/sites/intranet-information-rights/Pages/Data-Protection-by-Design.aspx" TargetMode="External"/><Relationship Id="rId4" Type="http://schemas.openxmlformats.org/officeDocument/2006/relationships/hyperlink" Target="http://www.open.ac.uk/research/governance/ethics/human/data-protec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enuniv.sharepoint.com/sites/intranet-information-rights/Pages/Data-Protection-by-Design.aspx" TargetMode="External"/><Relationship Id="rId7" Type="http://schemas.openxmlformats.org/officeDocument/2006/relationships/hyperlink" Target="https://openuniv.sharepoint.com/sites/intranet-information-rights/Pages/Information-Assett-Register-(IAR).aspx"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mailto:data-protection@open.ac.uk" TargetMode="External"/><Relationship Id="rId5" Type="http://schemas.openxmlformats.org/officeDocument/2006/relationships/hyperlink" Target="https://openuniv.sharepoint.com/:x:/r/sites/info-compliance/dp-compliance/Policies%20forms%20and%20templates/formal%20documents/DPQ%20template.xlsx?d=w5cf7f8e81d2a4533acd9f1042e9a1999&amp;csf=1&amp;web=1&amp;e=8RQhLt"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open.ac.uk/research/governance/ethics/human/review-process/what-needs-hrec-review" TargetMode="Externa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openuniv.sharepoint.com/sites/mi/bi" TargetMode="External"/><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hyperlink" Target="https://www.open.ac.uk/research/governance/ethics/human/review-process/what-needs-hrec-review" TargetMode="External"/><Relationship Id="rId5" Type="http://schemas.openxmlformats.org/officeDocument/2006/relationships/hyperlink" Target="https://openuniv.sharepoint.com/sites/mi/bi/SitePages/Products.aspx" TargetMode="External"/><Relationship Id="rId4" Type="http://schemas.openxmlformats.org/officeDocument/2006/relationships/hyperlink" Target="https://openuniv.sharepoint.com/sites/mi/bi/SitePages/Data-Requests.aspx"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research.open.ac.uk/sites/research.open.ac.uk/files/files/Documents/hrec-participant-information-leaflet-template.docx" TargetMode="External"/><Relationship Id="rId3" Type="http://schemas.openxmlformats.org/officeDocument/2006/relationships/hyperlink" Target="https://research.open.ac.uk/sites/research.open.ac.uk/files/files/Documents/hrec-consent-form-template-welsh-version.docx" TargetMode="External"/><Relationship Id="rId7" Type="http://schemas.openxmlformats.org/officeDocument/2006/relationships/hyperlink" Target="https://research.open.ac.uk/sites/research.open.ac.uk/files/files/Documents/hrec-consent-template-for-surveys-welsh-version.docx" TargetMode="External"/><Relationship Id="rId12" Type="http://schemas.openxmlformats.org/officeDocument/2006/relationships/hyperlink" Target="https://research.open.ac.uk/sites/research.open.ac.uk/files/files/Documents/hrec-letter-to-gatekeeper-template-welsh-version.docx" TargetMode="External"/><Relationship Id="rId2" Type="http://schemas.openxmlformats.org/officeDocument/2006/relationships/hyperlink" Target="https://research.open.ac.uk/sites/research.open.ac.uk/files/files/Documents/hrec-consent-form-template.docx" TargetMode="External"/><Relationship Id="rId1" Type="http://schemas.openxmlformats.org/officeDocument/2006/relationships/slideLayout" Target="../slideLayouts/slideLayout49.xml"/><Relationship Id="rId6" Type="http://schemas.openxmlformats.org/officeDocument/2006/relationships/hyperlink" Target="https://research.open.ac.uk/sites/research.open.ac.uk/files/files/Documents/consent-template-for-surveys.docx" TargetMode="External"/><Relationship Id="rId11" Type="http://schemas.openxmlformats.org/officeDocument/2006/relationships/hyperlink" Target="https://brand.open.ac.uk/business-templates" TargetMode="External"/><Relationship Id="rId5" Type="http://schemas.openxmlformats.org/officeDocument/2006/relationships/hyperlink" Target="https://research.open.ac.uk/sites/research.open.ac.uk/files/files/Documents/hrec-participant-information-sheet-template-welsh-version.docx" TargetMode="External"/><Relationship Id="rId10" Type="http://schemas.openxmlformats.org/officeDocument/2006/relationships/hyperlink" Target="https://research.open.ac.uk/sites/research.open.ac.uk/files/files/Documents/hrec-letter-to-gatekeeper-template.docx" TargetMode="External"/><Relationship Id="rId4" Type="http://schemas.openxmlformats.org/officeDocument/2006/relationships/hyperlink" Target="https://research.open.ac.uk/sites/research.open.ac.uk/files/files/Documents/HREC-participant-information-sheet-template.docx" TargetMode="External"/><Relationship Id="rId9" Type="http://schemas.openxmlformats.org/officeDocument/2006/relationships/hyperlink" Target="https://research.open.ac.uk/sites/research.open.ac.uk/files/files/Documents/hrec-participant-information-leaflet-template-welsh-version.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8" Type="http://schemas.openxmlformats.org/officeDocument/2006/relationships/hyperlink" Target="https://www5.open.ac.uk/library-research-support/research-data-management/data-management-plans" TargetMode="External"/><Relationship Id="rId3" Type="http://schemas.openxmlformats.org/officeDocument/2006/relationships/hyperlink" Target="https://openuniv.sharepoint.com/sites/mi/data-and-student-analytics/SitePages/SRPP.aspx" TargetMode="External"/><Relationship Id="rId7" Type="http://schemas.openxmlformats.org/officeDocument/2006/relationships/hyperlink" Target="https://www.open.ac.uk/library-research-support/research-data-management/data-management-plans" TargetMode="External"/><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hyperlink" Target="https://www5.open.ac.uk/library-research-support/research-data-management" TargetMode="External"/><Relationship Id="rId5" Type="http://schemas.openxmlformats.org/officeDocument/2006/relationships/hyperlink" Target="https://openuniv.sharepoint.com/sites/intranet-information-rights/Pages/ou-data-protection-procedures.aspx" TargetMode="External"/><Relationship Id="rId4" Type="http://schemas.openxmlformats.org/officeDocument/2006/relationships/hyperlink" Target="https://openuniv.sharepoint.com/sites/intranet-people-services/Pages/staff-surveys.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hyperlink" Target="https://ethical-review-manager-forms.open.ac.uk/ActivityForm/Index" TargetMode="External"/><Relationship Id="rId2" Type="http://schemas.openxmlformats.org/officeDocument/2006/relationships/hyperlink" Target="https://www.open.ac.uk/research/governance/ethics/human/review-process" TargetMode="External"/><Relationship Id="rId1" Type="http://schemas.openxmlformats.org/officeDocument/2006/relationships/slideLayout" Target="../slideLayouts/slideLayout49.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open.ac.uk/research/governance/ethics/human/ethics-review-process/application-system-guide" TargetMode="Externa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hyperlink" Target="http://www.open.ac.uk/research/governance/ethics"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openuniv.sharepoint.com/sites/mi/chief-data-office/SitePages/SRPP.aspx" TargetMode="Externa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hyperlink" Target="https://openuniv.sharepoint.com/sites/research/the-researcher%27s-journey-landing-page/SitePages/Researcher%27s%20Journey%20Landing%20Page.aspx"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hyperlink" Target="https://openuniv.sharepoint.com/sites/hr/doc-store/Shared%20Documents/SSP%20Guidelines.pdf" TargetMode="External"/><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hyperlink" Target="http://www.open.ac.uk/research/governance/ethics" TargetMode="External"/><Relationship Id="rId5" Type="http://schemas.openxmlformats.org/officeDocument/2006/relationships/hyperlink" Target="mailto:Julian.Edwards@open.ac.uk" TargetMode="External"/><Relationship Id="rId4" Type="http://schemas.openxmlformats.org/officeDocument/2006/relationships/hyperlink" Target="https://openuniv.sharepoint.com/sites/intranet-people-services/Pages/staff-surveys.asp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8" Type="http://schemas.openxmlformats.org/officeDocument/2006/relationships/hyperlink" Target="https://openuniv.sharepoint.com/sites/intranet-information-rights/Pages/Data-Protection-by-Design.aspx" TargetMode="External"/><Relationship Id="rId13" Type="http://schemas.openxmlformats.org/officeDocument/2006/relationships/hyperlink" Target="https://openuniv.sharepoint.com/sites/research/the-researcher%27s-journey-landing-page/SitePages/Researcher%27s%20Journey%20Landing%20Page.aspx" TargetMode="External"/><Relationship Id="rId18" Type="http://schemas.openxmlformats.org/officeDocument/2006/relationships/image" Target="../media/image47.jpeg"/><Relationship Id="rId26" Type="http://schemas.openxmlformats.org/officeDocument/2006/relationships/image" Target="../media/image55.png"/><Relationship Id="rId3" Type="http://schemas.openxmlformats.org/officeDocument/2006/relationships/hyperlink" Target="https://openuniv.sharepoint.com/sites/mi/chief-data-office/SitePages/SRPP.aspx" TargetMode="External"/><Relationship Id="rId21" Type="http://schemas.openxmlformats.org/officeDocument/2006/relationships/image" Target="../media/image50.png"/><Relationship Id="rId7" Type="http://schemas.openxmlformats.org/officeDocument/2006/relationships/hyperlink" Target="mailto:Research-REC-review@open.ac.uk" TargetMode="External"/><Relationship Id="rId12" Type="http://schemas.openxmlformats.org/officeDocument/2006/relationships/hyperlink" Target="https://learn3.open.ac.uk/mod/oucontent/view.php?id=158592" TargetMode="External"/><Relationship Id="rId17" Type="http://schemas.openxmlformats.org/officeDocument/2006/relationships/image" Target="../media/image46.jpeg"/><Relationship Id="rId25" Type="http://schemas.openxmlformats.org/officeDocument/2006/relationships/image" Target="../media/image54.jpeg"/><Relationship Id="rId2" Type="http://schemas.openxmlformats.org/officeDocument/2006/relationships/notesSlide" Target="../notesSlides/notesSlide24.xml"/><Relationship Id="rId16" Type="http://schemas.openxmlformats.org/officeDocument/2006/relationships/image" Target="../media/image45.jpeg"/><Relationship Id="rId20" Type="http://schemas.openxmlformats.org/officeDocument/2006/relationships/image" Target="../media/image49.png"/><Relationship Id="rId1" Type="http://schemas.openxmlformats.org/officeDocument/2006/relationships/slideLayout" Target="../slideLayouts/slideLayout65.xml"/><Relationship Id="rId6" Type="http://schemas.openxmlformats.org/officeDocument/2006/relationships/hyperlink" Target="https://www.open.ac.uk/research/governance/ethics/human/review-process" TargetMode="External"/><Relationship Id="rId11" Type="http://schemas.openxmlformats.org/officeDocument/2006/relationships/hyperlink" Target="mailto:Library-research-support@open.ac.uk" TargetMode="External"/><Relationship Id="rId24" Type="http://schemas.openxmlformats.org/officeDocument/2006/relationships/image" Target="../media/image53.jpeg"/><Relationship Id="rId5" Type="http://schemas.openxmlformats.org/officeDocument/2006/relationships/image" Target="../media/image43.jpeg"/><Relationship Id="rId15" Type="http://schemas.openxmlformats.org/officeDocument/2006/relationships/image" Target="../media/image44.jpeg"/><Relationship Id="rId23" Type="http://schemas.openxmlformats.org/officeDocument/2006/relationships/image" Target="../media/image52.png"/><Relationship Id="rId10" Type="http://schemas.openxmlformats.org/officeDocument/2006/relationships/hyperlink" Target="https://openuniv.sharepoint.com/sites/intranet-library/Pages/research-and-scholarship-expertise.aspx" TargetMode="External"/><Relationship Id="rId19" Type="http://schemas.openxmlformats.org/officeDocument/2006/relationships/image" Target="../media/image48.jpeg"/><Relationship Id="rId4" Type="http://schemas.openxmlformats.org/officeDocument/2006/relationships/hyperlink" Target="mailto:srpp@open.ac.uk" TargetMode="External"/><Relationship Id="rId9" Type="http://schemas.openxmlformats.org/officeDocument/2006/relationships/hyperlink" Target="mailto:Data-protection@open.ac.uk" TargetMode="External"/><Relationship Id="rId14" Type="http://schemas.openxmlformats.org/officeDocument/2006/relationships/hyperlink" Target="mailto:Information-Security@open.ac.uk" TargetMode="External"/><Relationship Id="rId22" Type="http://schemas.openxmlformats.org/officeDocument/2006/relationships/image" Target="../media/image51.png"/><Relationship Id="rId27"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www.open.ac.uk/research/governance/ethics"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hyperlink" Target="https://explore.bps.org.uk/content/report-guideline/bpsrep.2021.inf180"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hyperlink" Target="https://www.bps.org.uk/news-and-policy/ethics-guidelines-internet-mediated-re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5.open.ac.uk/library-research-support/sites/www.open.ac.uk.library-research-support/files/files/Open%20University%20Research%20Data%20Management%20Policy%202021%20(2).pdf" TargetMode="External"/><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hyperlink" Target="http://www.open.ac.uk/library-research-support/sites/www.open.ac.uk.library-research-support/files/files/RDM-data-storage-options-AccessibleWord.docx" TargetMode="External"/><Relationship Id="rId5" Type="http://schemas.openxmlformats.org/officeDocument/2006/relationships/hyperlink" Target="http://www.open.ac.uk/library-research-support/sites/www.open.ac.uk.library-research-support/files/files/RDM-data-storage-options-AccessiblePDF.pdf" TargetMode="External"/><Relationship Id="rId4" Type="http://schemas.openxmlformats.org/officeDocument/2006/relationships/hyperlink" Target="http://www.open.ac.uk/library-research-support/research-data-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4400"/>
              <a:t>Responsible scholarship and gaining approvals for your project</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383795" y="3462961"/>
            <a:ext cx="5557584" cy="347039"/>
          </a:xfrm>
        </p:spPr>
        <p:txBody>
          <a:bodyPr/>
          <a:lstStyle/>
          <a:p>
            <a:r>
              <a:rPr lang="en-GB"/>
              <a:t>Sue Pawley, Daphne Chang, Steven Bond, Alison Fox, </a:t>
            </a:r>
            <a:r>
              <a:rPr lang="en-GB" err="1"/>
              <a:t>Zhraa</a:t>
            </a:r>
            <a:r>
              <a:rPr lang="en-GB"/>
              <a:t> </a:t>
            </a:r>
            <a:r>
              <a:rPr lang="en-GB" err="1"/>
              <a:t>Alhaboby</a:t>
            </a:r>
            <a:r>
              <a:rPr lang="en-GB"/>
              <a:t> and Bart Gamber  </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Wednesday 4</a:t>
            </a:r>
            <a:r>
              <a:rPr lang="en-GB" baseline="30000"/>
              <a:t>th</a:t>
            </a:r>
            <a:r>
              <a:rPr lang="en-GB"/>
              <a:t> June 10.30-12.00</a:t>
            </a:r>
          </a:p>
          <a:p>
            <a:endParaRPr lang="en-GB"/>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a:hlinkClick r:id="rId3"/>
              </a:rPr>
              <a:t>esteem@open.ac.uk</a:t>
            </a:r>
            <a:r>
              <a:rPr lang="en-GB"/>
              <a:t>  </a:t>
            </a:r>
            <a:r>
              <a:rPr lang="en-GB">
                <a:hlinkClick r:id="rId4"/>
              </a:rPr>
              <a:t>www.open.ac.uk/esteem</a:t>
            </a:r>
            <a:endParaRPr lang="en-GB"/>
          </a:p>
          <a:p>
            <a:endParaRPr lang="en-GB"/>
          </a:p>
          <a:p>
            <a:r>
              <a:rPr lang="en-GB" b="1"/>
              <a:t>Please note: This session will be recorded </a:t>
            </a:r>
          </a:p>
        </p:txBody>
      </p:sp>
      <p:pic>
        <p:nvPicPr>
          <p:cNvPr id="6" name="Picture Placeholder 5" descr="A group of people sitting in a room&#10;&#10;Description automatically generated">
            <a:extLst>
              <a:ext uri="{FF2B5EF4-FFF2-40B4-BE49-F238E27FC236}">
                <a16:creationId xmlns:a16="http://schemas.microsoft.com/office/drawing/2014/main" id="{0E648D02-9EFC-23D8-E377-5721A8F61A2B}"/>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8355" b="8355"/>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Approval processes</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575035" y="1380557"/>
            <a:ext cx="10636306" cy="3701934"/>
          </a:xfrm>
        </p:spPr>
        <p:txBody>
          <a:bodyPr lIns="91440" tIns="45720" rIns="91440" bIns="45720" anchor="t">
            <a:noAutofit/>
          </a:bodyPr>
          <a:lstStyle/>
          <a:p>
            <a:r>
              <a:rPr lang="en-GB" sz="1800" dirty="0">
                <a:latin typeface="Poppins"/>
                <a:cs typeface="Poppins"/>
              </a:rPr>
              <a:t>Approvals for…</a:t>
            </a:r>
          </a:p>
          <a:p>
            <a:pPr lvl="1"/>
            <a:r>
              <a:rPr lang="en-GB" sz="1800" dirty="0">
                <a:latin typeface="Poppins"/>
                <a:cs typeface="Poppins"/>
              </a:rPr>
              <a:t>Data protection: General Data Protection Regulations (UK GDPR)</a:t>
            </a:r>
          </a:p>
          <a:p>
            <a:pPr lvl="1"/>
            <a:r>
              <a:rPr lang="en-US" sz="1800" dirty="0">
                <a:latin typeface="Poppins"/>
                <a:cs typeface="Poppins"/>
              </a:rPr>
              <a:t>Ethical research: Human Research Ethics Committee (HREC)</a:t>
            </a:r>
          </a:p>
          <a:p>
            <a:pPr lvl="1"/>
            <a:r>
              <a:rPr lang="en-US" sz="1800" dirty="0">
                <a:latin typeface="Poppins"/>
                <a:cs typeface="Poppins"/>
              </a:rPr>
              <a:t>Access to OU students: Student Research Project Panel (SRPP)</a:t>
            </a:r>
          </a:p>
          <a:p>
            <a:pPr lvl="1"/>
            <a:r>
              <a:rPr lang="en-US" sz="1800" dirty="0">
                <a:latin typeface="Poppins"/>
                <a:cs typeface="Poppins"/>
              </a:rPr>
              <a:t>Access to OU staff: Staff Survey Project Panel (SSPP)</a:t>
            </a:r>
          </a:p>
          <a:p>
            <a:r>
              <a:rPr lang="en-US" sz="1800" dirty="0">
                <a:latin typeface="Poppins"/>
                <a:cs typeface="Poppins"/>
              </a:rPr>
              <a:t>Keep a record of your approvals and include in </a:t>
            </a:r>
            <a:r>
              <a:rPr lang="en-US" sz="1800" dirty="0" err="1">
                <a:latin typeface="Poppins"/>
                <a:cs typeface="Poppins"/>
              </a:rPr>
              <a:t>eSTEeM</a:t>
            </a:r>
            <a:r>
              <a:rPr lang="en-US" sz="1800" dirty="0">
                <a:latin typeface="Poppins"/>
                <a:cs typeface="Poppins"/>
              </a:rPr>
              <a:t> final report</a:t>
            </a:r>
          </a:p>
          <a:p>
            <a:pPr lvl="1"/>
            <a:r>
              <a:rPr lang="en-US" sz="1800" dirty="0">
                <a:latin typeface="Poppins"/>
                <a:cs typeface="Poppins"/>
              </a:rPr>
              <a:t>Data protection registration number</a:t>
            </a:r>
          </a:p>
          <a:p>
            <a:pPr lvl="1"/>
            <a:r>
              <a:rPr lang="en-US" sz="1800" dirty="0">
                <a:latin typeface="Poppins"/>
                <a:cs typeface="Poppins"/>
              </a:rPr>
              <a:t>HREC reference number</a:t>
            </a:r>
          </a:p>
          <a:p>
            <a:pPr lvl="1"/>
            <a:r>
              <a:rPr lang="en-US" sz="1800" dirty="0">
                <a:latin typeface="Poppins"/>
                <a:cs typeface="Poppins"/>
              </a:rPr>
              <a:t>SRPP application number</a:t>
            </a:r>
          </a:p>
          <a:p>
            <a:r>
              <a:rPr lang="en-GB" sz="1800" dirty="0">
                <a:latin typeface="Poppins"/>
                <a:cs typeface="Poppins"/>
              </a:rPr>
              <a:t>Recommendation</a:t>
            </a:r>
          </a:p>
          <a:p>
            <a:pPr lvl="1"/>
            <a:r>
              <a:rPr lang="en-GB" sz="1800" dirty="0">
                <a:latin typeface="Poppins"/>
                <a:cs typeface="Poppins"/>
              </a:rPr>
              <a:t>Use the </a:t>
            </a:r>
            <a:r>
              <a:rPr lang="en-GB" sz="1800" dirty="0">
                <a:latin typeface="Poppins"/>
                <a:cs typeface="Poppins"/>
                <a:hlinkClick r:id="rId3"/>
              </a:rPr>
              <a:t>HREC templates</a:t>
            </a:r>
            <a:r>
              <a:rPr lang="en-GB" sz="1800" dirty="0">
                <a:latin typeface="Poppins"/>
                <a:cs typeface="Poppins"/>
              </a:rPr>
              <a:t> (consent form, information sheet and invitation email – now also in Welsh language) </a:t>
            </a:r>
          </a:p>
        </p:txBody>
      </p:sp>
    </p:spTree>
    <p:extLst>
      <p:ext uri="{BB962C8B-B14F-4D97-AF65-F5344CB8AC3E}">
        <p14:creationId xmlns:p14="http://schemas.microsoft.com/office/powerpoint/2010/main" val="13823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034C4-8E4B-B2C1-2F00-85F0A146FD6E}"/>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5D472DAA-EE32-47BF-D6F7-D8FC1A1D540C}"/>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CE62F8E7-0FDB-831F-87F1-FE1A8468B670}"/>
              </a:ext>
            </a:extLst>
          </p:cNvPr>
          <p:cNvSpPr>
            <a:spLocks noGrp="1"/>
          </p:cNvSpPr>
          <p:nvPr>
            <p:ph type="body" sz="quarter" idx="19"/>
          </p:nvPr>
        </p:nvSpPr>
        <p:spPr/>
        <p:txBody>
          <a:bodyPr/>
          <a:lstStyle/>
          <a:p>
            <a:endParaRPr lang="en-GB"/>
          </a:p>
        </p:txBody>
      </p:sp>
      <p:sp>
        <p:nvSpPr>
          <p:cNvPr id="5" name="Text Placeholder 4">
            <a:extLst>
              <a:ext uri="{FF2B5EF4-FFF2-40B4-BE49-F238E27FC236}">
                <a16:creationId xmlns:a16="http://schemas.microsoft.com/office/drawing/2014/main" id="{51294122-16F7-3B76-36C9-3796BE59EF20}"/>
              </a:ext>
            </a:extLst>
          </p:cNvPr>
          <p:cNvSpPr>
            <a:spLocks noGrp="1"/>
          </p:cNvSpPr>
          <p:nvPr>
            <p:ph type="body" sz="quarter" idx="20"/>
          </p:nvPr>
        </p:nvSpPr>
        <p:spPr/>
        <p:txBody>
          <a:bodyPr/>
          <a:lstStyle/>
          <a:p>
            <a:endParaRPr lang="en-GB"/>
          </a:p>
        </p:txBody>
      </p:sp>
      <p:sp>
        <p:nvSpPr>
          <p:cNvPr id="6" name="Text Placeholder 5">
            <a:extLst>
              <a:ext uri="{FF2B5EF4-FFF2-40B4-BE49-F238E27FC236}">
                <a16:creationId xmlns:a16="http://schemas.microsoft.com/office/drawing/2014/main" id="{25019DEC-6740-680B-9109-09086D73BF8F}"/>
              </a:ext>
            </a:extLst>
          </p:cNvPr>
          <p:cNvSpPr>
            <a:spLocks noGrp="1"/>
          </p:cNvSpPr>
          <p:nvPr>
            <p:ph type="body" sz="quarter" idx="21"/>
          </p:nvPr>
        </p:nvSpPr>
        <p:spPr/>
        <p:txBody>
          <a:bodyPr/>
          <a:lstStyle/>
          <a:p>
            <a:endParaRPr lang="en-GB"/>
          </a:p>
        </p:txBody>
      </p:sp>
      <p:sp>
        <p:nvSpPr>
          <p:cNvPr id="7" name="Text Placeholder 6">
            <a:extLst>
              <a:ext uri="{FF2B5EF4-FFF2-40B4-BE49-F238E27FC236}">
                <a16:creationId xmlns:a16="http://schemas.microsoft.com/office/drawing/2014/main" id="{106D82F2-DAFA-955D-5E9C-6D4C7C24EBAC}"/>
              </a:ext>
            </a:extLst>
          </p:cNvPr>
          <p:cNvSpPr>
            <a:spLocks noGrp="1"/>
          </p:cNvSpPr>
          <p:nvPr>
            <p:ph type="body" sz="quarter" idx="22"/>
          </p:nvPr>
        </p:nvSpPr>
        <p:spPr/>
        <p:txBody>
          <a:bodyPr/>
          <a:lstStyle/>
          <a:p>
            <a:endParaRPr lang="en-GB"/>
          </a:p>
        </p:txBody>
      </p:sp>
      <p:pic>
        <p:nvPicPr>
          <p:cNvPr id="11" name="Picture 10">
            <a:extLst>
              <a:ext uri="{FF2B5EF4-FFF2-40B4-BE49-F238E27FC236}">
                <a16:creationId xmlns:a16="http://schemas.microsoft.com/office/drawing/2014/main" id="{B58FEEFA-D9BF-0392-2B52-C4F851E2B646}"/>
              </a:ext>
            </a:extLst>
          </p:cNvPr>
          <p:cNvPicPr>
            <a:picLocks noChangeAspect="1"/>
          </p:cNvPicPr>
          <p:nvPr/>
        </p:nvPicPr>
        <p:blipFill>
          <a:blip r:embed="rId3"/>
          <a:stretch>
            <a:fillRect/>
          </a:stretch>
        </p:blipFill>
        <p:spPr>
          <a:xfrm>
            <a:off x="413915" y="314404"/>
            <a:ext cx="11241069" cy="2724530"/>
          </a:xfrm>
          <a:prstGeom prst="rect">
            <a:avLst/>
          </a:prstGeom>
        </p:spPr>
      </p:pic>
      <p:sp>
        <p:nvSpPr>
          <p:cNvPr id="13" name="TextBox 12">
            <a:extLst>
              <a:ext uri="{FF2B5EF4-FFF2-40B4-BE49-F238E27FC236}">
                <a16:creationId xmlns:a16="http://schemas.microsoft.com/office/drawing/2014/main" id="{0D4B4D42-3BE2-0C10-4631-72DFF5369D24}"/>
              </a:ext>
            </a:extLst>
          </p:cNvPr>
          <p:cNvSpPr txBox="1"/>
          <p:nvPr/>
        </p:nvSpPr>
        <p:spPr>
          <a:xfrm>
            <a:off x="3462413" y="5182545"/>
            <a:ext cx="6096000" cy="369332"/>
          </a:xfrm>
          <a:prstGeom prst="rect">
            <a:avLst/>
          </a:prstGeom>
          <a:noFill/>
        </p:spPr>
        <p:txBody>
          <a:bodyPr wrap="square">
            <a:spAutoFit/>
          </a:bodyPr>
          <a:lstStyle/>
          <a:p>
            <a:r>
              <a:rPr lang="en-GB">
                <a:hlinkClick r:id="rId4"/>
              </a:rPr>
              <a:t>The Researchers Journey Landing Page</a:t>
            </a:r>
            <a:endParaRPr lang="en-GB"/>
          </a:p>
        </p:txBody>
      </p:sp>
      <p:sp>
        <p:nvSpPr>
          <p:cNvPr id="15" name="TextBox 14">
            <a:extLst>
              <a:ext uri="{FF2B5EF4-FFF2-40B4-BE49-F238E27FC236}">
                <a16:creationId xmlns:a16="http://schemas.microsoft.com/office/drawing/2014/main" id="{8748507E-7F56-23E0-5374-FE95BA1C41D8}"/>
              </a:ext>
            </a:extLst>
          </p:cNvPr>
          <p:cNvSpPr txBox="1"/>
          <p:nvPr/>
        </p:nvSpPr>
        <p:spPr>
          <a:xfrm>
            <a:off x="748145" y="3129194"/>
            <a:ext cx="10709564" cy="2031325"/>
          </a:xfrm>
          <a:prstGeom prst="rect">
            <a:avLst/>
          </a:prstGeom>
          <a:noFill/>
        </p:spPr>
        <p:txBody>
          <a:bodyPr wrap="square">
            <a:spAutoFit/>
          </a:bodyPr>
          <a:lstStyle/>
          <a:p>
            <a:pPr algn="l"/>
            <a:r>
              <a:rPr lang="en-GB" b="0" i="0">
                <a:solidFill>
                  <a:schemeClr val="tx2"/>
                </a:solidFill>
                <a:effectLst/>
                <a:latin typeface="+mj-lt"/>
              </a:rPr>
              <a:t>Navigating the processes and approvals related to carrying out educational research with students at the Open University can be a challenge! </a:t>
            </a:r>
          </a:p>
          <a:p>
            <a:pPr algn="l"/>
            <a:r>
              <a:rPr lang="en-GB" b="0" i="0">
                <a:solidFill>
                  <a:schemeClr val="tx2"/>
                </a:solidFill>
                <a:effectLst/>
                <a:latin typeface="+mj-lt"/>
              </a:rPr>
              <a:t>This 'Landing Page' will provide you with a clear road map for the journey, signposting the elements that may be relevant to you and your research and offering the links you will need to access them.​​​​​​​</a:t>
            </a:r>
          </a:p>
          <a:p>
            <a:br>
              <a:rPr lang="en-GB" b="0" i="0">
                <a:solidFill>
                  <a:schemeClr val="tx2"/>
                </a:solidFill>
                <a:effectLst/>
                <a:latin typeface="+mj-lt"/>
              </a:rPr>
            </a:br>
            <a:endParaRPr lang="en-GB">
              <a:solidFill>
                <a:schemeClr val="tx2"/>
              </a:solidFill>
              <a:latin typeface="+mj-lt"/>
            </a:endParaRPr>
          </a:p>
        </p:txBody>
      </p:sp>
    </p:spTree>
    <p:extLst>
      <p:ext uri="{BB962C8B-B14F-4D97-AF65-F5344CB8AC3E}">
        <p14:creationId xmlns:p14="http://schemas.microsoft.com/office/powerpoint/2010/main" val="71617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E3CAA4-4041-9D3B-ED0C-ED626019DB61}"/>
              </a:ext>
            </a:extLst>
          </p:cNvPr>
          <p:cNvSpPr>
            <a:spLocks noGrp="1"/>
          </p:cNvSpPr>
          <p:nvPr>
            <p:ph type="body" sz="quarter" idx="11"/>
          </p:nvPr>
        </p:nvSpPr>
        <p:spPr>
          <a:xfrm>
            <a:off x="408206" y="559121"/>
            <a:ext cx="8049993" cy="1800200"/>
          </a:xfrm>
        </p:spPr>
        <p:txBody>
          <a:bodyPr/>
          <a:lstStyle/>
          <a:p>
            <a:r>
              <a:rPr lang="en-GB"/>
              <a:t>Information Rights</a:t>
            </a:r>
          </a:p>
        </p:txBody>
      </p:sp>
      <p:sp>
        <p:nvSpPr>
          <p:cNvPr id="5" name="Text Placeholder 4">
            <a:extLst>
              <a:ext uri="{FF2B5EF4-FFF2-40B4-BE49-F238E27FC236}">
                <a16:creationId xmlns:a16="http://schemas.microsoft.com/office/drawing/2014/main" id="{949A6111-8D56-3068-2910-5FEAAA672EE0}"/>
              </a:ext>
            </a:extLst>
          </p:cNvPr>
          <p:cNvSpPr>
            <a:spLocks noGrp="1"/>
          </p:cNvSpPr>
          <p:nvPr>
            <p:ph type="body" sz="quarter" idx="12"/>
          </p:nvPr>
        </p:nvSpPr>
        <p:spPr>
          <a:xfrm>
            <a:off x="408206" y="2774229"/>
            <a:ext cx="8564343" cy="2439435"/>
          </a:xfrm>
        </p:spPr>
        <p:txBody>
          <a:bodyPr/>
          <a:lstStyle/>
          <a:p>
            <a:r>
              <a:rPr lang="en-GB"/>
              <a:t>Steven Bond, Information Rights Manager</a:t>
            </a:r>
          </a:p>
        </p:txBody>
      </p:sp>
    </p:spTree>
    <p:extLst>
      <p:ext uri="{BB962C8B-B14F-4D97-AF65-F5344CB8AC3E}">
        <p14:creationId xmlns:p14="http://schemas.microsoft.com/office/powerpoint/2010/main" val="238822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protection</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E915F471-6FC6-482E-0BC9-43906F3847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7664" y="1585913"/>
            <a:ext cx="4640357" cy="3702050"/>
          </a:xfrm>
        </p:spPr>
      </p:pic>
      <p:sp>
        <p:nvSpPr>
          <p:cNvPr id="8" name="Content Placeholder 7">
            <a:extLst>
              <a:ext uri="{FF2B5EF4-FFF2-40B4-BE49-F238E27FC236}">
                <a16:creationId xmlns:a16="http://schemas.microsoft.com/office/drawing/2014/main" id="{31427331-445E-C401-9743-ECF806D4C186}"/>
              </a:ext>
            </a:extLst>
          </p:cNvPr>
          <p:cNvSpPr>
            <a:spLocks noGrp="1"/>
          </p:cNvSpPr>
          <p:nvPr>
            <p:ph sz="half" idx="18"/>
          </p:nvPr>
        </p:nvSpPr>
        <p:spPr>
          <a:xfrm>
            <a:off x="6288724" y="1585913"/>
            <a:ext cx="4922617" cy="3702050"/>
          </a:xfrm>
        </p:spPr>
        <p:txBody>
          <a:bodyPr/>
          <a:lstStyle/>
          <a:p>
            <a:r>
              <a:rPr lang="en-GB" sz="1800"/>
              <a:t>Legal frameworks</a:t>
            </a:r>
          </a:p>
          <a:p>
            <a:pPr lvl="1"/>
            <a:r>
              <a:rPr lang="en-GB" sz="1800"/>
              <a:t>Freedom of Information Act 2000</a:t>
            </a:r>
          </a:p>
          <a:p>
            <a:pPr lvl="1"/>
            <a:r>
              <a:rPr lang="en-GB" sz="1800"/>
              <a:t>Data Protection Act 2018</a:t>
            </a:r>
          </a:p>
          <a:p>
            <a:pPr lvl="1"/>
            <a:r>
              <a:rPr lang="en-GB" sz="1800"/>
              <a:t>General Data Protection Regulations (GDPR)</a:t>
            </a:r>
          </a:p>
          <a:p>
            <a:pPr lvl="1"/>
            <a:r>
              <a:rPr lang="en-GB" sz="1800">
                <a:solidFill>
                  <a:schemeClr val="tx1"/>
                </a:solidFill>
              </a:rPr>
              <a:t>Data Use and Access bill </a:t>
            </a:r>
          </a:p>
          <a:p>
            <a:pPr marL="457200" lvl="1" indent="0">
              <a:buNone/>
            </a:pPr>
            <a:endParaRPr lang="en-GB" sz="1800"/>
          </a:p>
          <a:p>
            <a:r>
              <a:rPr lang="en-GB" sz="1800">
                <a:hlinkClick r:id="rId4"/>
              </a:rPr>
              <a:t>http://www.open.ac.uk/research/governance/ethics/human/data-protection</a:t>
            </a:r>
            <a:r>
              <a:rPr lang="en-GB" sz="1800"/>
              <a:t> </a:t>
            </a:r>
          </a:p>
          <a:p>
            <a:r>
              <a:rPr lang="en-GB" sz="1800">
                <a:hlinkClick r:id="rId5"/>
              </a:rPr>
              <a:t>Data Protection by Design</a:t>
            </a:r>
            <a:endParaRPr lang="en-GB" sz="1600"/>
          </a:p>
          <a:p>
            <a:pPr marL="0" indent="0">
              <a:buNone/>
            </a:pPr>
            <a:endParaRPr lang="en-GB" sz="1800"/>
          </a:p>
          <a:p>
            <a:endParaRPr lang="en-GB" sz="1800"/>
          </a:p>
          <a:p>
            <a:endParaRPr lang="en-GB" sz="1800"/>
          </a:p>
          <a:p>
            <a:pPr marL="457200" lvl="1" indent="0">
              <a:buNone/>
            </a:pPr>
            <a:endParaRPr lang="en-GB" sz="1800"/>
          </a:p>
          <a:p>
            <a:endParaRPr lang="en-GB"/>
          </a:p>
        </p:txBody>
      </p:sp>
    </p:spTree>
    <p:extLst>
      <p:ext uri="{BB962C8B-B14F-4D97-AF65-F5344CB8AC3E}">
        <p14:creationId xmlns:p14="http://schemas.microsoft.com/office/powerpoint/2010/main" val="339272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protection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lIns="91440" tIns="45720" rIns="91440" bIns="45720" anchor="t">
            <a:noAutofit/>
          </a:bodyPr>
          <a:lstStyle/>
          <a:p>
            <a:r>
              <a:rPr lang="en-GB">
                <a:hlinkClick r:id="rId3"/>
              </a:rPr>
              <a:t>Data Protection by Design (sharepoint.com)</a:t>
            </a:r>
            <a:endParaRPr lang="en-US"/>
          </a:p>
        </p:txBody>
      </p:sp>
      <p:sp>
        <p:nvSpPr>
          <p:cNvPr id="9" name="TextBox 8">
            <a:extLst>
              <a:ext uri="{FF2B5EF4-FFF2-40B4-BE49-F238E27FC236}">
                <a16:creationId xmlns:a16="http://schemas.microsoft.com/office/drawing/2014/main" id="{8DEAEACD-F9A0-1036-0AE6-9A4C3EEECE70}"/>
              </a:ext>
            </a:extLst>
          </p:cNvPr>
          <p:cNvSpPr txBox="1"/>
          <p:nvPr/>
        </p:nvSpPr>
        <p:spPr>
          <a:xfrm>
            <a:off x="612476" y="1503872"/>
            <a:ext cx="9011727" cy="43519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10000"/>
              </a:lnSpc>
              <a:spcBef>
                <a:spcPts val="0"/>
              </a:spcBef>
              <a:spcAft>
                <a:spcPts val="600"/>
              </a:spcAft>
              <a:buClrTx/>
              <a:buSzTx/>
              <a:buFontTx/>
              <a:buBlip>
                <a:blip r:embed="rId4"/>
              </a:buBlip>
              <a:tabLst/>
              <a:defRPr/>
            </a:pPr>
            <a:r>
              <a:rPr lang="en-US">
                <a:solidFill>
                  <a:srgbClr val="333333"/>
                </a:solidFill>
                <a:latin typeface="Poppins"/>
                <a:cs typeface="Arial"/>
              </a:rPr>
              <a:t>Complete a </a:t>
            </a:r>
            <a:r>
              <a:rPr lang="en-US">
                <a:solidFill>
                  <a:srgbClr val="0E56A7"/>
                </a:solidFill>
                <a:latin typeface="Poppins"/>
                <a:cs typeface="Arial"/>
                <a:hlinkClick r:id="rId5"/>
              </a:rPr>
              <a:t>Data Protection Questionnaire​</a:t>
            </a:r>
            <a:endParaRPr lang="en-US">
              <a:solidFill>
                <a:srgbClr val="0E56A7"/>
              </a:solidFill>
              <a:latin typeface="Poppins"/>
              <a:cs typeface="Arial"/>
            </a:endParaRPr>
          </a:p>
          <a:p>
            <a:pPr marL="742950" lvl="1" indent="-285750">
              <a:buFont typeface="Arial" panose="020B0604020202020204" pitchFamily="34" charset="0"/>
              <a:buChar char="•"/>
            </a:pPr>
            <a:r>
              <a:rPr lang="en-US">
                <a:solidFill>
                  <a:srgbClr val="333333"/>
                </a:solidFill>
                <a:latin typeface="Poppins"/>
                <a:cs typeface="Arial"/>
              </a:rPr>
              <a:t>Do this as early as possible when considering your changes - you can answer "don't know yet" to questions, which will prompt that you need to clarify the answers before you start your new processing</a:t>
            </a:r>
          </a:p>
          <a:p>
            <a:pPr marL="742950" lvl="1" indent="-285750">
              <a:buFont typeface="Arial" panose="020B0604020202020204" pitchFamily="34" charset="0"/>
              <a:buChar char="•"/>
            </a:pPr>
            <a:r>
              <a:rPr lang="en-US">
                <a:solidFill>
                  <a:srgbClr val="333333"/>
                </a:solidFill>
                <a:latin typeface="Poppins"/>
                <a:cs typeface="Arial"/>
              </a:rPr>
              <a:t>Send all questionnaires to </a:t>
            </a:r>
            <a:r>
              <a:rPr lang="en-US">
                <a:solidFill>
                  <a:srgbClr val="333333"/>
                </a:solidFill>
                <a:latin typeface="Poppins"/>
                <a:cs typeface="Arial"/>
                <a:hlinkClick r:id="rId6"/>
              </a:rPr>
              <a:t>data-protection@open.ac.uk</a:t>
            </a:r>
            <a:r>
              <a:rPr lang="en-US">
                <a:solidFill>
                  <a:srgbClr val="333333"/>
                </a:solidFill>
                <a:latin typeface="Poppins"/>
                <a:cs typeface="Arial"/>
              </a:rPr>
              <a:t>, either when they are completed, or as soon as you have had an initial attempt at completing them. Please also request a discussion if you'd find that helpful.</a:t>
            </a:r>
          </a:p>
          <a:p>
            <a:pPr marL="742950" lvl="1" indent="-285750">
              <a:buFont typeface="Arial" panose="020B0604020202020204" pitchFamily="34" charset="0"/>
              <a:buChar char="•"/>
            </a:pPr>
            <a:r>
              <a:rPr lang="en-US">
                <a:solidFill>
                  <a:srgbClr val="333333"/>
                </a:solidFill>
                <a:latin typeface="Poppins"/>
                <a:cs typeface="Arial"/>
              </a:rPr>
              <a:t>If your questionnaire indicates that it requires an impact and risk assessment by the information rights team, then don't start your processing until this has been completed</a:t>
            </a:r>
          </a:p>
          <a:p>
            <a:pPr marL="742950" lvl="1" indent="-285750">
              <a:buFont typeface="Arial" panose="020B0604020202020204" pitchFamily="34" charset="0"/>
              <a:buChar char="•"/>
            </a:pPr>
            <a:r>
              <a:rPr lang="en-US">
                <a:solidFill>
                  <a:srgbClr val="333333"/>
                </a:solidFill>
                <a:latin typeface="Poppins"/>
                <a:cs typeface="Arial"/>
              </a:rPr>
              <a:t>The Questionnaire is an iterative process, and can be refined as you find out answers, and updated if your project or scope changes</a:t>
            </a:r>
          </a:p>
          <a:p>
            <a:pPr marL="742950" lvl="1" indent="-285750">
              <a:buFont typeface="Arial" panose="020B0604020202020204" pitchFamily="34" charset="0"/>
              <a:buChar char="•"/>
            </a:pPr>
            <a:r>
              <a:rPr lang="en-US">
                <a:solidFill>
                  <a:srgbClr val="333333"/>
                </a:solidFill>
                <a:latin typeface="Poppins"/>
                <a:cs typeface="Arial"/>
              </a:rPr>
              <a:t>When you have made decisions about how your data is going to be processed, complete or update an </a:t>
            </a:r>
            <a:r>
              <a:rPr lang="en-US">
                <a:solidFill>
                  <a:srgbClr val="0E56A7"/>
                </a:solidFill>
                <a:latin typeface="Poppins"/>
                <a:cs typeface="Arial"/>
                <a:hlinkClick r:id="rId7"/>
              </a:rPr>
              <a:t>Information Asset Register entry</a:t>
            </a:r>
            <a:endParaRPr lang="en-US">
              <a:solidFill>
                <a:srgbClr val="0E56A7"/>
              </a:solidFill>
              <a:latin typeface="Poppins"/>
              <a:cs typeface="Arial"/>
            </a:endParaRPr>
          </a:p>
        </p:txBody>
      </p:sp>
    </p:spTree>
    <p:extLst>
      <p:ext uri="{BB962C8B-B14F-4D97-AF65-F5344CB8AC3E}">
        <p14:creationId xmlns:p14="http://schemas.microsoft.com/office/powerpoint/2010/main" val="162427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993F-B222-6039-9AD5-D9371939646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2297CC-6B1B-0D8D-E7A6-AE62664F636A}"/>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0C67D308-FB07-DDA5-73AA-FB328E8A2A9F}"/>
              </a:ext>
            </a:extLst>
          </p:cNvPr>
          <p:cNvPicPr>
            <a:picLocks noChangeAspect="1"/>
          </p:cNvPicPr>
          <p:nvPr/>
        </p:nvPicPr>
        <p:blipFill>
          <a:blip r:embed="rId2"/>
          <a:stretch>
            <a:fillRect/>
          </a:stretch>
        </p:blipFill>
        <p:spPr>
          <a:xfrm>
            <a:off x="0" y="6394"/>
            <a:ext cx="12177712" cy="6834061"/>
          </a:xfrm>
          <a:prstGeom prst="rect">
            <a:avLst/>
          </a:prstGeom>
        </p:spPr>
      </p:pic>
      <p:sp>
        <p:nvSpPr>
          <p:cNvPr id="5" name="Rectangle 4">
            <a:extLst>
              <a:ext uri="{FF2B5EF4-FFF2-40B4-BE49-F238E27FC236}">
                <a16:creationId xmlns:a16="http://schemas.microsoft.com/office/drawing/2014/main" id="{B74E311A-040A-643A-C6F5-E75D4D995D87}"/>
              </a:ext>
            </a:extLst>
          </p:cNvPr>
          <p:cNvSpPr/>
          <p:nvPr/>
        </p:nvSpPr>
        <p:spPr>
          <a:xfrm>
            <a:off x="1239520" y="314960"/>
            <a:ext cx="914400" cy="914400"/>
          </a:xfrm>
          <a:prstGeom prst="rect">
            <a:avLst/>
          </a:prstGeom>
          <a:solidFill>
            <a:srgbClr val="92D050"/>
          </a:solidFill>
          <a:ln>
            <a:solidFill>
              <a:srgbClr val="00B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Do</a:t>
            </a:r>
          </a:p>
        </p:txBody>
      </p:sp>
      <p:sp>
        <p:nvSpPr>
          <p:cNvPr id="6" name="Isosceles Triangle 5">
            <a:extLst>
              <a:ext uri="{FF2B5EF4-FFF2-40B4-BE49-F238E27FC236}">
                <a16:creationId xmlns:a16="http://schemas.microsoft.com/office/drawing/2014/main" id="{668A1AB3-D81B-18D7-40CB-79F50EA4A5C5}"/>
              </a:ext>
            </a:extLst>
          </p:cNvPr>
          <p:cNvSpPr/>
          <p:nvPr/>
        </p:nvSpPr>
        <p:spPr>
          <a:xfrm>
            <a:off x="8453120" y="142240"/>
            <a:ext cx="1412240" cy="1087120"/>
          </a:xfrm>
          <a:prstGeom prst="triangl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Don’t	</a:t>
            </a:r>
          </a:p>
        </p:txBody>
      </p:sp>
      <p:sp>
        <p:nvSpPr>
          <p:cNvPr id="7" name="TextBox 6">
            <a:extLst>
              <a:ext uri="{FF2B5EF4-FFF2-40B4-BE49-F238E27FC236}">
                <a16:creationId xmlns:a16="http://schemas.microsoft.com/office/drawing/2014/main" id="{427793A5-2B48-7A7D-1A55-2C61B4354371}"/>
              </a:ext>
            </a:extLst>
          </p:cNvPr>
          <p:cNvSpPr txBox="1"/>
          <p:nvPr/>
        </p:nvSpPr>
        <p:spPr>
          <a:xfrm>
            <a:off x="786194" y="1500108"/>
            <a:ext cx="50620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Use Cloud storage </a:t>
            </a:r>
            <a:r>
              <a:rPr kumimoji="0" lang="en-GB" sz="1800" b="0" i="0" u="none" strike="noStrike" kern="1200" cap="none" spc="0" normalizeH="0" baseline="0" noProof="0" err="1">
                <a:ln>
                  <a:noFill/>
                </a:ln>
                <a:solidFill>
                  <a:srgbClr val="FFFFFF"/>
                </a:solidFill>
                <a:effectLst/>
                <a:uLnTx/>
                <a:uFillTx/>
                <a:latin typeface="Calibri" panose="020F0502020204030204"/>
                <a:ea typeface="+mn-ea"/>
                <a:cs typeface="+mn-cs"/>
              </a:rPr>
              <a:t>eg</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 OneDrive, </a:t>
            </a:r>
            <a:r>
              <a:rPr kumimoji="0" lang="en-GB" sz="1800" b="0" i="0" u="none" strike="noStrike" kern="1200" cap="none" spc="0" normalizeH="0" baseline="0" noProof="0" err="1">
                <a:ln>
                  <a:noFill/>
                </a:ln>
                <a:solidFill>
                  <a:srgbClr val="FFFFFF"/>
                </a:solidFill>
                <a:effectLst/>
                <a:uLnTx/>
                <a:uFillTx/>
                <a:latin typeface="Calibri" panose="020F0502020204030204"/>
                <a:ea typeface="+mn-ea"/>
                <a:cs typeface="+mn-cs"/>
              </a:rPr>
              <a:t>Sharepoint</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 &amp; teams</a:t>
            </a:r>
          </a:p>
        </p:txBody>
      </p:sp>
      <p:sp>
        <p:nvSpPr>
          <p:cNvPr id="8" name="TextBox 7">
            <a:extLst>
              <a:ext uri="{FF2B5EF4-FFF2-40B4-BE49-F238E27FC236}">
                <a16:creationId xmlns:a16="http://schemas.microsoft.com/office/drawing/2014/main" id="{E293CC64-23B2-EB1E-0C44-1F65C58F1910}"/>
              </a:ext>
            </a:extLst>
          </p:cNvPr>
          <p:cNvSpPr txBox="1"/>
          <p:nvPr/>
        </p:nvSpPr>
        <p:spPr>
          <a:xfrm>
            <a:off x="786193" y="2059198"/>
            <a:ext cx="506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Ask for the recipient to confirm their personal data, especially special category data (ethnicity/health</a:t>
            </a:r>
          </a:p>
        </p:txBody>
      </p:sp>
      <p:sp>
        <p:nvSpPr>
          <p:cNvPr id="9" name="TextBox 8">
            <a:extLst>
              <a:ext uri="{FF2B5EF4-FFF2-40B4-BE49-F238E27FC236}">
                <a16:creationId xmlns:a16="http://schemas.microsoft.com/office/drawing/2014/main" id="{7D808405-D018-9DB4-2273-3DDCDD1D0B17}"/>
              </a:ext>
            </a:extLst>
          </p:cNvPr>
          <p:cNvSpPr txBox="1"/>
          <p:nvPr/>
        </p:nvSpPr>
        <p:spPr>
          <a:xfrm>
            <a:off x="786194" y="2895287"/>
            <a:ext cx="506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Tell the participants what you will do with their data, including any extra data being used to match</a:t>
            </a:r>
          </a:p>
        </p:txBody>
      </p:sp>
      <p:sp>
        <p:nvSpPr>
          <p:cNvPr id="10" name="TextBox 9">
            <a:extLst>
              <a:ext uri="{FF2B5EF4-FFF2-40B4-BE49-F238E27FC236}">
                <a16:creationId xmlns:a16="http://schemas.microsoft.com/office/drawing/2014/main" id="{F522AECE-58A6-31EB-DB37-5DB771E7595B}"/>
              </a:ext>
            </a:extLst>
          </p:cNvPr>
          <p:cNvSpPr txBox="1"/>
          <p:nvPr/>
        </p:nvSpPr>
        <p:spPr>
          <a:xfrm>
            <a:off x="786193" y="3731376"/>
            <a:ext cx="5062091" cy="67191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Use an approved delivery method – Jisc, Qualtrics*, MS Forms</a:t>
            </a:r>
          </a:p>
        </p:txBody>
      </p:sp>
      <p:sp>
        <p:nvSpPr>
          <p:cNvPr id="11" name="TextBox 10">
            <a:extLst>
              <a:ext uri="{FF2B5EF4-FFF2-40B4-BE49-F238E27FC236}">
                <a16:creationId xmlns:a16="http://schemas.microsoft.com/office/drawing/2014/main" id="{3EBA0441-AC1E-7F83-4396-36CF691CACE4}"/>
              </a:ext>
            </a:extLst>
          </p:cNvPr>
          <p:cNvSpPr txBox="1"/>
          <p:nvPr/>
        </p:nvSpPr>
        <p:spPr>
          <a:xfrm>
            <a:off x="6634476" y="1500108"/>
            <a:ext cx="506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Don’t confuse your role if you are a member of staff and also a student</a:t>
            </a:r>
          </a:p>
        </p:txBody>
      </p:sp>
      <p:sp>
        <p:nvSpPr>
          <p:cNvPr id="12" name="TextBox 11">
            <a:extLst>
              <a:ext uri="{FF2B5EF4-FFF2-40B4-BE49-F238E27FC236}">
                <a16:creationId xmlns:a16="http://schemas.microsoft.com/office/drawing/2014/main" id="{793833DC-4780-FE2E-5D07-0C82C56997BD}"/>
              </a:ext>
            </a:extLst>
          </p:cNvPr>
          <p:cNvSpPr txBox="1"/>
          <p:nvPr/>
        </p:nvSpPr>
        <p:spPr>
          <a:xfrm>
            <a:off x="7244080" y="2108380"/>
            <a:ext cx="43407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You might have access to data as a member of staff that you wouldn’t have as a student, and vice versa</a:t>
            </a:r>
          </a:p>
        </p:txBody>
      </p:sp>
      <p:sp>
        <p:nvSpPr>
          <p:cNvPr id="13" name="Arrow: Right 12">
            <a:extLst>
              <a:ext uri="{FF2B5EF4-FFF2-40B4-BE49-F238E27FC236}">
                <a16:creationId xmlns:a16="http://schemas.microsoft.com/office/drawing/2014/main" id="{31C3415D-3761-64A2-13A7-49DA50570216}"/>
              </a:ext>
            </a:extLst>
          </p:cNvPr>
          <p:cNvSpPr/>
          <p:nvPr/>
        </p:nvSpPr>
        <p:spPr>
          <a:xfrm>
            <a:off x="6725920" y="2397760"/>
            <a:ext cx="457200" cy="307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22C7D82-5A14-6580-C6D0-D701B9B7D509}"/>
              </a:ext>
            </a:extLst>
          </p:cNvPr>
          <p:cNvSpPr txBox="1"/>
          <p:nvPr/>
        </p:nvSpPr>
        <p:spPr>
          <a:xfrm>
            <a:off x="786192" y="4593049"/>
            <a:ext cx="506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Consider principle of necessity – only process what you actually need to achieve your outcome</a:t>
            </a:r>
          </a:p>
        </p:txBody>
      </p:sp>
      <p:sp>
        <p:nvSpPr>
          <p:cNvPr id="15" name="TextBox 14">
            <a:extLst>
              <a:ext uri="{FF2B5EF4-FFF2-40B4-BE49-F238E27FC236}">
                <a16:creationId xmlns:a16="http://schemas.microsoft.com/office/drawing/2014/main" id="{4BE32788-80D9-7A69-8F91-FD7441B6EADA}"/>
              </a:ext>
            </a:extLst>
          </p:cNvPr>
          <p:cNvSpPr txBox="1"/>
          <p:nvPr/>
        </p:nvSpPr>
        <p:spPr>
          <a:xfrm>
            <a:off x="6634476" y="3033786"/>
            <a:ext cx="5006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Don’t make contact with students without approval</a:t>
            </a:r>
          </a:p>
        </p:txBody>
      </p:sp>
      <p:sp>
        <p:nvSpPr>
          <p:cNvPr id="16" name="TextBox 15">
            <a:extLst>
              <a:ext uri="{FF2B5EF4-FFF2-40B4-BE49-F238E27FC236}">
                <a16:creationId xmlns:a16="http://schemas.microsoft.com/office/drawing/2014/main" id="{41AA593B-E2D9-79FD-8ECF-0CCD399950BD}"/>
              </a:ext>
            </a:extLst>
          </p:cNvPr>
          <p:cNvSpPr txBox="1"/>
          <p:nvPr/>
        </p:nvSpPr>
        <p:spPr>
          <a:xfrm>
            <a:off x="6634476" y="3456421"/>
            <a:ext cx="506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Don’t make contact with students using your internal or personal email</a:t>
            </a:r>
          </a:p>
        </p:txBody>
      </p:sp>
    </p:spTree>
    <p:extLst>
      <p:ext uri="{BB962C8B-B14F-4D97-AF65-F5344CB8AC3E}">
        <p14:creationId xmlns:p14="http://schemas.microsoft.com/office/powerpoint/2010/main" val="44906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a:xfrm>
            <a:off x="408207" y="559121"/>
            <a:ext cx="10967716" cy="1800200"/>
          </a:xfrm>
        </p:spPr>
        <p:txBody>
          <a:bodyPr/>
          <a:lstStyle/>
          <a:p>
            <a:r>
              <a:rPr lang="en-GB"/>
              <a:t>Gaining support from the HREC </a:t>
            </a:r>
          </a:p>
        </p:txBody>
      </p:sp>
      <p:sp>
        <p:nvSpPr>
          <p:cNvPr id="9" name="Text Placeholder 8">
            <a:extLst>
              <a:ext uri="{FF2B5EF4-FFF2-40B4-BE49-F238E27FC236}">
                <a16:creationId xmlns:a16="http://schemas.microsoft.com/office/drawing/2014/main" id="{417D1F39-7B90-5489-AB65-600E4AF1377E}"/>
              </a:ext>
            </a:extLst>
          </p:cNvPr>
          <p:cNvSpPr>
            <a:spLocks noGrp="1"/>
          </p:cNvSpPr>
          <p:nvPr>
            <p:ph type="body" sz="quarter" idx="12"/>
          </p:nvPr>
        </p:nvSpPr>
        <p:spPr>
          <a:xfrm>
            <a:off x="408207" y="2379843"/>
            <a:ext cx="8007054" cy="2490921"/>
          </a:xfrm>
        </p:spPr>
        <p:txBody>
          <a:bodyPr lIns="91440" tIns="45720" rIns="91440" bIns="45720" anchor="t">
            <a:noAutofit/>
          </a:bodyPr>
          <a:lstStyle/>
          <a:p>
            <a:r>
              <a:rPr lang="en-GB" dirty="0">
                <a:latin typeface="Poppins"/>
                <a:cs typeface="Poppins"/>
              </a:rPr>
              <a:t>HREC = Human Research Ethics Committee</a:t>
            </a:r>
          </a:p>
          <a:p>
            <a:r>
              <a:rPr lang="en-GB" dirty="0">
                <a:latin typeface="Poppins"/>
                <a:cs typeface="Poppins"/>
              </a:rPr>
              <a:t>Alison Fox (Current Chair, HREC) &amp; </a:t>
            </a:r>
            <a:endParaRPr lang="en-GB" dirty="0"/>
          </a:p>
          <a:p>
            <a:r>
              <a:rPr lang="en-GB" dirty="0" err="1">
                <a:latin typeface="Poppins"/>
                <a:cs typeface="Poppins"/>
              </a:rPr>
              <a:t>Zhraa</a:t>
            </a:r>
            <a:r>
              <a:rPr lang="en-GB" dirty="0">
                <a:latin typeface="Poppins"/>
                <a:cs typeface="Poppins"/>
              </a:rPr>
              <a:t> </a:t>
            </a:r>
            <a:r>
              <a:rPr lang="en-GB" dirty="0" err="1">
                <a:latin typeface="Poppins"/>
                <a:cs typeface="Poppins"/>
              </a:rPr>
              <a:t>Alhaboby</a:t>
            </a:r>
            <a:r>
              <a:rPr lang="en-GB" dirty="0">
                <a:latin typeface="Poppins"/>
                <a:cs typeface="Poppins"/>
              </a:rPr>
              <a:t> (Deputy Chair, HREC)</a:t>
            </a:r>
            <a:endParaRPr lang="en-GB"/>
          </a:p>
        </p:txBody>
      </p:sp>
    </p:spTree>
    <p:extLst>
      <p:ext uri="{BB962C8B-B14F-4D97-AF65-F5344CB8AC3E}">
        <p14:creationId xmlns:p14="http://schemas.microsoft.com/office/powerpoint/2010/main" val="209965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D6846-8624-64C1-19AD-45AE7532A95D}"/>
              </a:ext>
            </a:extLst>
          </p:cNvPr>
          <p:cNvSpPr>
            <a:spLocks noGrp="1"/>
          </p:cNvSpPr>
          <p:nvPr>
            <p:ph type="body" sz="quarter" idx="24"/>
          </p:nvPr>
        </p:nvSpPr>
        <p:spPr/>
        <p:txBody>
          <a:bodyPr/>
          <a:lstStyle/>
          <a:p>
            <a:r>
              <a:rPr lang="en-GB"/>
              <a:t>What needs HREC review? page</a:t>
            </a:r>
          </a:p>
        </p:txBody>
      </p:sp>
      <p:sp>
        <p:nvSpPr>
          <p:cNvPr id="3" name="Text Placeholder 2">
            <a:extLst>
              <a:ext uri="{FF2B5EF4-FFF2-40B4-BE49-F238E27FC236}">
                <a16:creationId xmlns:a16="http://schemas.microsoft.com/office/drawing/2014/main" id="{3F94D7E3-2FE4-D19D-9E2F-3672CEB1254E}"/>
              </a:ext>
            </a:extLst>
          </p:cNvPr>
          <p:cNvSpPr>
            <a:spLocks noGrp="1"/>
          </p:cNvSpPr>
          <p:nvPr>
            <p:ph type="body" sz="quarter" idx="25"/>
          </p:nvPr>
        </p:nvSpPr>
        <p:spPr>
          <a:xfrm>
            <a:off x="413915" y="964672"/>
            <a:ext cx="10766703" cy="289311"/>
          </a:xfrm>
        </p:spPr>
        <p:txBody>
          <a:bodyPr/>
          <a:lstStyle/>
          <a:p>
            <a:r>
              <a:rPr lang="en-GB">
                <a:hlinkClick r:id="rId2"/>
              </a:rPr>
              <a:t>Human Research </a:t>
            </a:r>
            <a:r>
              <a:rPr lang="en-GB" err="1">
                <a:hlinkClick r:id="rId2"/>
              </a:rPr>
              <a:t>EthicsWhat</a:t>
            </a:r>
            <a:r>
              <a:rPr lang="en-GB">
                <a:hlinkClick r:id="rId2"/>
              </a:rPr>
              <a:t> needs HREC review | The Open University</a:t>
            </a:r>
            <a:endParaRPr lang="en-GB"/>
          </a:p>
        </p:txBody>
      </p:sp>
      <p:pic>
        <p:nvPicPr>
          <p:cNvPr id="5" name="Picture 4">
            <a:extLst>
              <a:ext uri="{FF2B5EF4-FFF2-40B4-BE49-F238E27FC236}">
                <a16:creationId xmlns:a16="http://schemas.microsoft.com/office/drawing/2014/main" id="{CF3AB138-2275-A981-234F-4FD0E5DCEFB6}"/>
              </a:ext>
            </a:extLst>
          </p:cNvPr>
          <p:cNvPicPr>
            <a:picLocks noChangeAspect="1"/>
          </p:cNvPicPr>
          <p:nvPr/>
        </p:nvPicPr>
        <p:blipFill>
          <a:blip r:embed="rId3"/>
          <a:stretch>
            <a:fillRect/>
          </a:stretch>
        </p:blipFill>
        <p:spPr>
          <a:xfrm>
            <a:off x="2347502" y="1606143"/>
            <a:ext cx="9436745" cy="5251857"/>
          </a:xfrm>
          <a:prstGeom prst="rect">
            <a:avLst/>
          </a:prstGeom>
        </p:spPr>
      </p:pic>
    </p:spTree>
    <p:extLst>
      <p:ext uri="{BB962C8B-B14F-4D97-AF65-F5344CB8AC3E}">
        <p14:creationId xmlns:p14="http://schemas.microsoft.com/office/powerpoint/2010/main" val="248914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634597" y="1000113"/>
            <a:ext cx="8599882" cy="875771"/>
          </a:xfrm>
        </p:spPr>
        <p:txBody>
          <a:bodyPr lIns="91440" tIns="45720" rIns="91440" bIns="45720" anchor="t">
            <a:noAutofit/>
          </a:bodyPr>
          <a:lstStyle/>
          <a:p>
            <a:r>
              <a:rPr lang="en-GB" b="1" dirty="0">
                <a:solidFill>
                  <a:srgbClr val="000000"/>
                </a:solidFill>
                <a:latin typeface="Arial"/>
                <a:cs typeface="Poppins"/>
              </a:rPr>
              <a:t>Evaluation (including course evaluation, teaching-learning evaluation, service evaluation)</a:t>
            </a:r>
          </a:p>
          <a:p>
            <a:r>
              <a:rPr lang="en-GB" dirty="0">
                <a:solidFill>
                  <a:schemeClr val="tx1"/>
                </a:solidFill>
                <a:latin typeface="Arial"/>
                <a:cs typeface="Poppins"/>
              </a:rPr>
              <a:t>Evaluation studies set out to systematically assess the efficacy, effects or effectiveness of a particular service, procedure or policy. It is generally focused on generating knowledge about the specific service that can feed into improving that service. It often involves the analysis of existing data, or data gathered from user feedback surveys, interviews or focus groups. It can be reported but would not meet the criteria for publishing in academic outlets. </a:t>
            </a:r>
          </a:p>
          <a:p>
            <a:endParaRPr lang="en-GB">
              <a:solidFill>
                <a:srgbClr val="4D4D4D"/>
              </a:solidFill>
              <a:latin typeface="Arial" panose="020B0604020202020204" pitchFamily="34" charset="0"/>
            </a:endParaRPr>
          </a:p>
          <a:p>
            <a:r>
              <a:rPr lang="en-GB" b="1" dirty="0">
                <a:solidFill>
                  <a:srgbClr val="000000"/>
                </a:solidFill>
                <a:latin typeface="Arial"/>
                <a:cs typeface="Poppins"/>
              </a:rPr>
              <a:t>Audit/quality assurance</a:t>
            </a:r>
          </a:p>
          <a:p>
            <a:r>
              <a:rPr lang="en-GB" dirty="0">
                <a:solidFill>
                  <a:schemeClr val="tx1"/>
                </a:solidFill>
                <a:latin typeface="Arial"/>
                <a:cs typeface="Poppins"/>
              </a:rPr>
              <a:t>Enquiry designed in order to assess the level of service being provided against a set standard (i.e. “does this service reach a predetermined standard?”), for example for accredited programmes/schemes such as apprenticeships.</a:t>
            </a:r>
          </a:p>
          <a:p>
            <a:endParaRPr lang="en-GB">
              <a:solidFill>
                <a:srgbClr val="4D4D4D"/>
              </a:solidFill>
              <a:latin typeface="Arial" panose="020B0604020202020204" pitchFamily="34" charset="0"/>
            </a:endParaRPr>
          </a:p>
          <a:p>
            <a:r>
              <a:rPr lang="en-GB" b="1" dirty="0">
                <a:solidFill>
                  <a:schemeClr val="tx1"/>
                </a:solidFill>
                <a:latin typeface="Arial"/>
                <a:cs typeface="Poppins"/>
              </a:rPr>
              <a:t>Research using already collected data</a:t>
            </a:r>
          </a:p>
          <a:p>
            <a:r>
              <a:rPr lang="en-GB" dirty="0">
                <a:solidFill>
                  <a:schemeClr val="tx1"/>
                </a:solidFill>
                <a:latin typeface="Arial"/>
                <a:cs typeface="Poppins"/>
              </a:rPr>
              <a:t>This can include student generated data, provided the Business Intelligence </a:t>
            </a:r>
            <a:r>
              <a:rPr lang="en-GB" dirty="0">
                <a:solidFill>
                  <a:schemeClr val="tx1"/>
                </a:solidFill>
                <a:latin typeface="Arial"/>
                <a:cs typeface="Arial"/>
              </a:rPr>
              <a:t>(</a:t>
            </a:r>
            <a:r>
              <a:rPr lang="en-GB" dirty="0">
                <a:solidFill>
                  <a:schemeClr val="accent1">
                    <a:lumMod val="60000"/>
                    <a:lumOff val="40000"/>
                  </a:schemeClr>
                </a:solidFill>
                <a:latin typeface="Arial"/>
                <a:cs typeface="Arial"/>
                <a:hlinkClick r:id="rId3">
                  <a:extLst>
                    <a:ext uri="{A12FA001-AC4F-418D-AE19-62706E023703}">
                      <ahyp:hlinkClr xmlns:ahyp="http://schemas.microsoft.com/office/drawing/2018/hyperlinkcolor" val="tx"/>
                    </a:ext>
                  </a:extLst>
                </a:hlinkClick>
              </a:rPr>
              <a:t>BI</a:t>
            </a:r>
            <a:r>
              <a:rPr lang="en-GB" dirty="0">
                <a:solidFill>
                  <a:schemeClr val="tx1"/>
                </a:solidFill>
                <a:latin typeface="Arial"/>
                <a:cs typeface="Arial"/>
              </a:rPr>
              <a:t>) team</a:t>
            </a:r>
            <a:r>
              <a:rPr lang="en-GB" dirty="0">
                <a:solidFill>
                  <a:schemeClr val="tx1"/>
                </a:solidFill>
                <a:latin typeface="Arial"/>
                <a:cs typeface="Poppins"/>
              </a:rPr>
              <a:t> have approved that permissions are available for its use. Further information can be gained from </a:t>
            </a:r>
            <a:r>
              <a:rPr lang="en-GB" sz="1300" dirty="0">
                <a:solidFill>
                  <a:srgbClr val="000000"/>
                </a:solidFill>
                <a:latin typeface="Poppins"/>
                <a:cs typeface="Poppins"/>
              </a:rPr>
              <a:t> </a:t>
            </a:r>
            <a:r>
              <a:rPr lang="en-GB" dirty="0">
                <a:solidFill>
                  <a:schemeClr val="accent1">
                    <a:lumMod val="60000"/>
                    <a:lumOff val="40000"/>
                  </a:schemeClr>
                </a:solidFill>
                <a:latin typeface="Arial"/>
                <a:cs typeface="Poppins"/>
                <a:hlinkClick r:id="rId4">
                  <a:extLst>
                    <a:ext uri="{A12FA001-AC4F-418D-AE19-62706E023703}">
                      <ahyp:hlinkClr xmlns:ahyp="http://schemas.microsoft.com/office/drawing/2018/hyperlinkcolor" val="tx"/>
                    </a:ext>
                  </a:extLst>
                </a:hlinkClick>
              </a:rPr>
              <a:t>Data Requests</a:t>
            </a:r>
            <a:r>
              <a:rPr lang="en-GB" dirty="0">
                <a:solidFill>
                  <a:schemeClr val="accent1">
                    <a:lumMod val="60000"/>
                    <a:lumOff val="40000"/>
                  </a:schemeClr>
                </a:solidFill>
                <a:latin typeface="Arial"/>
                <a:cs typeface="Poppins"/>
              </a:rPr>
              <a:t> </a:t>
            </a:r>
            <a:r>
              <a:rPr lang="en-GB" dirty="0">
                <a:solidFill>
                  <a:schemeClr val="tx1"/>
                </a:solidFill>
                <a:latin typeface="Arial"/>
                <a:cs typeface="Poppins"/>
              </a:rPr>
              <a:t> </a:t>
            </a:r>
            <a:r>
              <a:rPr lang="en-GB" i="1" dirty="0">
                <a:solidFill>
                  <a:schemeClr val="tx1"/>
                </a:solidFill>
                <a:latin typeface="Arial"/>
                <a:cs typeface="Poppins"/>
              </a:rPr>
              <a:t>–  </a:t>
            </a:r>
            <a:r>
              <a:rPr lang="en-GB" dirty="0">
                <a:solidFill>
                  <a:schemeClr val="tx1"/>
                </a:solidFill>
                <a:latin typeface="Arial"/>
                <a:cs typeface="Poppins"/>
              </a:rPr>
              <a:t>If you require institutional data regarding student performance on modules and qualifications for your research, you can use one of the </a:t>
            </a:r>
            <a:r>
              <a:rPr lang="en-GB" dirty="0">
                <a:solidFill>
                  <a:schemeClr val="accent1">
                    <a:lumMod val="60000"/>
                    <a:lumOff val="40000"/>
                  </a:schemeClr>
                </a:solidFill>
                <a:latin typeface="Arial"/>
                <a:cs typeface="Poppins"/>
                <a:hlinkClick r:id="rId5">
                  <a:extLst>
                    <a:ext uri="{A12FA001-AC4F-418D-AE19-62706E023703}">
                      <ahyp:hlinkClr xmlns:ahyp="http://schemas.microsoft.com/office/drawing/2018/hyperlinkcolor" val="tx"/>
                    </a:ext>
                  </a:extLst>
                </a:hlinkClick>
              </a:rPr>
              <a:t>dashboards</a:t>
            </a:r>
            <a:r>
              <a:rPr lang="en-GB" dirty="0">
                <a:solidFill>
                  <a:schemeClr val="tx1"/>
                </a:solidFill>
                <a:latin typeface="Arial"/>
                <a:cs typeface="Poppins"/>
              </a:rPr>
              <a:t>. If you need more detailed information about current students to inform your research application, you can submit a request using the </a:t>
            </a:r>
            <a:r>
              <a:rPr lang="en-GB" dirty="0">
                <a:solidFill>
                  <a:schemeClr val="accent1">
                    <a:lumMod val="60000"/>
                    <a:lumOff val="40000"/>
                  </a:schemeClr>
                </a:solidFill>
                <a:latin typeface="Arial"/>
                <a:cs typeface="Poppins"/>
                <a:hlinkClick r:id="rId4">
                  <a:extLst>
                    <a:ext uri="{A12FA001-AC4F-418D-AE19-62706E023703}">
                      <ahyp:hlinkClr xmlns:ahyp="http://schemas.microsoft.com/office/drawing/2018/hyperlinkcolor" val="tx"/>
                    </a:ext>
                  </a:extLst>
                </a:hlinkClick>
              </a:rPr>
              <a:t>Data Request Form</a:t>
            </a:r>
            <a:r>
              <a:rPr lang="en-GB" dirty="0">
                <a:solidFill>
                  <a:srgbClr val="1C46C0"/>
                </a:solidFill>
                <a:latin typeface="Arial"/>
                <a:cs typeface="Poppins"/>
                <a:hlinkClick r:id="rId4">
                  <a:extLst>
                    <a:ext uri="{A12FA001-AC4F-418D-AE19-62706E023703}">
                      <ahyp:hlinkClr xmlns:ahyp="http://schemas.microsoft.com/office/drawing/2018/hyperlinkcolor" val="tx"/>
                    </a:ext>
                  </a:extLst>
                </a:hlinkClick>
              </a:rPr>
              <a:t>.</a:t>
            </a:r>
            <a:endParaRPr lang="en-GB">
              <a:solidFill>
                <a:srgbClr val="1C46C0"/>
              </a:solidFill>
              <a:latin typeface="Arial"/>
              <a:hlinkClick r:id="rId4">
                <a:extLst>
                  <a:ext uri="{A12FA001-AC4F-418D-AE19-62706E023703}">
                    <ahyp:hlinkClr xmlns:ahyp="http://schemas.microsoft.com/office/drawing/2018/hyperlinkcolor" val="tx"/>
                  </a:ext>
                </a:extLst>
              </a:hlinkClick>
            </a:endParaRPr>
          </a:p>
          <a:p>
            <a:pPr algn="l"/>
            <a:endParaRPr lang="en-GB">
              <a:solidFill>
                <a:srgbClr val="4D4D4D"/>
              </a:solidFill>
              <a:latin typeface="Arial" panose="020B0604020202020204" pitchFamily="34" charset="0"/>
            </a:endParaRPr>
          </a:p>
          <a:p>
            <a:pPr algn="l"/>
            <a:endParaRPr lang="en-GB" b="0" i="0">
              <a:solidFill>
                <a:srgbClr val="4D4D4D"/>
              </a:solidFill>
              <a:effectLst/>
              <a:latin typeface="Arial" panose="020B0604020202020204" pitchFamily="34" charset="0"/>
            </a:endParaRPr>
          </a:p>
          <a:p>
            <a:pPr algn="l"/>
            <a:endParaRPr lang="en-GB">
              <a:solidFill>
                <a:srgbClr val="4D4D4D"/>
              </a:solidFill>
              <a:latin typeface="Arial" panose="020B0604020202020204" pitchFamily="34" charset="0"/>
            </a:endParaRPr>
          </a:p>
          <a:p>
            <a:pPr algn="l"/>
            <a:endParaRPr lang="en-GB" b="0" i="0">
              <a:solidFill>
                <a:srgbClr val="4D4D4D"/>
              </a:solidFill>
              <a:effectLst/>
              <a:latin typeface="Arial" panose="020B0604020202020204" pitchFamily="34" charset="0"/>
            </a:endParaRPr>
          </a:p>
          <a:p>
            <a:endParaRPr lang="en-GB"/>
          </a:p>
        </p:txBody>
      </p:sp>
      <p:pic>
        <p:nvPicPr>
          <p:cNvPr id="17" name="Picture 16">
            <a:hlinkClick r:id="rId6"/>
            <a:extLst>
              <a:ext uri="{FF2B5EF4-FFF2-40B4-BE49-F238E27FC236}">
                <a16:creationId xmlns:a16="http://schemas.microsoft.com/office/drawing/2014/main" id="{7F2BCD86-927D-768D-4CE2-3F304FACD279}"/>
              </a:ext>
            </a:extLst>
          </p:cNvPr>
          <p:cNvPicPr>
            <a:picLocks noChangeAspect="1"/>
          </p:cNvPicPr>
          <p:nvPr/>
        </p:nvPicPr>
        <p:blipFill>
          <a:blip r:embed="rId7"/>
          <a:stretch>
            <a:fillRect/>
          </a:stretch>
        </p:blipFill>
        <p:spPr>
          <a:xfrm>
            <a:off x="9486811" y="1442670"/>
            <a:ext cx="2057578" cy="2865368"/>
          </a:xfrm>
          <a:prstGeom prst="rect">
            <a:avLst/>
          </a:prstGeom>
        </p:spPr>
      </p:pic>
      <p:pic>
        <p:nvPicPr>
          <p:cNvPr id="19" name="Picture 18">
            <a:extLst>
              <a:ext uri="{FF2B5EF4-FFF2-40B4-BE49-F238E27FC236}">
                <a16:creationId xmlns:a16="http://schemas.microsoft.com/office/drawing/2014/main" id="{29C0EBE6-2B9B-1E01-23A5-FE19A7BC6CC4}"/>
              </a:ext>
            </a:extLst>
          </p:cNvPr>
          <p:cNvPicPr>
            <a:picLocks noChangeAspect="1"/>
          </p:cNvPicPr>
          <p:nvPr/>
        </p:nvPicPr>
        <p:blipFill>
          <a:blip r:embed="rId8"/>
          <a:stretch>
            <a:fillRect/>
          </a:stretch>
        </p:blipFill>
        <p:spPr>
          <a:xfrm>
            <a:off x="8969792" y="4739818"/>
            <a:ext cx="3292125" cy="1089754"/>
          </a:xfrm>
          <a:prstGeom prst="rect">
            <a:avLst/>
          </a:prstGeom>
        </p:spPr>
      </p:pic>
      <p:sp>
        <p:nvSpPr>
          <p:cNvPr id="2" name="TextBox 1">
            <a:extLst>
              <a:ext uri="{FF2B5EF4-FFF2-40B4-BE49-F238E27FC236}">
                <a16:creationId xmlns:a16="http://schemas.microsoft.com/office/drawing/2014/main" id="{E739F34B-DBFC-C7C6-B94A-3F3CBE3240A5}"/>
              </a:ext>
            </a:extLst>
          </p:cNvPr>
          <p:cNvSpPr txBox="1"/>
          <p:nvPr/>
        </p:nvSpPr>
        <p:spPr>
          <a:xfrm>
            <a:off x="214507" y="444201"/>
            <a:ext cx="860844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srgbClr val="060645"/>
                </a:solidFill>
                <a:effectLst/>
                <a:uLnTx/>
                <a:uFillTx/>
                <a:latin typeface="Poppins SemiBold" panose="00000700000000000000" pitchFamily="2" charset="0"/>
                <a:ea typeface="+mn-ea"/>
                <a:cs typeface="Poppins SemiBold" panose="00000700000000000000" pitchFamily="2" charset="0"/>
              </a:rPr>
              <a:t>Projects which might not need HREC review</a:t>
            </a:r>
          </a:p>
        </p:txBody>
      </p:sp>
    </p:spTree>
    <p:extLst>
      <p:ext uri="{BB962C8B-B14F-4D97-AF65-F5344CB8AC3E}">
        <p14:creationId xmlns:p14="http://schemas.microsoft.com/office/powerpoint/2010/main" val="231547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2FCA8-B79A-FEBE-7223-C71AEFBB038B}"/>
              </a:ext>
            </a:extLst>
          </p:cNvPr>
          <p:cNvSpPr>
            <a:spLocks noGrp="1"/>
          </p:cNvSpPr>
          <p:nvPr>
            <p:ph type="body" sz="quarter" idx="24"/>
          </p:nvPr>
        </p:nvSpPr>
        <p:spPr/>
        <p:txBody>
          <a:bodyPr/>
          <a:lstStyle/>
          <a:p>
            <a:r>
              <a:rPr lang="en-GB"/>
              <a:t>Conditions for studies exempt from HREC review</a:t>
            </a:r>
          </a:p>
        </p:txBody>
      </p:sp>
      <p:sp>
        <p:nvSpPr>
          <p:cNvPr id="8" name="TextBox 7">
            <a:extLst>
              <a:ext uri="{FF2B5EF4-FFF2-40B4-BE49-F238E27FC236}">
                <a16:creationId xmlns:a16="http://schemas.microsoft.com/office/drawing/2014/main" id="{48AB80A5-CE15-E3F5-7829-23F17E75D639}"/>
              </a:ext>
            </a:extLst>
          </p:cNvPr>
          <p:cNvSpPr txBox="1"/>
          <p:nvPr/>
        </p:nvSpPr>
        <p:spPr>
          <a:xfrm>
            <a:off x="413915" y="1071980"/>
            <a:ext cx="11499917" cy="4493538"/>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cs typeface="Arial"/>
              </a:rPr>
              <a:t>a) the study does not involve either vulnerable or dependent groups</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cs typeface="Arial"/>
              </a:rPr>
              <a:t>b) no personally sensitive or confidential data are being collected</a:t>
            </a:r>
            <a:endParaRPr lang="en-GB" sz="1600" b="0" i="0" u="none" strike="noStrike" kern="1200" cap="none" spc="0" normalizeH="0" baseline="0" noProof="0" dirty="0">
              <a:ln>
                <a:noFill/>
              </a:ln>
              <a:solidFill>
                <a:srgbClr val="4D4D4D"/>
              </a:solidFill>
              <a:effectLst/>
              <a:uLnTx/>
              <a:uFillTx/>
              <a:latin typeface="Arial"/>
              <a:cs typeface="Arial"/>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cs typeface="Arial"/>
              </a:rPr>
              <a:t>c) topics covered are not likely to be upsetting or cause distress</a:t>
            </a:r>
            <a:endParaRPr lang="en-GB" sz="1600" b="0" i="0" u="none" strike="noStrike" kern="1200" cap="none" spc="0" normalizeH="0" baseline="0" noProof="0" dirty="0">
              <a:ln>
                <a:noFill/>
              </a:ln>
              <a:solidFill>
                <a:srgbClr val="4D4D4D"/>
              </a:solidFill>
              <a:effectLst/>
              <a:uLnTx/>
              <a:uFillTx/>
              <a:latin typeface="Arial"/>
              <a:cs typeface="Arial"/>
            </a:endParaRPr>
          </a:p>
          <a:p>
            <a:pPr lvl="1">
              <a:spcBef>
                <a:spcPts val="600"/>
              </a:spcBef>
              <a:defRPr/>
            </a:pPr>
            <a:r>
              <a:rPr kumimoji="0" lang="en-GB" sz="1600" b="0" i="0" u="none" strike="noStrike" kern="1200" cap="none" spc="0" normalizeH="0" baseline="0" noProof="0" dirty="0">
                <a:ln>
                  <a:noFill/>
                </a:ln>
                <a:solidFill>
                  <a:srgbClr val="4D4D4D"/>
                </a:solidFill>
                <a:effectLst/>
                <a:uLnTx/>
                <a:uFillTx/>
                <a:latin typeface="Arial"/>
                <a:cs typeface="Arial"/>
              </a:rPr>
              <a:t>d) any personal data collected must be essential for the evaluation/review, and will be kept secure, confidential, and only processed/shared in anonymised </a:t>
            </a:r>
            <a:r>
              <a:rPr lang="en-GB" sz="1600" dirty="0">
                <a:solidFill>
                  <a:srgbClr val="4D4D4D"/>
                </a:solidFill>
                <a:latin typeface="Arial"/>
                <a:cs typeface="Arial"/>
              </a:rPr>
              <a:t>form</a:t>
            </a:r>
          </a:p>
          <a:p>
            <a:pPr lvl="1">
              <a:spcBef>
                <a:spcPts val="600"/>
              </a:spcBef>
              <a:defRPr/>
            </a:pPr>
            <a:r>
              <a:rPr lang="en-GB" sz="1600" dirty="0">
                <a:solidFill>
                  <a:srgbClr val="4D4D4D"/>
                </a:solidFill>
                <a:latin typeface="Arial"/>
                <a:cs typeface="Arial"/>
              </a:rPr>
              <a:t>e</a:t>
            </a:r>
            <a:r>
              <a:rPr kumimoji="0" lang="en-GB" sz="1600" b="0" i="0" u="none" strike="noStrike" kern="1200" cap="none" spc="0" normalizeH="0" baseline="0" noProof="0" dirty="0">
                <a:ln>
                  <a:noFill/>
                </a:ln>
                <a:solidFill>
                  <a:srgbClr val="4D4D4D"/>
                </a:solidFill>
                <a:effectLst/>
                <a:uLnTx/>
                <a:uFillTx/>
                <a:latin typeface="Arial"/>
                <a:cs typeface="Arial"/>
              </a:rPr>
              <a:t>) informed consent and data protection procedures must be employed that are </a:t>
            </a:r>
            <a:r>
              <a:rPr lang="en-GB" sz="1600" dirty="0">
                <a:solidFill>
                  <a:srgbClr val="4D4D4D"/>
                </a:solidFill>
                <a:latin typeface="Arial"/>
                <a:cs typeface="Arial"/>
              </a:rPr>
              <a:t>UK GDPR</a:t>
            </a:r>
            <a:r>
              <a:rPr kumimoji="0" lang="en-GB" sz="1600" b="0" i="0" u="none" strike="noStrike" kern="1200" cap="none" spc="0" normalizeH="0" baseline="0" noProof="0" dirty="0">
                <a:ln>
                  <a:noFill/>
                </a:ln>
                <a:solidFill>
                  <a:srgbClr val="4D4D4D"/>
                </a:solidFill>
                <a:effectLst/>
                <a:uLnTx/>
                <a:uFillTx/>
                <a:latin typeface="Arial"/>
                <a:cs typeface="Arial"/>
              </a:rPr>
              <a:t> compliant and conform to HREC </a:t>
            </a:r>
            <a:r>
              <a:rPr lang="en-GB" sz="1600" dirty="0">
                <a:solidFill>
                  <a:srgbClr val="4D4D4D"/>
                </a:solidFill>
                <a:latin typeface="Arial"/>
                <a:cs typeface="Arial"/>
              </a:rPr>
              <a:t>guidelines – refer to the HREC review process page for the following templates: </a:t>
            </a:r>
            <a:endParaRPr lang="en-GB" dirty="0"/>
          </a:p>
          <a:p>
            <a:pPr lvl="1">
              <a:spcBef>
                <a:spcPts val="600"/>
              </a:spcBef>
              <a:defRPr/>
            </a:pPr>
            <a:endParaRPr lang="en-GB" sz="1600" dirty="0">
              <a:solidFill>
                <a:srgbClr val="4D4D4D"/>
              </a:solidFill>
              <a:latin typeface="Arial"/>
              <a:cs typeface="Arial"/>
            </a:endParaRPr>
          </a:p>
          <a:p>
            <a:pPr marL="1371600">
              <a:defRPr/>
            </a:pPr>
            <a:r>
              <a:rPr lang="en-GB" sz="1100" dirty="0">
                <a:solidFill>
                  <a:srgbClr val="003399"/>
                </a:solidFill>
                <a:latin typeface="Arial"/>
                <a:cs typeface="Arial"/>
                <a:hlinkClick r:id="rId2">
                  <a:extLst>
                    <a:ext uri="{A12FA001-AC4F-418D-AE19-62706E023703}">
                      <ahyp:hlinkClr xmlns:ahyp="http://schemas.microsoft.com/office/drawing/2018/hyperlinkcolor" val="tx"/>
                    </a:ext>
                  </a:extLst>
                </a:hlinkClick>
              </a:rPr>
              <a:t>Consent form (Word, 167 KB)</a:t>
            </a:r>
            <a:endParaRPr lang="en-GB" dirty="0">
              <a:cs typeface="Poppins"/>
            </a:endParaRPr>
          </a:p>
          <a:p>
            <a:pPr marL="1371600">
              <a:defRPr/>
            </a:pPr>
            <a:r>
              <a:rPr lang="en-GB" sz="1100" dirty="0">
                <a:solidFill>
                  <a:srgbClr val="003399"/>
                </a:solidFill>
                <a:latin typeface="Arial"/>
                <a:cs typeface="Arial"/>
                <a:hlinkClick r:id="rId3"/>
              </a:rPr>
              <a:t>Consent form (Welsh version, Word, 171 KB)</a:t>
            </a:r>
            <a:endParaRPr lang="en-GB">
              <a:cs typeface="Poppins"/>
            </a:endParaRPr>
          </a:p>
          <a:p>
            <a:pPr marL="1371600">
              <a:defRPr/>
            </a:pPr>
            <a:r>
              <a:rPr lang="en-GB" sz="1100" dirty="0">
                <a:solidFill>
                  <a:srgbClr val="003399"/>
                </a:solidFill>
                <a:latin typeface="Arial"/>
                <a:cs typeface="Arial"/>
                <a:hlinkClick r:id="rId4"/>
              </a:rPr>
              <a:t>Participant information sheet (Word, 143 KB)</a:t>
            </a:r>
            <a:endParaRPr lang="en-GB">
              <a:cs typeface="Poppins"/>
            </a:endParaRPr>
          </a:p>
          <a:p>
            <a:pPr marL="1371600">
              <a:defRPr/>
            </a:pPr>
            <a:r>
              <a:rPr lang="en-GB" sz="1100" dirty="0">
                <a:solidFill>
                  <a:srgbClr val="003399"/>
                </a:solidFill>
                <a:latin typeface="Arial"/>
                <a:cs typeface="Arial"/>
                <a:hlinkClick r:id="rId5"/>
              </a:rPr>
              <a:t>Participant information sheet (Welsh version, Word, 144 KB)</a:t>
            </a:r>
            <a:endParaRPr lang="en-GB">
              <a:cs typeface="Poppins"/>
            </a:endParaRPr>
          </a:p>
          <a:p>
            <a:pPr marL="1371600">
              <a:defRPr/>
            </a:pPr>
            <a:r>
              <a:rPr lang="en-GB" sz="1100" dirty="0">
                <a:solidFill>
                  <a:srgbClr val="003399"/>
                </a:solidFill>
                <a:latin typeface="Arial"/>
                <a:cs typeface="Arial"/>
                <a:hlinkClick r:id="rId6"/>
              </a:rPr>
              <a:t>Consent template for surveys (Word, 140 KB)</a:t>
            </a:r>
            <a:endParaRPr lang="en-GB">
              <a:cs typeface="Poppins"/>
            </a:endParaRPr>
          </a:p>
          <a:p>
            <a:pPr marL="1371600">
              <a:defRPr/>
            </a:pPr>
            <a:r>
              <a:rPr lang="en-GB" sz="1100" dirty="0">
                <a:solidFill>
                  <a:srgbClr val="003399"/>
                </a:solidFill>
                <a:latin typeface="Arial"/>
                <a:cs typeface="Arial"/>
                <a:hlinkClick r:id="rId7"/>
              </a:rPr>
              <a:t>Consent template for surveys (Welsh version, Word, 141 KB)</a:t>
            </a:r>
            <a:endParaRPr lang="en-GB">
              <a:cs typeface="Poppins"/>
            </a:endParaRPr>
          </a:p>
          <a:p>
            <a:pPr marL="1371600">
              <a:defRPr/>
            </a:pPr>
            <a:r>
              <a:rPr lang="en-GB" sz="1100" dirty="0">
                <a:solidFill>
                  <a:srgbClr val="003399"/>
                </a:solidFill>
                <a:latin typeface="Arial"/>
                <a:cs typeface="Arial"/>
                <a:hlinkClick r:id="rId8"/>
              </a:rPr>
              <a:t>Information leaflet (Word, 138 KB)</a:t>
            </a:r>
            <a:endParaRPr lang="en-GB">
              <a:cs typeface="Poppins"/>
            </a:endParaRPr>
          </a:p>
          <a:p>
            <a:pPr marL="1371600">
              <a:defRPr/>
            </a:pPr>
            <a:r>
              <a:rPr lang="en-GB" sz="1100" dirty="0">
                <a:solidFill>
                  <a:srgbClr val="003399"/>
                </a:solidFill>
                <a:latin typeface="Arial"/>
                <a:cs typeface="Arial"/>
                <a:hlinkClick r:id="rId9"/>
              </a:rPr>
              <a:t>Information leaflet (Welsh version, Word, 138 KB)</a:t>
            </a:r>
            <a:endParaRPr lang="en-GB">
              <a:cs typeface="Poppins"/>
            </a:endParaRPr>
          </a:p>
          <a:p>
            <a:pPr marL="1371600">
              <a:defRPr/>
            </a:pPr>
            <a:r>
              <a:rPr lang="en-GB" sz="1100" dirty="0">
                <a:solidFill>
                  <a:srgbClr val="003399"/>
                </a:solidFill>
                <a:latin typeface="Arial"/>
                <a:cs typeface="Arial"/>
                <a:hlinkClick r:id="rId10"/>
              </a:rPr>
              <a:t>Letter to gatekeepers (Word, 95 KB)</a:t>
            </a:r>
            <a:r>
              <a:rPr lang="en-GB" sz="1100" dirty="0">
                <a:solidFill>
                  <a:srgbClr val="4D4D4D"/>
                </a:solidFill>
                <a:latin typeface="Arial"/>
                <a:cs typeface="Arial"/>
              </a:rPr>
              <a:t> (please see the </a:t>
            </a:r>
            <a:r>
              <a:rPr lang="en-GB" sz="1100" dirty="0">
                <a:solidFill>
                  <a:srgbClr val="003399"/>
                </a:solidFill>
                <a:latin typeface="Arial"/>
                <a:cs typeface="Arial"/>
                <a:hlinkClick r:id="rId11"/>
              </a:rPr>
              <a:t>OU Brand Hub</a:t>
            </a:r>
            <a:r>
              <a:rPr lang="en-GB" sz="1100" dirty="0">
                <a:solidFill>
                  <a:srgbClr val="4D4D4D"/>
                </a:solidFill>
                <a:latin typeface="Arial"/>
                <a:cs typeface="Arial"/>
              </a:rPr>
              <a:t> (password: </a:t>
            </a:r>
            <a:r>
              <a:rPr lang="en-GB" sz="1100" dirty="0" err="1">
                <a:solidFill>
                  <a:srgbClr val="4D4D4D"/>
                </a:solidFill>
                <a:latin typeface="Arial"/>
                <a:cs typeface="Arial"/>
              </a:rPr>
              <a:t>thefutureisopen</a:t>
            </a:r>
            <a:r>
              <a:rPr lang="en-GB" sz="1100" dirty="0">
                <a:solidFill>
                  <a:srgbClr val="4D4D4D"/>
                </a:solidFill>
                <a:latin typeface="Arial"/>
                <a:cs typeface="Arial"/>
              </a:rPr>
              <a:t>) for the letter template relevant to your nation)</a:t>
            </a:r>
            <a:endParaRPr lang="en-GB" dirty="0">
              <a:cs typeface="Poppins"/>
            </a:endParaRPr>
          </a:p>
          <a:p>
            <a:pPr marL="1371600">
              <a:defRPr/>
            </a:pPr>
            <a:r>
              <a:rPr lang="en-GB" sz="1100" dirty="0">
                <a:solidFill>
                  <a:srgbClr val="003399"/>
                </a:solidFill>
                <a:latin typeface="Arial"/>
                <a:cs typeface="Arial"/>
                <a:hlinkClick r:id="rId12"/>
              </a:rPr>
              <a:t>Letter to gatekeepers (Welsh version, Word, 96 KB)</a:t>
            </a:r>
            <a:endParaRPr lang="en-GB">
              <a:cs typeface="Poppins"/>
            </a:endParaRPr>
          </a:p>
          <a:p>
            <a:pPr>
              <a:spcBef>
                <a:spcPts val="600"/>
              </a:spcBef>
              <a:defRPr/>
            </a:pPr>
            <a:endParaRPr lang="en-GB"/>
          </a:p>
        </p:txBody>
      </p:sp>
    </p:spTree>
    <p:extLst>
      <p:ext uri="{BB962C8B-B14F-4D97-AF65-F5344CB8AC3E}">
        <p14:creationId xmlns:p14="http://schemas.microsoft.com/office/powerpoint/2010/main" val="314995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CB999C-F9C6-7D42-A4BC-4BC75006E6B1}"/>
              </a:ext>
            </a:extLst>
          </p:cNvPr>
          <p:cNvSpPr>
            <a:spLocks noGrp="1"/>
          </p:cNvSpPr>
          <p:nvPr>
            <p:ph type="body" sz="quarter" idx="24"/>
          </p:nvPr>
        </p:nvSpPr>
        <p:spPr/>
        <p:txBody>
          <a:bodyPr/>
          <a:lstStyle/>
          <a:p>
            <a:r>
              <a:rPr lang="en-GB"/>
              <a:t>Session Plan</a:t>
            </a:r>
          </a:p>
        </p:txBody>
      </p:sp>
      <p:sp>
        <p:nvSpPr>
          <p:cNvPr id="5" name="Text Placeholder 4">
            <a:extLst>
              <a:ext uri="{FF2B5EF4-FFF2-40B4-BE49-F238E27FC236}">
                <a16:creationId xmlns:a16="http://schemas.microsoft.com/office/drawing/2014/main" id="{97CFC97C-C922-9921-E51D-C3DEED2929AD}"/>
              </a:ext>
            </a:extLst>
          </p:cNvPr>
          <p:cNvSpPr>
            <a:spLocks noGrp="1"/>
          </p:cNvSpPr>
          <p:nvPr>
            <p:ph type="body" sz="quarter" idx="25"/>
          </p:nvPr>
        </p:nvSpPr>
        <p:spPr/>
        <p:txBody>
          <a:bodyPr/>
          <a:lstStyle/>
          <a:p>
            <a:r>
              <a:rPr lang="en-GB"/>
              <a:t>Today’s session will cover…</a:t>
            </a:r>
          </a:p>
        </p:txBody>
      </p:sp>
      <p:sp>
        <p:nvSpPr>
          <p:cNvPr id="6" name="Text Placeholder 5">
            <a:extLst>
              <a:ext uri="{FF2B5EF4-FFF2-40B4-BE49-F238E27FC236}">
                <a16:creationId xmlns:a16="http://schemas.microsoft.com/office/drawing/2014/main" id="{EEA6FBD7-AAF4-93EF-931F-CEEBF0FC6B02}"/>
              </a:ext>
            </a:extLst>
          </p:cNvPr>
          <p:cNvSpPr>
            <a:spLocks noGrp="1"/>
          </p:cNvSpPr>
          <p:nvPr>
            <p:ph type="body" sz="quarter" idx="15"/>
          </p:nvPr>
        </p:nvSpPr>
        <p:spPr>
          <a:xfrm>
            <a:off x="1001651" y="1699626"/>
            <a:ext cx="9591229" cy="3437982"/>
          </a:xfrm>
        </p:spPr>
        <p:txBody>
          <a:bodyPr/>
          <a:lstStyle/>
          <a:p>
            <a:r>
              <a:rPr lang="en-GB" sz="1800"/>
              <a:t>Welcome and introductions </a:t>
            </a:r>
          </a:p>
          <a:p>
            <a:r>
              <a:rPr lang="en-GB" sz="1800"/>
              <a:t>OU’s commitment to standards</a:t>
            </a:r>
          </a:p>
          <a:p>
            <a:r>
              <a:rPr lang="en-GB" sz="1800"/>
              <a:t>Project workflow</a:t>
            </a:r>
          </a:p>
          <a:p>
            <a:r>
              <a:rPr lang="en-GB" sz="1800"/>
              <a:t>Data management</a:t>
            </a:r>
          </a:p>
          <a:p>
            <a:r>
              <a:rPr lang="en-GB" sz="1800"/>
              <a:t>Approval processes</a:t>
            </a:r>
          </a:p>
          <a:p>
            <a:r>
              <a:rPr lang="en-GB" sz="1800"/>
              <a:t>Questions and next steps</a:t>
            </a:r>
          </a:p>
          <a:p>
            <a:endParaRPr lang="en-GB"/>
          </a:p>
        </p:txBody>
      </p:sp>
    </p:spTree>
    <p:extLst>
      <p:ext uri="{BB962C8B-B14F-4D97-AF65-F5344CB8AC3E}">
        <p14:creationId xmlns:p14="http://schemas.microsoft.com/office/powerpoint/2010/main" val="373533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E8BD46-4D62-0034-826C-2716F9CFA6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A2D21F-1F3E-EB82-6F3E-746A2D0E8917}"/>
              </a:ext>
            </a:extLst>
          </p:cNvPr>
          <p:cNvSpPr>
            <a:spLocks noGrp="1"/>
          </p:cNvSpPr>
          <p:nvPr>
            <p:ph type="body" sz="quarter" idx="24"/>
          </p:nvPr>
        </p:nvSpPr>
        <p:spPr/>
        <p:txBody>
          <a:bodyPr lIns="91440" tIns="45720" rIns="91440" bIns="45720" anchor="t">
            <a:noAutofit/>
          </a:bodyPr>
          <a:lstStyle/>
          <a:p>
            <a:r>
              <a:rPr lang="en-GB" dirty="0">
                <a:latin typeface="Poppins SemiBold"/>
                <a:cs typeface="Poppins SemiBold"/>
              </a:rPr>
              <a:t>Conditions for studies exempt from HREC review ...</a:t>
            </a:r>
            <a:endParaRPr lang="en-GB" dirty="0"/>
          </a:p>
        </p:txBody>
      </p:sp>
      <p:sp>
        <p:nvSpPr>
          <p:cNvPr id="8" name="TextBox 7">
            <a:extLst>
              <a:ext uri="{FF2B5EF4-FFF2-40B4-BE49-F238E27FC236}">
                <a16:creationId xmlns:a16="http://schemas.microsoft.com/office/drawing/2014/main" id="{67EA95A0-E5B1-986D-5C69-5C12ABC4BBA2}"/>
              </a:ext>
            </a:extLst>
          </p:cNvPr>
          <p:cNvSpPr txBox="1"/>
          <p:nvPr/>
        </p:nvSpPr>
        <p:spPr>
          <a:xfrm>
            <a:off x="413915" y="1432385"/>
            <a:ext cx="11499917" cy="4262705"/>
          </a:xfrm>
          <a:prstGeom prst="rect">
            <a:avLst/>
          </a:prstGeom>
          <a:noFill/>
        </p:spPr>
        <p:txBody>
          <a:bodyPr wrap="square" lIns="91440" tIns="45720" rIns="91440" bIns="45720" anchor="t">
            <a:spAutoFit/>
          </a:bodyPr>
          <a:lstStyle/>
          <a:p>
            <a:pPr>
              <a:spcBef>
                <a:spcPts val="600"/>
              </a:spcBef>
              <a:defRPr/>
            </a:pPr>
            <a:r>
              <a:rPr lang="en-GB" sz="1600" i="1" dirty="0">
                <a:solidFill>
                  <a:srgbClr val="4D4D4D"/>
                </a:solidFill>
                <a:latin typeface="Arial"/>
                <a:cs typeface="Arial"/>
              </a:rPr>
              <a:t>If conducting interviews </a:t>
            </a:r>
            <a:r>
              <a:rPr kumimoji="0" lang="en-GB" sz="1600" b="0" i="1" u="none" strike="noStrike" kern="1200" cap="none" spc="0" normalizeH="0" baseline="0" noProof="0" dirty="0">
                <a:ln>
                  <a:noFill/>
                </a:ln>
                <a:solidFill>
                  <a:srgbClr val="4D4D4D"/>
                </a:solidFill>
                <a:effectLst/>
                <a:uLnTx/>
                <a:uFillTx/>
                <a:latin typeface="Arial"/>
                <a:cs typeface="Arial"/>
              </a:rPr>
              <a:t>or </a:t>
            </a:r>
            <a:r>
              <a:rPr lang="en-GB" sz="1600" i="1" dirty="0">
                <a:solidFill>
                  <a:srgbClr val="4D4D4D"/>
                </a:solidFill>
                <a:latin typeface="Arial"/>
                <a:cs typeface="Arial"/>
              </a:rPr>
              <a:t>focus </a:t>
            </a:r>
            <a:r>
              <a:rPr kumimoji="0" lang="en-GB" sz="1600" b="0" i="1" u="none" strike="noStrike" kern="1200" cap="none" spc="0" normalizeH="0" baseline="0" noProof="0" dirty="0">
                <a:ln>
                  <a:noFill/>
                </a:ln>
                <a:solidFill>
                  <a:srgbClr val="4D4D4D"/>
                </a:solidFill>
                <a:effectLst/>
                <a:uLnTx/>
                <a:uFillTx/>
                <a:latin typeface="Arial"/>
                <a:cs typeface="Arial"/>
              </a:rPr>
              <a:t>groups</a:t>
            </a:r>
            <a:r>
              <a:rPr lang="en-GB" sz="1600" i="1" dirty="0">
                <a:solidFill>
                  <a:srgbClr val="4D4D4D"/>
                </a:solidFill>
                <a:latin typeface="Arial"/>
                <a:cs typeface="Arial"/>
              </a:rPr>
              <a:t>, all the above conditions a</a:t>
            </a:r>
            <a:r>
              <a:rPr kumimoji="0" lang="en-GB" sz="1600" b="0" i="1" u="none" strike="noStrike" kern="1200" cap="none" spc="0" normalizeH="0" baseline="0" noProof="0" dirty="0">
                <a:ln>
                  <a:noFill/>
                </a:ln>
                <a:solidFill>
                  <a:srgbClr val="4D4D4D"/>
                </a:solidFill>
                <a:effectLst/>
                <a:uLnTx/>
                <a:uFillTx/>
                <a:latin typeface="Arial"/>
                <a:cs typeface="Arial"/>
              </a:rPr>
              <a:t>) </a:t>
            </a:r>
            <a:r>
              <a:rPr lang="en-GB" sz="1600" i="1" dirty="0">
                <a:solidFill>
                  <a:srgbClr val="4D4D4D"/>
                </a:solidFill>
                <a:latin typeface="Arial"/>
                <a:cs typeface="Arial"/>
              </a:rPr>
              <a:t>- e</a:t>
            </a:r>
            <a:r>
              <a:rPr kumimoji="0" lang="en-GB" sz="1600" b="0" i="1" u="none" strike="noStrike" kern="1200" cap="none" spc="0" normalizeH="0" baseline="0" noProof="0" dirty="0">
                <a:ln>
                  <a:noFill/>
                </a:ln>
                <a:solidFill>
                  <a:srgbClr val="4D4D4D"/>
                </a:solidFill>
                <a:effectLst/>
                <a:uLnTx/>
                <a:uFillTx/>
                <a:latin typeface="Arial"/>
                <a:cs typeface="Arial"/>
              </a:rPr>
              <a:t>) </a:t>
            </a:r>
            <a:r>
              <a:rPr lang="en-GB" sz="1600" i="1" dirty="0">
                <a:solidFill>
                  <a:srgbClr val="4D4D4D"/>
                </a:solidFill>
                <a:latin typeface="Arial"/>
                <a:cs typeface="Arial"/>
              </a:rPr>
              <a:t>must apply, and in addition,</a:t>
            </a:r>
            <a:endParaRPr lang="en-US" sz="1600" b="0" i="0" u="none" strike="noStrike" kern="1200" cap="none" spc="0" normalizeH="0" baseline="0" noProof="0" dirty="0">
              <a:ln>
                <a:noFill/>
              </a:ln>
              <a:solidFill>
                <a:srgbClr val="060645"/>
              </a:solidFill>
              <a:effectLst/>
              <a:uLnTx/>
              <a:uFillTx/>
              <a:latin typeface="Arial"/>
              <a:cs typeface="Arial"/>
            </a:endParaRPr>
          </a:p>
          <a:p>
            <a:pPr lvl="1">
              <a:spcBef>
                <a:spcPts val="600"/>
              </a:spcBef>
              <a:defRPr/>
            </a:pPr>
            <a:r>
              <a:rPr lang="en-GB" sz="1600" dirty="0">
                <a:solidFill>
                  <a:srgbClr val="4D4D4D"/>
                </a:solidFill>
                <a:latin typeface="Arial"/>
                <a:cs typeface="Arial"/>
              </a:rPr>
              <a:t>f</a:t>
            </a:r>
            <a:r>
              <a:rPr kumimoji="0" lang="en-GB" sz="1600" b="0" i="0" u="none" strike="noStrike" kern="1200" cap="none" spc="0" normalizeH="0" baseline="0" noProof="0" dirty="0">
                <a:ln>
                  <a:noFill/>
                </a:ln>
                <a:solidFill>
                  <a:srgbClr val="4D4D4D"/>
                </a:solidFill>
                <a:effectLst/>
                <a:uLnTx/>
                <a:uFillTx/>
                <a:latin typeface="Arial"/>
                <a:cs typeface="Arial"/>
              </a:rPr>
              <a:t>) any </a:t>
            </a:r>
            <a:r>
              <a:rPr lang="en-GB" sz="1600" dirty="0">
                <a:solidFill>
                  <a:srgbClr val="4D4D4D"/>
                </a:solidFill>
                <a:latin typeface="Arial"/>
                <a:cs typeface="Arial"/>
              </a:rPr>
              <a:t>audio recordings of discussions </a:t>
            </a:r>
            <a:r>
              <a:rPr kumimoji="0" lang="en-GB" sz="1600" b="0" i="0" u="none" strike="noStrike" kern="1200" cap="none" spc="0" normalizeH="0" baseline="0" noProof="0" dirty="0">
                <a:ln>
                  <a:noFill/>
                </a:ln>
                <a:solidFill>
                  <a:srgbClr val="4D4D4D"/>
                </a:solidFill>
                <a:effectLst/>
                <a:uLnTx/>
                <a:uFillTx/>
                <a:latin typeface="Arial"/>
                <a:cs typeface="Arial"/>
              </a:rPr>
              <a:t>must </a:t>
            </a:r>
            <a:r>
              <a:rPr lang="en-GB" sz="1600" dirty="0">
                <a:solidFill>
                  <a:srgbClr val="4D4D4D"/>
                </a:solidFill>
                <a:latin typeface="Arial"/>
                <a:cs typeface="Arial"/>
              </a:rPr>
              <a:t>only occur after gaining explicit consent from all participants</a:t>
            </a:r>
            <a:r>
              <a:rPr kumimoji="0" lang="en-GB" sz="1600" b="0" i="0" u="none" strike="noStrike" kern="1200" cap="none" spc="0" normalizeH="0" baseline="0" noProof="0" dirty="0">
                <a:ln>
                  <a:noFill/>
                </a:ln>
                <a:solidFill>
                  <a:srgbClr val="4D4D4D"/>
                </a:solidFill>
                <a:effectLst/>
                <a:uLnTx/>
                <a:uFillTx/>
                <a:latin typeface="Arial"/>
                <a:cs typeface="Arial"/>
              </a:rPr>
              <a:t>, and </a:t>
            </a:r>
            <a:r>
              <a:rPr lang="en-GB" sz="1600" dirty="0">
                <a:solidFill>
                  <a:srgbClr val="4D4D4D"/>
                </a:solidFill>
                <a:latin typeface="Arial"/>
                <a:cs typeface="Arial"/>
              </a:rPr>
              <a:t>the recordings must </a:t>
            </a:r>
            <a:r>
              <a:rPr kumimoji="0" lang="en-GB" sz="1600" b="0" i="0" u="none" strike="noStrike" kern="1200" cap="none" spc="0" normalizeH="0" baseline="0" noProof="0" dirty="0">
                <a:ln>
                  <a:noFill/>
                </a:ln>
                <a:solidFill>
                  <a:srgbClr val="4D4D4D"/>
                </a:solidFill>
                <a:effectLst/>
                <a:uLnTx/>
                <a:uFillTx/>
                <a:latin typeface="Arial"/>
                <a:cs typeface="Arial"/>
              </a:rPr>
              <a:t>be kept secure, confidential, and </a:t>
            </a:r>
            <a:r>
              <a:rPr lang="en-GB" sz="1600" dirty="0">
                <a:solidFill>
                  <a:srgbClr val="4D4D4D"/>
                </a:solidFill>
                <a:latin typeface="Arial"/>
                <a:cs typeface="Arial"/>
              </a:rPr>
              <a:t>be transcribed</a:t>
            </a:r>
            <a:r>
              <a:rPr kumimoji="0" lang="en-GB" sz="1600" b="0" i="0" u="none" strike="noStrike" kern="1200" cap="none" spc="0" normalizeH="0" baseline="0" noProof="0" dirty="0">
                <a:ln>
                  <a:noFill/>
                </a:ln>
                <a:solidFill>
                  <a:srgbClr val="4D4D4D"/>
                </a:solidFill>
                <a:effectLst/>
                <a:uLnTx/>
                <a:uFillTx/>
                <a:latin typeface="Arial"/>
                <a:cs typeface="Arial"/>
              </a:rPr>
              <a:t>/anonymised </a:t>
            </a:r>
            <a:r>
              <a:rPr lang="en-GB" sz="1600" dirty="0">
                <a:solidFill>
                  <a:srgbClr val="4D4D4D"/>
                </a:solidFill>
                <a:latin typeface="Arial"/>
                <a:cs typeface="Arial"/>
              </a:rPr>
              <a:t>as soon as possible and the original recordings then destroyed</a:t>
            </a:r>
            <a:endParaRPr lang="en-US" sz="1600" dirty="0">
              <a:solidFill>
                <a:srgbClr val="060645"/>
              </a:solidFill>
              <a:latin typeface="Arial"/>
              <a:cs typeface="Arial"/>
            </a:endParaRPr>
          </a:p>
          <a:p>
            <a:pPr lvl="1">
              <a:spcBef>
                <a:spcPts val="600"/>
              </a:spcBef>
              <a:defRPr/>
            </a:pPr>
            <a:r>
              <a:rPr lang="en-GB" sz="1600" dirty="0">
                <a:solidFill>
                  <a:srgbClr val="4D4D4D"/>
                </a:solidFill>
                <a:latin typeface="Arial"/>
                <a:cs typeface="Arial"/>
              </a:rPr>
              <a:t>g</a:t>
            </a:r>
            <a:r>
              <a:rPr kumimoji="0" lang="en-GB" sz="1600" b="0" i="0" u="none" strike="noStrike" kern="1200" cap="none" spc="0" normalizeH="0" baseline="0" noProof="0" dirty="0">
                <a:ln>
                  <a:noFill/>
                </a:ln>
                <a:solidFill>
                  <a:srgbClr val="4D4D4D"/>
                </a:solidFill>
                <a:effectLst/>
                <a:uLnTx/>
                <a:uFillTx/>
                <a:latin typeface="Arial"/>
                <a:cs typeface="Arial"/>
              </a:rPr>
              <a:t>) </a:t>
            </a:r>
            <a:r>
              <a:rPr lang="en-GB" sz="1600" dirty="0">
                <a:solidFill>
                  <a:srgbClr val="4D4D4D"/>
                </a:solidFill>
                <a:latin typeface="Arial"/>
                <a:cs typeface="Arial"/>
              </a:rPr>
              <a:t>the topics discussed </a:t>
            </a:r>
            <a:r>
              <a:rPr kumimoji="0" lang="en-GB" sz="1600" b="0" i="0" u="none" strike="noStrike" kern="1200" cap="none" spc="0" normalizeH="0" baseline="0" noProof="0" dirty="0">
                <a:ln>
                  <a:noFill/>
                </a:ln>
                <a:solidFill>
                  <a:srgbClr val="4D4D4D"/>
                </a:solidFill>
                <a:effectLst/>
                <a:uLnTx/>
                <a:uFillTx/>
                <a:latin typeface="Arial"/>
                <a:cs typeface="Arial"/>
              </a:rPr>
              <a:t>must </a:t>
            </a:r>
            <a:r>
              <a:rPr lang="en-GB" sz="1600" dirty="0">
                <a:solidFill>
                  <a:srgbClr val="4D4D4D"/>
                </a:solidFill>
                <a:latin typeface="Arial"/>
                <a:cs typeface="Arial"/>
              </a:rPr>
              <a:t>relate only to opinions </a:t>
            </a:r>
            <a:r>
              <a:rPr kumimoji="0" lang="en-GB" sz="1600" b="0" i="0" u="none" strike="noStrike" kern="1200" cap="none" spc="0" normalizeH="0" baseline="0" noProof="0" dirty="0">
                <a:ln>
                  <a:noFill/>
                </a:ln>
                <a:solidFill>
                  <a:srgbClr val="4D4D4D"/>
                </a:solidFill>
                <a:effectLst/>
                <a:uLnTx/>
                <a:uFillTx/>
                <a:latin typeface="Arial"/>
                <a:cs typeface="Arial"/>
              </a:rPr>
              <a:t>and </a:t>
            </a:r>
            <a:r>
              <a:rPr lang="en-GB" sz="1600" dirty="0">
                <a:solidFill>
                  <a:srgbClr val="4D4D4D"/>
                </a:solidFill>
                <a:latin typeface="Arial"/>
                <a:cs typeface="Arial"/>
              </a:rPr>
              <a:t>experiences relating to existing teaching-learning practices, or subjects deemed to be within participants' professional competence</a:t>
            </a:r>
            <a:endParaRPr lang="en-US" sz="1600" dirty="0">
              <a:latin typeface="Arial"/>
              <a:cs typeface="Arial"/>
            </a:endParaRPr>
          </a:p>
          <a:p>
            <a:pPr lvl="1">
              <a:spcBef>
                <a:spcPts val="600"/>
              </a:spcBef>
              <a:defRPr/>
            </a:pPr>
            <a:r>
              <a:rPr lang="en-GB" sz="1600" dirty="0">
                <a:solidFill>
                  <a:srgbClr val="4D4D4D"/>
                </a:solidFill>
                <a:latin typeface="Arial"/>
                <a:cs typeface="Arial"/>
              </a:rPr>
              <a:t>h) all participants involved in a focus group must agree to keep all information shared within the group confidential</a:t>
            </a:r>
            <a:endParaRPr lang="en-US" sz="1600" dirty="0">
              <a:latin typeface="Arial"/>
              <a:cs typeface="Arial"/>
            </a:endParaRPr>
          </a:p>
          <a:p>
            <a:pPr lvl="1">
              <a:spcBef>
                <a:spcPts val="600"/>
              </a:spcBef>
              <a:defRPr/>
            </a:pPr>
            <a:endParaRPr lang="en-GB" sz="1600" dirty="0">
              <a:solidFill>
                <a:srgbClr val="4D4D4D"/>
              </a:solidFill>
              <a:latin typeface="Arial"/>
              <a:cs typeface="Arial"/>
            </a:endParaRPr>
          </a:p>
          <a:p>
            <a:pPr>
              <a:spcBef>
                <a:spcPts val="600"/>
              </a:spcBef>
              <a:defRPr/>
            </a:pPr>
            <a:r>
              <a:rPr lang="en-GB" sz="1600" i="1" dirty="0">
                <a:solidFill>
                  <a:srgbClr val="4D4D4D"/>
                </a:solidFill>
                <a:latin typeface="Arial"/>
                <a:cs typeface="Arial"/>
              </a:rPr>
              <a:t>If using existing data/data sets, the following conditions must be met,</a:t>
            </a:r>
            <a:endParaRPr lang="en-US" sz="1600" i="1" dirty="0">
              <a:solidFill>
                <a:srgbClr val="4D4D4D"/>
              </a:solidFill>
              <a:latin typeface="Arial"/>
              <a:cs typeface="Arial"/>
            </a:endParaRPr>
          </a:p>
          <a:p>
            <a:pPr lvl="1">
              <a:spcBef>
                <a:spcPts val="600"/>
              </a:spcBef>
              <a:defRPr/>
            </a:pPr>
            <a:r>
              <a:rPr lang="en-GB" sz="1600" dirty="0" err="1">
                <a:solidFill>
                  <a:srgbClr val="4D4D4D"/>
                </a:solidFill>
                <a:latin typeface="Arial"/>
                <a:cs typeface="Arial"/>
              </a:rPr>
              <a:t>i</a:t>
            </a:r>
            <a:r>
              <a:rPr lang="en-GB" sz="1600" dirty="0">
                <a:solidFill>
                  <a:srgbClr val="4D4D4D"/>
                </a:solidFill>
                <a:latin typeface="Arial"/>
                <a:cs typeface="Arial"/>
              </a:rPr>
              <a:t>) the data must only be processed and shared in accordance with the original permissions/informed consent agreements</a:t>
            </a:r>
            <a:endParaRPr lang="en-US" sz="1600" dirty="0">
              <a:latin typeface="Arial"/>
              <a:cs typeface="Arial"/>
            </a:endParaRPr>
          </a:p>
          <a:p>
            <a:pPr lvl="1">
              <a:spcBef>
                <a:spcPts val="600"/>
              </a:spcBef>
              <a:defRPr/>
            </a:pPr>
            <a:r>
              <a:rPr lang="en-GB" sz="1600" dirty="0">
                <a:solidFill>
                  <a:srgbClr val="4D4D4D"/>
                </a:solidFill>
                <a:latin typeface="Arial"/>
                <a:cs typeface="Arial"/>
              </a:rPr>
              <a:t>j) permission from the data controller for the required usage must have been obtained (and evidence of this must be able to be provided upon request)</a:t>
            </a:r>
            <a:endParaRPr lang="en-GB" sz="1600" dirty="0">
              <a:latin typeface="Arial"/>
              <a:cs typeface="Arial"/>
            </a:endParaRPr>
          </a:p>
          <a:p>
            <a:pPr lvl="1">
              <a:spcBef>
                <a:spcPts val="600"/>
              </a:spcBef>
              <a:defRPr/>
            </a:pPr>
            <a:endParaRPr lang="en-GB" sz="1600" dirty="0">
              <a:solidFill>
                <a:srgbClr val="4D4D4D"/>
              </a:solidFill>
              <a:latin typeface="Arial"/>
              <a:cs typeface="Arial"/>
            </a:endParaRPr>
          </a:p>
          <a:p>
            <a:pPr>
              <a:spcBef>
                <a:spcPts val="600"/>
              </a:spcBef>
              <a:defRPr/>
            </a:pPr>
            <a:endParaRPr lang="en-GB"/>
          </a:p>
        </p:txBody>
      </p:sp>
    </p:spTree>
    <p:extLst>
      <p:ext uri="{BB962C8B-B14F-4D97-AF65-F5344CB8AC3E}">
        <p14:creationId xmlns:p14="http://schemas.microsoft.com/office/powerpoint/2010/main" val="226616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612237" y="169773"/>
            <a:ext cx="10666663" cy="875771"/>
          </a:xfrm>
        </p:spPr>
        <p:txBody>
          <a:bodyPr lIns="91440" tIns="45720" rIns="91440" bIns="45720" anchor="t">
            <a:noAutofit/>
          </a:bodyPr>
          <a:lstStyle/>
          <a:p>
            <a:r>
              <a:rPr lang="en-GB" sz="3000" b="1" i="0" dirty="0">
                <a:solidFill>
                  <a:srgbClr val="000000"/>
                </a:solidFill>
                <a:effectLst/>
                <a:latin typeface="Poppins SemiBold"/>
                <a:cs typeface="Poppins SemiBold"/>
              </a:rPr>
              <a:t>Exempt projects that do </a:t>
            </a:r>
            <a:r>
              <a:rPr lang="en-GB" sz="3000" b="1" dirty="0">
                <a:solidFill>
                  <a:srgbClr val="000000"/>
                </a:solidFill>
                <a:latin typeface="Poppins SemiBold"/>
                <a:cs typeface="Poppins SemiBold"/>
              </a:rPr>
              <a:t>NOT</a:t>
            </a:r>
            <a:r>
              <a:rPr lang="en-GB" sz="3000" b="1" i="0" dirty="0">
                <a:solidFill>
                  <a:srgbClr val="000000"/>
                </a:solidFill>
                <a:effectLst/>
                <a:latin typeface="Poppins SemiBold"/>
                <a:cs typeface="Poppins SemiBold"/>
              </a:rPr>
              <a:t> require HREC review still need to </a:t>
            </a:r>
            <a:r>
              <a:rPr lang="en-GB" sz="3000" b="1" dirty="0">
                <a:solidFill>
                  <a:srgbClr val="000000"/>
                </a:solidFill>
                <a:latin typeface="Poppins SemiBold"/>
                <a:cs typeface="Poppins SemiBold"/>
              </a:rPr>
              <a:t>complete </a:t>
            </a:r>
            <a:r>
              <a:rPr lang="en-GB" sz="3000" b="1" i="0" dirty="0">
                <a:solidFill>
                  <a:srgbClr val="000000"/>
                </a:solidFill>
                <a:effectLst/>
                <a:latin typeface="Poppins SemiBold"/>
                <a:cs typeface="Poppins SemiBold"/>
              </a:rPr>
              <a:t>the following:</a:t>
            </a:r>
          </a:p>
          <a:p>
            <a:pPr algn="l"/>
            <a:endParaRPr lang="en-GB" sz="1800" b="1">
              <a:solidFill>
                <a:srgbClr val="000000"/>
              </a:solidFill>
              <a:latin typeface="Arial" panose="020B0604020202020204" pitchFamily="34" charset="0"/>
            </a:endParaRPr>
          </a:p>
          <a:p>
            <a:pPr>
              <a:buFont typeface="Arial" panose="020B0604020202020204" pitchFamily="34" charset="0"/>
              <a:buChar char="•"/>
            </a:pPr>
            <a:r>
              <a:rPr lang="en-GB" sz="1800" b="0" i="0" dirty="0">
                <a:solidFill>
                  <a:schemeClr val="tx1"/>
                </a:solidFill>
                <a:effectLst/>
                <a:latin typeface="Arial"/>
                <a:cs typeface="Poppins"/>
              </a:rPr>
              <a:t>Obtain </a:t>
            </a:r>
            <a:r>
              <a:rPr lang="en-GB" sz="1800" b="0" i="0" u="sng" dirty="0">
                <a:solidFill>
                  <a:schemeClr val="tx2">
                    <a:lumMod val="49000"/>
                    <a:lumOff val="51000"/>
                  </a:schemeClr>
                </a:solidFill>
                <a:effectLst/>
                <a:latin typeface="Arial"/>
                <a:cs typeface="Poppins"/>
                <a:hlinkClick r:id="rId3">
                  <a:extLst>
                    <a:ext uri="{A12FA001-AC4F-418D-AE19-62706E023703}">
                      <ahyp:hlinkClr xmlns:ahyp="http://schemas.microsoft.com/office/drawing/2018/hyperlinkcolor" val="tx"/>
                    </a:ext>
                  </a:extLst>
                </a:hlinkClick>
              </a:rPr>
              <a:t>Student Research Project Panel</a:t>
            </a:r>
            <a:r>
              <a:rPr lang="en-GB" sz="1800" b="0" i="0" dirty="0">
                <a:solidFill>
                  <a:schemeClr val="tx1"/>
                </a:solidFill>
                <a:effectLst/>
                <a:latin typeface="Arial"/>
                <a:cs typeface="Poppins"/>
              </a:rPr>
              <a:t> </a:t>
            </a:r>
            <a:r>
              <a:rPr lang="en-GB" sz="1800" dirty="0">
                <a:solidFill>
                  <a:schemeClr val="tx1"/>
                </a:solidFill>
                <a:latin typeface="Arial"/>
                <a:cs typeface="Poppins"/>
              </a:rPr>
              <a:t>approval</a:t>
            </a:r>
            <a:r>
              <a:rPr lang="en-GB" sz="1800" b="0" i="0" dirty="0">
                <a:solidFill>
                  <a:schemeClr val="tx1"/>
                </a:solidFill>
                <a:effectLst/>
                <a:latin typeface="Arial"/>
                <a:cs typeface="Poppins"/>
              </a:rPr>
              <a:t> if</a:t>
            </a:r>
            <a:r>
              <a:rPr lang="en-GB" sz="1800" dirty="0">
                <a:solidFill>
                  <a:schemeClr val="tx1"/>
                </a:solidFill>
                <a:latin typeface="Arial"/>
                <a:cs typeface="Poppins"/>
              </a:rPr>
              <a:t> involving</a:t>
            </a:r>
            <a:r>
              <a:rPr lang="en-GB" sz="1800" b="0" i="0" dirty="0">
                <a:solidFill>
                  <a:schemeClr val="tx1"/>
                </a:solidFill>
                <a:effectLst/>
                <a:latin typeface="Arial"/>
                <a:cs typeface="Poppins"/>
              </a:rPr>
              <a:t> </a:t>
            </a:r>
            <a:r>
              <a:rPr lang="en-GB" sz="1800" dirty="0">
                <a:solidFill>
                  <a:schemeClr val="tx1"/>
                </a:solidFill>
                <a:latin typeface="Arial"/>
                <a:cs typeface="Poppins"/>
              </a:rPr>
              <a:t>current Open</a:t>
            </a:r>
            <a:r>
              <a:rPr lang="en-GB" sz="1800" b="0" i="0" dirty="0">
                <a:solidFill>
                  <a:schemeClr val="tx1"/>
                </a:solidFill>
                <a:effectLst/>
                <a:latin typeface="Arial"/>
                <a:cs typeface="Poppins"/>
              </a:rPr>
              <a:t> University students </a:t>
            </a:r>
            <a:r>
              <a:rPr lang="en-GB" sz="1800" dirty="0">
                <a:solidFill>
                  <a:schemeClr val="tx1"/>
                </a:solidFill>
                <a:latin typeface="Arial"/>
                <a:cs typeface="Poppins"/>
              </a:rPr>
              <a:t>to gather data about their educational experiences </a:t>
            </a:r>
            <a:r>
              <a:rPr lang="en-GB" sz="1800" b="0" i="0" dirty="0">
                <a:solidFill>
                  <a:schemeClr val="tx1"/>
                </a:solidFill>
                <a:effectLst/>
                <a:latin typeface="Arial"/>
                <a:cs typeface="Poppins"/>
              </a:rPr>
              <a:t>(</a:t>
            </a:r>
            <a:r>
              <a:rPr lang="en-GB" sz="1800" dirty="0">
                <a:solidFill>
                  <a:schemeClr val="tx1"/>
                </a:solidFill>
                <a:latin typeface="Arial"/>
                <a:cs typeface="Poppins"/>
              </a:rPr>
              <a:t>check with SRPP if unsure if </a:t>
            </a:r>
            <a:r>
              <a:rPr lang="en-GB" sz="1800" b="0" i="0" dirty="0">
                <a:solidFill>
                  <a:schemeClr val="tx1"/>
                </a:solidFill>
                <a:effectLst/>
                <a:latin typeface="Arial"/>
                <a:cs typeface="Poppins"/>
              </a:rPr>
              <a:t>the activity is exempt)</a:t>
            </a:r>
          </a:p>
          <a:p>
            <a:pPr algn="l"/>
            <a:endParaRPr lang="en-GB" sz="1800" b="0" i="0" dirty="0">
              <a:solidFill>
                <a:schemeClr val="tx1"/>
              </a:solidFill>
              <a:effectLst/>
              <a:latin typeface="Arial" panose="020B0604020202020204" pitchFamily="34" charset="0"/>
            </a:endParaRPr>
          </a:p>
          <a:p>
            <a:pPr>
              <a:buFont typeface="Arial" panose="020B0604020202020204" pitchFamily="34" charset="0"/>
              <a:buChar char="•"/>
            </a:pPr>
            <a:r>
              <a:rPr lang="en-GB" sz="1800" b="0" i="0" dirty="0">
                <a:solidFill>
                  <a:schemeClr val="tx1"/>
                </a:solidFill>
                <a:effectLst/>
                <a:latin typeface="Arial"/>
                <a:cs typeface="Poppins"/>
              </a:rPr>
              <a:t>Obtain </a:t>
            </a:r>
            <a:r>
              <a:rPr lang="en-GB" sz="1800" b="0" i="0" u="sng" dirty="0">
                <a:solidFill>
                  <a:schemeClr val="tx2">
                    <a:lumMod val="49000"/>
                    <a:lumOff val="51000"/>
                  </a:schemeClr>
                </a:solidFill>
                <a:effectLst/>
                <a:latin typeface="Arial"/>
                <a:cs typeface="Poppins"/>
                <a:hlinkClick r:id="rId4">
                  <a:extLst>
                    <a:ext uri="{A12FA001-AC4F-418D-AE19-62706E023703}">
                      <ahyp:hlinkClr xmlns:ahyp="http://schemas.microsoft.com/office/drawing/2018/hyperlinkcolor" val="tx"/>
                    </a:ext>
                  </a:extLst>
                </a:hlinkClick>
              </a:rPr>
              <a:t>Staff Survey Project Panel</a:t>
            </a:r>
            <a:r>
              <a:rPr lang="en-GB" sz="1800" b="0" i="0" dirty="0">
                <a:solidFill>
                  <a:schemeClr val="tx1"/>
                </a:solidFill>
                <a:effectLst/>
                <a:latin typeface="Arial"/>
                <a:cs typeface="Poppins"/>
              </a:rPr>
              <a:t> </a:t>
            </a:r>
            <a:r>
              <a:rPr lang="en-GB" sz="1800" dirty="0">
                <a:solidFill>
                  <a:schemeClr val="tx1"/>
                </a:solidFill>
                <a:latin typeface="Arial"/>
                <a:cs typeface="Poppins"/>
              </a:rPr>
              <a:t>approval</a:t>
            </a:r>
            <a:r>
              <a:rPr lang="en-GB" sz="1800" b="0" i="0" dirty="0">
                <a:solidFill>
                  <a:schemeClr val="tx1"/>
                </a:solidFill>
                <a:effectLst/>
                <a:latin typeface="Arial"/>
                <a:cs typeface="Poppins"/>
              </a:rPr>
              <a:t> if</a:t>
            </a:r>
            <a:r>
              <a:rPr lang="en-GB" sz="1800" dirty="0">
                <a:solidFill>
                  <a:schemeClr val="tx1"/>
                </a:solidFill>
                <a:latin typeface="Arial"/>
                <a:cs typeface="Poppins"/>
              </a:rPr>
              <a:t> approaching</a:t>
            </a:r>
            <a:r>
              <a:rPr lang="en-GB" sz="1800" b="0" i="0" dirty="0">
                <a:solidFill>
                  <a:schemeClr val="tx1"/>
                </a:solidFill>
                <a:effectLst/>
                <a:latin typeface="Arial"/>
                <a:cs typeface="Poppins"/>
              </a:rPr>
              <a:t> more than 30 Open University staff</a:t>
            </a:r>
            <a:r>
              <a:rPr lang="en-GB" sz="1800" dirty="0">
                <a:solidFill>
                  <a:schemeClr val="tx1"/>
                </a:solidFill>
                <a:latin typeface="Arial"/>
                <a:cs typeface="Poppins"/>
              </a:rPr>
              <a:t> to survey</a:t>
            </a:r>
            <a:endParaRPr lang="en-GB" sz="1800" b="0" i="0" dirty="0">
              <a:solidFill>
                <a:schemeClr val="tx1"/>
              </a:solidFill>
              <a:effectLst/>
              <a:latin typeface="Arial"/>
              <a:cs typeface="Poppins"/>
            </a:endParaRPr>
          </a:p>
          <a:p>
            <a:pPr algn="l"/>
            <a:endParaRPr lang="en-GB" sz="1800" b="0" i="0" dirty="0">
              <a:solidFill>
                <a:schemeClr val="tx1"/>
              </a:solidFill>
              <a:effectLst/>
              <a:latin typeface="Arial" panose="020B0604020202020204" pitchFamily="34" charset="0"/>
            </a:endParaRPr>
          </a:p>
          <a:p>
            <a:pPr>
              <a:buFont typeface="Arial" panose="020B0604020202020204" pitchFamily="34" charset="0"/>
              <a:buChar char="•"/>
            </a:pPr>
            <a:r>
              <a:rPr lang="en-GB" sz="1800" b="0" i="0" dirty="0">
                <a:solidFill>
                  <a:schemeClr val="tx1"/>
                </a:solidFill>
                <a:effectLst/>
                <a:latin typeface="Arial"/>
                <a:cs typeface="Poppins"/>
              </a:rPr>
              <a:t>Register the activity with</a:t>
            </a:r>
            <a:r>
              <a:rPr lang="en-GB" sz="1800" b="0" i="0" dirty="0">
                <a:solidFill>
                  <a:schemeClr val="tx2">
                    <a:lumMod val="49000"/>
                    <a:lumOff val="51000"/>
                  </a:schemeClr>
                </a:solidFill>
                <a:effectLst/>
                <a:latin typeface="Arial"/>
                <a:cs typeface="Poppins"/>
              </a:rPr>
              <a:t> </a:t>
            </a:r>
            <a:r>
              <a:rPr lang="en-GB" sz="1800" b="0" i="0" u="sng" dirty="0">
                <a:solidFill>
                  <a:schemeClr val="tx2">
                    <a:lumMod val="49000"/>
                    <a:lumOff val="51000"/>
                  </a:schemeClr>
                </a:solidFill>
                <a:effectLst/>
                <a:latin typeface="Arial"/>
                <a:cs typeface="Poppins"/>
                <a:hlinkClick r:id="rId5">
                  <a:extLst>
                    <a:ext uri="{A12FA001-AC4F-418D-AE19-62706E023703}">
                      <ahyp:hlinkClr xmlns:ahyp="http://schemas.microsoft.com/office/drawing/2018/hyperlinkcolor" val="tx"/>
                    </a:ext>
                  </a:extLst>
                </a:hlinkClick>
              </a:rPr>
              <a:t>Data Protection</a:t>
            </a:r>
            <a:r>
              <a:rPr lang="en-GB" sz="1800" b="0" i="0" dirty="0">
                <a:solidFill>
                  <a:schemeClr val="tx1"/>
                </a:solidFill>
                <a:effectLst/>
                <a:latin typeface="Arial"/>
                <a:cs typeface="Poppins"/>
              </a:rPr>
              <a:t> </a:t>
            </a:r>
            <a:r>
              <a:rPr lang="en-GB" sz="1800" dirty="0">
                <a:solidFill>
                  <a:schemeClr val="tx1"/>
                </a:solidFill>
                <a:latin typeface="Arial"/>
                <a:cs typeface="Poppins"/>
              </a:rPr>
              <a:t>and</a:t>
            </a:r>
            <a:r>
              <a:rPr lang="en-GB" sz="1800" b="0" i="0" dirty="0">
                <a:solidFill>
                  <a:schemeClr val="tx1"/>
                </a:solidFill>
                <a:effectLst/>
                <a:latin typeface="Arial"/>
                <a:cs typeface="Poppins"/>
              </a:rPr>
              <a:t> comply with their guidelines for data processing</a:t>
            </a:r>
            <a:r>
              <a:rPr lang="en-GB" sz="1800" dirty="0">
                <a:solidFill>
                  <a:schemeClr val="tx1"/>
                </a:solidFill>
                <a:latin typeface="Arial"/>
                <a:cs typeface="Poppins"/>
              </a:rPr>
              <a:t> personal and/or special category data</a:t>
            </a:r>
            <a:endParaRPr lang="en-GB" sz="1800" b="0" i="0" dirty="0">
              <a:solidFill>
                <a:schemeClr val="tx1"/>
              </a:solidFill>
              <a:effectLst/>
              <a:latin typeface="Arial"/>
              <a:cs typeface="Poppins"/>
            </a:endParaRPr>
          </a:p>
          <a:p>
            <a:endParaRPr lang="en-GB" sz="1800" dirty="0">
              <a:solidFill>
                <a:schemeClr val="tx1"/>
              </a:solidFill>
              <a:latin typeface="Arial"/>
              <a:cs typeface="Poppins"/>
            </a:endParaRPr>
          </a:p>
          <a:p>
            <a:pPr>
              <a:buChar char="•"/>
            </a:pPr>
            <a:r>
              <a:rPr lang="en-GB" sz="1800" dirty="0">
                <a:solidFill>
                  <a:schemeClr val="tx1"/>
                </a:solidFill>
                <a:latin typeface="Arial"/>
                <a:cs typeface="Poppins"/>
              </a:rPr>
              <a:t>Complete a Data Management Plan to adhere to the </a:t>
            </a:r>
            <a:r>
              <a:rPr lang="en-GB" sz="1800" dirty="0">
                <a:solidFill>
                  <a:schemeClr val="tx2">
                    <a:lumMod val="49000"/>
                    <a:lumOff val="51000"/>
                  </a:schemeClr>
                </a:solidFill>
                <a:latin typeface="Arial"/>
                <a:cs typeface="Poppins"/>
                <a:hlinkClick r:id="rId6">
                  <a:extLst>
                    <a:ext uri="{A12FA001-AC4F-418D-AE19-62706E023703}">
                      <ahyp:hlinkClr xmlns:ahyp="http://schemas.microsoft.com/office/drawing/2018/hyperlinkcolor" val="tx"/>
                    </a:ext>
                  </a:extLst>
                </a:hlinkClick>
              </a:rPr>
              <a:t>OU Research Data Management Policy</a:t>
            </a:r>
            <a:r>
              <a:rPr lang="en-GB" sz="1800" dirty="0">
                <a:solidFill>
                  <a:schemeClr val="tx1"/>
                </a:solidFill>
                <a:latin typeface="Arial"/>
                <a:cs typeface="Poppins"/>
              </a:rPr>
              <a:t> and upload this to ORDO (or </a:t>
            </a:r>
            <a:r>
              <a:rPr lang="en-GB" sz="1800" dirty="0">
                <a:solidFill>
                  <a:schemeClr val="tx1"/>
                </a:solidFill>
                <a:highlight>
                  <a:srgbClr val="FFFF00"/>
                </a:highlight>
                <a:latin typeface="Arial"/>
                <a:cs typeface="Poppins"/>
              </a:rPr>
              <a:t>The Scholarship Exchange, for scholarship projects</a:t>
            </a:r>
            <a:r>
              <a:rPr lang="en-GB" sz="1800" dirty="0">
                <a:solidFill>
                  <a:schemeClr val="tx1"/>
                </a:solidFill>
                <a:latin typeface="Arial"/>
                <a:cs typeface="Poppins"/>
              </a:rPr>
              <a:t>). The OU Library Research Support Team provide </a:t>
            </a:r>
            <a:r>
              <a:rPr lang="en-GB" sz="1800" dirty="0">
                <a:solidFill>
                  <a:schemeClr val="tx2">
                    <a:lumMod val="49000"/>
                    <a:lumOff val="51000"/>
                  </a:schemeClr>
                </a:solidFill>
                <a:latin typeface="Arial"/>
                <a:cs typeface="Poppins"/>
                <a:hlinkClick r:id="rId7">
                  <a:extLst>
                    <a:ext uri="{A12FA001-AC4F-418D-AE19-62706E023703}">
                      <ahyp:hlinkClr xmlns:ahyp="http://schemas.microsoft.com/office/drawing/2018/hyperlinkcolor" val="tx"/>
                    </a:ext>
                  </a:extLst>
                </a:hlinkClick>
              </a:rPr>
              <a:t>guidance on writing a Data Management Plan</a:t>
            </a:r>
            <a:r>
              <a:rPr lang="en-GB" sz="1800" dirty="0">
                <a:solidFill>
                  <a:schemeClr val="tx1"/>
                </a:solidFill>
                <a:latin typeface="Arial"/>
                <a:cs typeface="Poppins"/>
              </a:rPr>
              <a:t> and an institutional </a:t>
            </a:r>
            <a:r>
              <a:rPr lang="en-GB" sz="1800" dirty="0">
                <a:solidFill>
                  <a:schemeClr val="tx2">
                    <a:lumMod val="49000"/>
                    <a:lumOff val="51000"/>
                  </a:schemeClr>
                </a:solidFill>
                <a:latin typeface="Arial"/>
                <a:cs typeface="Poppins"/>
                <a:hlinkClick r:id="rId8">
                  <a:extLst>
                    <a:ext uri="{A12FA001-AC4F-418D-AE19-62706E023703}">
                      <ahyp:hlinkClr xmlns:ahyp="http://schemas.microsoft.com/office/drawing/2018/hyperlinkcolor" val="tx"/>
                    </a:ext>
                  </a:extLst>
                </a:hlinkClick>
              </a:rPr>
              <a:t>Data Management Plan template</a:t>
            </a:r>
            <a:r>
              <a:rPr lang="en-GB" sz="1800" dirty="0">
                <a:solidFill>
                  <a:schemeClr val="tx1"/>
                </a:solidFill>
                <a:latin typeface="Arial"/>
                <a:cs typeface="Poppins"/>
              </a:rPr>
              <a:t>, and can offer feedback on drafts with seven days’ notice. </a:t>
            </a:r>
            <a:endParaRPr lang="en-GB" sz="1800" b="0" i="0" dirty="0">
              <a:solidFill>
                <a:schemeClr val="tx1"/>
              </a:solidFill>
              <a:effectLst/>
              <a:latin typeface="Arial"/>
              <a:cs typeface="Poppins"/>
            </a:endParaRPr>
          </a:p>
          <a:p>
            <a:pPr algn="l">
              <a:buChar char="•"/>
            </a:pPr>
            <a:endParaRPr lang="en-GB" sz="1800" b="0" i="0" dirty="0">
              <a:solidFill>
                <a:srgbClr val="4D4D4D"/>
              </a:solidFill>
              <a:effectLst/>
              <a:latin typeface="Arial" panose="020B0604020202020204" pitchFamily="34" charset="0"/>
            </a:endParaRPr>
          </a:p>
          <a:p>
            <a:pPr algn="l"/>
            <a:endParaRPr lang="en-GB">
              <a:solidFill>
                <a:srgbClr val="4D4D4D"/>
              </a:solidFill>
              <a:latin typeface="Arial" panose="020B0604020202020204" pitchFamily="34" charset="0"/>
            </a:endParaRPr>
          </a:p>
          <a:p>
            <a:endParaRPr lang="en-GB">
              <a:solidFill>
                <a:srgbClr val="4D4D4D"/>
              </a:solidFill>
              <a:latin typeface="Arial" panose="020B0604020202020204" pitchFamily="34" charset="0"/>
            </a:endParaRPr>
          </a:p>
          <a:p>
            <a:endParaRPr lang="en-GB"/>
          </a:p>
        </p:txBody>
      </p:sp>
    </p:spTree>
    <p:extLst>
      <p:ext uri="{BB962C8B-B14F-4D97-AF65-F5344CB8AC3E}">
        <p14:creationId xmlns:p14="http://schemas.microsoft.com/office/powerpoint/2010/main" val="158685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132655-C66A-EEA7-055B-9D2CB6A156B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5</a:t>
            </a:r>
          </a:p>
        </p:txBody>
      </p:sp>
      <p:sp>
        <p:nvSpPr>
          <p:cNvPr id="8" name="Text Placeholder 7">
            <a:extLst>
              <a:ext uri="{FF2B5EF4-FFF2-40B4-BE49-F238E27FC236}">
                <a16:creationId xmlns:a16="http://schemas.microsoft.com/office/drawing/2014/main" id="{CC071531-87F6-273F-5C52-7C9A7838E334}"/>
              </a:ext>
            </a:extLst>
          </p:cNvPr>
          <p:cNvSpPr>
            <a:spLocks noGrp="1"/>
          </p:cNvSpPr>
          <p:nvPr>
            <p:ph type="body" sz="quarter" idx="11"/>
          </p:nvPr>
        </p:nvSpPr>
        <p:spPr>
          <a:xfrm>
            <a:off x="408207" y="559121"/>
            <a:ext cx="7421898" cy="1800200"/>
          </a:xfrm>
        </p:spPr>
        <p:txBody>
          <a:bodyPr/>
          <a:lstStyle/>
          <a:p>
            <a:r>
              <a:rPr lang="en-GB"/>
              <a:t>For HREC applications – where to apply?</a:t>
            </a:r>
          </a:p>
        </p:txBody>
      </p:sp>
    </p:spTree>
    <p:extLst>
      <p:ext uri="{BB962C8B-B14F-4D97-AF65-F5344CB8AC3E}">
        <p14:creationId xmlns:p14="http://schemas.microsoft.com/office/powerpoint/2010/main" val="59600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D6846-8624-64C1-19AD-45AE7532A95D}"/>
              </a:ext>
            </a:extLst>
          </p:cNvPr>
          <p:cNvSpPr>
            <a:spLocks noGrp="1"/>
          </p:cNvSpPr>
          <p:nvPr>
            <p:ph type="body" sz="quarter" idx="24"/>
          </p:nvPr>
        </p:nvSpPr>
        <p:spPr>
          <a:xfrm>
            <a:off x="413915" y="404664"/>
            <a:ext cx="4935325" cy="1012656"/>
          </a:xfrm>
        </p:spPr>
        <p:txBody>
          <a:bodyPr/>
          <a:lstStyle/>
          <a:p>
            <a:r>
              <a:rPr lang="en-GB"/>
              <a:t>The Human Research Ethics Review process (now an online form)</a:t>
            </a:r>
          </a:p>
        </p:txBody>
      </p:sp>
      <p:sp>
        <p:nvSpPr>
          <p:cNvPr id="3" name="Text Placeholder 2">
            <a:extLst>
              <a:ext uri="{FF2B5EF4-FFF2-40B4-BE49-F238E27FC236}">
                <a16:creationId xmlns:a16="http://schemas.microsoft.com/office/drawing/2014/main" id="{3F94D7E3-2FE4-D19D-9E2F-3672CEB1254E}"/>
              </a:ext>
            </a:extLst>
          </p:cNvPr>
          <p:cNvSpPr>
            <a:spLocks noGrp="1"/>
          </p:cNvSpPr>
          <p:nvPr>
            <p:ph type="body" sz="quarter" idx="25"/>
          </p:nvPr>
        </p:nvSpPr>
        <p:spPr>
          <a:xfrm>
            <a:off x="437265" y="2107558"/>
            <a:ext cx="5209645" cy="369311"/>
          </a:xfrm>
        </p:spPr>
        <p:txBody>
          <a:bodyPr/>
          <a:lstStyle/>
          <a:p>
            <a:r>
              <a:rPr lang="en-GB">
                <a:hlinkClick r:id="rId2"/>
              </a:rPr>
              <a:t>Human Research Ethics Review Process | The Open University</a:t>
            </a:r>
            <a:endParaRPr lang="en-GB"/>
          </a:p>
        </p:txBody>
      </p:sp>
      <p:pic>
        <p:nvPicPr>
          <p:cNvPr id="6" name="Picture 5">
            <a:hlinkClick r:id="rId3"/>
            <a:extLst>
              <a:ext uri="{FF2B5EF4-FFF2-40B4-BE49-F238E27FC236}">
                <a16:creationId xmlns:a16="http://schemas.microsoft.com/office/drawing/2014/main" id="{68BF78A0-AD63-EC8A-86C9-589C9BFB85ED}"/>
              </a:ext>
            </a:extLst>
          </p:cNvPr>
          <p:cNvPicPr>
            <a:picLocks noChangeAspect="1"/>
          </p:cNvPicPr>
          <p:nvPr/>
        </p:nvPicPr>
        <p:blipFill>
          <a:blip r:embed="rId4"/>
          <a:stretch>
            <a:fillRect/>
          </a:stretch>
        </p:blipFill>
        <p:spPr>
          <a:xfrm>
            <a:off x="6545091" y="37509"/>
            <a:ext cx="5646909" cy="6820491"/>
          </a:xfrm>
          <a:prstGeom prst="rect">
            <a:avLst/>
          </a:prstGeom>
        </p:spPr>
      </p:pic>
      <p:sp>
        <p:nvSpPr>
          <p:cNvPr id="7" name="Oval 6">
            <a:extLst>
              <a:ext uri="{FF2B5EF4-FFF2-40B4-BE49-F238E27FC236}">
                <a16:creationId xmlns:a16="http://schemas.microsoft.com/office/drawing/2014/main" id="{D2CAB478-5B3A-C66E-D36F-C046E58EF675}"/>
              </a:ext>
            </a:extLst>
          </p:cNvPr>
          <p:cNvSpPr/>
          <p:nvPr/>
        </p:nvSpPr>
        <p:spPr>
          <a:xfrm>
            <a:off x="10058400" y="1512754"/>
            <a:ext cx="1719685" cy="3249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Tree>
    <p:extLst>
      <p:ext uri="{BB962C8B-B14F-4D97-AF65-F5344CB8AC3E}">
        <p14:creationId xmlns:p14="http://schemas.microsoft.com/office/powerpoint/2010/main" val="2600903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08BC8-2514-6AC8-FD56-E43E658DC3B4}"/>
              </a:ext>
            </a:extLst>
          </p:cNvPr>
          <p:cNvSpPr>
            <a:spLocks noGrp="1"/>
          </p:cNvSpPr>
          <p:nvPr>
            <p:ph type="body" sz="quarter" idx="24"/>
          </p:nvPr>
        </p:nvSpPr>
        <p:spPr/>
        <p:txBody>
          <a:bodyPr/>
          <a:lstStyle/>
          <a:p>
            <a:r>
              <a:rPr lang="en-GB"/>
              <a:t>The HREC application form guidance</a:t>
            </a:r>
          </a:p>
        </p:txBody>
      </p:sp>
      <p:sp>
        <p:nvSpPr>
          <p:cNvPr id="3" name="Text Placeholder 2">
            <a:extLst>
              <a:ext uri="{FF2B5EF4-FFF2-40B4-BE49-F238E27FC236}">
                <a16:creationId xmlns:a16="http://schemas.microsoft.com/office/drawing/2014/main" id="{4B309FDB-2266-94DB-2FB3-81E9FDF0DDDC}"/>
              </a:ext>
            </a:extLst>
          </p:cNvPr>
          <p:cNvSpPr>
            <a:spLocks noGrp="1"/>
          </p:cNvSpPr>
          <p:nvPr>
            <p:ph type="body" sz="quarter" idx="25"/>
          </p:nvPr>
        </p:nvSpPr>
        <p:spPr>
          <a:xfrm>
            <a:off x="413915" y="912168"/>
            <a:ext cx="10766703" cy="289311"/>
          </a:xfrm>
        </p:spPr>
        <p:txBody>
          <a:bodyPr/>
          <a:lstStyle/>
          <a:p>
            <a:r>
              <a:rPr lang="en-GB">
                <a:hlinkClick r:id="rId2"/>
              </a:rPr>
              <a:t>Research Ethics Application System Guide for Applications | The Open University</a:t>
            </a:r>
            <a:endParaRPr lang="en-GB"/>
          </a:p>
        </p:txBody>
      </p:sp>
      <p:pic>
        <p:nvPicPr>
          <p:cNvPr id="8" name="Picture 7">
            <a:extLst>
              <a:ext uri="{FF2B5EF4-FFF2-40B4-BE49-F238E27FC236}">
                <a16:creationId xmlns:a16="http://schemas.microsoft.com/office/drawing/2014/main" id="{20AA7D4E-1EEF-56D2-FD8B-940610C04261}"/>
              </a:ext>
            </a:extLst>
          </p:cNvPr>
          <p:cNvPicPr>
            <a:picLocks noChangeAspect="1"/>
          </p:cNvPicPr>
          <p:nvPr/>
        </p:nvPicPr>
        <p:blipFill>
          <a:blip r:embed="rId3"/>
          <a:stretch>
            <a:fillRect/>
          </a:stretch>
        </p:blipFill>
        <p:spPr>
          <a:xfrm>
            <a:off x="2498536" y="1379710"/>
            <a:ext cx="9609653" cy="4915326"/>
          </a:xfrm>
          <a:prstGeom prst="rect">
            <a:avLst/>
          </a:prstGeom>
        </p:spPr>
      </p:pic>
    </p:spTree>
    <p:extLst>
      <p:ext uri="{BB962C8B-B14F-4D97-AF65-F5344CB8AC3E}">
        <p14:creationId xmlns:p14="http://schemas.microsoft.com/office/powerpoint/2010/main" val="367398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857E1-C594-2D2E-4E60-EFABE87380B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B78ED90-213F-2FF0-F4AD-642A7F3D90D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5</a:t>
            </a:r>
          </a:p>
        </p:txBody>
      </p:sp>
      <p:sp>
        <p:nvSpPr>
          <p:cNvPr id="8" name="Text Placeholder 7">
            <a:extLst>
              <a:ext uri="{FF2B5EF4-FFF2-40B4-BE49-F238E27FC236}">
                <a16:creationId xmlns:a16="http://schemas.microsoft.com/office/drawing/2014/main" id="{60A4B0AF-BD7F-B848-71F2-DDE035B49BB8}"/>
              </a:ext>
            </a:extLst>
          </p:cNvPr>
          <p:cNvSpPr>
            <a:spLocks noGrp="1"/>
          </p:cNvSpPr>
          <p:nvPr>
            <p:ph type="body" sz="quarter" idx="11"/>
          </p:nvPr>
        </p:nvSpPr>
        <p:spPr>
          <a:xfrm>
            <a:off x="408207" y="559121"/>
            <a:ext cx="7421898" cy="1800200"/>
          </a:xfrm>
        </p:spPr>
        <p:txBody>
          <a:bodyPr lIns="91440" tIns="45720" rIns="91440" bIns="45720" anchor="t">
            <a:noAutofit/>
          </a:bodyPr>
          <a:lstStyle/>
          <a:p>
            <a:r>
              <a:rPr lang="en-GB" dirty="0">
                <a:latin typeface="Poppins SemiBold"/>
                <a:cs typeface="Poppins SemiBold"/>
              </a:rPr>
              <a:t>HREC - now or later – factors to consider?</a:t>
            </a:r>
          </a:p>
        </p:txBody>
      </p:sp>
    </p:spTree>
    <p:extLst>
      <p:ext uri="{BB962C8B-B14F-4D97-AF65-F5344CB8AC3E}">
        <p14:creationId xmlns:p14="http://schemas.microsoft.com/office/powerpoint/2010/main" val="3176915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94A35B-8ECB-D7EC-0A37-AE84D9DDCDF1}"/>
              </a:ext>
            </a:extLst>
          </p:cNvPr>
          <p:cNvSpPr/>
          <p:nvPr/>
        </p:nvSpPr>
        <p:spPr>
          <a:xfrm>
            <a:off x="792480" y="878017"/>
            <a:ext cx="9824720" cy="9691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792480" y="971383"/>
            <a:ext cx="9052963" cy="875771"/>
          </a:xfrm>
        </p:spPr>
        <p:txBody>
          <a:bodyPr lIns="91440" tIns="45720" rIns="91440" bIns="45720" anchor="t">
            <a:noAutofit/>
          </a:bodyPr>
          <a:lstStyle/>
          <a:p>
            <a:r>
              <a:rPr lang="en-GB" b="0" i="0" dirty="0">
                <a:solidFill>
                  <a:schemeClr val="tx1"/>
                </a:solidFill>
                <a:effectLst/>
                <a:latin typeface="Arial"/>
                <a:cs typeface="Poppins"/>
              </a:rPr>
              <a:t>HREC is able to review broader research projects that have developed out of what was initially a local evaluation research project (see Definitions). For example, this may apply to </a:t>
            </a:r>
            <a:r>
              <a:rPr lang="en-GB" b="1" i="0" dirty="0">
                <a:solidFill>
                  <a:schemeClr val="tx1"/>
                </a:solidFill>
                <a:effectLst/>
                <a:latin typeface="Arial"/>
                <a:cs typeface="Poppins"/>
              </a:rPr>
              <a:t>Scholarship of Teaching and Learning (</a:t>
            </a:r>
            <a:r>
              <a:rPr lang="en-GB" b="1" i="0" dirty="0" err="1">
                <a:solidFill>
                  <a:schemeClr val="tx1"/>
                </a:solidFill>
                <a:effectLst/>
                <a:latin typeface="Arial"/>
                <a:cs typeface="Poppins"/>
              </a:rPr>
              <a:t>SoTL</a:t>
            </a:r>
            <a:r>
              <a:rPr lang="en-GB" b="1" i="0" dirty="0">
                <a:solidFill>
                  <a:schemeClr val="tx1"/>
                </a:solidFill>
                <a:effectLst/>
                <a:latin typeface="Arial"/>
                <a:cs typeface="Poppins"/>
              </a:rPr>
              <a:t>)</a:t>
            </a:r>
            <a:r>
              <a:rPr lang="en-GB" b="0" i="0" dirty="0">
                <a:solidFill>
                  <a:schemeClr val="tx1"/>
                </a:solidFill>
                <a:effectLst/>
                <a:latin typeface="Arial"/>
                <a:cs typeface="Poppins"/>
              </a:rPr>
              <a:t> projects. </a:t>
            </a:r>
          </a:p>
          <a:p>
            <a:endParaRPr lang="en-GB">
              <a:solidFill>
                <a:schemeClr val="tx1"/>
              </a:solidFill>
              <a:latin typeface="Arial" panose="020B0604020202020204" pitchFamily="34" charset="0"/>
            </a:endParaRPr>
          </a:p>
          <a:p>
            <a:r>
              <a:rPr lang="en-GB" b="0" i="0" dirty="0">
                <a:solidFill>
                  <a:schemeClr val="tx1"/>
                </a:solidFill>
                <a:effectLst/>
                <a:latin typeface="Arial"/>
                <a:cs typeface="Poppins"/>
              </a:rPr>
              <a:t>HREC will look favourably upon the use of the initial evaluation data in a subsequent broader research project </a:t>
            </a:r>
            <a:r>
              <a:rPr lang="en-GB" b="1" i="0" dirty="0">
                <a:solidFill>
                  <a:schemeClr val="tx1"/>
                </a:solidFill>
                <a:effectLst/>
                <a:latin typeface="Arial"/>
                <a:cs typeface="Poppins"/>
              </a:rPr>
              <a:t>as long as appropriate consents have been gained from participants for this future usage. </a:t>
            </a:r>
          </a:p>
          <a:p>
            <a:endParaRPr lang="en-GB" b="1">
              <a:solidFill>
                <a:schemeClr val="tx1"/>
              </a:solidFill>
              <a:latin typeface="Arial" panose="020B0604020202020204" pitchFamily="34" charset="0"/>
            </a:endParaRPr>
          </a:p>
          <a:p>
            <a:r>
              <a:rPr lang="en-GB" b="0" i="0" dirty="0">
                <a:solidFill>
                  <a:schemeClr val="tx1"/>
                </a:solidFill>
                <a:effectLst/>
                <a:latin typeface="Arial"/>
                <a:cs typeface="Poppins"/>
              </a:rPr>
              <a:t>Project teams are urged to plan carefully and gain appropriate consents where they anticipate such potential future developments. </a:t>
            </a:r>
          </a:p>
          <a:p>
            <a:endParaRPr lang="en-GB">
              <a:solidFill>
                <a:schemeClr val="tx1"/>
              </a:solidFill>
              <a:latin typeface="Arial" panose="020B0604020202020204" pitchFamily="34" charset="0"/>
            </a:endParaRPr>
          </a:p>
          <a:p>
            <a:r>
              <a:rPr lang="en-GB" b="0" i="0" dirty="0">
                <a:solidFill>
                  <a:schemeClr val="tx1"/>
                </a:solidFill>
                <a:effectLst/>
                <a:latin typeface="Arial"/>
                <a:cs typeface="Poppins"/>
              </a:rPr>
              <a:t>HREC will </a:t>
            </a:r>
            <a:r>
              <a:rPr lang="en-GB" b="1" i="0" dirty="0">
                <a:solidFill>
                  <a:schemeClr val="tx1"/>
                </a:solidFill>
                <a:effectLst/>
                <a:latin typeface="Arial"/>
                <a:cs typeface="Poppins"/>
              </a:rPr>
              <a:t>require evidence of these consents</a:t>
            </a:r>
            <a:r>
              <a:rPr lang="en-GB" b="0" i="0" dirty="0">
                <a:solidFill>
                  <a:schemeClr val="tx1"/>
                </a:solidFill>
                <a:effectLst/>
                <a:latin typeface="Arial"/>
                <a:cs typeface="Poppins"/>
              </a:rPr>
              <a:t> and request that they be gained retrospectively where consent has not been gained already. </a:t>
            </a:r>
          </a:p>
          <a:p>
            <a:endParaRPr lang="en-GB">
              <a:solidFill>
                <a:schemeClr val="tx1"/>
              </a:solidFill>
              <a:latin typeface="Arial" panose="020B0604020202020204" pitchFamily="34" charset="0"/>
            </a:endParaRPr>
          </a:p>
          <a:p>
            <a:r>
              <a:rPr lang="en-GB" b="0" i="0" dirty="0">
                <a:solidFill>
                  <a:schemeClr val="tx1"/>
                </a:solidFill>
                <a:effectLst/>
                <a:latin typeface="Arial"/>
                <a:cs typeface="Poppins"/>
              </a:rPr>
              <a:t>Research participants should normally be assured, when consenting, that any potential future use of their responses will be in an </a:t>
            </a:r>
            <a:r>
              <a:rPr lang="en-GB" b="1" i="0" dirty="0">
                <a:solidFill>
                  <a:schemeClr val="tx1"/>
                </a:solidFill>
                <a:effectLst/>
                <a:latin typeface="Arial"/>
                <a:cs typeface="Poppins"/>
              </a:rPr>
              <a:t>entirely anonymised form. </a:t>
            </a:r>
          </a:p>
          <a:p>
            <a:endParaRPr lang="en-GB" b="1">
              <a:solidFill>
                <a:schemeClr val="tx1"/>
              </a:solidFill>
              <a:latin typeface="Arial" panose="020B0604020202020204" pitchFamily="34" charset="0"/>
            </a:endParaRPr>
          </a:p>
          <a:p>
            <a:r>
              <a:rPr lang="en-GB" i="0" dirty="0">
                <a:solidFill>
                  <a:schemeClr val="tx1"/>
                </a:solidFill>
                <a:effectLst/>
                <a:latin typeface="Arial"/>
                <a:cs typeface="Poppins"/>
              </a:rPr>
              <a:t>However, as part of the University’s movement to </a:t>
            </a:r>
            <a:r>
              <a:rPr lang="en-GB" b="1" i="0" dirty="0">
                <a:solidFill>
                  <a:schemeClr val="tx1"/>
                </a:solidFill>
                <a:effectLst/>
                <a:latin typeface="Arial"/>
                <a:cs typeface="Poppins"/>
              </a:rPr>
              <a:t>embracing students as partners, </a:t>
            </a:r>
            <a:r>
              <a:rPr lang="en-GB" i="0" dirty="0">
                <a:solidFill>
                  <a:schemeClr val="tx1"/>
                </a:solidFill>
                <a:effectLst/>
                <a:latin typeface="Arial"/>
                <a:cs typeface="Poppins"/>
              </a:rPr>
              <a:t>particularly in the case of collaborative or participatory research (where students are considered co-researchers) a case for acknowledging students by name might be made.</a:t>
            </a:r>
            <a:endParaRPr lang="en-GB" dirty="0">
              <a:solidFill>
                <a:schemeClr val="tx1"/>
              </a:solidFill>
              <a:latin typeface="Arial"/>
              <a:cs typeface="Poppins"/>
            </a:endParaRPr>
          </a:p>
          <a:p>
            <a:pPr algn="l"/>
            <a:endParaRPr lang="en-GB" b="0" i="0">
              <a:solidFill>
                <a:srgbClr val="4D4D4D"/>
              </a:solidFill>
              <a:effectLst/>
              <a:latin typeface="Arial" panose="020B0604020202020204" pitchFamily="34" charset="0"/>
            </a:endParaRPr>
          </a:p>
          <a:p>
            <a:pPr algn="l"/>
            <a:endParaRPr lang="en-GB">
              <a:solidFill>
                <a:srgbClr val="4D4D4D"/>
              </a:solidFill>
              <a:latin typeface="Arial" panose="020B0604020202020204" pitchFamily="34" charset="0"/>
            </a:endParaRPr>
          </a:p>
          <a:p>
            <a:pPr algn="l"/>
            <a:endParaRPr lang="en-GB" b="0" i="0">
              <a:solidFill>
                <a:srgbClr val="4D4D4D"/>
              </a:solidFill>
              <a:effectLst/>
              <a:latin typeface="Arial" panose="020B0604020202020204" pitchFamily="34" charset="0"/>
            </a:endParaRPr>
          </a:p>
          <a:p>
            <a:endParaRPr lang="en-GB"/>
          </a:p>
        </p:txBody>
      </p:sp>
      <p:sp>
        <p:nvSpPr>
          <p:cNvPr id="5" name="Thought Bubble: Cloud 4">
            <a:extLst>
              <a:ext uri="{FF2B5EF4-FFF2-40B4-BE49-F238E27FC236}">
                <a16:creationId xmlns:a16="http://schemas.microsoft.com/office/drawing/2014/main" id="{B0F444DA-2056-153B-B622-45254228BD2F}"/>
              </a:ext>
            </a:extLst>
          </p:cNvPr>
          <p:cNvSpPr/>
          <p:nvPr/>
        </p:nvSpPr>
        <p:spPr>
          <a:xfrm>
            <a:off x="9458664" y="196814"/>
            <a:ext cx="2517314" cy="96913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FFFFFF"/>
                </a:solidFill>
                <a:effectLst/>
                <a:uLnTx/>
                <a:uFillTx/>
                <a:latin typeface="Poppins"/>
                <a:ea typeface="+mn-ea"/>
                <a:cs typeface="+mn-cs"/>
              </a:rPr>
              <a:t>Antici</a:t>
            </a:r>
            <a:r>
              <a:rPr lang="en-GB">
                <a:solidFill>
                  <a:srgbClr val="FFFFFF"/>
                </a:solidFill>
                <a:latin typeface="Poppins"/>
              </a:rPr>
              <a:t>pate g</a:t>
            </a:r>
            <a:r>
              <a:rPr kumimoji="0" lang="en-GB" sz="1800" b="0" i="0" u="none" strike="noStrike" kern="1200" cap="none" spc="0" normalizeH="0" baseline="0" noProof="0" err="1">
                <a:ln>
                  <a:noFill/>
                </a:ln>
                <a:solidFill>
                  <a:srgbClr val="FFFFFF"/>
                </a:solidFill>
                <a:effectLst/>
                <a:uLnTx/>
                <a:uFillTx/>
                <a:latin typeface="Poppins"/>
                <a:ea typeface="+mn-ea"/>
                <a:cs typeface="+mn-cs"/>
              </a:rPr>
              <a:t>rowth</a:t>
            </a:r>
            <a:r>
              <a:rPr kumimoji="0" lang="en-GB" sz="1800" b="0" i="0" u="none" strike="noStrike" kern="1200" cap="none" spc="0" normalizeH="0" baseline="0" noProof="0">
                <a:ln>
                  <a:noFill/>
                </a:ln>
                <a:solidFill>
                  <a:srgbClr val="FFFFFF"/>
                </a:solidFill>
                <a:effectLst/>
                <a:uLnTx/>
                <a:uFillTx/>
                <a:latin typeface="Poppins"/>
                <a:ea typeface="+mn-ea"/>
                <a:cs typeface="+mn-cs"/>
              </a:rPr>
              <a:t> of a project</a:t>
            </a:r>
          </a:p>
        </p:txBody>
      </p:sp>
      <p:sp>
        <p:nvSpPr>
          <p:cNvPr id="6" name="Thought Bubble: Cloud 5">
            <a:extLst>
              <a:ext uri="{FF2B5EF4-FFF2-40B4-BE49-F238E27FC236}">
                <a16:creationId xmlns:a16="http://schemas.microsoft.com/office/drawing/2014/main" id="{E057D9F5-5178-192A-0131-3216B0B87E49}"/>
              </a:ext>
            </a:extLst>
          </p:cNvPr>
          <p:cNvSpPr/>
          <p:nvPr/>
        </p:nvSpPr>
        <p:spPr>
          <a:xfrm>
            <a:off x="9593308" y="1340715"/>
            <a:ext cx="2317072" cy="875771"/>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Poppins"/>
              </a:rPr>
              <a:t>Plan</a:t>
            </a:r>
            <a:r>
              <a:rPr kumimoji="0" lang="en-GB" sz="1800" b="0" i="0" u="none" strike="noStrike" kern="1200" cap="none" spc="0" normalizeH="0" baseline="0" noProof="0" dirty="0">
                <a:ln>
                  <a:noFill/>
                </a:ln>
                <a:solidFill>
                  <a:srgbClr val="FFFFFF"/>
                </a:solidFill>
                <a:effectLst/>
                <a:uLnTx/>
                <a:uFillTx/>
                <a:latin typeface="Poppins"/>
                <a:ea typeface="+mn-ea"/>
                <a:cs typeface="+mn-cs"/>
              </a:rPr>
              <a:t> ahead</a:t>
            </a:r>
          </a:p>
        </p:txBody>
      </p:sp>
      <p:sp>
        <p:nvSpPr>
          <p:cNvPr id="7" name="Thought Bubble: Cloud 6">
            <a:extLst>
              <a:ext uri="{FF2B5EF4-FFF2-40B4-BE49-F238E27FC236}">
                <a16:creationId xmlns:a16="http://schemas.microsoft.com/office/drawing/2014/main" id="{2EC45FB9-2F4C-3CD5-930F-20FC790CFA44}"/>
              </a:ext>
            </a:extLst>
          </p:cNvPr>
          <p:cNvSpPr/>
          <p:nvPr/>
        </p:nvSpPr>
        <p:spPr>
          <a:xfrm>
            <a:off x="9593308" y="2388093"/>
            <a:ext cx="2382670" cy="154818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Poppins"/>
              </a:rPr>
              <a:t>Gain</a:t>
            </a:r>
            <a:r>
              <a:rPr kumimoji="0" lang="en-GB" sz="1800" b="0" i="0" u="none" strike="noStrike" kern="1200" cap="none" spc="0" normalizeH="0" baseline="0" noProof="0" dirty="0">
                <a:ln>
                  <a:noFill/>
                </a:ln>
                <a:solidFill>
                  <a:srgbClr val="FFFFFF"/>
                </a:solidFill>
                <a:effectLst/>
                <a:uLnTx/>
                <a:uFillTx/>
                <a:latin typeface="Poppins"/>
                <a:ea typeface="+mn-ea"/>
                <a:cs typeface="+mn-cs"/>
              </a:rPr>
              <a:t> consents at the outset</a:t>
            </a:r>
          </a:p>
        </p:txBody>
      </p:sp>
      <p:sp>
        <p:nvSpPr>
          <p:cNvPr id="8" name="Thought Bubble: Cloud 7">
            <a:extLst>
              <a:ext uri="{FF2B5EF4-FFF2-40B4-BE49-F238E27FC236}">
                <a16:creationId xmlns:a16="http://schemas.microsoft.com/office/drawing/2014/main" id="{E47D5FBA-3F4C-92AA-D322-DB9AE219377C}"/>
              </a:ext>
            </a:extLst>
          </p:cNvPr>
          <p:cNvSpPr/>
          <p:nvPr/>
        </p:nvSpPr>
        <p:spPr>
          <a:xfrm>
            <a:off x="9726658" y="4305605"/>
            <a:ext cx="2382670" cy="1790144"/>
          </a:xfrm>
          <a:prstGeom prst="cloudCallout">
            <a:avLst>
              <a:gd name="adj1" fmla="val -48802"/>
              <a:gd name="adj2" fmla="val -34815"/>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solidFill>
                  <a:srgbClr val="FFFFFF"/>
                </a:solidFill>
                <a:latin typeface="Poppins"/>
              </a:rPr>
              <a:t>Consider anonymisation</a:t>
            </a:r>
            <a:r>
              <a:rPr kumimoji="0" lang="en-GB" sz="1400" b="0" i="0" u="none" strike="noStrike" kern="1200" cap="none" spc="0" normalizeH="0" baseline="0" noProof="0" dirty="0">
                <a:ln>
                  <a:noFill/>
                </a:ln>
                <a:solidFill>
                  <a:srgbClr val="FFFFFF"/>
                </a:solidFill>
                <a:effectLst/>
                <a:uLnTx/>
                <a:uFillTx/>
                <a:latin typeface="Poppins"/>
                <a:ea typeface="+mn-ea"/>
                <a:cs typeface="+mn-cs"/>
              </a:rPr>
              <a:t> v </a:t>
            </a:r>
            <a:r>
              <a:rPr lang="en-GB" sz="1400" dirty="0">
                <a:solidFill>
                  <a:srgbClr val="FFFFFF"/>
                </a:solidFill>
                <a:latin typeface="Poppins"/>
              </a:rPr>
              <a:t>acknowledgement</a:t>
            </a:r>
            <a:endParaRPr kumimoji="0" lang="en-GB" sz="1400" b="0" i="0" u="none" strike="noStrike" kern="1200" cap="none" spc="0" normalizeH="0" baseline="0" noProof="0" dirty="0">
              <a:ln>
                <a:noFill/>
              </a:ln>
              <a:solidFill>
                <a:srgbClr val="FFFFFF"/>
              </a:solidFill>
              <a:effectLst/>
              <a:uLnTx/>
              <a:uFillTx/>
              <a:latin typeface="Poppins"/>
              <a:ea typeface="+mn-ea"/>
              <a:cs typeface="+mn-cs"/>
            </a:endParaRPr>
          </a:p>
        </p:txBody>
      </p:sp>
    </p:spTree>
    <p:extLst>
      <p:ext uri="{BB962C8B-B14F-4D97-AF65-F5344CB8AC3E}">
        <p14:creationId xmlns:p14="http://schemas.microsoft.com/office/powerpoint/2010/main" val="36977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24F2A-3804-FA6B-BFD2-E30C1D3A444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a:t>
            </a:r>
          </a:p>
        </p:txBody>
      </p:sp>
      <p:sp>
        <p:nvSpPr>
          <p:cNvPr id="8" name="Text Placeholder 7">
            <a:extLst>
              <a:ext uri="{FF2B5EF4-FFF2-40B4-BE49-F238E27FC236}">
                <a16:creationId xmlns:a16="http://schemas.microsoft.com/office/drawing/2014/main" id="{0D42120B-7A11-9FBB-9201-8087371FA618}"/>
              </a:ext>
            </a:extLst>
          </p:cNvPr>
          <p:cNvSpPr>
            <a:spLocks noGrp="1"/>
          </p:cNvSpPr>
          <p:nvPr>
            <p:ph type="body" sz="quarter" idx="11"/>
          </p:nvPr>
        </p:nvSpPr>
        <p:spPr/>
        <p:txBody>
          <a:bodyPr/>
          <a:lstStyle/>
          <a:p>
            <a:r>
              <a:rPr lang="en-GB"/>
              <a:t>Introducing SRPP</a:t>
            </a:r>
          </a:p>
        </p:txBody>
      </p:sp>
      <p:sp>
        <p:nvSpPr>
          <p:cNvPr id="9" name="Text Placeholder 8">
            <a:extLst>
              <a:ext uri="{FF2B5EF4-FFF2-40B4-BE49-F238E27FC236}">
                <a16:creationId xmlns:a16="http://schemas.microsoft.com/office/drawing/2014/main" id="{417D1F39-7B90-5489-AB65-600E4AF1377E}"/>
              </a:ext>
            </a:extLst>
          </p:cNvPr>
          <p:cNvSpPr>
            <a:spLocks noGrp="1"/>
          </p:cNvSpPr>
          <p:nvPr>
            <p:ph type="body" sz="quarter" idx="12"/>
          </p:nvPr>
        </p:nvSpPr>
        <p:spPr/>
        <p:txBody>
          <a:bodyPr/>
          <a:lstStyle/>
          <a:p>
            <a:r>
              <a:rPr lang="en-GB"/>
              <a:t>SRPP = Student Research Project Panel</a:t>
            </a:r>
          </a:p>
        </p:txBody>
      </p:sp>
    </p:spTree>
    <p:extLst>
      <p:ext uri="{BB962C8B-B14F-4D97-AF65-F5344CB8AC3E}">
        <p14:creationId xmlns:p14="http://schemas.microsoft.com/office/powerpoint/2010/main" val="397816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lIns="91440" tIns="45720" rIns="91440" bIns="45720" anchor="t">
            <a:noAutofit/>
          </a:bodyPr>
          <a:lstStyle/>
          <a:p>
            <a:r>
              <a:rPr lang="en-GB">
                <a:latin typeface="Poppins SemiBold"/>
                <a:cs typeface="Poppins SemiBold"/>
              </a:rPr>
              <a:t>SRPP - </a:t>
            </a:r>
            <a:r>
              <a:rPr lang="en-GB" b="0">
                <a:latin typeface="Poppins SemiBold"/>
                <a:cs typeface="Poppins"/>
              </a:rPr>
              <a:t>Who are we, and why are we here?</a:t>
            </a:r>
            <a:endParaRPr lang="en-GB">
              <a:latin typeface="Poppins SemiBold"/>
            </a:endParaRPr>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899878"/>
            <a:ext cx="10766703" cy="473665"/>
          </a:xfrm>
        </p:spPr>
        <p:txBody>
          <a:bodyPr lIns="91440" tIns="45720" rIns="91440" bIns="45720" anchor="t">
            <a:noAutofit/>
          </a:bodyPr>
          <a:lstStyle/>
          <a:p>
            <a:r>
              <a:rPr lang="en-GB" sz="1800" b="1">
                <a:latin typeface="Poppins"/>
                <a:cs typeface="Poppins"/>
              </a:rPr>
              <a:t>Our purpose, contribution and expertise</a:t>
            </a:r>
            <a:endParaRPr lang="en-US"/>
          </a:p>
        </p:txBody>
      </p:sp>
      <p:sp>
        <p:nvSpPr>
          <p:cNvPr id="15" name="Text Placeholder 2">
            <a:extLst>
              <a:ext uri="{FF2B5EF4-FFF2-40B4-BE49-F238E27FC236}">
                <a16:creationId xmlns:a16="http://schemas.microsoft.com/office/drawing/2014/main" id="{5F540D79-FDEC-92D0-3D21-E0D330FCD82E}"/>
              </a:ext>
            </a:extLst>
          </p:cNvPr>
          <p:cNvSpPr>
            <a:spLocks noGrp="1"/>
          </p:cNvSpPr>
          <p:nvPr/>
        </p:nvSpPr>
        <p:spPr>
          <a:xfrm>
            <a:off x="1298762" y="1360900"/>
            <a:ext cx="9591229" cy="4209301"/>
          </a:xfrm>
          <a:prstGeom prst="rect">
            <a:avLst/>
          </a:prstGeom>
        </p:spPr>
        <p:txBody>
          <a:bodyPr lIns="91440" tIns="45720" rIns="91440" bIns="45720" anchor="t">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Poppins"/>
                <a:ea typeface="+mn-ea"/>
                <a:cs typeface="Poppins"/>
              </a:rPr>
              <a:t>How we add value to research - The Student Research Project Panel (SRPP) was established to ensure that all research involving Students, Open University enquirers and alumni is of benefit to them and the institution and meets all relevant university guidelines.</a:t>
            </a:r>
            <a:endParaRPr kumimoji="0" lang="en-GB" sz="1600" b="0" i="0" u="none" strike="noStrike" kern="1200" cap="none" spc="0" normalizeH="0" baseline="0" noProof="0">
              <a:ln>
                <a:noFill/>
              </a:ln>
              <a:solidFill>
                <a:srgbClr val="060645"/>
              </a:solidFill>
              <a:effectLst/>
              <a:uLnTx/>
              <a:uFillTx/>
              <a:latin typeface="Poppins" panose="00000500000000000000" pitchFamily="2" charset="0"/>
              <a:ea typeface="+mn-ea"/>
              <a:cs typeface="Poppin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60645"/>
              </a:solidFill>
              <a:effectLst/>
              <a:uLnTx/>
              <a:uFillTx/>
              <a:latin typeface="Poppins"/>
              <a:ea typeface="+mn-ea"/>
              <a:cs typeface="Poppins"/>
            </a:endParaRP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Poppins"/>
                <a:ea typeface="+mn-ea"/>
                <a:cs typeface="Poppins"/>
              </a:rPr>
              <a:t>Range of knowledge and expertise – our panel's Working Group is comprised of 45 cross university research experts representing each of the faculties as well as a range of other university offices (Academic Services, Marketing, the Library, etc.)</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60645"/>
              </a:solidFill>
              <a:effectLst/>
              <a:uLnTx/>
              <a:uFillTx/>
              <a:latin typeface="Poppins"/>
              <a:ea typeface="+mn-ea"/>
              <a:cs typeface="Poppins"/>
            </a:endParaRP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Poppins"/>
                <a:ea typeface="+mn-ea"/>
                <a:cs typeface="Poppins"/>
              </a:rPr>
              <a:t>How have researchers benefitted from our feedback?  Our panel's constructive feedback and recommendations routinely receive top marks in our applicant feedback questionnaire. These  comments from our applicants are representative of their feedback to us:</a:t>
            </a:r>
          </a:p>
          <a:p>
            <a:pPr marL="9715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Poppins"/>
                <a:ea typeface="+mn-ea"/>
                <a:cs typeface="Poppins"/>
              </a:rPr>
              <a:t>"Extremely helpful and supportive"</a:t>
            </a:r>
          </a:p>
          <a:p>
            <a:pPr marL="9715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Poppins"/>
                <a:ea typeface="+mn-ea"/>
                <a:cs typeface="Poppins"/>
              </a:rPr>
              <a:t>"Positive experience"</a:t>
            </a:r>
          </a:p>
          <a:p>
            <a:pPr marL="9715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Poppins"/>
                <a:ea typeface="+mn-ea"/>
                <a:cs typeface="Poppins"/>
              </a:rPr>
              <a:t>"Very useful"</a:t>
            </a:r>
          </a:p>
        </p:txBody>
      </p:sp>
    </p:spTree>
    <p:extLst>
      <p:ext uri="{BB962C8B-B14F-4D97-AF65-F5344CB8AC3E}">
        <p14:creationId xmlns:p14="http://schemas.microsoft.com/office/powerpoint/2010/main" val="383071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lIns="91440" tIns="45720" rIns="91440" bIns="45720" anchor="t">
            <a:noAutofit/>
          </a:bodyPr>
          <a:lstStyle/>
          <a:p>
            <a:r>
              <a:rPr lang="en-GB">
                <a:latin typeface="Poppins SemiBold"/>
                <a:cs typeface="Poppins SemiBold"/>
              </a:rPr>
              <a:t>SRPP Application</a:t>
            </a:r>
            <a:endParaRPr lang="en-GB"/>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899878"/>
            <a:ext cx="10766703" cy="473665"/>
          </a:xfrm>
        </p:spPr>
        <p:txBody>
          <a:bodyPr lIns="91440" tIns="45720" rIns="91440" bIns="45720" anchor="t">
            <a:noAutofit/>
          </a:bodyPr>
          <a:lstStyle/>
          <a:p>
            <a:r>
              <a:rPr lang="en-GB" sz="1800">
                <a:latin typeface="Poppins"/>
                <a:cs typeface="Poppins"/>
              </a:rPr>
              <a:t>Deadline every two weeks, decisions returned within two weeks of the submission deadline</a:t>
            </a:r>
            <a:endParaRPr lang="en-GB" sz="1800"/>
          </a:p>
        </p:txBody>
      </p:sp>
      <p:sp>
        <p:nvSpPr>
          <p:cNvPr id="8" name="Text Placeholder 6">
            <a:extLst>
              <a:ext uri="{FF2B5EF4-FFF2-40B4-BE49-F238E27FC236}">
                <a16:creationId xmlns:a16="http://schemas.microsoft.com/office/drawing/2014/main" id="{1E93136C-151F-A314-2C46-85669441E0C7}"/>
              </a:ext>
            </a:extLst>
          </p:cNvPr>
          <p:cNvSpPr>
            <a:spLocks noGrp="1"/>
          </p:cNvSpPr>
          <p:nvPr>
            <p:ph type="body" sz="quarter" idx="12"/>
          </p:nvPr>
        </p:nvSpPr>
        <p:spPr>
          <a:xfrm>
            <a:off x="1001105" y="1426637"/>
            <a:ext cx="9591229" cy="289311"/>
          </a:xfrm>
        </p:spPr>
        <p:txBody>
          <a:bodyPr lIns="91440" tIns="45720" rIns="91440" bIns="45720" anchor="t">
            <a:noAutofit/>
          </a:bodyPr>
          <a:lstStyle/>
          <a:p>
            <a:r>
              <a:rPr lang="en-GB">
                <a:latin typeface="Poppins"/>
                <a:cs typeface="Poppins"/>
              </a:rPr>
              <a:t>What you will need:</a:t>
            </a:r>
            <a:endParaRPr lang="en-GB"/>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1001105" y="1831534"/>
            <a:ext cx="9701841" cy="2217444"/>
          </a:xfrm>
        </p:spPr>
        <p:txBody>
          <a:bodyPr lIns="91440" tIns="45720" rIns="91440" bIns="45720" anchor="t">
            <a:noAutofit/>
          </a:bodyPr>
          <a:lstStyle/>
          <a:p>
            <a:pPr marL="285750" indent="-285750">
              <a:buChar char="•"/>
            </a:pPr>
            <a:r>
              <a:rPr lang="en-GB" sz="1600">
                <a:latin typeface="Poppins"/>
                <a:cs typeface="Poppins"/>
              </a:rPr>
              <a:t>Completed Research Proposal Document (obtained via SRPP SharePoint site – find us in the A-Z)</a:t>
            </a:r>
            <a:endParaRPr lang="en-GB" sz="1600"/>
          </a:p>
          <a:p>
            <a:pPr marL="285750" indent="-285750">
              <a:buChar char="•"/>
            </a:pPr>
            <a:r>
              <a:rPr lang="en-GB" sz="1600">
                <a:latin typeface="Poppins"/>
                <a:cs typeface="Poppins"/>
              </a:rPr>
              <a:t>A copy of your research instrument -draft survey or outline of your focus group / interview plans</a:t>
            </a:r>
            <a:endParaRPr lang="en-GB" sz="1600"/>
          </a:p>
          <a:p>
            <a:pPr marL="285750" indent="-285750">
              <a:buChar char="•"/>
            </a:pPr>
            <a:r>
              <a:rPr lang="en-GB" sz="1600">
                <a:latin typeface="Poppins"/>
                <a:cs typeface="Poppins"/>
              </a:rPr>
              <a:t>Text of any planned student correspondence – invitations, reminders, participant information sheet, etc.</a:t>
            </a:r>
            <a:endParaRPr lang="en-GB" sz="1600"/>
          </a:p>
          <a:p>
            <a:pPr marL="285750" indent="-285750">
              <a:buChar char="•"/>
            </a:pPr>
            <a:r>
              <a:rPr lang="en-GB" sz="1600">
                <a:latin typeface="Poppins"/>
                <a:cs typeface="Poppins"/>
              </a:rPr>
              <a:t>Consent language – usually incorporated into survey introductions or the participant information sheet</a:t>
            </a:r>
            <a:endParaRPr lang="en-GB" sz="1600"/>
          </a:p>
        </p:txBody>
      </p:sp>
      <p:sp>
        <p:nvSpPr>
          <p:cNvPr id="14" name="Text Placeholder 9">
            <a:extLst>
              <a:ext uri="{FF2B5EF4-FFF2-40B4-BE49-F238E27FC236}">
                <a16:creationId xmlns:a16="http://schemas.microsoft.com/office/drawing/2014/main" id="{94CBB934-145F-6CF3-5DC5-05E40AFB6CF4}"/>
              </a:ext>
            </a:extLst>
          </p:cNvPr>
          <p:cNvSpPr>
            <a:spLocks noGrp="1"/>
          </p:cNvSpPr>
          <p:nvPr>
            <p:ph type="body" sz="quarter" idx="15"/>
          </p:nvPr>
        </p:nvSpPr>
        <p:spPr>
          <a:xfrm>
            <a:off x="1062557" y="4628980"/>
            <a:ext cx="9578939" cy="1055292"/>
          </a:xfrm>
        </p:spPr>
        <p:txBody>
          <a:bodyPr lIns="91440" tIns="45720" rIns="91440" bIns="45720" anchor="t">
            <a:noAutofit/>
          </a:bodyPr>
          <a:lstStyle/>
          <a:p>
            <a:r>
              <a:rPr lang="en-GB" sz="1600">
                <a:latin typeface="Poppins"/>
                <a:cs typeface="Poppins"/>
              </a:rPr>
              <a:t>Detailed feedback from our panel with recommended changes if appropriate</a:t>
            </a:r>
          </a:p>
          <a:p>
            <a:r>
              <a:rPr lang="en-GB" sz="1600">
                <a:latin typeface="Poppins"/>
                <a:cs typeface="Poppins"/>
              </a:rPr>
              <a:t>Access to a representative sample of students (if you have requested one) or an availability check of students if you have identified them</a:t>
            </a:r>
          </a:p>
          <a:p>
            <a:endParaRPr lang="en-GB"/>
          </a:p>
        </p:txBody>
      </p:sp>
      <p:sp>
        <p:nvSpPr>
          <p:cNvPr id="3" name="Text Placeholder 6">
            <a:extLst>
              <a:ext uri="{FF2B5EF4-FFF2-40B4-BE49-F238E27FC236}">
                <a16:creationId xmlns:a16="http://schemas.microsoft.com/office/drawing/2014/main" id="{3C8FBDFA-E425-EBA7-6FD1-664D0EF183EF}"/>
              </a:ext>
            </a:extLst>
          </p:cNvPr>
          <p:cNvSpPr txBox="1">
            <a:spLocks/>
          </p:cNvSpPr>
          <p:nvPr/>
        </p:nvSpPr>
        <p:spPr>
          <a:xfrm>
            <a:off x="991810" y="4209166"/>
            <a:ext cx="9591229" cy="289311"/>
          </a:xfrm>
          <a:prstGeom prst="rect">
            <a:avLst/>
          </a:prstGeom>
        </p:spPr>
        <p:txBody>
          <a:bodyPr lIns="91440" tIns="45720" rIns="91440" bIns="45720" anchor="t">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60645"/>
                </a:solidFill>
                <a:effectLst/>
                <a:uLnTx/>
                <a:uFillTx/>
                <a:latin typeface="Poppins"/>
                <a:ea typeface="+mn-ea"/>
                <a:cs typeface="Poppins"/>
              </a:rPr>
              <a:t>What you will receive upon approval:</a:t>
            </a:r>
            <a:endParaRPr kumimoji="0" lang="en-GB" sz="1600" b="1"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80304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OU commitment</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a:t>
            </a:r>
            <a:r>
              <a:rPr lang="en-US" sz="1800"/>
              <a:t>The Open University is committed to maintaining standards of professional conduct in all research activities. Central to the principles that guide research is that it must be conducted in accordance with the highest contemporary ethics standards.</a:t>
            </a:r>
            <a:r>
              <a:rPr lang="en-GB" sz="1800"/>
              <a:t>”</a:t>
            </a:r>
          </a:p>
          <a:p>
            <a:pPr marL="0" indent="0">
              <a:buNone/>
            </a:pPr>
            <a:r>
              <a:rPr lang="en-GB" sz="1800" b="1"/>
              <a:t>ACTIVITY</a:t>
            </a:r>
            <a:r>
              <a:rPr lang="en-GB" sz="1800"/>
              <a:t> </a:t>
            </a:r>
          </a:p>
          <a:p>
            <a:pPr marL="342900" indent="-342900">
              <a:buAutoNum type="arabicPeriod"/>
            </a:pPr>
            <a:r>
              <a:rPr lang="en-GB" sz="1800"/>
              <a:t>Why is an ethical approach important?</a:t>
            </a:r>
          </a:p>
          <a:p>
            <a:pPr marL="342900" indent="-342900">
              <a:buAutoNum type="arabicPeriod"/>
            </a:pPr>
            <a:r>
              <a:rPr lang="en-GB" sz="1800"/>
              <a:t>What sort of research for scholarship could be unethical?</a:t>
            </a:r>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967168" y="1662874"/>
            <a:ext cx="5244174" cy="4116714"/>
          </a:xfrm>
        </p:spPr>
        <p:txBody>
          <a:bodyPr/>
          <a:lstStyle/>
          <a:p>
            <a:pPr marL="0" indent="0">
              <a:buNone/>
            </a:pPr>
            <a:endParaRPr lang="en-GB" sz="1400">
              <a:hlinkClick r:id="rId3"/>
            </a:endParaRPr>
          </a:p>
          <a:p>
            <a:pPr marL="0" indent="0">
              <a:buNone/>
            </a:pPr>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r>
              <a:rPr lang="en-GB" sz="1400">
                <a:hlinkClick r:id="rId3"/>
              </a:rPr>
              <a:t>http://www.open.ac.uk/research/governance/ethics</a:t>
            </a:r>
            <a:endParaRPr lang="en-GB" sz="1400"/>
          </a:p>
          <a:p>
            <a:endParaRPr lang="en-GB" sz="1400"/>
          </a:p>
        </p:txBody>
      </p:sp>
      <p:pic>
        <p:nvPicPr>
          <p:cNvPr id="9" name="Picture 8" descr="A screenshot of a web page&#10;&#10;Description automatically generated with medium confidence">
            <a:extLst>
              <a:ext uri="{FF2B5EF4-FFF2-40B4-BE49-F238E27FC236}">
                <a16:creationId xmlns:a16="http://schemas.microsoft.com/office/drawing/2014/main" id="{898FCBF3-F8DF-59F2-81A9-23457ACA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238" y="1592648"/>
            <a:ext cx="5315130" cy="3497825"/>
          </a:xfrm>
          <a:prstGeom prst="rect">
            <a:avLst/>
          </a:prstGeom>
          <a:ln>
            <a:noFill/>
          </a:ln>
        </p:spPr>
      </p:pic>
    </p:spTree>
    <p:extLst>
      <p:ext uri="{BB962C8B-B14F-4D97-AF65-F5344CB8AC3E}">
        <p14:creationId xmlns:p14="http://schemas.microsoft.com/office/powerpoint/2010/main" val="27374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D6846-8624-64C1-19AD-45AE7532A95D}"/>
              </a:ext>
            </a:extLst>
          </p:cNvPr>
          <p:cNvSpPr>
            <a:spLocks noGrp="1"/>
          </p:cNvSpPr>
          <p:nvPr>
            <p:ph type="body" sz="quarter" idx="24"/>
          </p:nvPr>
        </p:nvSpPr>
        <p:spPr/>
        <p:txBody>
          <a:bodyPr lIns="91440" tIns="45720" rIns="91440" bIns="45720" anchor="t">
            <a:noAutofit/>
          </a:bodyPr>
          <a:lstStyle/>
          <a:p>
            <a:r>
              <a:rPr lang="en-GB">
                <a:latin typeface="Poppins SemiBold"/>
                <a:cs typeface="Poppins SemiBold"/>
              </a:rPr>
              <a:t>The Student Research Project Panel website</a:t>
            </a:r>
            <a:endParaRPr lang="en-GB"/>
          </a:p>
        </p:txBody>
      </p:sp>
      <p:sp>
        <p:nvSpPr>
          <p:cNvPr id="3" name="Text Placeholder 2">
            <a:extLst>
              <a:ext uri="{FF2B5EF4-FFF2-40B4-BE49-F238E27FC236}">
                <a16:creationId xmlns:a16="http://schemas.microsoft.com/office/drawing/2014/main" id="{3F94D7E3-2FE4-D19D-9E2F-3672CEB1254E}"/>
              </a:ext>
            </a:extLst>
          </p:cNvPr>
          <p:cNvSpPr>
            <a:spLocks noGrp="1"/>
          </p:cNvSpPr>
          <p:nvPr>
            <p:ph type="body" sz="quarter" idx="25"/>
          </p:nvPr>
        </p:nvSpPr>
        <p:spPr/>
        <p:txBody>
          <a:bodyPr lIns="91440" tIns="45720" rIns="91440" bIns="45720" anchor="t">
            <a:noAutofit/>
          </a:bodyPr>
          <a:lstStyle/>
          <a:p>
            <a:r>
              <a:rPr lang="en-GB">
                <a:latin typeface="Poppins"/>
                <a:cs typeface="Poppins"/>
                <a:hlinkClick r:id="rId2"/>
              </a:rPr>
              <a:t>SRPP | The Open University</a:t>
            </a:r>
          </a:p>
        </p:txBody>
      </p:sp>
      <p:pic>
        <p:nvPicPr>
          <p:cNvPr id="4" name="Picture 4" descr="Graphical user interface&#10;&#10;Description automatically generated">
            <a:extLst>
              <a:ext uri="{FF2B5EF4-FFF2-40B4-BE49-F238E27FC236}">
                <a16:creationId xmlns:a16="http://schemas.microsoft.com/office/drawing/2014/main" id="{79BC762B-FF49-CD70-EAC5-2A222E4CAB06}"/>
              </a:ext>
            </a:extLst>
          </p:cNvPr>
          <p:cNvPicPr>
            <a:picLocks noChangeAspect="1"/>
          </p:cNvPicPr>
          <p:nvPr/>
        </p:nvPicPr>
        <p:blipFill>
          <a:blip r:embed="rId3"/>
          <a:stretch>
            <a:fillRect/>
          </a:stretch>
        </p:blipFill>
        <p:spPr>
          <a:xfrm>
            <a:off x="831057" y="1348750"/>
            <a:ext cx="10541791" cy="4481968"/>
          </a:xfrm>
          <a:prstGeom prst="rect">
            <a:avLst/>
          </a:prstGeom>
        </p:spPr>
      </p:pic>
    </p:spTree>
    <p:extLst>
      <p:ext uri="{BB962C8B-B14F-4D97-AF65-F5344CB8AC3E}">
        <p14:creationId xmlns:p14="http://schemas.microsoft.com/office/powerpoint/2010/main" val="365779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15CE3CF6-317B-912A-2D8D-74741A2A640E}"/>
              </a:ext>
            </a:extLst>
          </p:cNvPr>
          <p:cNvSpPr/>
          <p:nvPr/>
        </p:nvSpPr>
        <p:spPr>
          <a:xfrm>
            <a:off x="1880023" y="606150"/>
            <a:ext cx="4824413" cy="2001489"/>
          </a:xfrm>
          <a:prstGeom prst="wedgeEllipseCallout">
            <a:avLst>
              <a:gd name="adj1" fmla="val 46701"/>
              <a:gd name="adj2" fmla="val -4522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FE3CAA4-4041-9D3B-ED0C-ED626019DB61}"/>
              </a:ext>
            </a:extLst>
          </p:cNvPr>
          <p:cNvSpPr>
            <a:spLocks noGrp="1"/>
          </p:cNvSpPr>
          <p:nvPr>
            <p:ph type="body" sz="quarter" idx="11"/>
          </p:nvPr>
        </p:nvSpPr>
        <p:spPr>
          <a:xfrm>
            <a:off x="311834" y="331624"/>
            <a:ext cx="3136377" cy="1043648"/>
          </a:xfrm>
        </p:spPr>
        <p:txBody>
          <a:bodyPr/>
          <a:lstStyle/>
          <a:p>
            <a:r>
              <a:rPr lang="en-GB"/>
              <a:t>Top tips</a:t>
            </a:r>
          </a:p>
        </p:txBody>
      </p:sp>
      <p:sp>
        <p:nvSpPr>
          <p:cNvPr id="5" name="Text Placeholder 4">
            <a:extLst>
              <a:ext uri="{FF2B5EF4-FFF2-40B4-BE49-F238E27FC236}">
                <a16:creationId xmlns:a16="http://schemas.microsoft.com/office/drawing/2014/main" id="{949A6111-8D56-3068-2910-5FEAAA672EE0}"/>
              </a:ext>
            </a:extLst>
          </p:cNvPr>
          <p:cNvSpPr>
            <a:spLocks noGrp="1"/>
          </p:cNvSpPr>
          <p:nvPr>
            <p:ph type="body" sz="quarter" idx="12"/>
          </p:nvPr>
        </p:nvSpPr>
        <p:spPr>
          <a:xfrm>
            <a:off x="2467201" y="1015865"/>
            <a:ext cx="3628799" cy="736842"/>
          </a:xfrm>
        </p:spPr>
        <p:txBody>
          <a:bodyPr/>
          <a:lstStyle/>
          <a:p>
            <a:r>
              <a:rPr lang="en-GB" sz="1800" dirty="0">
                <a:latin typeface="+mn-lt"/>
              </a:rPr>
              <a:t>Think about ethical principles relevant to research with students and staff, including power dynamics, voluntariness, benefits and harms</a:t>
            </a:r>
          </a:p>
        </p:txBody>
      </p:sp>
      <p:sp>
        <p:nvSpPr>
          <p:cNvPr id="7" name="Speech Bubble: Oval 6">
            <a:extLst>
              <a:ext uri="{FF2B5EF4-FFF2-40B4-BE49-F238E27FC236}">
                <a16:creationId xmlns:a16="http://schemas.microsoft.com/office/drawing/2014/main" id="{88C686EE-1327-6354-61CA-6672ABDB2F93}"/>
              </a:ext>
            </a:extLst>
          </p:cNvPr>
          <p:cNvSpPr/>
          <p:nvPr/>
        </p:nvSpPr>
        <p:spPr>
          <a:xfrm>
            <a:off x="6849058" y="117465"/>
            <a:ext cx="4700790" cy="2491031"/>
          </a:xfrm>
          <a:prstGeom prst="wedgeEllipseCallout">
            <a:avLst>
              <a:gd name="adj1" fmla="val 56690"/>
              <a:gd name="adj2" fmla="val 6223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Think through from a participants’ perspective as to what their concerns and interests are likely to be and how you can minimise risks and maximise benefits </a:t>
            </a:r>
          </a:p>
        </p:txBody>
      </p:sp>
      <p:sp>
        <p:nvSpPr>
          <p:cNvPr id="8" name="Speech Bubble: Oval 7">
            <a:extLst>
              <a:ext uri="{FF2B5EF4-FFF2-40B4-BE49-F238E27FC236}">
                <a16:creationId xmlns:a16="http://schemas.microsoft.com/office/drawing/2014/main" id="{EAA9E521-5063-D6F4-18B0-C790685A9BD1}"/>
              </a:ext>
            </a:extLst>
          </p:cNvPr>
          <p:cNvSpPr/>
          <p:nvPr/>
        </p:nvSpPr>
        <p:spPr>
          <a:xfrm>
            <a:off x="214091" y="2477391"/>
            <a:ext cx="5145881" cy="2179468"/>
          </a:xfrm>
          <a:prstGeom prst="wedgeEllipseCallout">
            <a:avLst>
              <a:gd name="adj1" fmla="val 53830"/>
              <a:gd name="adj2" fmla="val -47934"/>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If you are collecting personal information, audio or video recordings remember to include it in your information asset register entry</a:t>
            </a:r>
          </a:p>
        </p:txBody>
      </p:sp>
      <p:sp>
        <p:nvSpPr>
          <p:cNvPr id="9" name="Speech Bubble: Oval 8">
            <a:extLst>
              <a:ext uri="{FF2B5EF4-FFF2-40B4-BE49-F238E27FC236}">
                <a16:creationId xmlns:a16="http://schemas.microsoft.com/office/drawing/2014/main" id="{8F1809B0-A9C4-8B76-BE4A-BBD0F1DA4CDD}"/>
              </a:ext>
            </a:extLst>
          </p:cNvPr>
          <p:cNvSpPr/>
          <p:nvPr/>
        </p:nvSpPr>
        <p:spPr>
          <a:xfrm>
            <a:off x="5988725" y="2361686"/>
            <a:ext cx="5751505" cy="2572909"/>
          </a:xfrm>
          <a:prstGeom prst="wedgeEllipseCallout">
            <a:avLst>
              <a:gd name="adj1" fmla="val -46370"/>
              <a:gd name="adj2" fmla="val -4011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Think through what data you will be collecting, including consent forms, and how you will store, when you will destroy, whether and how this can be withdrawn in a research data management plan</a:t>
            </a:r>
          </a:p>
        </p:txBody>
      </p:sp>
      <p:sp>
        <p:nvSpPr>
          <p:cNvPr id="10" name="Speech Bubble: Oval 9">
            <a:extLst>
              <a:ext uri="{FF2B5EF4-FFF2-40B4-BE49-F238E27FC236}">
                <a16:creationId xmlns:a16="http://schemas.microsoft.com/office/drawing/2014/main" id="{9B51E0D0-AB41-E40B-8371-7848458C825A}"/>
              </a:ext>
            </a:extLst>
          </p:cNvPr>
          <p:cNvSpPr/>
          <p:nvPr/>
        </p:nvSpPr>
        <p:spPr>
          <a:xfrm>
            <a:off x="215781" y="4562440"/>
            <a:ext cx="4824413" cy="2295560"/>
          </a:xfrm>
          <a:prstGeom prst="wedgeEllipseCallout">
            <a:avLst>
              <a:gd name="adj1" fmla="val 46701"/>
              <a:gd name="adj2" fmla="val -45221"/>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Start early - expect feedback from and dialogue with DPT, SRPP, SSPP or HREC and build this into the timeline for your project</a:t>
            </a:r>
          </a:p>
        </p:txBody>
      </p:sp>
      <p:sp>
        <p:nvSpPr>
          <p:cNvPr id="2" name="Speech Bubble: Oval 1">
            <a:extLst>
              <a:ext uri="{FF2B5EF4-FFF2-40B4-BE49-F238E27FC236}">
                <a16:creationId xmlns:a16="http://schemas.microsoft.com/office/drawing/2014/main" id="{677A0343-FB1E-6963-1BC4-4B409DDB3B7F}"/>
              </a:ext>
            </a:extLst>
          </p:cNvPr>
          <p:cNvSpPr/>
          <p:nvPr/>
        </p:nvSpPr>
        <p:spPr>
          <a:xfrm>
            <a:off x="5122649" y="4487059"/>
            <a:ext cx="5665197" cy="2098125"/>
          </a:xfrm>
          <a:prstGeom prst="wedgeEllipseCallout">
            <a:avLst>
              <a:gd name="adj1" fmla="val 56690"/>
              <a:gd name="adj2" fmla="val 62237"/>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If you are just getting started with your research design and planning, visit the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hlinkClick r:id="rId2"/>
              </a:rPr>
              <a:t>Researcher's Journey Landing page</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 for more help and guidance on the approval processes. </a:t>
            </a:r>
          </a:p>
        </p:txBody>
      </p:sp>
    </p:spTree>
    <p:extLst>
      <p:ext uri="{BB962C8B-B14F-4D97-AF65-F5344CB8AC3E}">
        <p14:creationId xmlns:p14="http://schemas.microsoft.com/office/powerpoint/2010/main" val="2587961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SSPP: Staff Survey Project Panel</a:t>
            </a:r>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Who needs to apply?</a:t>
            </a:r>
          </a:p>
          <a:p>
            <a:pPr lvl="1"/>
            <a:r>
              <a:rPr lang="en-GB" sz="1800"/>
              <a:t>“Small-scale surveys that require less than 30 responses from staff do not need approval from the SSPP” (</a:t>
            </a:r>
            <a:r>
              <a:rPr lang="en-GB" sz="1800">
                <a:hlinkClick r:id="rId3"/>
              </a:rPr>
              <a:t>SSPP guidelines</a:t>
            </a:r>
            <a:r>
              <a:rPr lang="en-GB" sz="1800"/>
              <a:t>)</a:t>
            </a:r>
          </a:p>
          <a:p>
            <a:pPr lvl="1"/>
            <a:r>
              <a:rPr lang="en-GB" sz="1800"/>
              <a:t>For example: Surveying 30 or more associate lecturers</a:t>
            </a:r>
          </a:p>
          <a:p>
            <a:pPr lvl="1"/>
            <a:endParaRPr lang="en-GB" sz="1800"/>
          </a:p>
          <a:p>
            <a:pPr marL="0" indent="0">
              <a:buNone/>
            </a:pPr>
            <a:endParaRPr lang="en-GB" sz="14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834636" y="1489435"/>
            <a:ext cx="6241101" cy="4290153"/>
          </a:xfrm>
        </p:spPr>
        <p:txBody>
          <a:bodyPr/>
          <a:lstStyle/>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r>
              <a:rPr lang="en-GB" sz="1400">
                <a:hlinkClick r:id="rId4"/>
              </a:rPr>
              <a:t>https://openuniv.sharepoint.com/sites/intranet-people-services/Pages/staff-surveys.aspx</a:t>
            </a:r>
            <a:endParaRPr lang="en-GB" sz="1400"/>
          </a:p>
          <a:p>
            <a:r>
              <a:rPr lang="en-GB" sz="1400"/>
              <a:t>Email: </a:t>
            </a:r>
            <a:r>
              <a:rPr lang="en-GB" sz="1400">
                <a:hlinkClick r:id="rId5"/>
              </a:rPr>
              <a:t>Julian.Edwards@open.ac.uk</a:t>
            </a:r>
            <a:endParaRPr lang="en-GB" sz="1400"/>
          </a:p>
          <a:p>
            <a:pPr marL="0" indent="0">
              <a:buNone/>
            </a:pPr>
            <a:endParaRPr lang="en-GB" sz="1400">
              <a:hlinkClick r:id="rId6"/>
            </a:endParaRPr>
          </a:p>
          <a:p>
            <a:pPr algn="r"/>
            <a:endParaRPr lang="en-GB" sz="1400"/>
          </a:p>
          <a:p>
            <a:pPr algn="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p:txBody>
      </p:sp>
      <p:pic>
        <p:nvPicPr>
          <p:cNvPr id="5" name="Picture 4" descr="A screenshot of a computer&#10;&#10;Description automatically generated">
            <a:extLst>
              <a:ext uri="{FF2B5EF4-FFF2-40B4-BE49-F238E27FC236}">
                <a16:creationId xmlns:a16="http://schemas.microsoft.com/office/drawing/2014/main" id="{9A6724D8-F50F-DD78-D234-05FCC2877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9018" y="1489435"/>
            <a:ext cx="5182323" cy="3410426"/>
          </a:xfrm>
          <a:prstGeom prst="rect">
            <a:avLst/>
          </a:prstGeom>
        </p:spPr>
      </p:pic>
    </p:spTree>
    <p:extLst>
      <p:ext uri="{BB962C8B-B14F-4D97-AF65-F5344CB8AC3E}">
        <p14:creationId xmlns:p14="http://schemas.microsoft.com/office/powerpoint/2010/main" val="311394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4</a:t>
            </a: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p:txBody>
          <a:bodyPr/>
          <a:lstStyle/>
          <a:p>
            <a:r>
              <a:rPr lang="en-GB"/>
              <a:t>Other places for support?</a:t>
            </a:r>
          </a:p>
          <a:p>
            <a:endParaRPr lang="en-GB"/>
          </a:p>
        </p:txBody>
      </p:sp>
    </p:spTree>
    <p:extLst>
      <p:ext uri="{BB962C8B-B14F-4D97-AF65-F5344CB8AC3E}">
        <p14:creationId xmlns:p14="http://schemas.microsoft.com/office/powerpoint/2010/main" val="3444676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8">
            <a:extLst>
              <a:ext uri="{FF2B5EF4-FFF2-40B4-BE49-F238E27FC236}">
                <a16:creationId xmlns:a16="http://schemas.microsoft.com/office/drawing/2014/main" id="{6D3254E6-EF85-C349-8A8C-FC5D452AAA1D}"/>
              </a:ext>
            </a:extLst>
          </p:cNvPr>
          <p:cNvGraphicFramePr>
            <a:graphicFrameLocks noGrp="1"/>
          </p:cNvGraphicFramePr>
          <p:nvPr>
            <p:extLst>
              <p:ext uri="{D42A27DB-BD31-4B8C-83A1-F6EECF244321}">
                <p14:modId xmlns:p14="http://schemas.microsoft.com/office/powerpoint/2010/main" val="2117819699"/>
              </p:ext>
            </p:extLst>
          </p:nvPr>
        </p:nvGraphicFramePr>
        <p:xfrm>
          <a:off x="0" y="1058989"/>
          <a:ext cx="12192000" cy="582339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866114790"/>
                    </a:ext>
                  </a:extLst>
                </a:gridCol>
                <a:gridCol w="2438400">
                  <a:extLst>
                    <a:ext uri="{9D8B030D-6E8A-4147-A177-3AD203B41FA5}">
                      <a16:colId xmlns:a16="http://schemas.microsoft.com/office/drawing/2014/main" val="2224543416"/>
                    </a:ext>
                  </a:extLst>
                </a:gridCol>
                <a:gridCol w="2438400">
                  <a:extLst>
                    <a:ext uri="{9D8B030D-6E8A-4147-A177-3AD203B41FA5}">
                      <a16:colId xmlns:a16="http://schemas.microsoft.com/office/drawing/2014/main" val="1133621946"/>
                    </a:ext>
                  </a:extLst>
                </a:gridCol>
                <a:gridCol w="2438400">
                  <a:extLst>
                    <a:ext uri="{9D8B030D-6E8A-4147-A177-3AD203B41FA5}">
                      <a16:colId xmlns:a16="http://schemas.microsoft.com/office/drawing/2014/main" val="3475220744"/>
                    </a:ext>
                  </a:extLst>
                </a:gridCol>
                <a:gridCol w="2438400">
                  <a:extLst>
                    <a:ext uri="{9D8B030D-6E8A-4147-A177-3AD203B41FA5}">
                      <a16:colId xmlns:a16="http://schemas.microsoft.com/office/drawing/2014/main" val="194401004"/>
                    </a:ext>
                  </a:extLst>
                </a:gridCol>
              </a:tblGrid>
              <a:tr h="645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60645"/>
                          </a:solidFill>
                          <a:effectLst/>
                          <a:latin typeface="Arial"/>
                          <a:cs typeface="Arial"/>
                          <a:hlinkClick r:id="rId3"/>
                        </a:rPr>
                        <a:t>Student Research Project Panel (SRPP)</a:t>
                      </a:r>
                    </a:p>
                    <a:p>
                      <a:pPr marL="0" marR="0" lvl="0" indent="0" algn="l">
                        <a:lnSpc>
                          <a:spcPct val="100000"/>
                        </a:lnSpc>
                        <a:spcBef>
                          <a:spcPts val="0"/>
                        </a:spcBef>
                        <a:spcAft>
                          <a:spcPts val="0"/>
                        </a:spcAft>
                        <a:buNone/>
                      </a:pPr>
                      <a:r>
                        <a:rPr lang="en-GB" sz="1200" b="0" i="0" u="none" strike="noStrike" noProof="0">
                          <a:solidFill>
                            <a:srgbClr val="060645"/>
                          </a:solidFill>
                          <a:effectLst/>
                          <a:latin typeface="Arial"/>
                          <a:hlinkClick r:id="rId4">
                            <a:extLst>
                              <a:ext uri="{A12FA001-AC4F-418D-AE19-62706E023703}">
                                <ahyp:hlinkClr xmlns:ahyp="http://schemas.microsoft.com/office/drawing/2018/hyperlinkcolor" val="tx"/>
                              </a:ext>
                            </a:extLst>
                          </a:hlinkClick>
                        </a:rPr>
                        <a:t>srpp@open.ac.uk</a:t>
                      </a:r>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60645"/>
                          </a:solidFill>
                          <a:effectLst/>
                          <a:latin typeface="Arial"/>
                          <a:cs typeface="Arial"/>
                          <a:hlinkClick r:id="rId6"/>
                        </a:rPr>
                        <a:t>Human Ethics (HREC)</a:t>
                      </a:r>
                    </a:p>
                    <a:p>
                      <a:pPr marL="0" marR="0" lvl="0" indent="0" algn="l">
                        <a:lnSpc>
                          <a:spcPct val="100000"/>
                        </a:lnSpc>
                        <a:spcBef>
                          <a:spcPts val="0"/>
                        </a:spcBef>
                        <a:spcAft>
                          <a:spcPts val="0"/>
                        </a:spcAft>
                        <a:buNone/>
                      </a:pPr>
                      <a:r>
                        <a:rPr lang="en-GB" sz="1200" b="0" i="0" u="none" strike="noStrike" noProof="0">
                          <a:solidFill>
                            <a:srgbClr val="060645"/>
                          </a:solidFill>
                          <a:effectLst/>
                          <a:latin typeface="Arial"/>
                          <a:hlinkClick r:id="rId7"/>
                        </a:rPr>
                        <a:t>Research-REC-review@open.ac.uk</a:t>
                      </a:r>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a:solidFill>
                            <a:srgbClr val="060645"/>
                          </a:solidFill>
                          <a:effectLst/>
                          <a:latin typeface="Arial"/>
                          <a:cs typeface="Arial"/>
                          <a:hlinkClick r:id="rId8"/>
                        </a:rPr>
                        <a:t>Information Rights</a:t>
                      </a:r>
                    </a:p>
                    <a:p>
                      <a:pPr marL="0" marR="0" lvl="0" indent="0" algn="l">
                        <a:lnSpc>
                          <a:spcPct val="100000"/>
                        </a:lnSpc>
                        <a:spcBef>
                          <a:spcPts val="0"/>
                        </a:spcBef>
                        <a:spcAft>
                          <a:spcPts val="0"/>
                        </a:spcAft>
                        <a:buNone/>
                      </a:pPr>
                      <a:r>
                        <a:rPr lang="en-GB" sz="1200" b="0" i="0" u="none" strike="noStrike" noProof="0">
                          <a:solidFill>
                            <a:srgbClr val="060645"/>
                          </a:solidFill>
                          <a:effectLst/>
                          <a:latin typeface="Arial"/>
                          <a:hlinkClick r:id="rId9"/>
                        </a:rPr>
                        <a:t>Data-protection@open.ac.uk</a:t>
                      </a:r>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60645"/>
                          </a:solidFill>
                          <a:effectLst/>
                          <a:latin typeface="Arial"/>
                          <a:cs typeface="Arial"/>
                          <a:hlinkClick r:id="rId10"/>
                        </a:rPr>
                        <a:t>Library Research Support</a:t>
                      </a:r>
                    </a:p>
                    <a:p>
                      <a:pPr marL="0" marR="0" lvl="0" indent="0" algn="l">
                        <a:lnSpc>
                          <a:spcPct val="100000"/>
                        </a:lnSpc>
                        <a:spcBef>
                          <a:spcPts val="0"/>
                        </a:spcBef>
                        <a:spcAft>
                          <a:spcPts val="0"/>
                        </a:spcAft>
                        <a:buNone/>
                      </a:pPr>
                      <a:r>
                        <a:rPr lang="en-GB" sz="1200" b="0" i="0" u="none" strike="noStrike" noProof="0">
                          <a:solidFill>
                            <a:srgbClr val="060645"/>
                          </a:solidFill>
                          <a:effectLst/>
                          <a:latin typeface="Arial"/>
                          <a:hlinkClick r:id="rId11"/>
                        </a:rPr>
                        <a:t>Library-research-support@open.ac.uk</a:t>
                      </a:r>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60645"/>
                          </a:solidFill>
                          <a:effectLst/>
                          <a:latin typeface="Arial"/>
                          <a:cs typeface="Arial"/>
                          <a:hlinkClick r:id="rId12"/>
                        </a:rPr>
                        <a:t>Learning Design / Real-time Student Feedback (RTSF)</a:t>
                      </a:r>
                      <a:endParaRPr lang="en-GB" sz="1200">
                        <a:solidFill>
                          <a:srgbClr val="060645"/>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tile tx="0" ty="0" sx="100000" sy="100000" flip="none" algn="tl"/>
                    </a:blipFill>
                  </a:tcPr>
                </a:tc>
                <a:extLst>
                  <a:ext uri="{0D108BD9-81ED-4DB2-BD59-A6C34878D82A}">
                    <a16:rowId xmlns:a16="http://schemas.microsoft.com/office/drawing/2014/main" val="3304910545"/>
                  </a:ext>
                </a:extLst>
              </a:tr>
              <a:tr h="1035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Steph Lay,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Senior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Student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Research</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r>
                        <a:rPr lang="en-GB" sz="1200" b="0" i="0" kern="1200">
                          <a:solidFill>
                            <a:srgbClr val="060645"/>
                          </a:solidFill>
                          <a:effectLst/>
                          <a:latin typeface="Arial"/>
                          <a:ea typeface="+mn-ea"/>
                          <a:cs typeface="Arial"/>
                        </a:rPr>
                        <a:t>Alison Fox, Chair,</a:t>
                      </a:r>
                    </a:p>
                    <a:p>
                      <a:r>
                        <a:rPr lang="en-GB" sz="1200" b="0" i="0" kern="1200">
                          <a:solidFill>
                            <a:srgbClr val="060645"/>
                          </a:solidFill>
                          <a:effectLst/>
                          <a:latin typeface="Arial"/>
                          <a:ea typeface="+mn-ea"/>
                          <a:cs typeface="Arial"/>
                        </a:rPr>
                        <a:t>Human Research</a:t>
                      </a:r>
                    </a:p>
                    <a:p>
                      <a:r>
                        <a:rPr lang="en-GB" sz="1200" b="0" i="0" kern="1200">
                          <a:solidFill>
                            <a:srgbClr val="060645"/>
                          </a:solidFill>
                          <a:effectLst/>
                          <a:latin typeface="Arial"/>
                          <a:ea typeface="+mn-ea"/>
                          <a:cs typeface="Arial"/>
                        </a:rPr>
                        <a:t>Ethics Committee</a:t>
                      </a:r>
                    </a:p>
                    <a:p>
                      <a:r>
                        <a:rPr lang="en-GB" sz="1200" b="0" i="0" kern="1200">
                          <a:solidFill>
                            <a:srgbClr val="060645"/>
                          </a:solidFill>
                          <a:effectLst/>
                          <a:latin typeface="Arial"/>
                          <a:ea typeface="+mn-ea"/>
                          <a:cs typeface="Arial"/>
                        </a:rPr>
                        <a:t>(HREC)</a:t>
                      </a:r>
                      <a:endParaRPr lang="en-GB" sz="1000" b="0">
                        <a:solidFill>
                          <a:srgbClr val="060645"/>
                        </a:solidFill>
                        <a:latin typeface="Arial"/>
                        <a:cs typeface="Aria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r>
                        <a:rPr lang="en-GB" sz="1200">
                          <a:solidFill>
                            <a:srgbClr val="060645"/>
                          </a:solidFill>
                          <a:latin typeface="Arial"/>
                          <a:cs typeface="Arial"/>
                        </a:rPr>
                        <a:t>Steven Bond,</a:t>
                      </a:r>
                    </a:p>
                    <a:p>
                      <a:r>
                        <a:rPr lang="en-GB" sz="1200">
                          <a:solidFill>
                            <a:srgbClr val="060645"/>
                          </a:solidFill>
                          <a:latin typeface="Arial"/>
                          <a:cs typeface="Arial"/>
                        </a:rPr>
                        <a:t>Senior</a:t>
                      </a:r>
                    </a:p>
                    <a:p>
                      <a:r>
                        <a:rPr lang="en-GB" sz="1200">
                          <a:solidFill>
                            <a:srgbClr val="060645"/>
                          </a:solidFill>
                          <a:latin typeface="Arial"/>
                          <a:cs typeface="Arial"/>
                        </a:rPr>
                        <a:t>Information</a:t>
                      </a:r>
                    </a:p>
                    <a:p>
                      <a:r>
                        <a:rPr lang="en-GB" sz="1200">
                          <a:solidFill>
                            <a:srgbClr val="060645"/>
                          </a:solidFill>
                          <a:latin typeface="Arial"/>
                          <a:cs typeface="Arial"/>
                        </a:rPr>
                        <a:t>Rights Manager</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r>
                        <a:rPr lang="en-GB" sz="1200">
                          <a:solidFill>
                            <a:srgbClr val="060645"/>
                          </a:solidFill>
                          <a:latin typeface="Arial"/>
                          <a:cs typeface="Arial"/>
                        </a:rPr>
                        <a:t>Nicola Dowson, Senior Library Manager (Research Support), Library Services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r>
                        <a:rPr lang="en-GB" sz="1200">
                          <a:solidFill>
                            <a:srgbClr val="060645"/>
                          </a:solidFill>
                          <a:latin typeface="Arial"/>
                          <a:cs typeface="Arial"/>
                        </a:rPr>
                        <a:t>Clare Hill, Learning Designer</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5"/>
                      <a:tile tx="0" ty="0" sx="100000" sy="100000" flip="none" algn="tl"/>
                    </a:blipFill>
                  </a:tcPr>
                </a:tc>
                <a:extLst>
                  <a:ext uri="{0D108BD9-81ED-4DB2-BD59-A6C34878D82A}">
                    <a16:rowId xmlns:a16="http://schemas.microsoft.com/office/drawing/2014/main" val="1234872813"/>
                  </a:ext>
                </a:extLst>
              </a:tr>
              <a:tr h="1035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Bart Gamber,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Student</a:t>
                      </a:r>
                    </a:p>
                    <a:p>
                      <a:pPr marL="0" marR="0" lvl="0" indent="0" algn="l" rtl="0" eaLnBrk="1" fontAlgn="auto" latinLnBrk="0" hangingPunct="1">
                        <a:lnSpc>
                          <a:spcPct val="100000"/>
                        </a:lnSpc>
                        <a:spcBef>
                          <a:spcPts val="0"/>
                        </a:spcBef>
                        <a:spcAft>
                          <a:spcPts val="0"/>
                        </a:spcAft>
                        <a:buClrTx/>
                        <a:buSzTx/>
                        <a:buFontTx/>
                        <a:buNone/>
                      </a:pPr>
                      <a:r>
                        <a:rPr lang="en-GB" sz="1200">
                          <a:solidFill>
                            <a:srgbClr val="060645"/>
                          </a:solidFill>
                          <a:latin typeface="Arial"/>
                          <a:cs typeface="Arial"/>
                        </a:rPr>
                        <a:t>Research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a:cs typeface="Arial"/>
                      </a:endParaRPr>
                    </a:p>
                    <a:p>
                      <a:pPr lvl="0">
                        <a:buNone/>
                      </a:pPr>
                      <a:r>
                        <a:rPr lang="en-GB" sz="1200" err="1">
                          <a:solidFill>
                            <a:srgbClr val="060645"/>
                          </a:solidFill>
                          <a:latin typeface="Arial"/>
                          <a:cs typeface="Arial"/>
                        </a:rPr>
                        <a:t>Zhraa</a:t>
                      </a:r>
                      <a:r>
                        <a:rPr lang="en-GB" sz="1200">
                          <a:solidFill>
                            <a:srgbClr val="060645"/>
                          </a:solidFill>
                          <a:latin typeface="Arial"/>
                          <a:cs typeface="Arial"/>
                        </a:rPr>
                        <a:t> </a:t>
                      </a:r>
                      <a:r>
                        <a:rPr lang="en-GB" sz="1200" err="1">
                          <a:solidFill>
                            <a:srgbClr val="060645"/>
                          </a:solidFill>
                          <a:latin typeface="Arial"/>
                          <a:cs typeface="Arial"/>
                        </a:rPr>
                        <a:t>Alhaboby</a:t>
                      </a:r>
                      <a:r>
                        <a:rPr lang="en-GB" sz="1200">
                          <a:solidFill>
                            <a:srgbClr val="060645"/>
                          </a:solidFill>
                          <a:latin typeface="Arial"/>
                          <a:cs typeface="Arial"/>
                        </a:rPr>
                        <a:t>,</a:t>
                      </a:r>
                    </a:p>
                    <a:p>
                      <a:r>
                        <a:rPr lang="en-GB" sz="1200">
                          <a:solidFill>
                            <a:srgbClr val="060645"/>
                          </a:solidFill>
                          <a:latin typeface="Arial"/>
                          <a:cs typeface="Arial"/>
                        </a:rPr>
                        <a:t>Deputy Chair,</a:t>
                      </a:r>
                    </a:p>
                    <a:p>
                      <a:r>
                        <a:rPr lang="en-GB" sz="1200">
                          <a:solidFill>
                            <a:srgbClr val="060645"/>
                          </a:solidFill>
                          <a:latin typeface="Arial"/>
                          <a:cs typeface="Arial"/>
                        </a:rPr>
                        <a:t>HREC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r>
                        <a:rPr lang="en-GB" sz="1200">
                          <a:solidFill>
                            <a:srgbClr val="060645"/>
                          </a:solidFill>
                          <a:latin typeface="Arial"/>
                          <a:cs typeface="Arial"/>
                        </a:rPr>
                        <a:t>Matthew Robbins,</a:t>
                      </a:r>
                    </a:p>
                    <a:p>
                      <a:r>
                        <a:rPr lang="en-GB" sz="1200">
                          <a:solidFill>
                            <a:srgbClr val="060645"/>
                          </a:solidFill>
                          <a:latin typeface="Arial"/>
                          <a:cs typeface="Arial"/>
                        </a:rPr>
                        <a:t>Head of</a:t>
                      </a:r>
                    </a:p>
                    <a:p>
                      <a:r>
                        <a:rPr lang="en-GB" sz="1200">
                          <a:solidFill>
                            <a:srgbClr val="060645"/>
                          </a:solidFill>
                          <a:latin typeface="Arial"/>
                          <a:cs typeface="Arial"/>
                        </a:rPr>
                        <a:t>Information</a:t>
                      </a:r>
                    </a:p>
                    <a:p>
                      <a:r>
                        <a:rPr lang="en-GB" sz="1200">
                          <a:solidFill>
                            <a:srgbClr val="060645"/>
                          </a:solidFill>
                          <a:latin typeface="Arial"/>
                          <a:cs typeface="Arial"/>
                        </a:rPr>
                        <a:t>Rights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Isabel Chadwick, Research Support Librarian, Library Services</a:t>
                      </a:r>
                    </a:p>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r>
                        <a:rPr lang="en-GB" sz="1200">
                          <a:solidFill>
                            <a:srgbClr val="060645"/>
                          </a:solidFill>
                          <a:latin typeface="Arial"/>
                          <a:cs typeface="Arial"/>
                        </a:rPr>
                        <a:t>Rafael Hidalgo,</a:t>
                      </a:r>
                    </a:p>
                    <a:p>
                      <a:r>
                        <a:rPr lang="en-GB" sz="1200">
                          <a:solidFill>
                            <a:srgbClr val="060645"/>
                          </a:solidFill>
                          <a:latin typeface="Arial"/>
                          <a:cs typeface="Arial"/>
                        </a:rPr>
                        <a:t>Senior Learning Designer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extLst>
                  <a:ext uri="{0D108BD9-81ED-4DB2-BD59-A6C34878D82A}">
                    <a16:rowId xmlns:a16="http://schemas.microsoft.com/office/drawing/2014/main" val="4152840986"/>
                  </a:ext>
                </a:extLst>
              </a:tr>
              <a:tr h="1035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Emma Street,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Research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Co-Ordinator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a:cs typeface="Arial"/>
                      </a:endParaRPr>
                    </a:p>
                    <a:p>
                      <a:pPr lvl="0">
                        <a:buNone/>
                      </a:pPr>
                      <a:r>
                        <a:rPr lang="en-GB" sz="1200">
                          <a:solidFill>
                            <a:srgbClr val="060645"/>
                          </a:solidFill>
                          <a:latin typeface="Arial"/>
                          <a:cs typeface="Arial"/>
                        </a:rPr>
                        <a:t>Kieron Sheehy,</a:t>
                      </a:r>
                    </a:p>
                    <a:p>
                      <a:r>
                        <a:rPr lang="en-GB" sz="1200">
                          <a:solidFill>
                            <a:srgbClr val="060645"/>
                          </a:solidFill>
                          <a:latin typeface="Arial"/>
                          <a:cs typeface="Arial"/>
                        </a:rPr>
                        <a:t>Deputy Chair,</a:t>
                      </a:r>
                    </a:p>
                    <a:p>
                      <a:r>
                        <a:rPr lang="en-GB" sz="1200">
                          <a:solidFill>
                            <a:srgbClr val="060645"/>
                          </a:solidFill>
                          <a:latin typeface="Arial"/>
                          <a:cs typeface="Arial"/>
                        </a:rPr>
                        <a:t>HREC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pPr lvl="0">
                        <a:buNone/>
                      </a:pPr>
                      <a:endParaRPr lang="en-GB" sz="1200">
                        <a:solidFill>
                          <a:srgbClr val="060645"/>
                        </a:solidFill>
                        <a:latin typeface="Arial"/>
                        <a:cs typeface="Arial"/>
                      </a:endParaRPr>
                    </a:p>
                    <a:p>
                      <a:pPr lvl="0">
                        <a:buNone/>
                      </a:pPr>
                      <a:r>
                        <a:rPr lang="en-GB" sz="1200">
                          <a:solidFill>
                            <a:srgbClr val="060645"/>
                          </a:solidFill>
                          <a:latin typeface="Arial"/>
                          <a:cs typeface="Arial"/>
                        </a:rPr>
                        <a:t>Sam Mansfield</a:t>
                      </a:r>
                    </a:p>
                    <a:p>
                      <a:pPr lvl="0">
                        <a:buNone/>
                      </a:pPr>
                      <a:r>
                        <a:rPr lang="en-GB" sz="1200">
                          <a:solidFill>
                            <a:srgbClr val="060645"/>
                          </a:solidFill>
                          <a:latin typeface="Arial"/>
                          <a:cs typeface="Arial"/>
                        </a:rPr>
                        <a:t>Senior Manager,</a:t>
                      </a:r>
                    </a:p>
                    <a:p>
                      <a:pPr lvl="0">
                        <a:buNone/>
                      </a:pPr>
                      <a:r>
                        <a:rPr lang="en-GB" sz="1200">
                          <a:solidFill>
                            <a:srgbClr val="060645"/>
                          </a:solidFill>
                          <a:latin typeface="Arial"/>
                          <a:cs typeface="Arial"/>
                        </a:rPr>
                        <a:t>Information Rights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Maxine Borton,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Support Officer,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Library Services</a:t>
                      </a:r>
                    </a:p>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extLst>
                  <a:ext uri="{0D108BD9-81ED-4DB2-BD59-A6C34878D82A}">
                    <a16:rowId xmlns:a16="http://schemas.microsoft.com/office/drawing/2014/main" val="3722324172"/>
                  </a:ext>
                </a:extLst>
              </a:tr>
              <a:tr h="1035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Kim White,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Research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rPr>
                        <a:t>Co-Ordinator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a:lnSpc>
                          <a:spcPct val="100000"/>
                        </a:lnSpc>
                        <a:spcBef>
                          <a:spcPts val="0"/>
                        </a:spcBef>
                        <a:spcAft>
                          <a:spcPts val="0"/>
                        </a:spcAft>
                        <a:buNone/>
                      </a:pPr>
                      <a:endParaRPr lang="en-GB" sz="1200" b="0" i="0" u="none" strike="noStrike" noProof="0">
                        <a:solidFill>
                          <a:srgbClr val="060645"/>
                        </a:solidFill>
                        <a:latin typeface="Arial"/>
                      </a:endParaRPr>
                    </a:p>
                    <a:p>
                      <a:pPr marL="0" marR="0" lvl="0" indent="0" algn="l">
                        <a:lnSpc>
                          <a:spcPct val="100000"/>
                        </a:lnSpc>
                        <a:spcBef>
                          <a:spcPts val="0"/>
                        </a:spcBef>
                        <a:spcAft>
                          <a:spcPts val="0"/>
                        </a:spcAft>
                        <a:buNone/>
                      </a:pPr>
                      <a:r>
                        <a:rPr lang="en-GB" sz="1200" b="0" i="0" u="none" strike="noStrike" noProof="0">
                          <a:solidFill>
                            <a:srgbClr val="060645"/>
                          </a:solidFill>
                          <a:latin typeface="Arial"/>
                        </a:rPr>
                        <a:t>Alison Higgs,</a:t>
                      </a:r>
                    </a:p>
                    <a:p>
                      <a:pPr lvl="0">
                        <a:buNone/>
                      </a:pPr>
                      <a:r>
                        <a:rPr lang="en-GB" sz="1200" b="0" i="0" u="none" strike="noStrike" noProof="0">
                          <a:solidFill>
                            <a:srgbClr val="060645"/>
                          </a:solidFill>
                          <a:latin typeface="Arial"/>
                        </a:rPr>
                        <a:t>Deputy Chair,</a:t>
                      </a:r>
                      <a:endParaRPr lang="en-US" sz="1200" b="0" i="0" u="none" strike="noStrike" noProof="0">
                        <a:solidFill>
                          <a:srgbClr val="060645"/>
                        </a:solidFill>
                        <a:latin typeface="Arial"/>
                      </a:endParaRPr>
                    </a:p>
                    <a:p>
                      <a:pPr lvl="0">
                        <a:buNone/>
                      </a:pPr>
                      <a:r>
                        <a:rPr lang="en-GB" sz="1200" b="0" i="0" u="none" strike="noStrike" noProof="0">
                          <a:solidFill>
                            <a:srgbClr val="060645"/>
                          </a:solidFill>
                          <a:latin typeface="Arial"/>
                        </a:rPr>
                        <a:t>HREC</a:t>
                      </a:r>
                      <a:endParaRPr lang="en-GB"/>
                    </a:p>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extLst>
                  <a:ext uri="{0D108BD9-81ED-4DB2-BD59-A6C34878D82A}">
                    <a16:rowId xmlns:a16="http://schemas.microsoft.com/office/drawing/2014/main" val="1648720060"/>
                  </a:ext>
                </a:extLst>
              </a:tr>
              <a:tr h="1035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60645"/>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60645"/>
                          </a:solidFill>
                          <a:latin typeface="Arial"/>
                          <a:cs typeface="Arial"/>
                          <a:hlinkClick r:id="rId13"/>
                        </a:rPr>
                        <a:t>Researcher's Journey Landing Page</a:t>
                      </a:r>
                      <a:endParaRPr lang="en-GB" sz="1200">
                        <a:solidFill>
                          <a:srgbClr val="060645"/>
                        </a:solidFill>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pPr marL="0" marR="0" lvl="0" indent="0" algn="l">
                        <a:lnSpc>
                          <a:spcPct val="100000"/>
                        </a:lnSpc>
                        <a:spcBef>
                          <a:spcPts val="0"/>
                        </a:spcBef>
                        <a:spcAft>
                          <a:spcPts val="0"/>
                        </a:spcAft>
                        <a:buNone/>
                      </a:pPr>
                      <a:r>
                        <a:rPr lang="en-GB" sz="1200" b="0" i="0" u="none" strike="noStrike" noProof="0">
                          <a:solidFill>
                            <a:srgbClr val="060645"/>
                          </a:solidFill>
                          <a:latin typeface="Arial"/>
                        </a:rPr>
                        <a:t>Nicola Payne, Manager, Research Governance (Ethics)</a:t>
                      </a:r>
                      <a:endParaRPr lang="en-US"/>
                    </a:p>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pPr lvl="0">
                        <a:buNone/>
                      </a:pPr>
                      <a:endParaRPr lang="en-GB" sz="1200">
                        <a:solidFill>
                          <a:srgbClr val="060645"/>
                        </a:solidFill>
                        <a:latin typeface="Arial"/>
                        <a:cs typeface="Arial"/>
                      </a:endParaRPr>
                    </a:p>
                    <a:p>
                      <a:pPr lvl="0">
                        <a:buNone/>
                      </a:pPr>
                      <a:r>
                        <a:rPr lang="en-GB" sz="1200">
                          <a:solidFill>
                            <a:srgbClr val="060645"/>
                          </a:solidFill>
                          <a:latin typeface="Arial"/>
                          <a:cs typeface="Arial"/>
                          <a:hlinkClick r:id="rId14"/>
                        </a:rPr>
                        <a:t>Information-Security@open.ac.uk</a:t>
                      </a:r>
                      <a:r>
                        <a:rPr lang="en-GB" sz="1200">
                          <a:solidFill>
                            <a:srgbClr val="060645"/>
                          </a:solidFill>
                          <a:latin typeface="Arial"/>
                          <a:cs typeface="Arial"/>
                        </a:rPr>
                        <a:t> for non-standard research tools.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a:cs typeface="Arial"/>
                        <a:hlinkClick r:id="rId11">
                          <a:extLst>
                            <a:ext uri="{A12FA001-AC4F-418D-AE19-62706E023703}">
                              <ahyp:hlinkClr xmlns:ahyp="http://schemas.microsoft.com/office/drawing/2018/hyperlinkcolor" val="tx"/>
                            </a:ext>
                          </a:extLst>
                        </a:hlinkClick>
                      </a:endParaRPr>
                    </a:p>
                    <a:p>
                      <a:pPr lvl="0">
                        <a:buNone/>
                      </a:pPr>
                      <a:endParaRPr lang="en-GB" sz="1200">
                        <a:solidFill>
                          <a:srgbClr val="060645"/>
                        </a:solidFill>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tc>
                  <a:txBody>
                    <a:bodyPr/>
                    <a:lstStyle/>
                    <a:p>
                      <a:endParaRPr lang="en-GB" sz="1200">
                        <a:solidFill>
                          <a:srgbClr val="060645"/>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tile tx="0" ty="0" sx="100000" sy="100000" flip="none" algn="tl"/>
                    </a:blipFill>
                  </a:tcPr>
                </a:tc>
                <a:extLst>
                  <a:ext uri="{0D108BD9-81ED-4DB2-BD59-A6C34878D82A}">
                    <a16:rowId xmlns:a16="http://schemas.microsoft.com/office/drawing/2014/main" val="1886088622"/>
                  </a:ext>
                </a:extLst>
              </a:tr>
            </a:tbl>
          </a:graphicData>
        </a:graphic>
      </p:graphicFrame>
      <p:sp>
        <p:nvSpPr>
          <p:cNvPr id="11" name="TextBox 10">
            <a:extLst>
              <a:ext uri="{FF2B5EF4-FFF2-40B4-BE49-F238E27FC236}">
                <a16:creationId xmlns:a16="http://schemas.microsoft.com/office/drawing/2014/main" id="{7A0BCCC2-B5A9-BDFB-CC3F-B47625542CB1}"/>
              </a:ext>
            </a:extLst>
          </p:cNvPr>
          <p:cNvSpPr txBox="1"/>
          <p:nvPr/>
        </p:nvSpPr>
        <p:spPr>
          <a:xfrm>
            <a:off x="4283413" y="126700"/>
            <a:ext cx="3625174" cy="338554"/>
          </a:xfrm>
          <a:prstGeom prst="rect">
            <a:avLst/>
          </a:prstGeom>
          <a:solidFill>
            <a:srgbClr val="060645"/>
          </a:solidFill>
          <a:ln>
            <a:solidFill>
              <a:srgbClr val="060645"/>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Research Approval Advice Drop-in</a:t>
            </a:r>
            <a:endParaRPr kumimoji="0" lang="en-GB" sz="16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5D46B00A-6FEB-4A36-0566-38C4DE452887}"/>
              </a:ext>
            </a:extLst>
          </p:cNvPr>
          <p:cNvSpPr txBox="1"/>
          <p:nvPr/>
        </p:nvSpPr>
        <p:spPr>
          <a:xfrm>
            <a:off x="245376" y="496032"/>
            <a:ext cx="9511467" cy="461665"/>
          </a:xfrm>
          <a:prstGeom prst="rect">
            <a:avLst/>
          </a:prstGeom>
          <a:solidFill>
            <a:srgbClr val="060645"/>
          </a:solidFill>
          <a:ln>
            <a:solidFill>
              <a:srgbClr val="060645"/>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Meet the team members and colleagues here to assist you in gaining the needed approvals for your research. Our aim is to have representation from each team at every drop-in to support you, based upon our availability.</a:t>
            </a:r>
          </a:p>
        </p:txBody>
      </p:sp>
      <p:pic>
        <p:nvPicPr>
          <p:cNvPr id="26" name="Picture 10" descr="Profile picture of Kim.White">
            <a:extLst>
              <a:ext uri="{FF2B5EF4-FFF2-40B4-BE49-F238E27FC236}">
                <a16:creationId xmlns:a16="http://schemas.microsoft.com/office/drawing/2014/main" id="{8A318FB0-321D-8439-8339-686B97E00B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8402" y="4893149"/>
            <a:ext cx="937495" cy="937495"/>
          </a:xfrm>
          <a:prstGeom prst="ellipse">
            <a:avLst/>
          </a:prstGeom>
          <a:noFill/>
          <a:ln w="38100">
            <a:solidFill>
              <a:srgbClr val="66EEFA"/>
            </a:solidFill>
          </a:ln>
          <a:extLst>
            <a:ext uri="{909E8E84-426E-40DD-AFC4-6F175D3DCCD1}">
              <a14:hiddenFill xmlns:a14="http://schemas.microsoft.com/office/drawing/2010/main">
                <a:solidFill>
                  <a:srgbClr val="FFFFFF"/>
                </a:solidFill>
              </a14:hiddenFill>
            </a:ext>
          </a:extLst>
        </p:spPr>
      </p:pic>
      <p:pic>
        <p:nvPicPr>
          <p:cNvPr id="27" name="Picture 4" descr="Profile picture of Stephanie.Lay">
            <a:extLst>
              <a:ext uri="{FF2B5EF4-FFF2-40B4-BE49-F238E27FC236}">
                <a16:creationId xmlns:a16="http://schemas.microsoft.com/office/drawing/2014/main" id="{43FCF6A4-6686-8FF8-0F5A-451C8703E78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4122" y="1771892"/>
            <a:ext cx="916619" cy="916618"/>
          </a:xfrm>
          <a:prstGeom prst="ellipse">
            <a:avLst/>
          </a:prstGeom>
          <a:noFill/>
          <a:ln w="38100">
            <a:solidFill>
              <a:srgbClr val="66EEFA"/>
            </a:solidFill>
          </a:ln>
          <a:extLst>
            <a:ext uri="{909E8E84-426E-40DD-AFC4-6F175D3DCCD1}">
              <a14:hiddenFill xmlns:a14="http://schemas.microsoft.com/office/drawing/2010/main">
                <a:solidFill>
                  <a:srgbClr val="FFFFFF"/>
                </a:solidFill>
              </a14:hiddenFill>
            </a:ext>
          </a:extLst>
        </p:spPr>
      </p:pic>
      <p:pic>
        <p:nvPicPr>
          <p:cNvPr id="29" name="Picture 8" descr="Profile picture of Emma.Street">
            <a:extLst>
              <a:ext uri="{FF2B5EF4-FFF2-40B4-BE49-F238E27FC236}">
                <a16:creationId xmlns:a16="http://schemas.microsoft.com/office/drawing/2014/main" id="{E7E8E1F6-821C-14FF-26EB-E9CA16928D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8402" y="3833485"/>
            <a:ext cx="937495" cy="937495"/>
          </a:xfrm>
          <a:prstGeom prst="ellipse">
            <a:avLst/>
          </a:prstGeom>
          <a:noFill/>
          <a:ln w="38100">
            <a:solidFill>
              <a:srgbClr val="66EEFA"/>
            </a:solidFill>
          </a:ln>
          <a:extLst>
            <a:ext uri="{909E8E84-426E-40DD-AFC4-6F175D3DCCD1}">
              <a14:hiddenFill xmlns:a14="http://schemas.microsoft.com/office/drawing/2010/main">
                <a:solidFill>
                  <a:srgbClr val="FFFFFF"/>
                </a:solidFill>
              </a14:hiddenFill>
            </a:ext>
          </a:extLst>
        </p:spPr>
      </p:pic>
      <p:pic>
        <p:nvPicPr>
          <p:cNvPr id="39" name="Picture 6" descr="Profile picture of Bart.Gamber">
            <a:extLst>
              <a:ext uri="{FF2B5EF4-FFF2-40B4-BE49-F238E27FC236}">
                <a16:creationId xmlns:a16="http://schemas.microsoft.com/office/drawing/2014/main" id="{79F545D6-0C69-34C3-FD65-921149B0485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8401" y="2768449"/>
            <a:ext cx="937495" cy="927057"/>
          </a:xfrm>
          <a:prstGeom prst="ellipse">
            <a:avLst/>
          </a:prstGeom>
          <a:noFill/>
          <a:ln w="38100">
            <a:solidFill>
              <a:srgbClr val="66EEFA"/>
            </a:solidFill>
          </a:ln>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2217EA39-A89A-C06C-CF0D-0A9A5CBCBBC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39870" y="271658"/>
            <a:ext cx="1562100" cy="520700"/>
          </a:xfrm>
          <a:prstGeom prst="rect">
            <a:avLst/>
          </a:prstGeom>
        </p:spPr>
      </p:pic>
      <p:pic>
        <p:nvPicPr>
          <p:cNvPr id="6" name="Picture 5">
            <a:extLst>
              <a:ext uri="{FF2B5EF4-FFF2-40B4-BE49-F238E27FC236}">
                <a16:creationId xmlns:a16="http://schemas.microsoft.com/office/drawing/2014/main" id="{7CD520C4-2629-8D7A-DF81-189E0BCE122F}"/>
              </a:ext>
            </a:extLst>
          </p:cNvPr>
          <p:cNvPicPr>
            <a:picLocks noChangeAspect="1"/>
          </p:cNvPicPr>
          <p:nvPr/>
        </p:nvPicPr>
        <p:blipFill rotWithShape="1">
          <a:blip r:embed="rId20"/>
          <a:srcRect l="25442" t="17754" r="21054" b="10083"/>
          <a:stretch/>
        </p:blipFill>
        <p:spPr>
          <a:xfrm>
            <a:off x="8735737" y="3828219"/>
            <a:ext cx="913578" cy="910823"/>
          </a:xfrm>
          <a:prstGeom prst="flowChartConnector">
            <a:avLst/>
          </a:prstGeom>
          <a:ln w="38100">
            <a:solidFill>
              <a:srgbClr val="FF8A77"/>
            </a:solidFill>
          </a:ln>
        </p:spPr>
      </p:pic>
      <p:pic>
        <p:nvPicPr>
          <p:cNvPr id="8" name="Picture 7">
            <a:extLst>
              <a:ext uri="{FF2B5EF4-FFF2-40B4-BE49-F238E27FC236}">
                <a16:creationId xmlns:a16="http://schemas.microsoft.com/office/drawing/2014/main" id="{530F002A-3FDD-9BD4-05D1-986C598B602D}"/>
              </a:ext>
            </a:extLst>
          </p:cNvPr>
          <p:cNvPicPr>
            <a:picLocks noChangeAspect="1"/>
          </p:cNvPicPr>
          <p:nvPr/>
        </p:nvPicPr>
        <p:blipFill rotWithShape="1">
          <a:blip r:embed="rId21"/>
          <a:srcRect l="26414" t="18395" r="25221" b="10175"/>
          <a:stretch/>
        </p:blipFill>
        <p:spPr>
          <a:xfrm>
            <a:off x="3907024" y="1699935"/>
            <a:ext cx="933013" cy="1000125"/>
          </a:xfrm>
          <a:prstGeom prst="ellipse">
            <a:avLst/>
          </a:prstGeom>
          <a:ln w="38100">
            <a:solidFill>
              <a:srgbClr val="7DFFD3"/>
            </a:solidFill>
          </a:ln>
        </p:spPr>
      </p:pic>
      <p:pic>
        <p:nvPicPr>
          <p:cNvPr id="14" name="Picture 13">
            <a:extLst>
              <a:ext uri="{FF2B5EF4-FFF2-40B4-BE49-F238E27FC236}">
                <a16:creationId xmlns:a16="http://schemas.microsoft.com/office/drawing/2014/main" id="{B1BCE3A6-D4A8-0E8C-69BE-A9E6D4F5BA78}"/>
              </a:ext>
            </a:extLst>
          </p:cNvPr>
          <p:cNvPicPr>
            <a:picLocks noChangeAspect="1"/>
          </p:cNvPicPr>
          <p:nvPr/>
        </p:nvPicPr>
        <p:blipFill rotWithShape="1">
          <a:blip r:embed="rId22"/>
          <a:srcRect t="6460" b="14593"/>
          <a:stretch/>
        </p:blipFill>
        <p:spPr>
          <a:xfrm>
            <a:off x="3887763" y="3875326"/>
            <a:ext cx="935669" cy="937495"/>
          </a:xfrm>
          <a:prstGeom prst="ellipse">
            <a:avLst/>
          </a:prstGeom>
          <a:ln w="38100">
            <a:solidFill>
              <a:srgbClr val="7DFFD3"/>
            </a:solidFill>
          </a:ln>
        </p:spPr>
      </p:pic>
      <p:pic>
        <p:nvPicPr>
          <p:cNvPr id="2" name="Picture 1" descr="A person in a suit and tie&#10;&#10;Description automatically generated">
            <a:extLst>
              <a:ext uri="{FF2B5EF4-FFF2-40B4-BE49-F238E27FC236}">
                <a16:creationId xmlns:a16="http://schemas.microsoft.com/office/drawing/2014/main" id="{5D55AC46-AE8D-784F-C93A-4AB973E3DC85}"/>
              </a:ext>
            </a:extLst>
          </p:cNvPr>
          <p:cNvPicPr>
            <a:picLocks noChangeAspect="1"/>
          </p:cNvPicPr>
          <p:nvPr/>
        </p:nvPicPr>
        <p:blipFill>
          <a:blip r:embed="rId23"/>
          <a:stretch>
            <a:fillRect/>
          </a:stretch>
        </p:blipFill>
        <p:spPr>
          <a:xfrm>
            <a:off x="6163039" y="2737653"/>
            <a:ext cx="1145744" cy="1114429"/>
          </a:xfrm>
          <a:prstGeom prst="ellipse">
            <a:avLst/>
          </a:prstGeom>
          <a:ln w="38100">
            <a:solidFill>
              <a:srgbClr val="FFF488"/>
            </a:solidFill>
            <a:prstDash val="solid"/>
          </a:ln>
          <a:effectLst>
            <a:softEdge rad="112500"/>
          </a:effectLst>
        </p:spPr>
      </p:pic>
      <p:pic>
        <p:nvPicPr>
          <p:cNvPr id="3" name="Picture 2" descr="A person with short hair wearing a floral shirt&#10;&#10;Description automatically generated">
            <a:extLst>
              <a:ext uri="{FF2B5EF4-FFF2-40B4-BE49-F238E27FC236}">
                <a16:creationId xmlns:a16="http://schemas.microsoft.com/office/drawing/2014/main" id="{A7F2FE3B-53F3-53AF-C023-04300C5F1857}"/>
              </a:ext>
            </a:extLst>
          </p:cNvPr>
          <p:cNvPicPr>
            <a:picLocks noChangeAspect="1"/>
          </p:cNvPicPr>
          <p:nvPr/>
        </p:nvPicPr>
        <p:blipFill>
          <a:blip r:embed="rId24"/>
          <a:stretch>
            <a:fillRect/>
          </a:stretch>
        </p:blipFill>
        <p:spPr>
          <a:xfrm>
            <a:off x="3871159" y="4921116"/>
            <a:ext cx="966362" cy="970306"/>
          </a:xfrm>
          <a:prstGeom prst="flowChartConnector">
            <a:avLst/>
          </a:prstGeom>
          <a:ln w="38100">
            <a:solidFill>
              <a:srgbClr val="7DFFD3"/>
            </a:solidFill>
          </a:ln>
        </p:spPr>
      </p:pic>
      <p:pic>
        <p:nvPicPr>
          <p:cNvPr id="5" name="Picture 4" descr="A person wearing glasses and a white shirt with cartoon animals on it&#10;&#10;Description automatically generated">
            <a:extLst>
              <a:ext uri="{FF2B5EF4-FFF2-40B4-BE49-F238E27FC236}">
                <a16:creationId xmlns:a16="http://schemas.microsoft.com/office/drawing/2014/main" id="{4154F7A3-75F6-2627-64E7-29C40BAB32B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5400000">
            <a:off x="6262269" y="1726461"/>
            <a:ext cx="941468" cy="1066731"/>
          </a:xfrm>
          <a:prstGeom prst="ellipse">
            <a:avLst/>
          </a:prstGeom>
          <a:ln w="38100">
            <a:solidFill>
              <a:srgbClr val="FFF488"/>
            </a:solidFill>
          </a:ln>
        </p:spPr>
      </p:pic>
      <p:pic>
        <p:nvPicPr>
          <p:cNvPr id="4" name="Picture 3" descr="A person wearing glasses and a black shirt&#10;&#10;Description automatically generated">
            <a:extLst>
              <a:ext uri="{FF2B5EF4-FFF2-40B4-BE49-F238E27FC236}">
                <a16:creationId xmlns:a16="http://schemas.microsoft.com/office/drawing/2014/main" id="{4D8C5859-6250-1B2B-1EC2-A926591D3FB2}"/>
              </a:ext>
            </a:extLst>
          </p:cNvPr>
          <p:cNvPicPr>
            <a:picLocks noChangeAspect="1"/>
          </p:cNvPicPr>
          <p:nvPr/>
        </p:nvPicPr>
        <p:blipFill>
          <a:blip r:embed="rId26"/>
          <a:stretch>
            <a:fillRect/>
          </a:stretch>
        </p:blipFill>
        <p:spPr>
          <a:xfrm>
            <a:off x="6321599" y="3863365"/>
            <a:ext cx="957980" cy="937104"/>
          </a:xfrm>
          <a:prstGeom prst="flowChartConnector">
            <a:avLst/>
          </a:prstGeom>
          <a:ln w="38100">
            <a:solidFill>
              <a:srgbClr val="FFF488"/>
            </a:solidFill>
          </a:ln>
        </p:spPr>
      </p:pic>
      <p:sp>
        <p:nvSpPr>
          <p:cNvPr id="9" name="Oval 8">
            <a:extLst>
              <a:ext uri="{FF2B5EF4-FFF2-40B4-BE49-F238E27FC236}">
                <a16:creationId xmlns:a16="http://schemas.microsoft.com/office/drawing/2014/main" id="{441E1112-FC8B-F665-30A2-676179375F6E}"/>
              </a:ext>
            </a:extLst>
          </p:cNvPr>
          <p:cNvSpPr/>
          <p:nvPr/>
        </p:nvSpPr>
        <p:spPr>
          <a:xfrm>
            <a:off x="3871159" y="2833376"/>
            <a:ext cx="968878" cy="933655"/>
          </a:xfrm>
          <a:prstGeom prst="ellipse">
            <a:avLst/>
          </a:prstGeom>
          <a:blipFill>
            <a:blip r:embed="rId27"/>
            <a:stretch>
              <a:fillRect/>
            </a:stretch>
          </a:blipFill>
          <a:ln w="38100">
            <a:solidFill>
              <a:srgbClr val="7DFF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640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Any questions?</a:t>
            </a:r>
          </a:p>
        </p:txBody>
      </p:sp>
    </p:spTree>
    <p:extLst>
      <p:ext uri="{BB962C8B-B14F-4D97-AF65-F5344CB8AC3E}">
        <p14:creationId xmlns:p14="http://schemas.microsoft.com/office/powerpoint/2010/main" val="1339148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 for attending</a:t>
            </a:r>
          </a:p>
        </p:txBody>
      </p:sp>
    </p:spTree>
    <p:extLst>
      <p:ext uri="{BB962C8B-B14F-4D97-AF65-F5344CB8AC3E}">
        <p14:creationId xmlns:p14="http://schemas.microsoft.com/office/powerpoint/2010/main" val="187601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OU commitment</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a:t>
            </a:r>
            <a:r>
              <a:rPr lang="en-US" sz="1800"/>
              <a:t>The Open University is committed to maintaining standards of professional conduct in all research activities. Central to the principles that guide research is that it must be conducted in accordance with the highest contemporary ethics standards.</a:t>
            </a:r>
            <a:r>
              <a:rPr lang="en-GB" sz="1800"/>
              <a:t>”</a:t>
            </a:r>
          </a:p>
          <a:p>
            <a:pPr marL="0" indent="0">
              <a:buNone/>
            </a:pPr>
            <a:endParaRPr lang="en-GB" sz="1800"/>
          </a:p>
          <a:p>
            <a:r>
              <a:rPr lang="en-GB" sz="1800"/>
              <a:t>…and is a requirement from funders, publishers, and insurers</a:t>
            </a:r>
          </a:p>
          <a:p>
            <a:pPr marL="0" indent="0">
              <a:buNone/>
            </a:pPr>
            <a:endParaRPr lang="en-GB" sz="18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967168" y="1662874"/>
            <a:ext cx="5244174" cy="4116714"/>
          </a:xfrm>
        </p:spPr>
        <p:txBody>
          <a:bodyPr/>
          <a:lstStyle/>
          <a:p>
            <a:pPr marL="0" indent="0">
              <a:buNone/>
            </a:pPr>
            <a:endParaRPr lang="en-GB" sz="1400">
              <a:hlinkClick r:id="rId3"/>
            </a:endParaRPr>
          </a:p>
          <a:p>
            <a:pPr marL="0" indent="0">
              <a:buNone/>
            </a:pPr>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r>
              <a:rPr lang="en-GB" sz="1400">
                <a:hlinkClick r:id="rId3"/>
              </a:rPr>
              <a:t>http://www.open.ac.uk/research/governance/ethics</a:t>
            </a:r>
            <a:endParaRPr lang="en-GB" sz="1400"/>
          </a:p>
          <a:p>
            <a:endParaRPr lang="en-GB" sz="1400"/>
          </a:p>
        </p:txBody>
      </p:sp>
      <p:pic>
        <p:nvPicPr>
          <p:cNvPr id="9" name="Picture 8" descr="A screenshot of a web page&#10;&#10;Description automatically generated with medium confidence">
            <a:extLst>
              <a:ext uri="{FF2B5EF4-FFF2-40B4-BE49-F238E27FC236}">
                <a16:creationId xmlns:a16="http://schemas.microsoft.com/office/drawing/2014/main" id="{898FCBF3-F8DF-59F2-81A9-23457ACA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238" y="1592648"/>
            <a:ext cx="5315130" cy="3497825"/>
          </a:xfrm>
          <a:prstGeom prst="rect">
            <a:avLst/>
          </a:prstGeom>
          <a:ln>
            <a:noFill/>
          </a:ln>
        </p:spPr>
      </p:pic>
    </p:spTree>
    <p:extLst>
      <p:ext uri="{BB962C8B-B14F-4D97-AF65-F5344CB8AC3E}">
        <p14:creationId xmlns:p14="http://schemas.microsoft.com/office/powerpoint/2010/main" val="242402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Contemporary ethics standards</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r>
              <a:rPr lang="en-GB"/>
              <a:t>British Psychological Society (BPS)</a:t>
            </a:r>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413915" y="1489435"/>
            <a:ext cx="5317582" cy="4290153"/>
          </a:xfrm>
        </p:spPr>
        <p:txBody>
          <a:bodyPr lIns="91440" tIns="45720" rIns="91440" bIns="45720" anchor="t">
            <a:noAutofit/>
          </a:bodyPr>
          <a:lstStyle/>
          <a:p>
            <a:pPr marL="0" indent="0" algn="r">
              <a:buNone/>
            </a:pP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marL="0" indent="0" algn="r">
              <a:buNone/>
            </a:pPr>
            <a:endParaRPr lang="en-GB" sz="1600">
              <a:hlinkClick r:id="" action="ppaction://noaction"/>
            </a:endParaRPr>
          </a:p>
          <a:p>
            <a:pPr marL="0" indent="0" algn="r">
              <a:buNone/>
            </a:pP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r>
              <a:rPr lang="en-GB" sz="1400">
                <a:latin typeface="Poppins"/>
                <a:cs typeface="Poppins"/>
                <a:hlinkClick r:id="rId3"/>
              </a:rPr>
              <a:t>BPS Code of Human Research Ethics | BPS - British Psychological Society</a:t>
            </a:r>
            <a:endParaRPr lang="en-GB"/>
          </a:p>
          <a:p>
            <a:pPr marL="0" indent="0">
              <a:buNone/>
            </a:pPr>
            <a:endParaRPr lang="en-GB" sz="14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869882" y="1489435"/>
            <a:ext cx="5341459" cy="4456397"/>
          </a:xfrm>
        </p:spPr>
        <p:txBody>
          <a:bodyPr/>
          <a:lstStyle/>
          <a:p>
            <a:r>
              <a:rPr lang="en-GB" sz="1800"/>
              <a:t>British Psychological Society gives four ethical principles:</a:t>
            </a:r>
          </a:p>
          <a:p>
            <a:pPr marL="914400" lvl="1" indent="-457200">
              <a:buFont typeface="+mj-lt"/>
              <a:buAutoNum type="arabicPeriod"/>
            </a:pPr>
            <a:r>
              <a:rPr lang="en-US" sz="1800"/>
              <a:t>Respect for the autonomy, privacy and dignity of individuals, groups and communities</a:t>
            </a:r>
            <a:r>
              <a:rPr lang="en-GB" sz="1800"/>
              <a:t> </a:t>
            </a:r>
          </a:p>
          <a:p>
            <a:pPr marL="914400" lvl="1" indent="-457200">
              <a:buFont typeface="+mj-lt"/>
              <a:buAutoNum type="arabicPeriod"/>
            </a:pPr>
            <a:r>
              <a:rPr lang="en-GB" sz="1800"/>
              <a:t>Scientific integrity</a:t>
            </a:r>
          </a:p>
          <a:p>
            <a:pPr marL="914400" lvl="1" indent="-457200">
              <a:buFont typeface="+mj-lt"/>
              <a:buAutoNum type="arabicPeriod"/>
            </a:pPr>
            <a:r>
              <a:rPr lang="en-GB" sz="1800"/>
              <a:t>Social responsibility</a:t>
            </a:r>
          </a:p>
          <a:p>
            <a:pPr marL="914400" lvl="1" indent="-457200">
              <a:buFont typeface="+mj-lt"/>
              <a:buAutoNum type="arabicPeriod"/>
            </a:pPr>
            <a:r>
              <a:rPr lang="en-GB" sz="1800"/>
              <a:t>Maximising benefit and minimising harm</a:t>
            </a:r>
          </a:p>
          <a:p>
            <a:endParaRPr lang="en-GB" sz="1400">
              <a:hlinkClick r:id="" action="ppaction://noaction"/>
            </a:endParaRPr>
          </a:p>
          <a:p>
            <a:pPr marL="0" indent="0">
              <a:buNone/>
            </a:pPr>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r>
              <a:rPr lang="en-GB" sz="1400">
                <a:hlinkClick r:id="rId4"/>
              </a:rPr>
              <a:t>https://www.bps.org.uk/news-and-policy/</a:t>
            </a:r>
            <a:br>
              <a:rPr lang="en-GB" sz="1400">
                <a:hlinkClick r:id="rId4"/>
              </a:rPr>
            </a:br>
            <a:r>
              <a:rPr lang="en-GB" sz="1400">
                <a:hlinkClick r:id="rId4"/>
              </a:rPr>
              <a:t>ethics-guidelines-internet-mediated-research</a:t>
            </a:r>
            <a:endParaRPr lang="en-GB" sz="1400"/>
          </a:p>
          <a:p>
            <a:pPr marL="0" indent="0">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p:txBody>
      </p:sp>
      <p:pic>
        <p:nvPicPr>
          <p:cNvPr id="3" name="Picture 4" descr="A picture containing background pattern&#10;&#10;Description automatically generated">
            <a:extLst>
              <a:ext uri="{FF2B5EF4-FFF2-40B4-BE49-F238E27FC236}">
                <a16:creationId xmlns:a16="http://schemas.microsoft.com/office/drawing/2014/main" id="{678A4F87-849A-A614-8539-F703957A4548}"/>
              </a:ext>
            </a:extLst>
          </p:cNvPr>
          <p:cNvPicPr>
            <a:picLocks noChangeAspect="1"/>
          </p:cNvPicPr>
          <p:nvPr/>
        </p:nvPicPr>
        <p:blipFill>
          <a:blip r:embed="rId5"/>
          <a:stretch>
            <a:fillRect/>
          </a:stretch>
        </p:blipFill>
        <p:spPr>
          <a:xfrm>
            <a:off x="1523082" y="1448385"/>
            <a:ext cx="2421522" cy="3373019"/>
          </a:xfrm>
          <a:prstGeom prst="rect">
            <a:avLst/>
          </a:prstGeom>
        </p:spPr>
      </p:pic>
    </p:spTree>
    <p:extLst>
      <p:ext uri="{BB962C8B-B14F-4D97-AF65-F5344CB8AC3E}">
        <p14:creationId xmlns:p14="http://schemas.microsoft.com/office/powerpoint/2010/main" val="179276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Further considerations (BPS)</a:t>
            </a:r>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413915" y="1119972"/>
            <a:ext cx="4922617" cy="4254461"/>
          </a:xfrm>
        </p:spPr>
        <p:txBody>
          <a:bodyPr/>
          <a:lstStyle/>
          <a:p>
            <a:r>
              <a:rPr lang="en-US" sz="1800" b="1"/>
              <a:t>Valid consent:</a:t>
            </a:r>
            <a:r>
              <a:rPr lang="en-US" sz="1800"/>
              <a:t> “Researchers should ensure that every person from whom data are gathered for the purposes of research consents freely and voluntarily to participation, having been given sufficient information to enable then to make an informed choice. …” (BPS 2021, page 12)</a:t>
            </a:r>
            <a:endParaRPr lang="en-GB" sz="1800"/>
          </a:p>
          <a:p>
            <a:r>
              <a:rPr lang="en-US" sz="1800" b="1"/>
              <a:t>Risk:</a:t>
            </a:r>
            <a:r>
              <a:rPr lang="en-US" sz="1800"/>
              <a:t> “Risk can be defined as the potential physical or psychological harm, discomfort or stress to human participants that a research project may generate. …” (BPS 2021, page 10)</a:t>
            </a:r>
          </a:p>
        </p:txBody>
      </p:sp>
      <p:sp>
        <p:nvSpPr>
          <p:cNvPr id="6" name="Content Placeholder 6">
            <a:extLst>
              <a:ext uri="{FF2B5EF4-FFF2-40B4-BE49-F238E27FC236}">
                <a16:creationId xmlns:a16="http://schemas.microsoft.com/office/drawing/2014/main" id="{5AD13E76-E81D-11E0-8A4C-ACDC0D1437CC}"/>
              </a:ext>
            </a:extLst>
          </p:cNvPr>
          <p:cNvSpPr txBox="1">
            <a:spLocks/>
          </p:cNvSpPr>
          <p:nvPr/>
        </p:nvSpPr>
        <p:spPr>
          <a:xfrm>
            <a:off x="6096000" y="1119971"/>
            <a:ext cx="5115341" cy="4254461"/>
          </a:xfrm>
          <a:prstGeom prst="rect">
            <a:avLst/>
          </a:prstGeom>
        </p:spPr>
        <p:txBody>
          <a:bodyPr lIns="91440" tIns="45720" rIns="91440" bIns="45720" anchor="t">
            <a:noAutofit/>
          </a:bodyPr>
          <a:lstStyle>
            <a:lvl1pPr marL="228600" indent="-228600" algn="l" defTabSz="914400" rtl="0" eaLnBrk="1" latinLnBrk="0" hangingPunct="1">
              <a:lnSpc>
                <a:spcPct val="110000"/>
              </a:lnSpc>
              <a:spcBef>
                <a:spcPts val="0"/>
              </a:spcBef>
              <a:spcAft>
                <a:spcPts val="600"/>
              </a:spcAft>
              <a:buFontTx/>
              <a:buBlip>
                <a:blip r:embed="rId3"/>
              </a:buBlip>
              <a:defRPr sz="1500" kern="1200">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Poppins"/>
                <a:cs typeface="Poppins"/>
              </a:rPr>
              <a:t>Confidentiality:</a:t>
            </a:r>
            <a:r>
              <a:rPr lang="en-US" sz="1800">
                <a:latin typeface="Poppins"/>
                <a:cs typeface="Poppins"/>
              </a:rPr>
              <a:t> “</a:t>
            </a:r>
            <a:r>
              <a:rPr lang="en-GB" sz="1800">
                <a:latin typeface="Poppins"/>
                <a:cs typeface="Poppins"/>
              </a:rPr>
              <a:t>Subject to the requirements of legislation, including the Data Protection Act (2018), information obtained from and about a participant during an investigation is confidential unless otherwise agreed in advance.</a:t>
            </a:r>
            <a:r>
              <a:rPr lang="en-US" sz="1800">
                <a:latin typeface="Poppins"/>
                <a:cs typeface="Poppins"/>
              </a:rPr>
              <a:t>” (BPS 2021, page 21)</a:t>
            </a:r>
          </a:p>
          <a:p>
            <a:r>
              <a:rPr lang="en-GB" sz="1800" b="1">
                <a:latin typeface="Poppins"/>
                <a:cs typeface="Poppins"/>
              </a:rPr>
              <a:t>Research with individuals in a dependent or unequal relationship:  </a:t>
            </a:r>
            <a:r>
              <a:rPr lang="en-GB" sz="1800">
                <a:latin typeface="Poppins"/>
                <a:cs typeface="Poppins"/>
              </a:rPr>
              <a:t>“Researchers should be particularly diligent in establishing the valid consent of any person who is in a dependent or unequal relationship to them (e.g. student or client) because of the increased risk of consent being given under perceived coercion or obligation.” (BPS 2021, page 24)</a:t>
            </a:r>
            <a:endParaRPr lang="en-US" sz="1800">
              <a:latin typeface="Poppins"/>
              <a:cs typeface="Poppins"/>
            </a:endParaRPr>
          </a:p>
        </p:txBody>
      </p:sp>
    </p:spTree>
    <p:extLst>
      <p:ext uri="{BB962C8B-B14F-4D97-AF65-F5344CB8AC3E}">
        <p14:creationId xmlns:p14="http://schemas.microsoft.com/office/powerpoint/2010/main" val="24496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Project workflow</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980659" y="1676669"/>
            <a:ext cx="9794178" cy="3447410"/>
          </a:xfrm>
        </p:spPr>
        <p:txBody>
          <a:bodyPr/>
          <a:lstStyle/>
          <a:p>
            <a:pPr marL="514350" indent="-514350">
              <a:buFont typeface="+mj-lt"/>
              <a:buAutoNum type="arabicPeriod"/>
            </a:pPr>
            <a:r>
              <a:rPr lang="en-GB" sz="1800"/>
              <a:t>Research design</a:t>
            </a:r>
          </a:p>
          <a:p>
            <a:pPr marL="514350" indent="-514350">
              <a:buFont typeface="+mj-lt"/>
              <a:buAutoNum type="arabicPeriod"/>
            </a:pPr>
            <a:r>
              <a:rPr lang="en-GB" sz="1800"/>
              <a:t>Data management planning</a:t>
            </a:r>
          </a:p>
          <a:p>
            <a:pPr marL="514350" indent="-514350">
              <a:buFont typeface="+mj-lt"/>
              <a:buAutoNum type="arabicPeriod"/>
            </a:pPr>
            <a:r>
              <a:rPr lang="en-GB" sz="1800"/>
              <a:t>Approvals</a:t>
            </a:r>
          </a:p>
          <a:p>
            <a:pPr lvl="1"/>
            <a:r>
              <a:rPr lang="en-GB" sz="1800"/>
              <a:t>Data Protection (GDPR)</a:t>
            </a:r>
          </a:p>
          <a:p>
            <a:pPr lvl="1"/>
            <a:r>
              <a:rPr lang="en-US" sz="1800"/>
              <a:t>Human Research Ethics Committee (HREC)</a:t>
            </a:r>
          </a:p>
          <a:p>
            <a:pPr lvl="1"/>
            <a:r>
              <a:rPr lang="en-US" sz="1800"/>
              <a:t>Student Research Project Panel (SRPP)</a:t>
            </a:r>
          </a:p>
          <a:p>
            <a:pPr lvl="1"/>
            <a:r>
              <a:rPr lang="en-US" sz="1800"/>
              <a:t>Staff Survey Project Panel (SSPP)</a:t>
            </a:r>
            <a:endParaRPr lang="en-GB" sz="1800"/>
          </a:p>
          <a:p>
            <a:pPr marL="514350" indent="-514350">
              <a:buFont typeface="+mj-lt"/>
              <a:buAutoNum type="arabicPeriod"/>
            </a:pPr>
            <a:r>
              <a:rPr lang="en-US" sz="1800"/>
              <a:t>Data collection</a:t>
            </a:r>
          </a:p>
          <a:p>
            <a:pPr marL="514350" indent="-514350">
              <a:buFont typeface="+mj-lt"/>
              <a:buAutoNum type="arabicPeriod"/>
            </a:pPr>
            <a:r>
              <a:rPr lang="en-US" sz="1800"/>
              <a:t>Data storage </a:t>
            </a:r>
          </a:p>
          <a:p>
            <a:pPr marL="514350" indent="-514350">
              <a:buFont typeface="+mj-lt"/>
              <a:buAutoNum type="arabicPeriod"/>
            </a:pPr>
            <a:r>
              <a:rPr lang="en-US" sz="1800"/>
              <a:t>Data deletion/</a:t>
            </a:r>
            <a:r>
              <a:rPr lang="en-US" sz="1800" err="1"/>
              <a:t>anonymisation</a:t>
            </a:r>
            <a:r>
              <a:rPr lang="en-US" sz="1800"/>
              <a:t>/archiving </a:t>
            </a:r>
            <a:endParaRPr lang="en-GB" sz="1800"/>
          </a:p>
        </p:txBody>
      </p:sp>
    </p:spTree>
    <p:extLst>
      <p:ext uri="{BB962C8B-B14F-4D97-AF65-F5344CB8AC3E}">
        <p14:creationId xmlns:p14="http://schemas.microsoft.com/office/powerpoint/2010/main" val="80180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Research design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980660" y="1558222"/>
            <a:ext cx="4922617" cy="3447410"/>
          </a:xfrm>
        </p:spPr>
        <p:txBody>
          <a:bodyPr/>
          <a:lstStyle/>
          <a:p>
            <a:r>
              <a:rPr lang="en-GB" sz="1800"/>
              <a:t>Work out what you are going to do </a:t>
            </a:r>
            <a:r>
              <a:rPr lang="en-GB" sz="1800" i="1"/>
              <a:t>before seeking approval to do it</a:t>
            </a:r>
          </a:p>
          <a:p>
            <a:pPr lvl="1"/>
            <a:r>
              <a:rPr lang="en-GB" sz="1800"/>
              <a:t>What has been done before in your area that you can build on?</a:t>
            </a:r>
          </a:p>
          <a:p>
            <a:pPr lvl="1"/>
            <a:r>
              <a:rPr lang="en-GB" sz="1800"/>
              <a:t>What new data do you need to collect for your study?</a:t>
            </a:r>
          </a:p>
          <a:p>
            <a:pPr lvl="1"/>
            <a:r>
              <a:rPr lang="en-GB" sz="1800"/>
              <a:t>How will you go about collecting, analysing and presenting the data?</a:t>
            </a:r>
          </a:p>
          <a:p>
            <a:pPr lvl="1"/>
            <a:r>
              <a:rPr lang="en-GB" sz="1800"/>
              <a:t>How will you manage participants’ anonymity/identity?</a:t>
            </a:r>
          </a:p>
        </p:txBody>
      </p:sp>
      <p:pic>
        <p:nvPicPr>
          <p:cNvPr id="6" name="Content Placeholder 5" descr="A magnifying glass over a book&#10;&#10;Description automatically generated">
            <a:extLst>
              <a:ext uri="{FF2B5EF4-FFF2-40B4-BE49-F238E27FC236}">
                <a16:creationId xmlns:a16="http://schemas.microsoft.com/office/drawing/2014/main" id="{9CF01151-7F03-3221-F2E7-04A3CA949DC6}"/>
              </a:ext>
            </a:extLst>
          </p:cNvPr>
          <p:cNvPicPr>
            <a:picLocks noGrp="1" noChangeAspect="1"/>
          </p:cNvPicPr>
          <p:nvPr>
            <p:ph sz="half" idx="18"/>
          </p:nvPr>
        </p:nvPicPr>
        <p:blipFill>
          <a:blip r:embed="rId3">
            <a:extLst>
              <a:ext uri="{28A0092B-C50C-407E-A947-70E740481C1C}">
                <a14:useLocalDpi xmlns:a14="http://schemas.microsoft.com/office/drawing/2010/main" val="0"/>
              </a:ext>
            </a:extLst>
          </a:blip>
          <a:stretch>
            <a:fillRect/>
          </a:stretch>
        </p:blipFill>
        <p:spPr>
          <a:xfrm>
            <a:off x="6288725" y="1558222"/>
            <a:ext cx="4759489" cy="3506992"/>
          </a:xfrm>
          <a:ln w="3175">
            <a:solidFill>
              <a:schemeClr val="tx1"/>
            </a:solidFill>
          </a:ln>
        </p:spPr>
      </p:pic>
    </p:spTree>
    <p:extLst>
      <p:ext uri="{BB962C8B-B14F-4D97-AF65-F5344CB8AC3E}">
        <p14:creationId xmlns:p14="http://schemas.microsoft.com/office/powerpoint/2010/main" val="368851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management planning</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575035" y="1586503"/>
            <a:ext cx="5237593" cy="3701934"/>
          </a:xfrm>
        </p:spPr>
        <p:txBody>
          <a:bodyPr/>
          <a:lstStyle/>
          <a:p>
            <a:r>
              <a:rPr lang="en-GB" sz="1600"/>
              <a:t>Think through what data you need to collect and </a:t>
            </a:r>
            <a:r>
              <a:rPr lang="en-GB" sz="1600" i="1"/>
              <a:t>how you will look after it</a:t>
            </a:r>
            <a:endParaRPr lang="en-GB" sz="1600"/>
          </a:p>
          <a:p>
            <a:pPr lvl="1"/>
            <a:r>
              <a:rPr lang="en-GB" sz="1600"/>
              <a:t>What data do you need to collect?</a:t>
            </a:r>
          </a:p>
          <a:p>
            <a:pPr lvl="1"/>
            <a:r>
              <a:rPr lang="en-GB" sz="1600"/>
              <a:t>Do you have to store any personal data?</a:t>
            </a:r>
          </a:p>
          <a:p>
            <a:pPr lvl="1"/>
            <a:r>
              <a:rPr lang="en-GB" sz="1600"/>
              <a:t>How will you store the data securely?</a:t>
            </a:r>
          </a:p>
          <a:p>
            <a:pPr lvl="1"/>
            <a:r>
              <a:rPr lang="en-GB" sz="1600"/>
              <a:t>Would the data be of use to anyone else?</a:t>
            </a:r>
          </a:p>
          <a:p>
            <a:pPr lvl="1"/>
            <a:r>
              <a:rPr lang="en-GB" sz="1600"/>
              <a:t>When will the data no longer be needed?</a:t>
            </a:r>
          </a:p>
          <a:p>
            <a:r>
              <a:rPr lang="en-GB" sz="1600"/>
              <a:t>More info</a:t>
            </a:r>
          </a:p>
          <a:p>
            <a:pPr lvl="1"/>
            <a:r>
              <a:rPr lang="en-GB" sz="1600">
                <a:hlinkClick r:id="rId3"/>
              </a:rPr>
              <a:t>OU Research Data Management Policy</a:t>
            </a:r>
            <a:endParaRPr lang="en-GB" sz="1600"/>
          </a:p>
          <a:p>
            <a:pPr lvl="1"/>
            <a:r>
              <a:rPr lang="en-GB" sz="1600">
                <a:hlinkClick r:id="rId4"/>
              </a:rPr>
              <a:t>Library Research Data Management pages</a:t>
            </a:r>
            <a:endParaRPr lang="en-GB" sz="1600"/>
          </a:p>
          <a:p>
            <a:pPr lvl="1"/>
            <a:r>
              <a:rPr lang="en-GB" sz="1600"/>
              <a:t>Data storage for OU research projects comparison table </a:t>
            </a:r>
            <a:r>
              <a:rPr lang="en-GB" sz="1600">
                <a:hlinkClick r:id="rId5"/>
              </a:rPr>
              <a:t>PDF</a:t>
            </a:r>
            <a:r>
              <a:rPr lang="en-GB" sz="1600"/>
              <a:t> | </a:t>
            </a:r>
            <a:r>
              <a:rPr lang="en-GB" sz="1600">
                <a:hlinkClick r:id="rId6"/>
              </a:rPr>
              <a:t>Word</a:t>
            </a:r>
            <a:endParaRPr lang="en-GB" sz="1600"/>
          </a:p>
        </p:txBody>
      </p:sp>
      <p:pic>
        <p:nvPicPr>
          <p:cNvPr id="6" name="Content Placeholder 5">
            <a:extLst>
              <a:ext uri="{FF2B5EF4-FFF2-40B4-BE49-F238E27FC236}">
                <a16:creationId xmlns:a16="http://schemas.microsoft.com/office/drawing/2014/main" id="{9CF01151-7F03-3221-F2E7-04A3CA949DC6}"/>
              </a:ext>
            </a:extLst>
          </p:cNvPr>
          <p:cNvPicPr>
            <a:picLocks noGrp="1" noChangeAspect="1"/>
          </p:cNvPicPr>
          <p:nvPr>
            <p:ph sz="half" idx="18"/>
          </p:nvPr>
        </p:nvPicPr>
        <p:blipFill>
          <a:blip r:embed="rId7">
            <a:extLst>
              <a:ext uri="{28A0092B-C50C-407E-A947-70E740481C1C}">
                <a14:useLocalDpi xmlns:a14="http://schemas.microsoft.com/office/drawing/2010/main" val="0"/>
              </a:ext>
            </a:extLst>
          </a:blip>
          <a:srcRect/>
          <a:stretch/>
        </p:blipFill>
        <p:spPr>
          <a:xfrm>
            <a:off x="6379374" y="1586503"/>
            <a:ext cx="4597896" cy="3980587"/>
          </a:xfrm>
        </p:spPr>
      </p:pic>
    </p:spTree>
    <p:extLst>
      <p:ext uri="{BB962C8B-B14F-4D97-AF65-F5344CB8AC3E}">
        <p14:creationId xmlns:p14="http://schemas.microsoft.com/office/powerpoint/2010/main" val="903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1_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7.xml><?xml version="1.0" encoding="utf-8"?>
<a:theme xmlns:a="http://schemas.openxmlformats.org/drawingml/2006/main" name="1_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8.xml><?xml version="1.0" encoding="utf-8"?>
<a:theme xmlns:a="http://schemas.openxmlformats.org/drawingml/2006/main" name="1_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8" ma:contentTypeDescription="Create a new document." ma:contentTypeScope="" ma:versionID="4508caa27cf04657119f100ab65000b4">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0781e0e2b420a85e080fbf5b3bac195f"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7197fb12-7609-4665-ab28-2c56dc6efc6c"/>
    <ds:schemaRef ds:uri="b09089af-d965-4a35-adc6-c1557f4ef19b"/>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A297C2-D871-4916-8E82-7BBF064188EA}">
  <ds:schemaRefs>
    <ds:schemaRef ds:uri="7197fb12-7609-4665-ab28-2c56dc6efc6c"/>
    <ds:schemaRef ds:uri="b09089af-d965-4a35-adc6-c1557f4ef19b"/>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3250</Words>
  <Application>Microsoft Office PowerPoint</Application>
  <PresentationFormat>Widescreen</PresentationFormat>
  <Paragraphs>428</Paragraphs>
  <Slides>37</Slides>
  <Notes>27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37</vt:i4>
      </vt:variant>
    </vt:vector>
  </HeadingPairs>
  <TitlesOfParts>
    <vt:vector size="49" baseType="lpstr">
      <vt:lpstr>Arial</vt:lpstr>
      <vt:lpstr>Calibri</vt:lpstr>
      <vt:lpstr>Poppins</vt:lpstr>
      <vt:lpstr>Poppins SemiBold</vt:lpstr>
      <vt:lpstr>Covers</vt:lpstr>
      <vt:lpstr>Contents Slides</vt:lpstr>
      <vt:lpstr>Chapter Headings / Dividers</vt:lpstr>
      <vt:lpstr>Slide Options</vt:lpstr>
      <vt:lpstr>End Slides</vt:lpstr>
      <vt:lpstr>1_Covers</vt:lpstr>
      <vt:lpstr>1_Chapter Headings / Dividers</vt:lpstr>
      <vt:lpstr>1_Slide Options</vt:lpstr>
      <vt:lpstr>Intro Slide Title 1</vt:lpstr>
      <vt:lpstr>PowerPoint Presentation</vt:lpstr>
      <vt:lpstr>Slide Title 26</vt:lpstr>
      <vt:lpstr>Slide Title 26</vt:lpstr>
      <vt:lpstr>Slide Title 26</vt:lpstr>
      <vt:lpstr>Slide Title 26</vt:lpstr>
      <vt:lpstr>Slide Title 26</vt:lpstr>
      <vt:lpstr>Slide Title 26</vt:lpstr>
      <vt:lpstr>Slide Title 26</vt:lpstr>
      <vt:lpstr>Slide Title 26</vt:lpstr>
      <vt:lpstr>PowerPoint Presentation</vt:lpstr>
      <vt:lpstr>PowerPoint Presentation</vt:lpstr>
      <vt:lpstr>Slide Title 26</vt:lpstr>
      <vt:lpstr>Slide Title 26</vt:lpstr>
      <vt:lpstr>PowerPoint Presentation</vt:lpstr>
      <vt:lpstr>Slide Title 2</vt:lpstr>
      <vt:lpstr>PowerPoint Presentation</vt:lpstr>
      <vt:lpstr>Slide Title 11</vt:lpstr>
      <vt:lpstr>PowerPoint Presentation</vt:lpstr>
      <vt:lpstr>PowerPoint Presentation</vt:lpstr>
      <vt:lpstr>Slide Title 11</vt:lpstr>
      <vt:lpstr>Slide Title 5</vt:lpstr>
      <vt:lpstr>PowerPoint Presentation</vt:lpstr>
      <vt:lpstr>PowerPoint Presentation</vt:lpstr>
      <vt:lpstr>Slide Title 5</vt:lpstr>
      <vt:lpstr>PowerPoint Presentation</vt:lpstr>
      <vt:lpstr>Slide Title 2</vt:lpstr>
      <vt:lpstr>Slide Title 11</vt:lpstr>
      <vt:lpstr>Slide Title 11</vt:lpstr>
      <vt:lpstr>PowerPoint Presentation</vt:lpstr>
      <vt:lpstr>PowerPoint Presentation</vt:lpstr>
      <vt:lpstr>Slide Title 26</vt:lpstr>
      <vt:lpstr>Slide Title 4</vt:lpstr>
      <vt:lpstr>PowerPoint Presentation</vt:lpstr>
      <vt:lpstr>Slide Title 30</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212</cp:revision>
  <dcterms:created xsi:type="dcterms:W3CDTF">2022-10-21T14:33:01Z</dcterms:created>
  <dcterms:modified xsi:type="dcterms:W3CDTF">2025-06-02T11:26:44Z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