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Lst>
  <p:notesMasterIdLst>
    <p:notesMasterId r:id="rId27"/>
  </p:notesMasterIdLst>
  <p:handoutMasterIdLst>
    <p:handoutMasterId r:id="rId28"/>
  </p:handoutMasterIdLst>
  <p:sldIdLst>
    <p:sldId id="256" r:id="rId9"/>
    <p:sldId id="333" r:id="rId10"/>
    <p:sldId id="334" r:id="rId11"/>
    <p:sldId id="335" r:id="rId12"/>
    <p:sldId id="337" r:id="rId13"/>
    <p:sldId id="338" r:id="rId14"/>
    <p:sldId id="339" r:id="rId15"/>
    <p:sldId id="340" r:id="rId16"/>
    <p:sldId id="341" r:id="rId17"/>
    <p:sldId id="346" r:id="rId18"/>
    <p:sldId id="342" r:id="rId19"/>
    <p:sldId id="347" r:id="rId20"/>
    <p:sldId id="348" r:id="rId21"/>
    <p:sldId id="350" r:id="rId22"/>
    <p:sldId id="304" r:id="rId23"/>
    <p:sldId id="349" r:id="rId24"/>
    <p:sldId id="345" r:id="rId25"/>
    <p:sldId id="318"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45"/>
    <a:srgbClr val="FFD7FD"/>
    <a:srgbClr val="FF8A76"/>
    <a:srgbClr val="FFB4FF"/>
    <a:srgbClr val="D6FFF2"/>
    <a:srgbClr val="CAD2FF"/>
    <a:srgbClr val="FEE3E9"/>
    <a:srgbClr val="4F9AE9"/>
    <a:srgbClr val="8AFFD7"/>
    <a:srgbClr val="BA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38369" autoAdjust="0"/>
  </p:normalViewPr>
  <p:slideViewPr>
    <p:cSldViewPr snapToGrid="0">
      <p:cViewPr varScale="1">
        <p:scale>
          <a:sx n="31" d="100"/>
          <a:sy n="31" d="100"/>
        </p:scale>
        <p:origin x="2645" y="6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h26465\AppData\Local\Microsoft\Windows\INetCache\Content.Outlook\YLO003PW\AikenHutton-PrintPacks-resul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h26465\AppData\Local\Microsoft\Windows\INetCache\Content.Outlook\YLO003PW\AikenHutton-PrintPacks-resul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First</a:t>
            </a:r>
            <a:r>
              <a:rPr lang="en-GB" b="1" baseline="0"/>
              <a:t> assignment submission rates and mean scores for 2019-2020</a:t>
            </a:r>
            <a:endParaRPr lang="en-GB"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GB"/>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Results!$I$5</c:f>
              <c:strCache>
                <c:ptCount val="1"/>
                <c:pt idx="0">
                  <c:v>Submitted</c:v>
                </c:pt>
              </c:strCache>
            </c:strRef>
          </c:tx>
          <c:spPr>
            <a:solidFill>
              <a:schemeClr val="accent1"/>
            </a:solidFill>
            <a:ln>
              <a:noFill/>
            </a:ln>
            <a:effectLst/>
            <a:sp3d/>
          </c:spPr>
          <c:invertIfNegative val="0"/>
          <c:cat>
            <c:strRef>
              <c:f>Results!$J$4:$L$4</c:f>
              <c:strCache>
                <c:ptCount val="3"/>
                <c:pt idx="0">
                  <c:v>SiSE</c:v>
                </c:pt>
                <c:pt idx="1">
                  <c:v>Print pack</c:v>
                </c:pt>
                <c:pt idx="2">
                  <c:v>All</c:v>
                </c:pt>
              </c:strCache>
            </c:strRef>
          </c:cat>
          <c:val>
            <c:numRef>
              <c:f>Results!$J$5:$L$5</c:f>
              <c:numCache>
                <c:formatCode>General</c:formatCode>
                <c:ptCount val="3"/>
                <c:pt idx="0">
                  <c:v>100</c:v>
                </c:pt>
                <c:pt idx="1">
                  <c:v>65.7</c:v>
                </c:pt>
                <c:pt idx="2">
                  <c:v>77.099999999999994</c:v>
                </c:pt>
              </c:numCache>
            </c:numRef>
          </c:val>
          <c:extLst>
            <c:ext xmlns:c16="http://schemas.microsoft.com/office/drawing/2014/chart" uri="{C3380CC4-5D6E-409C-BE32-E72D297353CC}">
              <c16:uniqueId val="{00000000-4B9D-4CF6-A904-1C26ECAAC7D6}"/>
            </c:ext>
          </c:extLst>
        </c:ser>
        <c:ser>
          <c:idx val="1"/>
          <c:order val="1"/>
          <c:tx>
            <c:strRef>
              <c:f>Results!$I$6</c:f>
              <c:strCache>
                <c:ptCount val="1"/>
                <c:pt idx="0">
                  <c:v>Score</c:v>
                </c:pt>
              </c:strCache>
            </c:strRef>
          </c:tx>
          <c:spPr>
            <a:solidFill>
              <a:schemeClr val="accent2"/>
            </a:solidFill>
            <a:ln>
              <a:noFill/>
            </a:ln>
            <a:effectLst/>
            <a:sp3d/>
          </c:spPr>
          <c:invertIfNegative val="0"/>
          <c:cat>
            <c:strRef>
              <c:f>Results!$J$4:$L$4</c:f>
              <c:strCache>
                <c:ptCount val="3"/>
                <c:pt idx="0">
                  <c:v>SiSE</c:v>
                </c:pt>
                <c:pt idx="1">
                  <c:v>Print pack</c:v>
                </c:pt>
                <c:pt idx="2">
                  <c:v>All</c:v>
                </c:pt>
              </c:strCache>
            </c:strRef>
          </c:cat>
          <c:val>
            <c:numRef>
              <c:f>Results!$J$6:$L$6</c:f>
              <c:numCache>
                <c:formatCode>General</c:formatCode>
                <c:ptCount val="3"/>
                <c:pt idx="0">
                  <c:v>76.8</c:v>
                </c:pt>
                <c:pt idx="1">
                  <c:v>58.3</c:v>
                </c:pt>
                <c:pt idx="2">
                  <c:v>58.1</c:v>
                </c:pt>
              </c:numCache>
            </c:numRef>
          </c:val>
          <c:extLst>
            <c:ext xmlns:c16="http://schemas.microsoft.com/office/drawing/2014/chart" uri="{C3380CC4-5D6E-409C-BE32-E72D297353CC}">
              <c16:uniqueId val="{00000001-4B9D-4CF6-A904-1C26ECAAC7D6}"/>
            </c:ext>
          </c:extLst>
        </c:ser>
        <c:dLbls>
          <c:showLegendKey val="0"/>
          <c:showVal val="0"/>
          <c:showCatName val="0"/>
          <c:showSerName val="0"/>
          <c:showPercent val="0"/>
          <c:showBubbleSize val="0"/>
        </c:dLbls>
        <c:gapWidth val="150"/>
        <c:shape val="box"/>
        <c:axId val="662093512"/>
        <c:axId val="662089904"/>
        <c:axId val="0"/>
      </c:bar3DChart>
      <c:catAx>
        <c:axId val="6620935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2019-2020 student group</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2089904"/>
        <c:crosses val="autoZero"/>
        <c:auto val="1"/>
        <c:lblAlgn val="ctr"/>
        <c:lblOffset val="100"/>
        <c:noMultiLvlLbl val="0"/>
      </c:catAx>
      <c:valAx>
        <c:axId val="662089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2093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baseline="0" dirty="0">
                <a:effectLst/>
              </a:rPr>
              <a:t>First assignment submission rates and mean scores for 2020-2021</a:t>
            </a:r>
            <a:endParaRPr lang="en-GB" sz="1400" b="1"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Results!$Q$5</c:f>
              <c:strCache>
                <c:ptCount val="1"/>
                <c:pt idx="0">
                  <c:v>Submitted</c:v>
                </c:pt>
              </c:strCache>
            </c:strRef>
          </c:tx>
          <c:spPr>
            <a:solidFill>
              <a:schemeClr val="accent1"/>
            </a:solidFill>
            <a:ln>
              <a:noFill/>
            </a:ln>
            <a:effectLst/>
            <a:sp3d/>
          </c:spPr>
          <c:invertIfNegative val="0"/>
          <c:cat>
            <c:strRef>
              <c:f>Results!$R$4:$T$4</c:f>
              <c:strCache>
                <c:ptCount val="3"/>
                <c:pt idx="0">
                  <c:v>SiSE</c:v>
                </c:pt>
                <c:pt idx="1">
                  <c:v>Print pack</c:v>
                </c:pt>
                <c:pt idx="2">
                  <c:v>All</c:v>
                </c:pt>
              </c:strCache>
            </c:strRef>
          </c:cat>
          <c:val>
            <c:numRef>
              <c:f>Results!$R$5:$T$5</c:f>
              <c:numCache>
                <c:formatCode>General</c:formatCode>
                <c:ptCount val="3"/>
                <c:pt idx="0">
                  <c:v>92.9</c:v>
                </c:pt>
                <c:pt idx="1">
                  <c:v>76.2</c:v>
                </c:pt>
                <c:pt idx="2">
                  <c:v>82.4</c:v>
                </c:pt>
              </c:numCache>
            </c:numRef>
          </c:val>
          <c:extLst>
            <c:ext xmlns:c16="http://schemas.microsoft.com/office/drawing/2014/chart" uri="{C3380CC4-5D6E-409C-BE32-E72D297353CC}">
              <c16:uniqueId val="{00000000-F68E-4C50-A5BD-B4F7EC130245}"/>
            </c:ext>
          </c:extLst>
        </c:ser>
        <c:ser>
          <c:idx val="1"/>
          <c:order val="1"/>
          <c:tx>
            <c:strRef>
              <c:f>Results!$Q$6</c:f>
              <c:strCache>
                <c:ptCount val="1"/>
                <c:pt idx="0">
                  <c:v>Score</c:v>
                </c:pt>
              </c:strCache>
            </c:strRef>
          </c:tx>
          <c:spPr>
            <a:solidFill>
              <a:schemeClr val="accent2"/>
            </a:solidFill>
            <a:ln>
              <a:noFill/>
            </a:ln>
            <a:effectLst/>
            <a:sp3d/>
          </c:spPr>
          <c:invertIfNegative val="0"/>
          <c:cat>
            <c:strRef>
              <c:f>Results!$R$4:$T$4</c:f>
              <c:strCache>
                <c:ptCount val="3"/>
                <c:pt idx="0">
                  <c:v>SiSE</c:v>
                </c:pt>
                <c:pt idx="1">
                  <c:v>Print pack</c:v>
                </c:pt>
                <c:pt idx="2">
                  <c:v>All</c:v>
                </c:pt>
              </c:strCache>
            </c:strRef>
          </c:cat>
          <c:val>
            <c:numRef>
              <c:f>Results!$R$6:$T$6</c:f>
              <c:numCache>
                <c:formatCode>General</c:formatCode>
                <c:ptCount val="3"/>
                <c:pt idx="0">
                  <c:v>70.900000000000006</c:v>
                </c:pt>
                <c:pt idx="1">
                  <c:v>53.1</c:v>
                </c:pt>
                <c:pt idx="2">
                  <c:v>62.3</c:v>
                </c:pt>
              </c:numCache>
            </c:numRef>
          </c:val>
          <c:extLst>
            <c:ext xmlns:c16="http://schemas.microsoft.com/office/drawing/2014/chart" uri="{C3380CC4-5D6E-409C-BE32-E72D297353CC}">
              <c16:uniqueId val="{00000001-F68E-4C50-A5BD-B4F7EC130245}"/>
            </c:ext>
          </c:extLst>
        </c:ser>
        <c:dLbls>
          <c:showLegendKey val="0"/>
          <c:showVal val="0"/>
          <c:showCatName val="0"/>
          <c:showSerName val="0"/>
          <c:showPercent val="0"/>
          <c:showBubbleSize val="0"/>
        </c:dLbls>
        <c:gapWidth val="150"/>
        <c:shape val="box"/>
        <c:axId val="333770680"/>
        <c:axId val="430860448"/>
        <c:axId val="0"/>
      </c:bar3DChart>
      <c:catAx>
        <c:axId val="3337706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2020-2021 student group</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0860448"/>
        <c:crosses val="autoZero"/>
        <c:auto val="1"/>
        <c:lblAlgn val="ctr"/>
        <c:lblOffset val="100"/>
        <c:noMultiLvlLbl val="0"/>
      </c:catAx>
      <c:valAx>
        <c:axId val="430860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3770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dirty="0"/>
              <a:t>Time using print packs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 of respondents</c:v>
                </c:pt>
              </c:strCache>
            </c:strRef>
          </c:tx>
          <c:spPr>
            <a:solidFill>
              <a:schemeClr val="accent1"/>
            </a:solidFill>
            <a:ln>
              <a:noFill/>
            </a:ln>
            <a:effectLst/>
            <a:sp3d/>
          </c:spPr>
          <c:invertIfNegative val="0"/>
          <c:cat>
            <c:strRef>
              <c:f>Sheet1!$A$2:$A$7</c:f>
              <c:strCache>
                <c:ptCount val="6"/>
                <c:pt idx="0">
                  <c:v>100</c:v>
                </c:pt>
                <c:pt idx="1">
                  <c:v>75-99</c:v>
                </c:pt>
                <c:pt idx="2">
                  <c:v>50-74</c:v>
                </c:pt>
                <c:pt idx="3">
                  <c:v>25-49</c:v>
                </c:pt>
                <c:pt idx="4">
                  <c:v>1-24</c:v>
                </c:pt>
                <c:pt idx="5">
                  <c:v>0</c:v>
                </c:pt>
              </c:strCache>
            </c:strRef>
          </c:cat>
          <c:val>
            <c:numRef>
              <c:f>Sheet1!$B$2:$B$7</c:f>
              <c:numCache>
                <c:formatCode>General</c:formatCode>
                <c:ptCount val="6"/>
                <c:pt idx="0">
                  <c:v>0</c:v>
                </c:pt>
                <c:pt idx="1">
                  <c:v>61.5</c:v>
                </c:pt>
                <c:pt idx="2">
                  <c:v>23.1</c:v>
                </c:pt>
                <c:pt idx="3">
                  <c:v>7.7</c:v>
                </c:pt>
                <c:pt idx="4">
                  <c:v>0</c:v>
                </c:pt>
                <c:pt idx="5">
                  <c:v>7.7</c:v>
                </c:pt>
              </c:numCache>
            </c:numRef>
          </c:val>
          <c:extLst>
            <c:ext xmlns:c16="http://schemas.microsoft.com/office/drawing/2014/chart" uri="{C3380CC4-5D6E-409C-BE32-E72D297353CC}">
              <c16:uniqueId val="{00000000-E7B6-4D51-8700-12E26ED64983}"/>
            </c:ext>
          </c:extLst>
        </c:ser>
        <c:dLbls>
          <c:showLegendKey val="0"/>
          <c:showVal val="0"/>
          <c:showCatName val="0"/>
          <c:showSerName val="0"/>
          <c:showPercent val="0"/>
          <c:showBubbleSize val="0"/>
        </c:dLbls>
        <c:gapWidth val="150"/>
        <c:shape val="box"/>
        <c:axId val="571725992"/>
        <c:axId val="571730912"/>
        <c:axId val="0"/>
      </c:bar3DChart>
      <c:catAx>
        <c:axId val="5717259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 time using print pack in a week</a:t>
                </a:r>
              </a:p>
            </c:rich>
          </c:tx>
          <c:layout>
            <c:manualLayout>
              <c:xMode val="edge"/>
              <c:yMode val="edge"/>
              <c:x val="0.30661548556430446"/>
              <c:y val="0.8791983814523184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1730912"/>
        <c:crosses val="autoZero"/>
        <c:auto val="1"/>
        <c:lblAlgn val="ctr"/>
        <c:lblOffset val="100"/>
        <c:noMultiLvlLbl val="0"/>
      </c:catAx>
      <c:valAx>
        <c:axId val="571730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 of respondents</a:t>
                </a:r>
              </a:p>
            </c:rich>
          </c:tx>
          <c:layout>
            <c:manualLayout>
              <c:xMode val="edge"/>
              <c:yMode val="edge"/>
              <c:x val="3.3799431321084858E-2"/>
              <c:y val="0.3202551764362788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1725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dirty="0"/>
              <a:t>Advice on best use of print packs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E696-4841-B67A-CC5CBE7C68D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E696-4841-B67A-CC5CBE7C68D0}"/>
              </c:ext>
            </c:extLst>
          </c:dPt>
          <c:cat>
            <c:strRef>
              <c:f>Sheet1!$P$3:$P$4</c:f>
              <c:strCache>
                <c:ptCount val="2"/>
                <c:pt idx="0">
                  <c:v>Advice</c:v>
                </c:pt>
                <c:pt idx="1">
                  <c:v>No advice</c:v>
                </c:pt>
              </c:strCache>
            </c:strRef>
          </c:cat>
          <c:val>
            <c:numRef>
              <c:f>Sheet1!$Q$3:$Q$4</c:f>
              <c:numCache>
                <c:formatCode>General</c:formatCode>
                <c:ptCount val="2"/>
                <c:pt idx="0">
                  <c:v>23</c:v>
                </c:pt>
                <c:pt idx="1">
                  <c:v>77</c:v>
                </c:pt>
              </c:numCache>
            </c:numRef>
          </c:val>
          <c:extLst>
            <c:ext xmlns:c16="http://schemas.microsoft.com/office/drawing/2014/chart" uri="{C3380CC4-5D6E-409C-BE32-E72D297353CC}">
              <c16:uniqueId val="{00000004-E696-4841-B67A-CC5CBE7C68D0}"/>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image" Target="../media/image35.jpg"/></Relationships>
</file>

<file path=ppt/diagrams/_rels/data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image" Target="../media/image35.jpg"/></Relationships>
</file>

<file path=ppt/diagrams/_rels/drawing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69FAAC-E852-41F9-96CA-253A8D50806A}" type="doc">
      <dgm:prSet loTypeId="urn:microsoft.com/office/officeart/2005/8/layout/hList7" loCatId="list" qsTypeId="urn:microsoft.com/office/officeart/2005/8/quickstyle/simple1" qsCatId="simple" csTypeId="urn:microsoft.com/office/officeart/2005/8/colors/accent1_2" csCatId="accent1" phldr="1"/>
      <dgm:spPr/>
    </dgm:pt>
    <dgm:pt modelId="{86313B6B-5EE8-480A-9963-972F16EE243F}">
      <dgm:prSet phldrT="[Text]" custT="1"/>
      <dgm:spPr/>
      <dgm:t>
        <a:bodyPr/>
        <a:lstStyle/>
        <a:p>
          <a:r>
            <a:rPr lang="en-GB" sz="1800" b="1" dirty="0"/>
            <a:t>Associate Lecturer Focus Group</a:t>
          </a:r>
        </a:p>
        <a:p>
          <a:endParaRPr lang="en-GB" sz="1800" b="1" dirty="0"/>
        </a:p>
        <a:p>
          <a:r>
            <a:rPr lang="en-GB" sz="1800" b="0" dirty="0"/>
            <a:t>(</a:t>
          </a:r>
          <a:r>
            <a:rPr lang="en-GB" sz="1800" b="0" dirty="0" err="1"/>
            <a:t>SiSE</a:t>
          </a:r>
          <a:r>
            <a:rPr lang="en-GB" sz="1800" b="0" dirty="0"/>
            <a:t> theme)</a:t>
          </a:r>
        </a:p>
        <a:p>
          <a:endParaRPr lang="fr-FR" sz="1800" b="0" dirty="0"/>
        </a:p>
      </dgm:t>
    </dgm:pt>
    <dgm:pt modelId="{9BDA7B85-41FB-4805-946D-5481137E06F6}" type="parTrans" cxnId="{DF08F1FB-7A56-4515-AA0E-D0237596EBAE}">
      <dgm:prSet/>
      <dgm:spPr/>
      <dgm:t>
        <a:bodyPr/>
        <a:lstStyle/>
        <a:p>
          <a:endParaRPr lang="fr-FR"/>
        </a:p>
      </dgm:t>
    </dgm:pt>
    <dgm:pt modelId="{9839B4F5-87A2-4463-B5BF-9F0B36C2C17F}" type="sibTrans" cxnId="{DF08F1FB-7A56-4515-AA0E-D0237596EBAE}">
      <dgm:prSet/>
      <dgm:spPr/>
      <dgm:t>
        <a:bodyPr/>
        <a:lstStyle/>
        <a:p>
          <a:endParaRPr lang="fr-FR"/>
        </a:p>
      </dgm:t>
    </dgm:pt>
    <dgm:pt modelId="{694FCE35-B2BD-4281-A12E-E6132E3B04AE}">
      <dgm:prSet phldrT="[Text]" custT="1"/>
      <dgm:spPr/>
      <dgm:t>
        <a:bodyPr/>
        <a:lstStyle/>
        <a:p>
          <a:r>
            <a:rPr lang="en-GB" sz="1800" b="1" dirty="0"/>
            <a:t>Student Support Team Focus Group</a:t>
          </a:r>
        </a:p>
        <a:p>
          <a:endParaRPr lang="en-GB" sz="1800" b="1" dirty="0"/>
        </a:p>
        <a:p>
          <a:r>
            <a:rPr lang="en-GB" sz="1800" b="0" dirty="0"/>
            <a:t>(Non-</a:t>
          </a:r>
          <a:r>
            <a:rPr lang="en-GB" sz="1800" b="0" dirty="0" err="1"/>
            <a:t>SiSE</a:t>
          </a:r>
          <a:r>
            <a:rPr lang="en-GB" sz="1800" b="0" dirty="0"/>
            <a:t> theme)</a:t>
          </a:r>
        </a:p>
        <a:p>
          <a:endParaRPr lang="fr-FR" sz="1600" b="0" i="1" dirty="0"/>
        </a:p>
      </dgm:t>
    </dgm:pt>
    <dgm:pt modelId="{61778B0F-B503-4A85-9ADA-27D679AEAC14}" type="parTrans" cxnId="{CA29248C-7765-4791-825D-27B5669CC010}">
      <dgm:prSet/>
      <dgm:spPr/>
      <dgm:t>
        <a:bodyPr/>
        <a:lstStyle/>
        <a:p>
          <a:endParaRPr lang="fr-FR"/>
        </a:p>
      </dgm:t>
    </dgm:pt>
    <dgm:pt modelId="{D2D43550-23B7-4DBF-BD69-16388256940B}" type="sibTrans" cxnId="{CA29248C-7765-4791-825D-27B5669CC010}">
      <dgm:prSet/>
      <dgm:spPr/>
      <dgm:t>
        <a:bodyPr/>
        <a:lstStyle/>
        <a:p>
          <a:endParaRPr lang="fr-FR"/>
        </a:p>
      </dgm:t>
    </dgm:pt>
    <dgm:pt modelId="{27E63F10-89D4-4049-9B4F-D5E600BDD383}">
      <dgm:prSet phldrT="[Text]" custT="1"/>
      <dgm:spPr/>
      <dgm:t>
        <a:bodyPr/>
        <a:lstStyle/>
        <a:p>
          <a:r>
            <a:rPr lang="en-GB" sz="1800" b="1" dirty="0"/>
            <a:t>Quantitative Data</a:t>
          </a:r>
        </a:p>
        <a:p>
          <a:endParaRPr lang="en-GB" sz="1800" b="1" dirty="0"/>
        </a:p>
        <a:p>
          <a:endParaRPr lang="en-GB" sz="1800" b="1" dirty="0"/>
        </a:p>
        <a:p>
          <a:r>
            <a:rPr lang="en-GB" sz="1800" b="0" dirty="0"/>
            <a:t>(OU data)</a:t>
          </a:r>
        </a:p>
        <a:p>
          <a:endParaRPr lang="fr-FR" sz="1800" b="0" i="1" dirty="0"/>
        </a:p>
      </dgm:t>
    </dgm:pt>
    <dgm:pt modelId="{82EC61AD-D37E-4771-B08B-0F75F6C76C52}" type="parTrans" cxnId="{5FC79BF5-A5C8-444B-8C00-D69E0F147A08}">
      <dgm:prSet/>
      <dgm:spPr/>
      <dgm:t>
        <a:bodyPr/>
        <a:lstStyle/>
        <a:p>
          <a:endParaRPr lang="fr-FR"/>
        </a:p>
      </dgm:t>
    </dgm:pt>
    <dgm:pt modelId="{1CF4100A-0225-49A7-A07F-2B5B362E48D5}" type="sibTrans" cxnId="{5FC79BF5-A5C8-444B-8C00-D69E0F147A08}">
      <dgm:prSet/>
      <dgm:spPr/>
      <dgm:t>
        <a:bodyPr/>
        <a:lstStyle/>
        <a:p>
          <a:endParaRPr lang="fr-FR"/>
        </a:p>
      </dgm:t>
    </dgm:pt>
    <dgm:pt modelId="{CD292680-F3FC-4C37-86C2-1B484070F0BB}">
      <dgm:prSet custT="1"/>
      <dgm:spPr/>
      <dgm:t>
        <a:bodyPr/>
        <a:lstStyle/>
        <a:p>
          <a:r>
            <a:rPr lang="en-GB" sz="1800" b="1" dirty="0"/>
            <a:t>Student survey</a:t>
          </a:r>
        </a:p>
        <a:p>
          <a:endParaRPr lang="en-GB" sz="1800" dirty="0"/>
        </a:p>
        <a:p>
          <a:endParaRPr lang="en-GB" sz="1800" dirty="0"/>
        </a:p>
        <a:p>
          <a:r>
            <a:rPr lang="en-GB" sz="1800" dirty="0"/>
            <a:t>(Non-</a:t>
          </a:r>
          <a:r>
            <a:rPr lang="en-GB" sz="1800" dirty="0" err="1"/>
            <a:t>SiSE</a:t>
          </a:r>
          <a:r>
            <a:rPr lang="en-GB" sz="1800" dirty="0"/>
            <a:t>)</a:t>
          </a:r>
        </a:p>
        <a:p>
          <a:endParaRPr lang="en-GB" sz="1800" dirty="0"/>
        </a:p>
      </dgm:t>
    </dgm:pt>
    <dgm:pt modelId="{7EA82CC0-6744-419E-A96B-79397F0F9679}" type="parTrans" cxnId="{DE6B9855-F631-4BD0-810B-3DF8A22D32F5}">
      <dgm:prSet/>
      <dgm:spPr/>
      <dgm:t>
        <a:bodyPr/>
        <a:lstStyle/>
        <a:p>
          <a:endParaRPr lang="fr-FR"/>
        </a:p>
      </dgm:t>
    </dgm:pt>
    <dgm:pt modelId="{1898B95C-B722-4A6E-8DB4-C93609214792}" type="sibTrans" cxnId="{DE6B9855-F631-4BD0-810B-3DF8A22D32F5}">
      <dgm:prSet/>
      <dgm:spPr/>
      <dgm:t>
        <a:bodyPr/>
        <a:lstStyle/>
        <a:p>
          <a:endParaRPr lang="fr-FR"/>
        </a:p>
      </dgm:t>
    </dgm:pt>
    <dgm:pt modelId="{4F852044-4EF8-4071-B479-A256A6F2455D}" type="pres">
      <dgm:prSet presAssocID="{7369FAAC-E852-41F9-96CA-253A8D50806A}" presName="Name0" presStyleCnt="0">
        <dgm:presLayoutVars>
          <dgm:dir/>
          <dgm:resizeHandles val="exact"/>
        </dgm:presLayoutVars>
      </dgm:prSet>
      <dgm:spPr/>
    </dgm:pt>
    <dgm:pt modelId="{237904ED-1A88-4540-A8E8-4D92CE07CBC7}" type="pres">
      <dgm:prSet presAssocID="{7369FAAC-E852-41F9-96CA-253A8D50806A}" presName="fgShape" presStyleLbl="fgShp" presStyleIdx="0" presStyleCnt="1" custLinFactNeighborX="-996" custLinFactNeighborY="5548"/>
      <dgm:spPr>
        <a:solidFill>
          <a:schemeClr val="accent1">
            <a:lumMod val="75000"/>
          </a:schemeClr>
        </a:solidFill>
      </dgm:spPr>
    </dgm:pt>
    <dgm:pt modelId="{86AD9B13-D29C-4009-BE89-6833D22DF358}" type="pres">
      <dgm:prSet presAssocID="{7369FAAC-E852-41F9-96CA-253A8D50806A}" presName="linComp" presStyleCnt="0"/>
      <dgm:spPr/>
    </dgm:pt>
    <dgm:pt modelId="{F79446AD-3230-4904-AF18-B659A3E0FBDE}" type="pres">
      <dgm:prSet presAssocID="{86313B6B-5EE8-480A-9963-972F16EE243F}" presName="compNode" presStyleCnt="0"/>
      <dgm:spPr/>
    </dgm:pt>
    <dgm:pt modelId="{916AA28C-B800-48ED-AD8A-0F01C981D04D}" type="pres">
      <dgm:prSet presAssocID="{86313B6B-5EE8-480A-9963-972F16EE243F}" presName="bkgdShape" presStyleLbl="node1" presStyleIdx="0" presStyleCnt="4"/>
      <dgm:spPr/>
    </dgm:pt>
    <dgm:pt modelId="{6F3DD5B4-B10C-451B-9059-FAFBF30C55C1}" type="pres">
      <dgm:prSet presAssocID="{86313B6B-5EE8-480A-9963-972F16EE243F}" presName="nodeTx" presStyleLbl="node1" presStyleIdx="0" presStyleCnt="4">
        <dgm:presLayoutVars>
          <dgm:bulletEnabled val="1"/>
        </dgm:presLayoutVars>
      </dgm:prSet>
      <dgm:spPr/>
    </dgm:pt>
    <dgm:pt modelId="{C25F919E-33AE-4B21-903C-03DFCD3AAA08}" type="pres">
      <dgm:prSet presAssocID="{86313B6B-5EE8-480A-9963-972F16EE243F}" presName="invisiNode" presStyleLbl="node1" presStyleIdx="0" presStyleCnt="4"/>
      <dgm:spPr/>
    </dgm:pt>
    <dgm:pt modelId="{D4101666-9E06-4521-9813-42358A16D1FE}" type="pres">
      <dgm:prSet presAssocID="{86313B6B-5EE8-480A-9963-972F16EE243F}" presName="imagNode" presStyleLbl="fgImgPlace1" presStyleIdx="0" presStyleCnt="4" custScaleX="59321" custScaleY="59322" custLinFactNeighborX="-1105" custLinFactNeighborY="-21924"/>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 modelId="{A97C39E1-6448-45E8-957C-55D7444D9BB9}" type="pres">
      <dgm:prSet presAssocID="{9839B4F5-87A2-4463-B5BF-9F0B36C2C17F}" presName="sibTrans" presStyleLbl="sibTrans2D1" presStyleIdx="0" presStyleCnt="0"/>
      <dgm:spPr/>
    </dgm:pt>
    <dgm:pt modelId="{A081A285-58F2-49F2-B57A-BD2D37FF83B1}" type="pres">
      <dgm:prSet presAssocID="{694FCE35-B2BD-4281-A12E-E6132E3B04AE}" presName="compNode" presStyleCnt="0"/>
      <dgm:spPr/>
    </dgm:pt>
    <dgm:pt modelId="{A2702650-E38D-4AB1-AA62-ED3B80D83BF6}" type="pres">
      <dgm:prSet presAssocID="{694FCE35-B2BD-4281-A12E-E6132E3B04AE}" presName="bkgdShape" presStyleLbl="node1" presStyleIdx="1" presStyleCnt="4" custLinFactNeighborY="-286"/>
      <dgm:spPr/>
    </dgm:pt>
    <dgm:pt modelId="{5289FEFB-EA91-4C08-9A21-76204369E02A}" type="pres">
      <dgm:prSet presAssocID="{694FCE35-B2BD-4281-A12E-E6132E3B04AE}" presName="nodeTx" presStyleLbl="node1" presStyleIdx="1" presStyleCnt="4">
        <dgm:presLayoutVars>
          <dgm:bulletEnabled val="1"/>
        </dgm:presLayoutVars>
      </dgm:prSet>
      <dgm:spPr/>
    </dgm:pt>
    <dgm:pt modelId="{2CE43C50-EAAD-41A8-98F5-A810309C6FD2}" type="pres">
      <dgm:prSet presAssocID="{694FCE35-B2BD-4281-A12E-E6132E3B04AE}" presName="invisiNode" presStyleLbl="node1" presStyleIdx="1" presStyleCnt="4"/>
      <dgm:spPr/>
    </dgm:pt>
    <dgm:pt modelId="{F8A0E9E6-FCAB-4A55-8419-D7F06EF7650A}" type="pres">
      <dgm:prSet presAssocID="{694FCE35-B2BD-4281-A12E-E6132E3B04AE}" presName="imagNode" presStyleLbl="fgImgPlace1" presStyleIdx="1" presStyleCnt="4" custScaleX="63567" custScaleY="63567" custLinFactNeighborX="913" custLinFactNeighborY="-19184"/>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 modelId="{0CA2523D-AF93-4A2E-AFC7-D698ECC2339C}" type="pres">
      <dgm:prSet presAssocID="{D2D43550-23B7-4DBF-BD69-16388256940B}" presName="sibTrans" presStyleLbl="sibTrans2D1" presStyleIdx="0" presStyleCnt="0"/>
      <dgm:spPr/>
    </dgm:pt>
    <dgm:pt modelId="{C1C6D059-A1D5-47F9-86B5-93C5AC9326BF}" type="pres">
      <dgm:prSet presAssocID="{27E63F10-89D4-4049-9B4F-D5E600BDD383}" presName="compNode" presStyleCnt="0"/>
      <dgm:spPr/>
    </dgm:pt>
    <dgm:pt modelId="{27990A4B-A9B1-4F6D-8BBE-F08ED3C5C256}" type="pres">
      <dgm:prSet presAssocID="{27E63F10-89D4-4049-9B4F-D5E600BDD383}" presName="bkgdShape" presStyleLbl="node1" presStyleIdx="2" presStyleCnt="4"/>
      <dgm:spPr/>
    </dgm:pt>
    <dgm:pt modelId="{CB41A8F4-6DB3-47A5-8CEB-B93E77671D99}" type="pres">
      <dgm:prSet presAssocID="{27E63F10-89D4-4049-9B4F-D5E600BDD383}" presName="nodeTx" presStyleLbl="node1" presStyleIdx="2" presStyleCnt="4">
        <dgm:presLayoutVars>
          <dgm:bulletEnabled val="1"/>
        </dgm:presLayoutVars>
      </dgm:prSet>
      <dgm:spPr/>
    </dgm:pt>
    <dgm:pt modelId="{CF7441F5-CF4B-45AD-B01A-A290ADF6C671}" type="pres">
      <dgm:prSet presAssocID="{27E63F10-89D4-4049-9B4F-D5E600BDD383}" presName="invisiNode" presStyleLbl="node1" presStyleIdx="2" presStyleCnt="4"/>
      <dgm:spPr/>
    </dgm:pt>
    <dgm:pt modelId="{4992A6E8-34FE-46A9-84F2-758EDE692530}" type="pres">
      <dgm:prSet presAssocID="{27E63F10-89D4-4049-9B4F-D5E600BDD383}" presName="imagNode" presStyleLbl="fgImgPlace1" presStyleIdx="2" presStyleCnt="4" custScaleX="63567" custScaleY="63567" custLinFactNeighborX="-913" custLinFactNeighborY="-1918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dgm:spPr>
    </dgm:pt>
    <dgm:pt modelId="{CA9CF7B7-7EFC-43C9-AB30-AF0938879A85}" type="pres">
      <dgm:prSet presAssocID="{1CF4100A-0225-49A7-A07F-2B5B362E48D5}" presName="sibTrans" presStyleLbl="sibTrans2D1" presStyleIdx="0" presStyleCnt="0"/>
      <dgm:spPr/>
    </dgm:pt>
    <dgm:pt modelId="{D561F0ED-90EF-4826-B3B0-3827A624DB50}" type="pres">
      <dgm:prSet presAssocID="{CD292680-F3FC-4C37-86C2-1B484070F0BB}" presName="compNode" presStyleCnt="0"/>
      <dgm:spPr/>
    </dgm:pt>
    <dgm:pt modelId="{4735B227-FB89-4C1C-8020-499D457BF54C}" type="pres">
      <dgm:prSet presAssocID="{CD292680-F3FC-4C37-86C2-1B484070F0BB}" presName="bkgdShape" presStyleLbl="node1" presStyleIdx="3" presStyleCnt="4"/>
      <dgm:spPr/>
    </dgm:pt>
    <dgm:pt modelId="{1B223B6B-7948-449D-8A58-69FA750E8677}" type="pres">
      <dgm:prSet presAssocID="{CD292680-F3FC-4C37-86C2-1B484070F0BB}" presName="nodeTx" presStyleLbl="node1" presStyleIdx="3" presStyleCnt="4">
        <dgm:presLayoutVars>
          <dgm:bulletEnabled val="1"/>
        </dgm:presLayoutVars>
      </dgm:prSet>
      <dgm:spPr/>
    </dgm:pt>
    <dgm:pt modelId="{EBD56145-D28F-4C98-AF6C-B1DAD7470F7B}" type="pres">
      <dgm:prSet presAssocID="{CD292680-F3FC-4C37-86C2-1B484070F0BB}" presName="invisiNode" presStyleLbl="node1" presStyleIdx="3" presStyleCnt="4"/>
      <dgm:spPr/>
    </dgm:pt>
    <dgm:pt modelId="{E9AA0226-1CA3-467C-ACFB-4510FF2DF945}" type="pres">
      <dgm:prSet presAssocID="{CD292680-F3FC-4C37-86C2-1B484070F0BB}" presName="imagNode" presStyleLbl="fgImgPlace1" presStyleIdx="3" presStyleCnt="4" custScaleX="60309" custScaleY="64922" custLinFactNeighborX="0" custLinFactNeighborY="-20610"/>
      <dgm:spPr>
        <a:blipFill>
          <a:blip xmlns:r="http://schemas.openxmlformats.org/officeDocument/2006/relationships" r:embed="rId3">
            <a:extLst>
              <a:ext uri="{28A0092B-C50C-407E-A947-70E740481C1C}">
                <a14:useLocalDpi xmlns:a14="http://schemas.microsoft.com/office/drawing/2010/main" val="0"/>
              </a:ext>
            </a:extLst>
          </a:blip>
          <a:srcRect/>
          <a:stretch>
            <a:fillRect l="-45000" r="-45000"/>
          </a:stretch>
        </a:blipFill>
      </dgm:spPr>
    </dgm:pt>
  </dgm:ptLst>
  <dgm:cxnLst>
    <dgm:cxn modelId="{9B9AFF12-F07B-45F6-83DC-FECE85A7840F}" type="presOf" srcId="{7369FAAC-E852-41F9-96CA-253A8D50806A}" destId="{4F852044-4EF8-4071-B479-A256A6F2455D}" srcOrd="0" destOrd="0" presId="urn:microsoft.com/office/officeart/2005/8/layout/hList7"/>
    <dgm:cxn modelId="{7866A21F-C238-4147-9F56-65498F17575B}" type="presOf" srcId="{694FCE35-B2BD-4281-A12E-E6132E3B04AE}" destId="{A2702650-E38D-4AB1-AA62-ED3B80D83BF6}" srcOrd="0" destOrd="0" presId="urn:microsoft.com/office/officeart/2005/8/layout/hList7"/>
    <dgm:cxn modelId="{3ACFF821-5F89-479D-AF88-6CF69957DB41}" type="presOf" srcId="{1CF4100A-0225-49A7-A07F-2B5B362E48D5}" destId="{CA9CF7B7-7EFC-43C9-AB30-AF0938879A85}" srcOrd="0" destOrd="0" presId="urn:microsoft.com/office/officeart/2005/8/layout/hList7"/>
    <dgm:cxn modelId="{9E16CA31-350F-4603-BFE9-AC728645364E}" type="presOf" srcId="{9839B4F5-87A2-4463-B5BF-9F0B36C2C17F}" destId="{A97C39E1-6448-45E8-957C-55D7444D9BB9}" srcOrd="0" destOrd="0" presId="urn:microsoft.com/office/officeart/2005/8/layout/hList7"/>
    <dgm:cxn modelId="{E78DA45B-6769-4E1C-B0D4-60D48AB11FA6}" type="presOf" srcId="{D2D43550-23B7-4DBF-BD69-16388256940B}" destId="{0CA2523D-AF93-4A2E-AFC7-D698ECC2339C}" srcOrd="0" destOrd="0" presId="urn:microsoft.com/office/officeart/2005/8/layout/hList7"/>
    <dgm:cxn modelId="{AEE7FA5C-0D3D-4D51-9922-A2C528391DBC}" type="presOf" srcId="{86313B6B-5EE8-480A-9963-972F16EE243F}" destId="{6F3DD5B4-B10C-451B-9059-FAFBF30C55C1}" srcOrd="1" destOrd="0" presId="urn:microsoft.com/office/officeart/2005/8/layout/hList7"/>
    <dgm:cxn modelId="{3FD9BF54-126C-4D63-991A-E704710195BB}" type="presOf" srcId="{86313B6B-5EE8-480A-9963-972F16EE243F}" destId="{916AA28C-B800-48ED-AD8A-0F01C981D04D}" srcOrd="0" destOrd="0" presId="urn:microsoft.com/office/officeart/2005/8/layout/hList7"/>
    <dgm:cxn modelId="{DE6B9855-F631-4BD0-810B-3DF8A22D32F5}" srcId="{7369FAAC-E852-41F9-96CA-253A8D50806A}" destId="{CD292680-F3FC-4C37-86C2-1B484070F0BB}" srcOrd="3" destOrd="0" parTransId="{7EA82CC0-6744-419E-A96B-79397F0F9679}" sibTransId="{1898B95C-B722-4A6E-8DB4-C93609214792}"/>
    <dgm:cxn modelId="{CA29248C-7765-4791-825D-27B5669CC010}" srcId="{7369FAAC-E852-41F9-96CA-253A8D50806A}" destId="{694FCE35-B2BD-4281-A12E-E6132E3B04AE}" srcOrd="1" destOrd="0" parTransId="{61778B0F-B503-4A85-9ADA-27D679AEAC14}" sibTransId="{D2D43550-23B7-4DBF-BD69-16388256940B}"/>
    <dgm:cxn modelId="{4A354295-FCEF-4DBD-B596-CAD05254B815}" type="presOf" srcId="{27E63F10-89D4-4049-9B4F-D5E600BDD383}" destId="{CB41A8F4-6DB3-47A5-8CEB-B93E77671D99}" srcOrd="1" destOrd="0" presId="urn:microsoft.com/office/officeart/2005/8/layout/hList7"/>
    <dgm:cxn modelId="{272492A8-540B-4BFF-98CF-83847D8BBDB9}" type="presOf" srcId="{CD292680-F3FC-4C37-86C2-1B484070F0BB}" destId="{1B223B6B-7948-449D-8A58-69FA750E8677}" srcOrd="1" destOrd="0" presId="urn:microsoft.com/office/officeart/2005/8/layout/hList7"/>
    <dgm:cxn modelId="{0C1F19BF-4191-433C-A52B-9E33738C439A}" type="presOf" srcId="{694FCE35-B2BD-4281-A12E-E6132E3B04AE}" destId="{5289FEFB-EA91-4C08-9A21-76204369E02A}" srcOrd="1" destOrd="0" presId="urn:microsoft.com/office/officeart/2005/8/layout/hList7"/>
    <dgm:cxn modelId="{362D43D0-D527-47EC-8EB2-9A304117C8F4}" type="presOf" srcId="{27E63F10-89D4-4049-9B4F-D5E600BDD383}" destId="{27990A4B-A9B1-4F6D-8BBE-F08ED3C5C256}" srcOrd="0" destOrd="0" presId="urn:microsoft.com/office/officeart/2005/8/layout/hList7"/>
    <dgm:cxn modelId="{5FC79BF5-A5C8-444B-8C00-D69E0F147A08}" srcId="{7369FAAC-E852-41F9-96CA-253A8D50806A}" destId="{27E63F10-89D4-4049-9B4F-D5E600BDD383}" srcOrd="2" destOrd="0" parTransId="{82EC61AD-D37E-4771-B08B-0F75F6C76C52}" sibTransId="{1CF4100A-0225-49A7-A07F-2B5B362E48D5}"/>
    <dgm:cxn modelId="{2A0B5BFB-1AE2-4D80-8918-0FB85C9A526C}" type="presOf" srcId="{CD292680-F3FC-4C37-86C2-1B484070F0BB}" destId="{4735B227-FB89-4C1C-8020-499D457BF54C}" srcOrd="0" destOrd="0" presId="urn:microsoft.com/office/officeart/2005/8/layout/hList7"/>
    <dgm:cxn modelId="{DF08F1FB-7A56-4515-AA0E-D0237596EBAE}" srcId="{7369FAAC-E852-41F9-96CA-253A8D50806A}" destId="{86313B6B-5EE8-480A-9963-972F16EE243F}" srcOrd="0" destOrd="0" parTransId="{9BDA7B85-41FB-4805-946D-5481137E06F6}" sibTransId="{9839B4F5-87A2-4463-B5BF-9F0B36C2C17F}"/>
    <dgm:cxn modelId="{1C7E7444-AC3E-4FC7-AE99-F38FA39D66D8}" type="presParOf" srcId="{4F852044-4EF8-4071-B479-A256A6F2455D}" destId="{237904ED-1A88-4540-A8E8-4D92CE07CBC7}" srcOrd="0" destOrd="0" presId="urn:microsoft.com/office/officeart/2005/8/layout/hList7"/>
    <dgm:cxn modelId="{44B137FC-6DAB-43BF-B4E6-A1B0850AF882}" type="presParOf" srcId="{4F852044-4EF8-4071-B479-A256A6F2455D}" destId="{86AD9B13-D29C-4009-BE89-6833D22DF358}" srcOrd="1" destOrd="0" presId="urn:microsoft.com/office/officeart/2005/8/layout/hList7"/>
    <dgm:cxn modelId="{1A1A1EFC-57FA-4F1C-90A0-8575BD612577}" type="presParOf" srcId="{86AD9B13-D29C-4009-BE89-6833D22DF358}" destId="{F79446AD-3230-4904-AF18-B659A3E0FBDE}" srcOrd="0" destOrd="0" presId="urn:microsoft.com/office/officeart/2005/8/layout/hList7"/>
    <dgm:cxn modelId="{B66D12C3-AE06-4C2B-B094-B4740DFE2AC9}" type="presParOf" srcId="{F79446AD-3230-4904-AF18-B659A3E0FBDE}" destId="{916AA28C-B800-48ED-AD8A-0F01C981D04D}" srcOrd="0" destOrd="0" presId="urn:microsoft.com/office/officeart/2005/8/layout/hList7"/>
    <dgm:cxn modelId="{4E35862D-966F-4B8C-990D-9D5BA6234B41}" type="presParOf" srcId="{F79446AD-3230-4904-AF18-B659A3E0FBDE}" destId="{6F3DD5B4-B10C-451B-9059-FAFBF30C55C1}" srcOrd="1" destOrd="0" presId="urn:microsoft.com/office/officeart/2005/8/layout/hList7"/>
    <dgm:cxn modelId="{827F9D38-8BA5-4DC0-A62C-A35E5185947A}" type="presParOf" srcId="{F79446AD-3230-4904-AF18-B659A3E0FBDE}" destId="{C25F919E-33AE-4B21-903C-03DFCD3AAA08}" srcOrd="2" destOrd="0" presId="urn:microsoft.com/office/officeart/2005/8/layout/hList7"/>
    <dgm:cxn modelId="{0A0CAF19-A4F8-49FB-AEBB-27115316F39E}" type="presParOf" srcId="{F79446AD-3230-4904-AF18-B659A3E0FBDE}" destId="{D4101666-9E06-4521-9813-42358A16D1FE}" srcOrd="3" destOrd="0" presId="urn:microsoft.com/office/officeart/2005/8/layout/hList7"/>
    <dgm:cxn modelId="{DA2A56CF-7697-4B7A-872D-B12C1C23A4AB}" type="presParOf" srcId="{86AD9B13-D29C-4009-BE89-6833D22DF358}" destId="{A97C39E1-6448-45E8-957C-55D7444D9BB9}" srcOrd="1" destOrd="0" presId="urn:microsoft.com/office/officeart/2005/8/layout/hList7"/>
    <dgm:cxn modelId="{53DE3799-44AA-4B29-AA71-281ABCB6F781}" type="presParOf" srcId="{86AD9B13-D29C-4009-BE89-6833D22DF358}" destId="{A081A285-58F2-49F2-B57A-BD2D37FF83B1}" srcOrd="2" destOrd="0" presId="urn:microsoft.com/office/officeart/2005/8/layout/hList7"/>
    <dgm:cxn modelId="{62808356-BF69-4B2E-BDCC-3AA6566CCB56}" type="presParOf" srcId="{A081A285-58F2-49F2-B57A-BD2D37FF83B1}" destId="{A2702650-E38D-4AB1-AA62-ED3B80D83BF6}" srcOrd="0" destOrd="0" presId="urn:microsoft.com/office/officeart/2005/8/layout/hList7"/>
    <dgm:cxn modelId="{21A5A0D5-7A15-4EFC-AC83-5DF3E70563D5}" type="presParOf" srcId="{A081A285-58F2-49F2-B57A-BD2D37FF83B1}" destId="{5289FEFB-EA91-4C08-9A21-76204369E02A}" srcOrd="1" destOrd="0" presId="urn:microsoft.com/office/officeart/2005/8/layout/hList7"/>
    <dgm:cxn modelId="{8497D57B-8A94-4F16-BF42-F5F569AB2DE9}" type="presParOf" srcId="{A081A285-58F2-49F2-B57A-BD2D37FF83B1}" destId="{2CE43C50-EAAD-41A8-98F5-A810309C6FD2}" srcOrd="2" destOrd="0" presId="urn:microsoft.com/office/officeart/2005/8/layout/hList7"/>
    <dgm:cxn modelId="{6D3141A4-8F51-4CFB-8696-07DEBFBEF47F}" type="presParOf" srcId="{A081A285-58F2-49F2-B57A-BD2D37FF83B1}" destId="{F8A0E9E6-FCAB-4A55-8419-D7F06EF7650A}" srcOrd="3" destOrd="0" presId="urn:microsoft.com/office/officeart/2005/8/layout/hList7"/>
    <dgm:cxn modelId="{03BE084A-BB8B-428F-9DA0-14A4EC85F7CA}" type="presParOf" srcId="{86AD9B13-D29C-4009-BE89-6833D22DF358}" destId="{0CA2523D-AF93-4A2E-AFC7-D698ECC2339C}" srcOrd="3" destOrd="0" presId="urn:microsoft.com/office/officeart/2005/8/layout/hList7"/>
    <dgm:cxn modelId="{B35750D7-1FF4-4B23-A987-FC9BE7B54B6D}" type="presParOf" srcId="{86AD9B13-D29C-4009-BE89-6833D22DF358}" destId="{C1C6D059-A1D5-47F9-86B5-93C5AC9326BF}" srcOrd="4" destOrd="0" presId="urn:microsoft.com/office/officeart/2005/8/layout/hList7"/>
    <dgm:cxn modelId="{F12959D0-2238-491C-9870-B0363AE9EDCB}" type="presParOf" srcId="{C1C6D059-A1D5-47F9-86B5-93C5AC9326BF}" destId="{27990A4B-A9B1-4F6D-8BBE-F08ED3C5C256}" srcOrd="0" destOrd="0" presId="urn:microsoft.com/office/officeart/2005/8/layout/hList7"/>
    <dgm:cxn modelId="{BDFDBF07-E128-4DAE-9A8B-B6F851C92F8F}" type="presParOf" srcId="{C1C6D059-A1D5-47F9-86B5-93C5AC9326BF}" destId="{CB41A8F4-6DB3-47A5-8CEB-B93E77671D99}" srcOrd="1" destOrd="0" presId="urn:microsoft.com/office/officeart/2005/8/layout/hList7"/>
    <dgm:cxn modelId="{B12E5599-7629-4306-AFEF-F1399C677171}" type="presParOf" srcId="{C1C6D059-A1D5-47F9-86B5-93C5AC9326BF}" destId="{CF7441F5-CF4B-45AD-B01A-A290ADF6C671}" srcOrd="2" destOrd="0" presId="urn:microsoft.com/office/officeart/2005/8/layout/hList7"/>
    <dgm:cxn modelId="{453B1F1D-A477-440A-86A4-58581065AAA8}" type="presParOf" srcId="{C1C6D059-A1D5-47F9-86B5-93C5AC9326BF}" destId="{4992A6E8-34FE-46A9-84F2-758EDE692530}" srcOrd="3" destOrd="0" presId="urn:microsoft.com/office/officeart/2005/8/layout/hList7"/>
    <dgm:cxn modelId="{F90F9D04-E886-4223-B89B-3AE282C66C30}" type="presParOf" srcId="{86AD9B13-D29C-4009-BE89-6833D22DF358}" destId="{CA9CF7B7-7EFC-43C9-AB30-AF0938879A85}" srcOrd="5" destOrd="0" presId="urn:microsoft.com/office/officeart/2005/8/layout/hList7"/>
    <dgm:cxn modelId="{D964155B-6DE2-4E56-9617-D1BA6F64004F}" type="presParOf" srcId="{86AD9B13-D29C-4009-BE89-6833D22DF358}" destId="{D561F0ED-90EF-4826-B3B0-3827A624DB50}" srcOrd="6" destOrd="0" presId="urn:microsoft.com/office/officeart/2005/8/layout/hList7"/>
    <dgm:cxn modelId="{495D0C49-4810-41EF-9889-8250602D4E14}" type="presParOf" srcId="{D561F0ED-90EF-4826-B3B0-3827A624DB50}" destId="{4735B227-FB89-4C1C-8020-499D457BF54C}" srcOrd="0" destOrd="0" presId="urn:microsoft.com/office/officeart/2005/8/layout/hList7"/>
    <dgm:cxn modelId="{3FF58567-01F5-4CE7-9AA9-E1B78F3C5FDB}" type="presParOf" srcId="{D561F0ED-90EF-4826-B3B0-3827A624DB50}" destId="{1B223B6B-7948-449D-8A58-69FA750E8677}" srcOrd="1" destOrd="0" presId="urn:microsoft.com/office/officeart/2005/8/layout/hList7"/>
    <dgm:cxn modelId="{A7B0BB60-5805-4028-BCE0-4C03181A1EDE}" type="presParOf" srcId="{D561F0ED-90EF-4826-B3B0-3827A624DB50}" destId="{EBD56145-D28F-4C98-AF6C-B1DAD7470F7B}" srcOrd="2" destOrd="0" presId="urn:microsoft.com/office/officeart/2005/8/layout/hList7"/>
    <dgm:cxn modelId="{98EE9C22-C5C3-421E-9DF8-49C045733374}" type="presParOf" srcId="{D561F0ED-90EF-4826-B3B0-3827A624DB50}" destId="{E9AA0226-1CA3-467C-ACFB-4510FF2DF945}"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C58B95-74AB-4B27-A7C7-400EA727CD39}"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81AF5F10-EBE8-4910-91BB-E2E4F2F032B7}">
      <dgm:prSet phldrT="[Text]" custT="1"/>
      <dgm:spPr>
        <a:solidFill>
          <a:schemeClr val="accent3">
            <a:lumMod val="75000"/>
            <a:alpha val="50000"/>
          </a:schemeClr>
        </a:solidFill>
      </dgm:spPr>
      <dgm:t>
        <a:bodyPr/>
        <a:lstStyle/>
        <a:p>
          <a:r>
            <a:rPr lang="en-GB" sz="1600" b="1" dirty="0"/>
            <a:t>Both</a:t>
          </a:r>
        </a:p>
        <a:p>
          <a:r>
            <a:rPr lang="en-GB" sz="1600" b="0" dirty="0"/>
            <a:t>- Late delivery</a:t>
          </a:r>
        </a:p>
        <a:p>
          <a:r>
            <a:rPr lang="en-GB" sz="1600" b="0" dirty="0"/>
            <a:t>- Poor organisation </a:t>
          </a:r>
        </a:p>
        <a:p>
          <a:endParaRPr lang="en-GB" sz="1600" b="1" dirty="0"/>
        </a:p>
      </dgm:t>
    </dgm:pt>
    <dgm:pt modelId="{AAA05FFE-770A-4CAA-BA76-E64A21207F5C}" type="parTrans" cxnId="{5AE1F88A-2DEE-449B-90DF-EE929D45CE2D}">
      <dgm:prSet/>
      <dgm:spPr/>
      <dgm:t>
        <a:bodyPr/>
        <a:lstStyle/>
        <a:p>
          <a:endParaRPr lang="en-GB" sz="2000"/>
        </a:p>
      </dgm:t>
    </dgm:pt>
    <dgm:pt modelId="{7648609B-8F74-4653-92B0-521BE1F7C529}" type="sibTrans" cxnId="{5AE1F88A-2DEE-449B-90DF-EE929D45CE2D}">
      <dgm:prSet/>
      <dgm:spPr/>
      <dgm:t>
        <a:bodyPr/>
        <a:lstStyle/>
        <a:p>
          <a:endParaRPr lang="en-GB" sz="2000"/>
        </a:p>
      </dgm:t>
    </dgm:pt>
    <dgm:pt modelId="{A3FDE221-3312-4209-8B17-738EC7B72E5F}">
      <dgm:prSet phldrT="[Text]" custT="1"/>
      <dgm:spPr/>
      <dgm:t>
        <a:bodyPr/>
        <a:lstStyle/>
        <a:p>
          <a:r>
            <a:rPr lang="en-GB" sz="1600" b="1" dirty="0"/>
            <a:t>SST (Print pack users)</a:t>
          </a:r>
        </a:p>
        <a:p>
          <a:r>
            <a:rPr lang="en-GB" sz="1600" dirty="0"/>
            <a:t>- Blended use</a:t>
          </a:r>
        </a:p>
        <a:p>
          <a:r>
            <a:rPr lang="en-GB" sz="1600" dirty="0"/>
            <a:t>- Few complaints</a:t>
          </a:r>
        </a:p>
        <a:p>
          <a:r>
            <a:rPr lang="en-GB" sz="1600" dirty="0"/>
            <a:t>- Viable work-arounds</a:t>
          </a:r>
        </a:p>
        <a:p>
          <a:endParaRPr lang="en-GB" sz="2000" dirty="0"/>
        </a:p>
      </dgm:t>
    </dgm:pt>
    <dgm:pt modelId="{B5DBCB12-FF2A-4868-BDE2-C89B7AD13373}" type="parTrans" cxnId="{30340502-AD44-48F8-BE30-6D5069845EF1}">
      <dgm:prSet/>
      <dgm:spPr/>
      <dgm:t>
        <a:bodyPr/>
        <a:lstStyle/>
        <a:p>
          <a:endParaRPr lang="en-GB" sz="2000"/>
        </a:p>
      </dgm:t>
    </dgm:pt>
    <dgm:pt modelId="{337FD577-85DB-48D0-9C70-2BDC663CB696}" type="sibTrans" cxnId="{30340502-AD44-48F8-BE30-6D5069845EF1}">
      <dgm:prSet/>
      <dgm:spPr/>
      <dgm:t>
        <a:bodyPr/>
        <a:lstStyle/>
        <a:p>
          <a:endParaRPr lang="en-GB" sz="2000"/>
        </a:p>
      </dgm:t>
    </dgm:pt>
    <dgm:pt modelId="{942D9B36-3DA5-432D-AE9A-A91B9842BA2C}">
      <dgm:prSet phldrT="[Text]" custT="1"/>
      <dgm:spPr>
        <a:solidFill>
          <a:schemeClr val="accent2">
            <a:lumMod val="60000"/>
            <a:lumOff val="40000"/>
            <a:alpha val="50000"/>
          </a:schemeClr>
        </a:solidFill>
      </dgm:spPr>
      <dgm:t>
        <a:bodyPr/>
        <a:lstStyle/>
        <a:p>
          <a:r>
            <a:rPr lang="en-GB" sz="2000" b="1" dirty="0"/>
            <a:t>ALs (</a:t>
          </a:r>
          <a:r>
            <a:rPr lang="en-GB" sz="2000" b="1" dirty="0" err="1"/>
            <a:t>SiSE</a:t>
          </a:r>
          <a:r>
            <a:rPr lang="en-GB" sz="2000" b="1" dirty="0"/>
            <a:t>)</a:t>
          </a:r>
        </a:p>
        <a:p>
          <a:r>
            <a:rPr lang="en-GB" sz="1600" dirty="0"/>
            <a:t>- Blended use often impossible</a:t>
          </a:r>
        </a:p>
        <a:p>
          <a:r>
            <a:rPr lang="en-GB" sz="1600" dirty="0"/>
            <a:t>- Poor interactivity</a:t>
          </a:r>
        </a:p>
        <a:p>
          <a:r>
            <a:rPr lang="en-GB" sz="1600" dirty="0"/>
            <a:t>- Lack of AL info and support</a:t>
          </a:r>
        </a:p>
        <a:p>
          <a:endParaRPr lang="en-GB" sz="2000" dirty="0"/>
        </a:p>
      </dgm:t>
    </dgm:pt>
    <dgm:pt modelId="{2E9090DF-4C57-4D29-9293-43927C5D9B86}" type="sibTrans" cxnId="{B2D70D0F-8632-402F-8D52-4B3A1CB1E5EB}">
      <dgm:prSet/>
      <dgm:spPr/>
      <dgm:t>
        <a:bodyPr/>
        <a:lstStyle/>
        <a:p>
          <a:endParaRPr lang="en-GB" sz="2000"/>
        </a:p>
      </dgm:t>
    </dgm:pt>
    <dgm:pt modelId="{0CC80425-ACC9-4911-9655-080EE2FB04FF}" type="parTrans" cxnId="{B2D70D0F-8632-402F-8D52-4B3A1CB1E5EB}">
      <dgm:prSet/>
      <dgm:spPr/>
      <dgm:t>
        <a:bodyPr/>
        <a:lstStyle/>
        <a:p>
          <a:endParaRPr lang="en-GB" sz="2000"/>
        </a:p>
      </dgm:t>
    </dgm:pt>
    <dgm:pt modelId="{1B14103F-5CF7-4812-A16F-DE033B80DC42}" type="pres">
      <dgm:prSet presAssocID="{12C58B95-74AB-4B27-A7C7-400EA727CD39}" presName="Name0" presStyleCnt="0">
        <dgm:presLayoutVars>
          <dgm:chMax val="7"/>
          <dgm:dir/>
          <dgm:resizeHandles val="exact"/>
        </dgm:presLayoutVars>
      </dgm:prSet>
      <dgm:spPr/>
    </dgm:pt>
    <dgm:pt modelId="{88C72695-8134-49D0-85F7-6BEFDADFB445}" type="pres">
      <dgm:prSet presAssocID="{12C58B95-74AB-4B27-A7C7-400EA727CD39}" presName="ellipse1" presStyleLbl="vennNode1" presStyleIdx="0" presStyleCnt="3" custLinFactNeighborX="-2411" custLinFactNeighborY="-15674">
        <dgm:presLayoutVars>
          <dgm:bulletEnabled val="1"/>
        </dgm:presLayoutVars>
      </dgm:prSet>
      <dgm:spPr/>
    </dgm:pt>
    <dgm:pt modelId="{CEE51EC3-4F12-4219-80F8-05E79D05D971}" type="pres">
      <dgm:prSet presAssocID="{12C58B95-74AB-4B27-A7C7-400EA727CD39}" presName="ellipse2" presStyleLbl="vennNode1" presStyleIdx="1" presStyleCnt="3" custLinFactNeighborX="1619">
        <dgm:presLayoutVars>
          <dgm:bulletEnabled val="1"/>
        </dgm:presLayoutVars>
      </dgm:prSet>
      <dgm:spPr/>
    </dgm:pt>
    <dgm:pt modelId="{C2787289-D3F1-46F6-8E07-29C892AB5706}" type="pres">
      <dgm:prSet presAssocID="{12C58B95-74AB-4B27-A7C7-400EA727CD39}" presName="ellipse3" presStyleLbl="vennNode1" presStyleIdx="2" presStyleCnt="3" custLinFactNeighborX="209" custLinFactNeighborY="-10">
        <dgm:presLayoutVars>
          <dgm:bulletEnabled val="1"/>
        </dgm:presLayoutVars>
      </dgm:prSet>
      <dgm:spPr/>
    </dgm:pt>
  </dgm:ptLst>
  <dgm:cxnLst>
    <dgm:cxn modelId="{30340502-AD44-48F8-BE30-6D5069845EF1}" srcId="{12C58B95-74AB-4B27-A7C7-400EA727CD39}" destId="{A3FDE221-3312-4209-8B17-738EC7B72E5F}" srcOrd="2" destOrd="0" parTransId="{B5DBCB12-FF2A-4868-BDE2-C89B7AD13373}" sibTransId="{337FD577-85DB-48D0-9C70-2BDC663CB696}"/>
    <dgm:cxn modelId="{B2D70D0F-8632-402F-8D52-4B3A1CB1E5EB}" srcId="{12C58B95-74AB-4B27-A7C7-400EA727CD39}" destId="{942D9B36-3DA5-432D-AE9A-A91B9842BA2C}" srcOrd="0" destOrd="0" parTransId="{0CC80425-ACC9-4911-9655-080EE2FB04FF}" sibTransId="{2E9090DF-4C57-4D29-9293-43927C5D9B86}"/>
    <dgm:cxn modelId="{B5915014-273E-48DC-BAA5-28AAA7060711}" type="presOf" srcId="{A3FDE221-3312-4209-8B17-738EC7B72E5F}" destId="{C2787289-D3F1-46F6-8E07-29C892AB5706}" srcOrd="0" destOrd="0" presId="urn:microsoft.com/office/officeart/2005/8/layout/rings+Icon"/>
    <dgm:cxn modelId="{85628D2A-BB3A-4E54-872B-9E0D7A38AF00}" type="presOf" srcId="{12C58B95-74AB-4B27-A7C7-400EA727CD39}" destId="{1B14103F-5CF7-4812-A16F-DE033B80DC42}" srcOrd="0" destOrd="0" presId="urn:microsoft.com/office/officeart/2005/8/layout/rings+Icon"/>
    <dgm:cxn modelId="{F4BDF278-112F-49C3-AE81-1DE7DEE62D41}" type="presOf" srcId="{942D9B36-3DA5-432D-AE9A-A91B9842BA2C}" destId="{88C72695-8134-49D0-85F7-6BEFDADFB445}" srcOrd="0" destOrd="0" presId="urn:microsoft.com/office/officeart/2005/8/layout/rings+Icon"/>
    <dgm:cxn modelId="{5AE1F88A-2DEE-449B-90DF-EE929D45CE2D}" srcId="{12C58B95-74AB-4B27-A7C7-400EA727CD39}" destId="{81AF5F10-EBE8-4910-91BB-E2E4F2F032B7}" srcOrd="1" destOrd="0" parTransId="{AAA05FFE-770A-4CAA-BA76-E64A21207F5C}" sibTransId="{7648609B-8F74-4653-92B0-521BE1F7C529}"/>
    <dgm:cxn modelId="{48BFA3F0-9611-4E7A-99B2-C0FF9631C3CF}" type="presOf" srcId="{81AF5F10-EBE8-4910-91BB-E2E4F2F032B7}" destId="{CEE51EC3-4F12-4219-80F8-05E79D05D971}" srcOrd="0" destOrd="0" presId="urn:microsoft.com/office/officeart/2005/8/layout/rings+Icon"/>
    <dgm:cxn modelId="{ACB86A36-7F4F-4444-9894-D07FDBD8E3F7}" type="presParOf" srcId="{1B14103F-5CF7-4812-A16F-DE033B80DC42}" destId="{88C72695-8134-49D0-85F7-6BEFDADFB445}" srcOrd="0" destOrd="0" presId="urn:microsoft.com/office/officeart/2005/8/layout/rings+Icon"/>
    <dgm:cxn modelId="{444BA140-05F4-4962-86C1-0B2D0F1D94E1}" type="presParOf" srcId="{1B14103F-5CF7-4812-A16F-DE033B80DC42}" destId="{CEE51EC3-4F12-4219-80F8-05E79D05D971}" srcOrd="1" destOrd="0" presId="urn:microsoft.com/office/officeart/2005/8/layout/rings+Icon"/>
    <dgm:cxn modelId="{DFDB893C-1F4F-4AC3-95A7-C5FA749D2506}" type="presParOf" srcId="{1B14103F-5CF7-4812-A16F-DE033B80DC42}" destId="{C2787289-D3F1-46F6-8E07-29C892AB5706}"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53F802-797A-4F2F-A4EA-738B1811648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C315824-85E6-44B7-99A3-34CA8AC2552F}">
      <dgm:prSet custT="1"/>
      <dgm:spPr/>
      <dgm:t>
        <a:bodyPr/>
        <a:lstStyle/>
        <a:p>
          <a:pPr>
            <a:lnSpc>
              <a:spcPct val="100000"/>
            </a:lnSpc>
          </a:pPr>
          <a:r>
            <a:rPr lang="fr-FR" sz="2000" b="1" dirty="0"/>
            <a:t>Positives</a:t>
          </a:r>
          <a:endParaRPr lang="en-US" sz="2000" dirty="0"/>
        </a:p>
      </dgm:t>
    </dgm:pt>
    <dgm:pt modelId="{4AC005BD-AE06-4A2D-83CB-B523B9D1C6CB}" type="parTrans" cxnId="{7BB1ECB6-8269-4A9F-8ADF-8CC0EAE2ABBD}">
      <dgm:prSet/>
      <dgm:spPr/>
      <dgm:t>
        <a:bodyPr/>
        <a:lstStyle/>
        <a:p>
          <a:endParaRPr lang="en-US"/>
        </a:p>
      </dgm:t>
    </dgm:pt>
    <dgm:pt modelId="{32EDEC53-BF37-48DF-85D1-9C8F05FCFD61}" type="sibTrans" cxnId="{7BB1ECB6-8269-4A9F-8ADF-8CC0EAE2ABBD}">
      <dgm:prSet/>
      <dgm:spPr/>
      <dgm:t>
        <a:bodyPr/>
        <a:lstStyle/>
        <a:p>
          <a:endParaRPr lang="en-US"/>
        </a:p>
      </dgm:t>
    </dgm:pt>
    <dgm:pt modelId="{A5A13C1A-8A9B-4120-B5E1-6ADD74F06AAB}">
      <dgm:prSet custT="1"/>
      <dgm:spPr/>
      <dgm:t>
        <a:bodyPr/>
        <a:lstStyle/>
        <a:p>
          <a:pPr>
            <a:lnSpc>
              <a:spcPct val="100000"/>
            </a:lnSpc>
          </a:pPr>
          <a:r>
            <a:rPr lang="fr-FR" sz="1800" dirty="0"/>
            <a:t>Very valuable in blended context</a:t>
          </a:r>
          <a:endParaRPr lang="en-US" sz="1800" dirty="0"/>
        </a:p>
      </dgm:t>
    </dgm:pt>
    <dgm:pt modelId="{1685E705-7501-4B3A-A401-B83548282662}" type="parTrans" cxnId="{1E4D0C44-52FE-4886-A49B-C51FD1D9130D}">
      <dgm:prSet/>
      <dgm:spPr/>
      <dgm:t>
        <a:bodyPr/>
        <a:lstStyle/>
        <a:p>
          <a:endParaRPr lang="en-US"/>
        </a:p>
      </dgm:t>
    </dgm:pt>
    <dgm:pt modelId="{17E2E367-26FF-427C-B14D-7D6720DC8EB0}" type="sibTrans" cxnId="{1E4D0C44-52FE-4886-A49B-C51FD1D9130D}">
      <dgm:prSet/>
      <dgm:spPr/>
      <dgm:t>
        <a:bodyPr/>
        <a:lstStyle/>
        <a:p>
          <a:endParaRPr lang="en-US"/>
        </a:p>
      </dgm:t>
    </dgm:pt>
    <dgm:pt modelId="{1B4EEBFF-1E11-4D32-8CF9-5794ED9244C6}">
      <dgm:prSet custT="1"/>
      <dgm:spPr/>
      <dgm:t>
        <a:bodyPr/>
        <a:lstStyle/>
        <a:p>
          <a:pPr>
            <a:lnSpc>
              <a:spcPct val="100000"/>
            </a:lnSpc>
          </a:pPr>
          <a:r>
            <a:rPr lang="fr-FR" sz="1800" dirty="0"/>
            <a:t>Enable study when no online access</a:t>
          </a:r>
          <a:endParaRPr lang="en-US" sz="1800" dirty="0"/>
        </a:p>
      </dgm:t>
    </dgm:pt>
    <dgm:pt modelId="{007E1025-41A8-4B06-ACB7-01CEC3FD1C31}" type="parTrans" cxnId="{4875C8E2-B159-4485-A1ED-610909F23D8E}">
      <dgm:prSet/>
      <dgm:spPr/>
      <dgm:t>
        <a:bodyPr/>
        <a:lstStyle/>
        <a:p>
          <a:endParaRPr lang="en-US"/>
        </a:p>
      </dgm:t>
    </dgm:pt>
    <dgm:pt modelId="{F73E9D22-4A62-40DE-BD22-A17D53B32F45}" type="sibTrans" cxnId="{4875C8E2-B159-4485-A1ED-610909F23D8E}">
      <dgm:prSet/>
      <dgm:spPr/>
      <dgm:t>
        <a:bodyPr/>
        <a:lstStyle/>
        <a:p>
          <a:endParaRPr lang="en-US"/>
        </a:p>
      </dgm:t>
    </dgm:pt>
    <dgm:pt modelId="{F550885E-6BCE-4136-8EA4-D9109EDF3AEA}">
      <dgm:prSet custT="1"/>
      <dgm:spPr/>
      <dgm:t>
        <a:bodyPr/>
        <a:lstStyle/>
        <a:p>
          <a:pPr>
            <a:lnSpc>
              <a:spcPct val="100000"/>
            </a:lnSpc>
          </a:pPr>
          <a:r>
            <a:rPr lang="fr-FR" sz="2000" b="1" dirty="0"/>
            <a:t>Improvements / </a:t>
          </a:r>
        </a:p>
        <a:p>
          <a:pPr>
            <a:lnSpc>
              <a:spcPct val="100000"/>
            </a:lnSpc>
          </a:pPr>
          <a:r>
            <a:rPr lang="fr-FR" sz="2000" b="1" dirty="0"/>
            <a:t>Recommendations</a:t>
          </a:r>
          <a:endParaRPr lang="en-US" sz="2000" dirty="0"/>
        </a:p>
      </dgm:t>
    </dgm:pt>
    <dgm:pt modelId="{43528BCE-BC5B-4976-819B-F80D07B3D0CE}" type="parTrans" cxnId="{8F890437-3FE3-4D17-BB18-EFF056BF6337}">
      <dgm:prSet/>
      <dgm:spPr/>
      <dgm:t>
        <a:bodyPr/>
        <a:lstStyle/>
        <a:p>
          <a:endParaRPr lang="en-US"/>
        </a:p>
      </dgm:t>
    </dgm:pt>
    <dgm:pt modelId="{0A43CE1A-F125-466D-8380-700E712430AD}" type="sibTrans" cxnId="{8F890437-3FE3-4D17-BB18-EFF056BF6337}">
      <dgm:prSet/>
      <dgm:spPr/>
      <dgm:t>
        <a:bodyPr/>
        <a:lstStyle/>
        <a:p>
          <a:endParaRPr lang="en-US"/>
        </a:p>
      </dgm:t>
    </dgm:pt>
    <dgm:pt modelId="{ECFDF246-7AFA-4E6F-951F-EB49C8AF519C}">
      <dgm:prSet custT="1"/>
      <dgm:spPr/>
      <dgm:t>
        <a:bodyPr/>
        <a:lstStyle/>
        <a:p>
          <a:pPr>
            <a:lnSpc>
              <a:spcPct val="100000"/>
            </a:lnSpc>
          </a:pPr>
          <a:r>
            <a:rPr lang="fr-FR" sz="1800" dirty="0"/>
            <a:t>Timely delivery / better organisation</a:t>
          </a:r>
          <a:endParaRPr lang="en-US" sz="1800" dirty="0"/>
        </a:p>
      </dgm:t>
    </dgm:pt>
    <dgm:pt modelId="{6891D1C4-E299-41CA-8B9F-0CB3224E63EE}" type="parTrans" cxnId="{8AB56497-42D9-4D13-91AB-036B94F949F3}">
      <dgm:prSet/>
      <dgm:spPr/>
      <dgm:t>
        <a:bodyPr/>
        <a:lstStyle/>
        <a:p>
          <a:endParaRPr lang="en-US"/>
        </a:p>
      </dgm:t>
    </dgm:pt>
    <dgm:pt modelId="{0A71B8D4-6AFA-43D4-A302-CC12F68BD339}" type="sibTrans" cxnId="{8AB56497-42D9-4D13-91AB-036B94F949F3}">
      <dgm:prSet/>
      <dgm:spPr/>
      <dgm:t>
        <a:bodyPr/>
        <a:lstStyle/>
        <a:p>
          <a:endParaRPr lang="en-US"/>
        </a:p>
      </dgm:t>
    </dgm:pt>
    <dgm:pt modelId="{36323B86-E417-49E2-B589-E3AA956F241E}">
      <dgm:prSet custT="1"/>
      <dgm:spPr/>
      <dgm:t>
        <a:bodyPr/>
        <a:lstStyle/>
        <a:p>
          <a:pPr>
            <a:lnSpc>
              <a:spcPct val="100000"/>
            </a:lnSpc>
          </a:pPr>
          <a:r>
            <a:rPr lang="fr-FR" sz="1800" dirty="0"/>
            <a:t>More support for students &amp; ALs</a:t>
          </a:r>
          <a:endParaRPr lang="en-US" sz="1800" dirty="0"/>
        </a:p>
      </dgm:t>
    </dgm:pt>
    <dgm:pt modelId="{448406BC-45DE-4848-B14C-321ADC851CD2}" type="parTrans" cxnId="{DE30F863-66C7-47CB-8529-CB2F78E9FBA2}">
      <dgm:prSet/>
      <dgm:spPr/>
      <dgm:t>
        <a:bodyPr/>
        <a:lstStyle/>
        <a:p>
          <a:endParaRPr lang="en-US"/>
        </a:p>
      </dgm:t>
    </dgm:pt>
    <dgm:pt modelId="{8BF72FF8-F839-4D7C-8398-7FF15CF83CD8}" type="sibTrans" cxnId="{DE30F863-66C7-47CB-8529-CB2F78E9FBA2}">
      <dgm:prSet/>
      <dgm:spPr/>
      <dgm:t>
        <a:bodyPr/>
        <a:lstStyle/>
        <a:p>
          <a:endParaRPr lang="en-US"/>
        </a:p>
      </dgm:t>
    </dgm:pt>
    <dgm:pt modelId="{128FBFE9-77F7-4180-A7BC-52CEEDD60998}">
      <dgm:prSet custT="1"/>
      <dgm:spPr/>
      <dgm:t>
        <a:bodyPr/>
        <a:lstStyle/>
        <a:p>
          <a:pPr>
            <a:lnSpc>
              <a:spcPct val="100000"/>
            </a:lnSpc>
          </a:pPr>
          <a:r>
            <a:rPr lang="fr-FR" sz="1800" dirty="0"/>
            <a:t>Better interactive adaptations</a:t>
          </a:r>
          <a:endParaRPr lang="en-US" sz="1800" dirty="0"/>
        </a:p>
      </dgm:t>
    </dgm:pt>
    <dgm:pt modelId="{83A1FF01-2BE7-4AE5-AD41-3DF9700A0472}" type="parTrans" cxnId="{CDAFEAE0-7075-4463-82E2-A2AA2F0BF7A1}">
      <dgm:prSet/>
      <dgm:spPr/>
      <dgm:t>
        <a:bodyPr/>
        <a:lstStyle/>
        <a:p>
          <a:endParaRPr lang="en-US"/>
        </a:p>
      </dgm:t>
    </dgm:pt>
    <dgm:pt modelId="{6A39E058-53D1-42FE-ABDA-B15E8083F5BC}" type="sibTrans" cxnId="{CDAFEAE0-7075-4463-82E2-A2AA2F0BF7A1}">
      <dgm:prSet/>
      <dgm:spPr/>
      <dgm:t>
        <a:bodyPr/>
        <a:lstStyle/>
        <a:p>
          <a:endParaRPr lang="en-US"/>
        </a:p>
      </dgm:t>
    </dgm:pt>
    <dgm:pt modelId="{5556C245-417B-42F1-9FCF-1904814E1971}">
      <dgm:prSet custT="1"/>
      <dgm:spPr/>
      <dgm:t>
        <a:bodyPr/>
        <a:lstStyle/>
        <a:p>
          <a:pPr>
            <a:lnSpc>
              <a:spcPct val="100000"/>
            </a:lnSpc>
          </a:pPr>
          <a:r>
            <a:rPr lang="en-US" sz="2000" b="1" dirty="0"/>
            <a:t>Outcomes</a:t>
          </a:r>
        </a:p>
      </dgm:t>
    </dgm:pt>
    <dgm:pt modelId="{EE398288-EF3A-4AC2-A381-D8F6447F2FE7}" type="parTrans" cxnId="{8CF4D8E3-4352-402A-A72B-139445CDAD70}">
      <dgm:prSet/>
      <dgm:spPr/>
      <dgm:t>
        <a:bodyPr/>
        <a:lstStyle/>
        <a:p>
          <a:endParaRPr lang="en-US"/>
        </a:p>
      </dgm:t>
    </dgm:pt>
    <dgm:pt modelId="{70F3EDD2-2EBC-497B-97DE-21EDD6F133EC}" type="sibTrans" cxnId="{8CF4D8E3-4352-402A-A72B-139445CDAD70}">
      <dgm:prSet/>
      <dgm:spPr/>
      <dgm:t>
        <a:bodyPr/>
        <a:lstStyle/>
        <a:p>
          <a:endParaRPr lang="en-US"/>
        </a:p>
      </dgm:t>
    </dgm:pt>
    <dgm:pt modelId="{A469DB17-352A-4C10-B50C-6EA34280E123}">
      <dgm:prSet custT="1"/>
      <dgm:spPr/>
      <dgm:t>
        <a:bodyPr/>
        <a:lstStyle/>
        <a:p>
          <a:pPr>
            <a:lnSpc>
              <a:spcPct val="100000"/>
            </a:lnSpc>
          </a:pPr>
          <a:r>
            <a:rPr lang="fr-FR" sz="1600" dirty="0"/>
            <a:t>ALs  worked as champions in 22J on S112 and S206. Scaled up to all of EEES UG curriculum 23J. In 24J school funded 2 print pack champions for EEES quals and level 1 Science. </a:t>
          </a:r>
          <a:endParaRPr lang="en-US" sz="1600" dirty="0"/>
        </a:p>
      </dgm:t>
    </dgm:pt>
    <dgm:pt modelId="{6883B6BA-13AF-4071-B06F-B177D0CA705E}" type="parTrans" cxnId="{9B81577A-B7C4-4713-A760-D24C64D3EE13}">
      <dgm:prSet/>
      <dgm:spPr/>
      <dgm:t>
        <a:bodyPr/>
        <a:lstStyle/>
        <a:p>
          <a:endParaRPr lang="en-US"/>
        </a:p>
      </dgm:t>
    </dgm:pt>
    <dgm:pt modelId="{0E731968-DEF1-44DF-8798-63D7F1F483FA}" type="sibTrans" cxnId="{9B81577A-B7C4-4713-A760-D24C64D3EE13}">
      <dgm:prSet/>
      <dgm:spPr/>
      <dgm:t>
        <a:bodyPr/>
        <a:lstStyle/>
        <a:p>
          <a:endParaRPr lang="en-US"/>
        </a:p>
      </dgm:t>
    </dgm:pt>
    <dgm:pt modelId="{2F00AB16-C294-46B6-875D-0EE9F243719D}" type="pres">
      <dgm:prSet presAssocID="{8853F802-797A-4F2F-A4EA-738B18116481}" presName="root" presStyleCnt="0">
        <dgm:presLayoutVars>
          <dgm:dir/>
          <dgm:resizeHandles val="exact"/>
        </dgm:presLayoutVars>
      </dgm:prSet>
      <dgm:spPr/>
    </dgm:pt>
    <dgm:pt modelId="{81210A26-D906-4B97-9470-272C025A9B85}" type="pres">
      <dgm:prSet presAssocID="{2C315824-85E6-44B7-99A3-34CA8AC2552F}" presName="compNode" presStyleCnt="0"/>
      <dgm:spPr/>
    </dgm:pt>
    <dgm:pt modelId="{78FF01C6-E590-4F9B-AADF-52BD5531C260}" type="pres">
      <dgm:prSet presAssocID="{2C315824-85E6-44B7-99A3-34CA8AC2552F}" presName="bgRect" presStyleLbl="bgShp" presStyleIdx="0" presStyleCnt="3" custLinFactNeighborY="-10484"/>
      <dgm:spPr/>
    </dgm:pt>
    <dgm:pt modelId="{B5EB8510-DFEF-4EC3-AC56-5868DEFEE007}" type="pres">
      <dgm:prSet presAssocID="{2C315824-85E6-44B7-99A3-34CA8AC2552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humbs Up Sign"/>
        </a:ext>
      </dgm:extLst>
    </dgm:pt>
    <dgm:pt modelId="{F16695A8-0D5A-489A-B6BA-8DE7E12E9C7E}" type="pres">
      <dgm:prSet presAssocID="{2C315824-85E6-44B7-99A3-34CA8AC2552F}" presName="spaceRect" presStyleCnt="0"/>
      <dgm:spPr/>
    </dgm:pt>
    <dgm:pt modelId="{397878FE-A909-4662-9959-549A18DD7119}" type="pres">
      <dgm:prSet presAssocID="{2C315824-85E6-44B7-99A3-34CA8AC2552F}" presName="parTx" presStyleLbl="revTx" presStyleIdx="0" presStyleCnt="6">
        <dgm:presLayoutVars>
          <dgm:chMax val="0"/>
          <dgm:chPref val="0"/>
        </dgm:presLayoutVars>
      </dgm:prSet>
      <dgm:spPr/>
    </dgm:pt>
    <dgm:pt modelId="{1C458CE6-6C35-4B8B-AFD0-BA939E8D2655}" type="pres">
      <dgm:prSet presAssocID="{2C315824-85E6-44B7-99A3-34CA8AC2552F}" presName="desTx" presStyleLbl="revTx" presStyleIdx="1" presStyleCnt="6" custScaleX="127250" custLinFactNeighborX="-17904" custLinFactNeighborY="598">
        <dgm:presLayoutVars/>
      </dgm:prSet>
      <dgm:spPr/>
    </dgm:pt>
    <dgm:pt modelId="{E3121141-DB59-4715-8397-E4A7D49F5FAB}" type="pres">
      <dgm:prSet presAssocID="{32EDEC53-BF37-48DF-85D1-9C8F05FCFD61}" presName="sibTrans" presStyleCnt="0"/>
      <dgm:spPr/>
    </dgm:pt>
    <dgm:pt modelId="{23BAFD9E-A20D-4B4F-905C-E3A5FF527B31}" type="pres">
      <dgm:prSet presAssocID="{F550885E-6BCE-4136-8EA4-D9109EDF3AEA}" presName="compNode" presStyleCnt="0"/>
      <dgm:spPr/>
    </dgm:pt>
    <dgm:pt modelId="{72FB16FD-7CFE-4B95-A2A3-E01A352A8D33}" type="pres">
      <dgm:prSet presAssocID="{F550885E-6BCE-4136-8EA4-D9109EDF3AEA}" presName="bgRect" presStyleLbl="bgShp" presStyleIdx="1" presStyleCnt="3"/>
      <dgm:spPr/>
    </dgm:pt>
    <dgm:pt modelId="{26373D5A-411E-4C56-A679-40DE87D9933D}" type="pres">
      <dgm:prSet presAssocID="{F550885E-6BCE-4136-8EA4-D9109EDF3AE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9FBBA3AF-856F-4C0D-B3ED-265544ED3606}" type="pres">
      <dgm:prSet presAssocID="{F550885E-6BCE-4136-8EA4-D9109EDF3AEA}" presName="spaceRect" presStyleCnt="0"/>
      <dgm:spPr/>
    </dgm:pt>
    <dgm:pt modelId="{24FC291F-1F4F-4762-839F-369B420FA371}" type="pres">
      <dgm:prSet presAssocID="{F550885E-6BCE-4136-8EA4-D9109EDF3AEA}" presName="parTx" presStyleLbl="revTx" presStyleIdx="2" presStyleCnt="6" custScaleX="99872">
        <dgm:presLayoutVars>
          <dgm:chMax val="0"/>
          <dgm:chPref val="0"/>
        </dgm:presLayoutVars>
      </dgm:prSet>
      <dgm:spPr/>
    </dgm:pt>
    <dgm:pt modelId="{F73C8C82-00EE-4B9F-8AAD-AF977140996B}" type="pres">
      <dgm:prSet presAssocID="{F550885E-6BCE-4136-8EA4-D9109EDF3AEA}" presName="desTx" presStyleLbl="revTx" presStyleIdx="3" presStyleCnt="6" custScaleX="137002" custLinFactNeighborX="-11948" custLinFactNeighborY="-1192">
        <dgm:presLayoutVars/>
      </dgm:prSet>
      <dgm:spPr/>
    </dgm:pt>
    <dgm:pt modelId="{F421C9C0-73E7-4FC8-8F7A-E83CA951C2ED}" type="pres">
      <dgm:prSet presAssocID="{0A43CE1A-F125-466D-8380-700E712430AD}" presName="sibTrans" presStyleCnt="0"/>
      <dgm:spPr/>
    </dgm:pt>
    <dgm:pt modelId="{C0C283FC-094C-4A7D-A037-AFE0DD9833F4}" type="pres">
      <dgm:prSet presAssocID="{5556C245-417B-42F1-9FCF-1904814E1971}" presName="compNode" presStyleCnt="0"/>
      <dgm:spPr/>
    </dgm:pt>
    <dgm:pt modelId="{E1B238D4-7171-447B-B776-83B569D38614}" type="pres">
      <dgm:prSet presAssocID="{5556C245-417B-42F1-9FCF-1904814E1971}" presName="bgRect" presStyleLbl="bgShp" presStyleIdx="2" presStyleCnt="3" custLinFactNeighborX="-713" custLinFactNeighborY="2815"/>
      <dgm:spPr/>
    </dgm:pt>
    <dgm:pt modelId="{6CF35FDC-B152-412F-8551-2BC28ED2FA47}" type="pres">
      <dgm:prSet presAssocID="{5556C245-417B-42F1-9FCF-1904814E197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acher"/>
        </a:ext>
      </dgm:extLst>
    </dgm:pt>
    <dgm:pt modelId="{21D661B6-90EA-4649-A50F-691974859053}" type="pres">
      <dgm:prSet presAssocID="{5556C245-417B-42F1-9FCF-1904814E1971}" presName="spaceRect" presStyleCnt="0"/>
      <dgm:spPr/>
    </dgm:pt>
    <dgm:pt modelId="{835AFE1C-5C8E-4A0D-A2FF-A77845471C9B}" type="pres">
      <dgm:prSet presAssocID="{5556C245-417B-42F1-9FCF-1904814E1971}" presName="parTx" presStyleLbl="revTx" presStyleIdx="4" presStyleCnt="6">
        <dgm:presLayoutVars>
          <dgm:chMax val="0"/>
          <dgm:chPref val="0"/>
        </dgm:presLayoutVars>
      </dgm:prSet>
      <dgm:spPr/>
    </dgm:pt>
    <dgm:pt modelId="{5A218B59-6CCB-4082-909F-A2636320E3AE}" type="pres">
      <dgm:prSet presAssocID="{5556C245-417B-42F1-9FCF-1904814E1971}" presName="desTx" presStyleLbl="revTx" presStyleIdx="5" presStyleCnt="6" custScaleX="121860" custLinFactNeighborX="-24130" custLinFactNeighborY="-41">
        <dgm:presLayoutVars/>
      </dgm:prSet>
      <dgm:spPr/>
    </dgm:pt>
  </dgm:ptLst>
  <dgm:cxnLst>
    <dgm:cxn modelId="{3F310114-86E6-4A63-BADF-D6E560831300}" type="presOf" srcId="{36323B86-E417-49E2-B589-E3AA956F241E}" destId="{F73C8C82-00EE-4B9F-8AAD-AF977140996B}" srcOrd="0" destOrd="1" presId="urn:microsoft.com/office/officeart/2018/2/layout/IconVerticalSolidList"/>
    <dgm:cxn modelId="{A52E6C1A-2794-46A3-8534-AA611422A386}" type="presOf" srcId="{ECFDF246-7AFA-4E6F-951F-EB49C8AF519C}" destId="{F73C8C82-00EE-4B9F-8AAD-AF977140996B}" srcOrd="0" destOrd="0" presId="urn:microsoft.com/office/officeart/2018/2/layout/IconVerticalSolidList"/>
    <dgm:cxn modelId="{521B401C-D2E0-4979-B690-C76EF4619DFD}" type="presOf" srcId="{A5A13C1A-8A9B-4120-B5E1-6ADD74F06AAB}" destId="{1C458CE6-6C35-4B8B-AFD0-BA939E8D2655}" srcOrd="0" destOrd="0" presId="urn:microsoft.com/office/officeart/2018/2/layout/IconVerticalSolidList"/>
    <dgm:cxn modelId="{74F42B34-C4B7-4D43-9C22-040A11AC26CE}" type="presOf" srcId="{A469DB17-352A-4C10-B50C-6EA34280E123}" destId="{5A218B59-6CCB-4082-909F-A2636320E3AE}" srcOrd="0" destOrd="0" presId="urn:microsoft.com/office/officeart/2018/2/layout/IconVerticalSolidList"/>
    <dgm:cxn modelId="{9FC99734-DB02-48C0-9C2E-37C4A7DCB8E9}" type="presOf" srcId="{1B4EEBFF-1E11-4D32-8CF9-5794ED9244C6}" destId="{1C458CE6-6C35-4B8B-AFD0-BA939E8D2655}" srcOrd="0" destOrd="1" presId="urn:microsoft.com/office/officeart/2018/2/layout/IconVerticalSolidList"/>
    <dgm:cxn modelId="{8F890437-3FE3-4D17-BB18-EFF056BF6337}" srcId="{8853F802-797A-4F2F-A4EA-738B18116481}" destId="{F550885E-6BCE-4136-8EA4-D9109EDF3AEA}" srcOrd="1" destOrd="0" parTransId="{43528BCE-BC5B-4976-819B-F80D07B3D0CE}" sibTransId="{0A43CE1A-F125-466D-8380-700E712430AD}"/>
    <dgm:cxn modelId="{DE30F863-66C7-47CB-8529-CB2F78E9FBA2}" srcId="{F550885E-6BCE-4136-8EA4-D9109EDF3AEA}" destId="{36323B86-E417-49E2-B589-E3AA956F241E}" srcOrd="1" destOrd="0" parTransId="{448406BC-45DE-4848-B14C-321ADC851CD2}" sibTransId="{8BF72FF8-F839-4D7C-8398-7FF15CF83CD8}"/>
    <dgm:cxn modelId="{1E4D0C44-52FE-4886-A49B-C51FD1D9130D}" srcId="{2C315824-85E6-44B7-99A3-34CA8AC2552F}" destId="{A5A13C1A-8A9B-4120-B5E1-6ADD74F06AAB}" srcOrd="0" destOrd="0" parTransId="{1685E705-7501-4B3A-A401-B83548282662}" sibTransId="{17E2E367-26FF-427C-B14D-7D6720DC8EB0}"/>
    <dgm:cxn modelId="{02433649-DEBC-49CC-AA42-48D2AC5AC77D}" type="presOf" srcId="{8853F802-797A-4F2F-A4EA-738B18116481}" destId="{2F00AB16-C294-46B6-875D-0EE9F243719D}" srcOrd="0" destOrd="0" presId="urn:microsoft.com/office/officeart/2018/2/layout/IconVerticalSolidList"/>
    <dgm:cxn modelId="{D0B0A157-FA8B-4CF4-A7E2-5310020CB653}" type="presOf" srcId="{5556C245-417B-42F1-9FCF-1904814E1971}" destId="{835AFE1C-5C8E-4A0D-A2FF-A77845471C9B}" srcOrd="0" destOrd="0" presId="urn:microsoft.com/office/officeart/2018/2/layout/IconVerticalSolidList"/>
    <dgm:cxn modelId="{9B81577A-B7C4-4713-A760-D24C64D3EE13}" srcId="{5556C245-417B-42F1-9FCF-1904814E1971}" destId="{A469DB17-352A-4C10-B50C-6EA34280E123}" srcOrd="0" destOrd="0" parTransId="{6883B6BA-13AF-4071-B06F-B177D0CA705E}" sibTransId="{0E731968-DEF1-44DF-8798-63D7F1F483FA}"/>
    <dgm:cxn modelId="{8AB56497-42D9-4D13-91AB-036B94F949F3}" srcId="{F550885E-6BCE-4136-8EA4-D9109EDF3AEA}" destId="{ECFDF246-7AFA-4E6F-951F-EB49C8AF519C}" srcOrd="0" destOrd="0" parTransId="{6891D1C4-E299-41CA-8B9F-0CB3224E63EE}" sibTransId="{0A71B8D4-6AFA-43D4-A302-CC12F68BD339}"/>
    <dgm:cxn modelId="{7BB1ECB6-8269-4A9F-8ADF-8CC0EAE2ABBD}" srcId="{8853F802-797A-4F2F-A4EA-738B18116481}" destId="{2C315824-85E6-44B7-99A3-34CA8AC2552F}" srcOrd="0" destOrd="0" parTransId="{4AC005BD-AE06-4A2D-83CB-B523B9D1C6CB}" sibTransId="{32EDEC53-BF37-48DF-85D1-9C8F05FCFD61}"/>
    <dgm:cxn modelId="{8E58ECCF-61D4-43F8-BC14-5546C5A811E4}" type="presOf" srcId="{128FBFE9-77F7-4180-A7BC-52CEEDD60998}" destId="{F73C8C82-00EE-4B9F-8AAD-AF977140996B}" srcOrd="0" destOrd="2" presId="urn:microsoft.com/office/officeart/2018/2/layout/IconVerticalSolidList"/>
    <dgm:cxn modelId="{CDAFEAE0-7075-4463-82E2-A2AA2F0BF7A1}" srcId="{F550885E-6BCE-4136-8EA4-D9109EDF3AEA}" destId="{128FBFE9-77F7-4180-A7BC-52CEEDD60998}" srcOrd="2" destOrd="0" parTransId="{83A1FF01-2BE7-4AE5-AD41-3DF9700A0472}" sibTransId="{6A39E058-53D1-42FE-ABDA-B15E8083F5BC}"/>
    <dgm:cxn modelId="{4875C8E2-B159-4485-A1ED-610909F23D8E}" srcId="{2C315824-85E6-44B7-99A3-34CA8AC2552F}" destId="{1B4EEBFF-1E11-4D32-8CF9-5794ED9244C6}" srcOrd="1" destOrd="0" parTransId="{007E1025-41A8-4B06-ACB7-01CEC3FD1C31}" sibTransId="{F73E9D22-4A62-40DE-BD22-A17D53B32F45}"/>
    <dgm:cxn modelId="{8CF4D8E3-4352-402A-A72B-139445CDAD70}" srcId="{8853F802-797A-4F2F-A4EA-738B18116481}" destId="{5556C245-417B-42F1-9FCF-1904814E1971}" srcOrd="2" destOrd="0" parTransId="{EE398288-EF3A-4AC2-A381-D8F6447F2FE7}" sibTransId="{70F3EDD2-2EBC-497B-97DE-21EDD6F133EC}"/>
    <dgm:cxn modelId="{F0E300EE-9D32-4514-887E-19B54851D3C6}" type="presOf" srcId="{2C315824-85E6-44B7-99A3-34CA8AC2552F}" destId="{397878FE-A909-4662-9959-549A18DD7119}" srcOrd="0" destOrd="0" presId="urn:microsoft.com/office/officeart/2018/2/layout/IconVerticalSolidList"/>
    <dgm:cxn modelId="{8B8D04FF-DCE2-4339-9381-ADFD12596376}" type="presOf" srcId="{F550885E-6BCE-4136-8EA4-D9109EDF3AEA}" destId="{24FC291F-1F4F-4762-839F-369B420FA371}" srcOrd="0" destOrd="0" presId="urn:microsoft.com/office/officeart/2018/2/layout/IconVerticalSolidList"/>
    <dgm:cxn modelId="{7694465D-2BB9-491E-8DFF-B9AFD97F6932}" type="presParOf" srcId="{2F00AB16-C294-46B6-875D-0EE9F243719D}" destId="{81210A26-D906-4B97-9470-272C025A9B85}" srcOrd="0" destOrd="0" presId="urn:microsoft.com/office/officeart/2018/2/layout/IconVerticalSolidList"/>
    <dgm:cxn modelId="{E2CEB4F0-A65D-45E1-99B8-DE8CB81ACF93}" type="presParOf" srcId="{81210A26-D906-4B97-9470-272C025A9B85}" destId="{78FF01C6-E590-4F9B-AADF-52BD5531C260}" srcOrd="0" destOrd="0" presId="urn:microsoft.com/office/officeart/2018/2/layout/IconVerticalSolidList"/>
    <dgm:cxn modelId="{20801B25-A4B2-400B-B10E-0C9699878D91}" type="presParOf" srcId="{81210A26-D906-4B97-9470-272C025A9B85}" destId="{B5EB8510-DFEF-4EC3-AC56-5868DEFEE007}" srcOrd="1" destOrd="0" presId="urn:microsoft.com/office/officeart/2018/2/layout/IconVerticalSolidList"/>
    <dgm:cxn modelId="{1C783464-D2FD-4124-ADFD-3067113BD12B}" type="presParOf" srcId="{81210A26-D906-4B97-9470-272C025A9B85}" destId="{F16695A8-0D5A-489A-B6BA-8DE7E12E9C7E}" srcOrd="2" destOrd="0" presId="urn:microsoft.com/office/officeart/2018/2/layout/IconVerticalSolidList"/>
    <dgm:cxn modelId="{6F26F4AE-1887-4A3B-929B-99B410D57E7D}" type="presParOf" srcId="{81210A26-D906-4B97-9470-272C025A9B85}" destId="{397878FE-A909-4662-9959-549A18DD7119}" srcOrd="3" destOrd="0" presId="urn:microsoft.com/office/officeart/2018/2/layout/IconVerticalSolidList"/>
    <dgm:cxn modelId="{6DDC965D-E218-4D8A-B0F8-31FE01E788DA}" type="presParOf" srcId="{81210A26-D906-4B97-9470-272C025A9B85}" destId="{1C458CE6-6C35-4B8B-AFD0-BA939E8D2655}" srcOrd="4" destOrd="0" presId="urn:microsoft.com/office/officeart/2018/2/layout/IconVerticalSolidList"/>
    <dgm:cxn modelId="{792D40AA-D7E0-4E4A-8249-A522DEB39169}" type="presParOf" srcId="{2F00AB16-C294-46B6-875D-0EE9F243719D}" destId="{E3121141-DB59-4715-8397-E4A7D49F5FAB}" srcOrd="1" destOrd="0" presId="urn:microsoft.com/office/officeart/2018/2/layout/IconVerticalSolidList"/>
    <dgm:cxn modelId="{B6DF68A5-735B-441F-B12B-23436C8EB217}" type="presParOf" srcId="{2F00AB16-C294-46B6-875D-0EE9F243719D}" destId="{23BAFD9E-A20D-4B4F-905C-E3A5FF527B31}" srcOrd="2" destOrd="0" presId="urn:microsoft.com/office/officeart/2018/2/layout/IconVerticalSolidList"/>
    <dgm:cxn modelId="{538125B9-657B-4E6C-99BD-3436062CBAEC}" type="presParOf" srcId="{23BAFD9E-A20D-4B4F-905C-E3A5FF527B31}" destId="{72FB16FD-7CFE-4B95-A2A3-E01A352A8D33}" srcOrd="0" destOrd="0" presId="urn:microsoft.com/office/officeart/2018/2/layout/IconVerticalSolidList"/>
    <dgm:cxn modelId="{EFE886C4-3CF1-4735-8C11-EDA6AD5988D4}" type="presParOf" srcId="{23BAFD9E-A20D-4B4F-905C-E3A5FF527B31}" destId="{26373D5A-411E-4C56-A679-40DE87D9933D}" srcOrd="1" destOrd="0" presId="urn:microsoft.com/office/officeart/2018/2/layout/IconVerticalSolidList"/>
    <dgm:cxn modelId="{A355471F-6457-4951-BF72-3317B983A3ED}" type="presParOf" srcId="{23BAFD9E-A20D-4B4F-905C-E3A5FF527B31}" destId="{9FBBA3AF-856F-4C0D-B3ED-265544ED3606}" srcOrd="2" destOrd="0" presId="urn:microsoft.com/office/officeart/2018/2/layout/IconVerticalSolidList"/>
    <dgm:cxn modelId="{58B279E0-EA1A-410F-9438-D609954FFD17}" type="presParOf" srcId="{23BAFD9E-A20D-4B4F-905C-E3A5FF527B31}" destId="{24FC291F-1F4F-4762-839F-369B420FA371}" srcOrd="3" destOrd="0" presId="urn:microsoft.com/office/officeart/2018/2/layout/IconVerticalSolidList"/>
    <dgm:cxn modelId="{1FD93BB2-431C-461A-B691-BBEF9D124092}" type="presParOf" srcId="{23BAFD9E-A20D-4B4F-905C-E3A5FF527B31}" destId="{F73C8C82-00EE-4B9F-8AAD-AF977140996B}" srcOrd="4" destOrd="0" presId="urn:microsoft.com/office/officeart/2018/2/layout/IconVerticalSolidList"/>
    <dgm:cxn modelId="{B2A950E4-4FF7-4E57-B429-B95DB4F48FA3}" type="presParOf" srcId="{2F00AB16-C294-46B6-875D-0EE9F243719D}" destId="{F421C9C0-73E7-4FC8-8F7A-E83CA951C2ED}" srcOrd="3" destOrd="0" presId="urn:microsoft.com/office/officeart/2018/2/layout/IconVerticalSolidList"/>
    <dgm:cxn modelId="{C6F562CC-2721-4BC8-BA6B-0E2B2F7A4775}" type="presParOf" srcId="{2F00AB16-C294-46B6-875D-0EE9F243719D}" destId="{C0C283FC-094C-4A7D-A037-AFE0DD9833F4}" srcOrd="4" destOrd="0" presId="urn:microsoft.com/office/officeart/2018/2/layout/IconVerticalSolidList"/>
    <dgm:cxn modelId="{74239419-CC23-42E4-9AC4-CAD9C31246F0}" type="presParOf" srcId="{C0C283FC-094C-4A7D-A037-AFE0DD9833F4}" destId="{E1B238D4-7171-447B-B776-83B569D38614}" srcOrd="0" destOrd="0" presId="urn:microsoft.com/office/officeart/2018/2/layout/IconVerticalSolidList"/>
    <dgm:cxn modelId="{3A7AC2CB-A853-4BA6-B979-E2405DA299E5}" type="presParOf" srcId="{C0C283FC-094C-4A7D-A037-AFE0DD9833F4}" destId="{6CF35FDC-B152-412F-8551-2BC28ED2FA47}" srcOrd="1" destOrd="0" presId="urn:microsoft.com/office/officeart/2018/2/layout/IconVerticalSolidList"/>
    <dgm:cxn modelId="{56954784-B965-4F79-9E1D-7C5FC2F1CD38}" type="presParOf" srcId="{C0C283FC-094C-4A7D-A037-AFE0DD9833F4}" destId="{21D661B6-90EA-4649-A50F-691974859053}" srcOrd="2" destOrd="0" presId="urn:microsoft.com/office/officeart/2018/2/layout/IconVerticalSolidList"/>
    <dgm:cxn modelId="{76552802-311B-4BC7-A60D-232E3B450037}" type="presParOf" srcId="{C0C283FC-094C-4A7D-A037-AFE0DD9833F4}" destId="{835AFE1C-5C8E-4A0D-A2FF-A77845471C9B}" srcOrd="3" destOrd="0" presId="urn:microsoft.com/office/officeart/2018/2/layout/IconVerticalSolidList"/>
    <dgm:cxn modelId="{F7E0AAA6-5893-4EF4-9A44-00A5210A2689}" type="presParOf" srcId="{C0C283FC-094C-4A7D-A037-AFE0DD9833F4}" destId="{5A218B59-6CCB-4082-909F-A2636320E3AE}"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AA28C-B800-48ED-AD8A-0F01C981D04D}">
      <dsp:nvSpPr>
        <dsp:cNvPr id="0" name=""/>
        <dsp:cNvSpPr/>
      </dsp:nvSpPr>
      <dsp:spPr>
        <a:xfrm>
          <a:off x="1913" y="0"/>
          <a:ext cx="2005821" cy="43397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b="1" kern="1200" dirty="0"/>
            <a:t>Associate Lecturer Focus Group</a:t>
          </a:r>
        </a:p>
        <a:p>
          <a:pPr marL="0" lvl="0" indent="0" algn="ctr" defTabSz="800100">
            <a:lnSpc>
              <a:spcPct val="90000"/>
            </a:lnSpc>
            <a:spcBef>
              <a:spcPct val="0"/>
            </a:spcBef>
            <a:spcAft>
              <a:spcPct val="35000"/>
            </a:spcAft>
            <a:buNone/>
          </a:pPr>
          <a:endParaRPr lang="en-GB" sz="1800" b="1" kern="1200" dirty="0"/>
        </a:p>
        <a:p>
          <a:pPr marL="0" lvl="0" indent="0" algn="ctr" defTabSz="800100">
            <a:lnSpc>
              <a:spcPct val="90000"/>
            </a:lnSpc>
            <a:spcBef>
              <a:spcPct val="0"/>
            </a:spcBef>
            <a:spcAft>
              <a:spcPct val="35000"/>
            </a:spcAft>
            <a:buNone/>
          </a:pPr>
          <a:r>
            <a:rPr lang="en-GB" sz="1800" b="0" kern="1200" dirty="0"/>
            <a:t>(</a:t>
          </a:r>
          <a:r>
            <a:rPr lang="en-GB" sz="1800" b="0" kern="1200" dirty="0" err="1"/>
            <a:t>SiSE</a:t>
          </a:r>
          <a:r>
            <a:rPr lang="en-GB" sz="1800" b="0" kern="1200" dirty="0"/>
            <a:t> theme)</a:t>
          </a:r>
        </a:p>
        <a:p>
          <a:pPr marL="0" lvl="0" indent="0" algn="ctr" defTabSz="800100">
            <a:lnSpc>
              <a:spcPct val="90000"/>
            </a:lnSpc>
            <a:spcBef>
              <a:spcPct val="0"/>
            </a:spcBef>
            <a:spcAft>
              <a:spcPct val="35000"/>
            </a:spcAft>
            <a:buNone/>
          </a:pPr>
          <a:endParaRPr lang="fr-FR" sz="1800" b="0" kern="1200" dirty="0"/>
        </a:p>
      </dsp:txBody>
      <dsp:txXfrm>
        <a:off x="1913" y="1735897"/>
        <a:ext cx="2005821" cy="1735897"/>
      </dsp:txXfrm>
    </dsp:sp>
    <dsp:sp modelId="{D4101666-9E06-4521-9813-42358A16D1FE}">
      <dsp:nvSpPr>
        <dsp:cNvPr id="0" name=""/>
        <dsp:cNvSpPr/>
      </dsp:nvSpPr>
      <dsp:spPr>
        <a:xfrm>
          <a:off x="560221" y="237479"/>
          <a:ext cx="857268" cy="85728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702650-E38D-4AB1-AA62-ED3B80D83BF6}">
      <dsp:nvSpPr>
        <dsp:cNvPr id="0" name=""/>
        <dsp:cNvSpPr/>
      </dsp:nvSpPr>
      <dsp:spPr>
        <a:xfrm>
          <a:off x="2067909" y="0"/>
          <a:ext cx="2005821" cy="43397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b="1" kern="1200" dirty="0"/>
            <a:t>Student Support Team Focus Group</a:t>
          </a:r>
        </a:p>
        <a:p>
          <a:pPr marL="0" lvl="0" indent="0" algn="ctr" defTabSz="800100">
            <a:lnSpc>
              <a:spcPct val="90000"/>
            </a:lnSpc>
            <a:spcBef>
              <a:spcPct val="0"/>
            </a:spcBef>
            <a:spcAft>
              <a:spcPct val="35000"/>
            </a:spcAft>
            <a:buNone/>
          </a:pPr>
          <a:endParaRPr lang="en-GB" sz="1800" b="1" kern="1200" dirty="0"/>
        </a:p>
        <a:p>
          <a:pPr marL="0" lvl="0" indent="0" algn="ctr" defTabSz="800100">
            <a:lnSpc>
              <a:spcPct val="90000"/>
            </a:lnSpc>
            <a:spcBef>
              <a:spcPct val="0"/>
            </a:spcBef>
            <a:spcAft>
              <a:spcPct val="35000"/>
            </a:spcAft>
            <a:buNone/>
          </a:pPr>
          <a:r>
            <a:rPr lang="en-GB" sz="1800" b="0" kern="1200" dirty="0"/>
            <a:t>(Non-</a:t>
          </a:r>
          <a:r>
            <a:rPr lang="en-GB" sz="1800" b="0" kern="1200" dirty="0" err="1"/>
            <a:t>SiSE</a:t>
          </a:r>
          <a:r>
            <a:rPr lang="en-GB" sz="1800" b="0" kern="1200" dirty="0"/>
            <a:t> theme)</a:t>
          </a:r>
        </a:p>
        <a:p>
          <a:pPr marL="0" lvl="0" indent="0" algn="ctr" defTabSz="800100">
            <a:lnSpc>
              <a:spcPct val="90000"/>
            </a:lnSpc>
            <a:spcBef>
              <a:spcPct val="0"/>
            </a:spcBef>
            <a:spcAft>
              <a:spcPct val="35000"/>
            </a:spcAft>
            <a:buNone/>
          </a:pPr>
          <a:endParaRPr lang="fr-FR" sz="1600" b="0" i="1" kern="1200" dirty="0"/>
        </a:p>
      </dsp:txBody>
      <dsp:txXfrm>
        <a:off x="2067909" y="1735897"/>
        <a:ext cx="2005821" cy="1735897"/>
      </dsp:txXfrm>
    </dsp:sp>
    <dsp:sp modelId="{F8A0E9E6-FCAB-4A55-8419-D7F06EF7650A}">
      <dsp:nvSpPr>
        <dsp:cNvPr id="0" name=""/>
        <dsp:cNvSpPr/>
      </dsp:nvSpPr>
      <dsp:spPr>
        <a:xfrm>
          <a:off x="2624700" y="246402"/>
          <a:ext cx="918628" cy="91862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990A4B-A9B1-4F6D-8BBE-F08ED3C5C256}">
      <dsp:nvSpPr>
        <dsp:cNvPr id="0" name=""/>
        <dsp:cNvSpPr/>
      </dsp:nvSpPr>
      <dsp:spPr>
        <a:xfrm>
          <a:off x="4133906" y="0"/>
          <a:ext cx="2005821" cy="43397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b="1" kern="1200" dirty="0"/>
            <a:t>Quantitative Data</a:t>
          </a:r>
        </a:p>
        <a:p>
          <a:pPr marL="0" lvl="0" indent="0" algn="ctr" defTabSz="800100">
            <a:lnSpc>
              <a:spcPct val="90000"/>
            </a:lnSpc>
            <a:spcBef>
              <a:spcPct val="0"/>
            </a:spcBef>
            <a:spcAft>
              <a:spcPct val="35000"/>
            </a:spcAft>
            <a:buNone/>
          </a:pPr>
          <a:endParaRPr lang="en-GB" sz="1800" b="1" kern="1200" dirty="0"/>
        </a:p>
        <a:p>
          <a:pPr marL="0" lvl="0" indent="0" algn="ctr" defTabSz="800100">
            <a:lnSpc>
              <a:spcPct val="90000"/>
            </a:lnSpc>
            <a:spcBef>
              <a:spcPct val="0"/>
            </a:spcBef>
            <a:spcAft>
              <a:spcPct val="35000"/>
            </a:spcAft>
            <a:buNone/>
          </a:pPr>
          <a:endParaRPr lang="en-GB" sz="1800" b="1" kern="1200" dirty="0"/>
        </a:p>
        <a:p>
          <a:pPr marL="0" lvl="0" indent="0" algn="ctr" defTabSz="800100">
            <a:lnSpc>
              <a:spcPct val="90000"/>
            </a:lnSpc>
            <a:spcBef>
              <a:spcPct val="0"/>
            </a:spcBef>
            <a:spcAft>
              <a:spcPct val="35000"/>
            </a:spcAft>
            <a:buNone/>
          </a:pPr>
          <a:r>
            <a:rPr lang="en-GB" sz="1800" b="0" kern="1200" dirty="0"/>
            <a:t>(OU data)</a:t>
          </a:r>
        </a:p>
        <a:p>
          <a:pPr marL="0" lvl="0" indent="0" algn="ctr" defTabSz="800100">
            <a:lnSpc>
              <a:spcPct val="90000"/>
            </a:lnSpc>
            <a:spcBef>
              <a:spcPct val="0"/>
            </a:spcBef>
            <a:spcAft>
              <a:spcPct val="35000"/>
            </a:spcAft>
            <a:buNone/>
          </a:pPr>
          <a:endParaRPr lang="fr-FR" sz="1800" b="0" i="1" kern="1200" dirty="0"/>
        </a:p>
      </dsp:txBody>
      <dsp:txXfrm>
        <a:off x="4133906" y="1735897"/>
        <a:ext cx="2005821" cy="1735897"/>
      </dsp:txXfrm>
    </dsp:sp>
    <dsp:sp modelId="{4992A6E8-34FE-46A9-84F2-758EDE692530}">
      <dsp:nvSpPr>
        <dsp:cNvPr id="0" name=""/>
        <dsp:cNvSpPr/>
      </dsp:nvSpPr>
      <dsp:spPr>
        <a:xfrm>
          <a:off x="4664308" y="246402"/>
          <a:ext cx="918628" cy="91862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35B227-FB89-4C1C-8020-499D457BF54C}">
      <dsp:nvSpPr>
        <dsp:cNvPr id="0" name=""/>
        <dsp:cNvSpPr/>
      </dsp:nvSpPr>
      <dsp:spPr>
        <a:xfrm>
          <a:off x="6199902" y="0"/>
          <a:ext cx="2005821" cy="43397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b="1" kern="1200" dirty="0"/>
            <a:t>Student survey</a:t>
          </a:r>
        </a:p>
        <a:p>
          <a:pPr marL="0" lvl="0" indent="0" algn="ctr" defTabSz="800100">
            <a:lnSpc>
              <a:spcPct val="90000"/>
            </a:lnSpc>
            <a:spcBef>
              <a:spcPct val="0"/>
            </a:spcBef>
            <a:spcAft>
              <a:spcPct val="35000"/>
            </a:spcAft>
            <a:buNone/>
          </a:pPr>
          <a:endParaRPr lang="en-GB" sz="1800" kern="1200" dirty="0"/>
        </a:p>
        <a:p>
          <a:pPr marL="0" lvl="0" indent="0" algn="ctr" defTabSz="800100">
            <a:lnSpc>
              <a:spcPct val="90000"/>
            </a:lnSpc>
            <a:spcBef>
              <a:spcPct val="0"/>
            </a:spcBef>
            <a:spcAft>
              <a:spcPct val="35000"/>
            </a:spcAft>
            <a:buNone/>
          </a:pPr>
          <a:endParaRPr lang="en-GB" sz="1800" kern="1200" dirty="0"/>
        </a:p>
        <a:p>
          <a:pPr marL="0" lvl="0" indent="0" algn="ctr" defTabSz="800100">
            <a:lnSpc>
              <a:spcPct val="90000"/>
            </a:lnSpc>
            <a:spcBef>
              <a:spcPct val="0"/>
            </a:spcBef>
            <a:spcAft>
              <a:spcPct val="35000"/>
            </a:spcAft>
            <a:buNone/>
          </a:pPr>
          <a:r>
            <a:rPr lang="en-GB" sz="1800" kern="1200" dirty="0"/>
            <a:t>(Non-</a:t>
          </a:r>
          <a:r>
            <a:rPr lang="en-GB" sz="1800" kern="1200" dirty="0" err="1"/>
            <a:t>SiSE</a:t>
          </a:r>
          <a:r>
            <a:rPr lang="en-GB" sz="1800" kern="1200" dirty="0"/>
            <a:t>)</a:t>
          </a:r>
        </a:p>
        <a:p>
          <a:pPr marL="0" lvl="0" indent="0" algn="ctr" defTabSz="800100">
            <a:lnSpc>
              <a:spcPct val="90000"/>
            </a:lnSpc>
            <a:spcBef>
              <a:spcPct val="0"/>
            </a:spcBef>
            <a:spcAft>
              <a:spcPct val="35000"/>
            </a:spcAft>
            <a:buNone/>
          </a:pPr>
          <a:endParaRPr lang="en-GB" sz="1800" kern="1200" dirty="0"/>
        </a:p>
      </dsp:txBody>
      <dsp:txXfrm>
        <a:off x="6199902" y="1735897"/>
        <a:ext cx="2005821" cy="1735897"/>
      </dsp:txXfrm>
    </dsp:sp>
    <dsp:sp modelId="{E9AA0226-1CA3-467C-ACFB-4510FF2DF945}">
      <dsp:nvSpPr>
        <dsp:cNvPr id="0" name=""/>
        <dsp:cNvSpPr/>
      </dsp:nvSpPr>
      <dsp:spPr>
        <a:xfrm>
          <a:off x="6767040" y="216004"/>
          <a:ext cx="871546" cy="93821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5000" r="-4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7904ED-1A88-4540-A8E8-4D92CE07CBC7}">
      <dsp:nvSpPr>
        <dsp:cNvPr id="0" name=""/>
        <dsp:cNvSpPr/>
      </dsp:nvSpPr>
      <dsp:spPr>
        <a:xfrm>
          <a:off x="253097" y="3507910"/>
          <a:ext cx="7551026" cy="650961"/>
        </a:xfrm>
        <a:prstGeom prst="leftRightArrow">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72695-8134-49D0-85F7-6BEFDADFB445}">
      <dsp:nvSpPr>
        <dsp:cNvPr id="0" name=""/>
        <dsp:cNvSpPr/>
      </dsp:nvSpPr>
      <dsp:spPr>
        <a:xfrm>
          <a:off x="1017362" y="0"/>
          <a:ext cx="3366538" cy="3366490"/>
        </a:xfrm>
        <a:prstGeom prst="ellipse">
          <a:avLst/>
        </a:prstGeom>
        <a:solidFill>
          <a:schemeClr val="accent2">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ALs (</a:t>
          </a:r>
          <a:r>
            <a:rPr lang="en-GB" sz="2000" b="1" kern="1200" dirty="0" err="1"/>
            <a:t>SiSE</a:t>
          </a:r>
          <a:r>
            <a:rPr lang="en-GB" sz="2000" b="1" kern="1200" dirty="0"/>
            <a:t>)</a:t>
          </a:r>
        </a:p>
        <a:p>
          <a:pPr marL="0" lvl="0" indent="0" algn="ctr" defTabSz="889000">
            <a:lnSpc>
              <a:spcPct val="90000"/>
            </a:lnSpc>
            <a:spcBef>
              <a:spcPct val="0"/>
            </a:spcBef>
            <a:spcAft>
              <a:spcPct val="35000"/>
            </a:spcAft>
            <a:buNone/>
          </a:pPr>
          <a:r>
            <a:rPr lang="en-GB" sz="1600" kern="1200" dirty="0"/>
            <a:t>- Blended use often impossible</a:t>
          </a:r>
        </a:p>
        <a:p>
          <a:pPr marL="0" lvl="0" indent="0" algn="ctr" defTabSz="889000">
            <a:lnSpc>
              <a:spcPct val="90000"/>
            </a:lnSpc>
            <a:spcBef>
              <a:spcPct val="0"/>
            </a:spcBef>
            <a:spcAft>
              <a:spcPct val="35000"/>
            </a:spcAft>
            <a:buNone/>
          </a:pPr>
          <a:r>
            <a:rPr lang="en-GB" sz="1600" kern="1200" dirty="0"/>
            <a:t>- Poor interactivity</a:t>
          </a:r>
        </a:p>
        <a:p>
          <a:pPr marL="0" lvl="0" indent="0" algn="ctr" defTabSz="889000">
            <a:lnSpc>
              <a:spcPct val="90000"/>
            </a:lnSpc>
            <a:spcBef>
              <a:spcPct val="0"/>
            </a:spcBef>
            <a:spcAft>
              <a:spcPct val="35000"/>
            </a:spcAft>
            <a:buNone/>
          </a:pPr>
          <a:r>
            <a:rPr lang="en-GB" sz="1600" kern="1200" dirty="0"/>
            <a:t>- Lack of AL info and support</a:t>
          </a:r>
        </a:p>
        <a:p>
          <a:pPr marL="0" lvl="0" indent="0" algn="ctr" defTabSz="889000">
            <a:lnSpc>
              <a:spcPct val="90000"/>
            </a:lnSpc>
            <a:spcBef>
              <a:spcPct val="0"/>
            </a:spcBef>
            <a:spcAft>
              <a:spcPct val="35000"/>
            </a:spcAft>
            <a:buNone/>
          </a:pPr>
          <a:endParaRPr lang="en-GB" sz="2000" kern="1200" dirty="0"/>
        </a:p>
      </dsp:txBody>
      <dsp:txXfrm>
        <a:off x="1510380" y="493011"/>
        <a:ext cx="2380502" cy="2380468"/>
      </dsp:txXfrm>
    </dsp:sp>
    <dsp:sp modelId="{CEE51EC3-4F12-4219-80F8-05E79D05D971}">
      <dsp:nvSpPr>
        <dsp:cNvPr id="0" name=""/>
        <dsp:cNvSpPr/>
      </dsp:nvSpPr>
      <dsp:spPr>
        <a:xfrm>
          <a:off x="2885821" y="2245261"/>
          <a:ext cx="3366538" cy="3366490"/>
        </a:xfrm>
        <a:prstGeom prst="ellipse">
          <a:avLst/>
        </a:prstGeom>
        <a:solidFill>
          <a:schemeClr val="accent3">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Both</a:t>
          </a:r>
        </a:p>
        <a:p>
          <a:pPr marL="0" lvl="0" indent="0" algn="ctr" defTabSz="711200">
            <a:lnSpc>
              <a:spcPct val="90000"/>
            </a:lnSpc>
            <a:spcBef>
              <a:spcPct val="0"/>
            </a:spcBef>
            <a:spcAft>
              <a:spcPct val="35000"/>
            </a:spcAft>
            <a:buNone/>
          </a:pPr>
          <a:r>
            <a:rPr lang="en-GB" sz="1600" b="0" kern="1200" dirty="0"/>
            <a:t>- Late delivery</a:t>
          </a:r>
        </a:p>
        <a:p>
          <a:pPr marL="0" lvl="0" indent="0" algn="ctr" defTabSz="711200">
            <a:lnSpc>
              <a:spcPct val="90000"/>
            </a:lnSpc>
            <a:spcBef>
              <a:spcPct val="0"/>
            </a:spcBef>
            <a:spcAft>
              <a:spcPct val="35000"/>
            </a:spcAft>
            <a:buNone/>
          </a:pPr>
          <a:r>
            <a:rPr lang="en-GB" sz="1600" b="0" kern="1200" dirty="0"/>
            <a:t>- Poor organisation </a:t>
          </a:r>
        </a:p>
        <a:p>
          <a:pPr marL="0" lvl="0" indent="0" algn="ctr" defTabSz="711200">
            <a:lnSpc>
              <a:spcPct val="90000"/>
            </a:lnSpc>
            <a:spcBef>
              <a:spcPct val="0"/>
            </a:spcBef>
            <a:spcAft>
              <a:spcPct val="35000"/>
            </a:spcAft>
            <a:buNone/>
          </a:pPr>
          <a:endParaRPr lang="en-GB" sz="1600" b="1" kern="1200" dirty="0"/>
        </a:p>
      </dsp:txBody>
      <dsp:txXfrm>
        <a:off x="3378839" y="2738272"/>
        <a:ext cx="2380502" cy="2380468"/>
      </dsp:txXfrm>
    </dsp:sp>
    <dsp:sp modelId="{C2787289-D3F1-46F6-8E07-29C892AB5706}">
      <dsp:nvSpPr>
        <dsp:cNvPr id="0" name=""/>
        <dsp:cNvSpPr/>
      </dsp:nvSpPr>
      <dsp:spPr>
        <a:xfrm>
          <a:off x="4569091" y="0"/>
          <a:ext cx="3366538" cy="33664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SST (Print pack users)</a:t>
          </a:r>
        </a:p>
        <a:p>
          <a:pPr marL="0" lvl="0" indent="0" algn="ctr" defTabSz="711200">
            <a:lnSpc>
              <a:spcPct val="90000"/>
            </a:lnSpc>
            <a:spcBef>
              <a:spcPct val="0"/>
            </a:spcBef>
            <a:spcAft>
              <a:spcPct val="35000"/>
            </a:spcAft>
            <a:buNone/>
          </a:pPr>
          <a:r>
            <a:rPr lang="en-GB" sz="1600" kern="1200" dirty="0"/>
            <a:t>- Blended use</a:t>
          </a:r>
        </a:p>
        <a:p>
          <a:pPr marL="0" lvl="0" indent="0" algn="ctr" defTabSz="711200">
            <a:lnSpc>
              <a:spcPct val="90000"/>
            </a:lnSpc>
            <a:spcBef>
              <a:spcPct val="0"/>
            </a:spcBef>
            <a:spcAft>
              <a:spcPct val="35000"/>
            </a:spcAft>
            <a:buNone/>
          </a:pPr>
          <a:r>
            <a:rPr lang="en-GB" sz="1600" kern="1200" dirty="0"/>
            <a:t>- Few complaints</a:t>
          </a:r>
        </a:p>
        <a:p>
          <a:pPr marL="0" lvl="0" indent="0" algn="ctr" defTabSz="711200">
            <a:lnSpc>
              <a:spcPct val="90000"/>
            </a:lnSpc>
            <a:spcBef>
              <a:spcPct val="0"/>
            </a:spcBef>
            <a:spcAft>
              <a:spcPct val="35000"/>
            </a:spcAft>
            <a:buNone/>
          </a:pPr>
          <a:r>
            <a:rPr lang="en-GB" sz="1600" kern="1200" dirty="0"/>
            <a:t>- Viable work-arounds</a:t>
          </a:r>
        </a:p>
        <a:p>
          <a:pPr marL="0" lvl="0" indent="0" algn="ctr" defTabSz="711200">
            <a:lnSpc>
              <a:spcPct val="90000"/>
            </a:lnSpc>
            <a:spcBef>
              <a:spcPct val="0"/>
            </a:spcBef>
            <a:spcAft>
              <a:spcPct val="35000"/>
            </a:spcAft>
            <a:buNone/>
          </a:pPr>
          <a:endParaRPr lang="en-GB" sz="2000" kern="1200" dirty="0"/>
        </a:p>
      </dsp:txBody>
      <dsp:txXfrm>
        <a:off x="5062109" y="493011"/>
        <a:ext cx="2380502" cy="23804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F01C6-E590-4F9B-AADF-52BD5531C260}">
      <dsp:nvSpPr>
        <dsp:cNvPr id="0" name=""/>
        <dsp:cNvSpPr/>
      </dsp:nvSpPr>
      <dsp:spPr>
        <a:xfrm>
          <a:off x="-380403" y="0"/>
          <a:ext cx="10454325" cy="13724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EB8510-DFEF-4EC3-AC56-5868DEFEE007}">
      <dsp:nvSpPr>
        <dsp:cNvPr id="0" name=""/>
        <dsp:cNvSpPr/>
      </dsp:nvSpPr>
      <dsp:spPr>
        <a:xfrm>
          <a:off x="34772" y="316447"/>
          <a:ext cx="754865" cy="7548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7878FE-A909-4662-9959-549A18DD7119}">
      <dsp:nvSpPr>
        <dsp:cNvPr id="0" name=""/>
        <dsp:cNvSpPr/>
      </dsp:nvSpPr>
      <dsp:spPr>
        <a:xfrm>
          <a:off x="1204814" y="7638"/>
          <a:ext cx="4704446" cy="1372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255" tIns="145255" rIns="145255" bIns="145255" numCol="1" spcCol="1270" anchor="ctr" anchorCtr="0">
          <a:noAutofit/>
        </a:bodyPr>
        <a:lstStyle/>
        <a:p>
          <a:pPr marL="0" lvl="0" indent="0" algn="l" defTabSz="889000">
            <a:lnSpc>
              <a:spcPct val="100000"/>
            </a:lnSpc>
            <a:spcBef>
              <a:spcPct val="0"/>
            </a:spcBef>
            <a:spcAft>
              <a:spcPct val="35000"/>
            </a:spcAft>
            <a:buNone/>
          </a:pPr>
          <a:r>
            <a:rPr lang="fr-FR" sz="2000" b="1" kern="1200" dirty="0"/>
            <a:t>Positives</a:t>
          </a:r>
          <a:endParaRPr lang="en-US" sz="2000" kern="1200" dirty="0"/>
        </a:p>
      </dsp:txBody>
      <dsp:txXfrm>
        <a:off x="1204814" y="7638"/>
        <a:ext cx="4704446" cy="1372483"/>
      </dsp:txXfrm>
    </dsp:sp>
    <dsp:sp modelId="{1C458CE6-6C35-4B8B-AFD0-BA939E8D2655}">
      <dsp:nvSpPr>
        <dsp:cNvPr id="0" name=""/>
        <dsp:cNvSpPr/>
      </dsp:nvSpPr>
      <dsp:spPr>
        <a:xfrm>
          <a:off x="4597163" y="15846"/>
          <a:ext cx="5295585" cy="1372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255" tIns="145255" rIns="145255" bIns="145255" numCol="1" spcCol="1270" anchor="ctr" anchorCtr="0">
          <a:noAutofit/>
        </a:bodyPr>
        <a:lstStyle/>
        <a:p>
          <a:pPr marL="0" lvl="0" indent="0" algn="l" defTabSz="800100">
            <a:lnSpc>
              <a:spcPct val="100000"/>
            </a:lnSpc>
            <a:spcBef>
              <a:spcPct val="0"/>
            </a:spcBef>
            <a:spcAft>
              <a:spcPct val="35000"/>
            </a:spcAft>
            <a:buNone/>
          </a:pPr>
          <a:r>
            <a:rPr lang="fr-FR" sz="1800" kern="1200" dirty="0"/>
            <a:t>Very valuable in blended context</a:t>
          </a:r>
          <a:endParaRPr lang="en-US" sz="1800" kern="1200" dirty="0"/>
        </a:p>
        <a:p>
          <a:pPr marL="0" lvl="0" indent="0" algn="l" defTabSz="800100">
            <a:lnSpc>
              <a:spcPct val="100000"/>
            </a:lnSpc>
            <a:spcBef>
              <a:spcPct val="0"/>
            </a:spcBef>
            <a:spcAft>
              <a:spcPct val="35000"/>
            </a:spcAft>
            <a:buNone/>
          </a:pPr>
          <a:r>
            <a:rPr lang="fr-FR" sz="1800" kern="1200" dirty="0"/>
            <a:t>Enable study when no online access</a:t>
          </a:r>
          <a:endParaRPr lang="en-US" sz="1800" kern="1200" dirty="0"/>
        </a:p>
      </dsp:txBody>
      <dsp:txXfrm>
        <a:off x="4597163" y="15846"/>
        <a:ext cx="5295585" cy="1372483"/>
      </dsp:txXfrm>
    </dsp:sp>
    <dsp:sp modelId="{72FB16FD-7CFE-4B95-A2A3-E01A352A8D33}">
      <dsp:nvSpPr>
        <dsp:cNvPr id="0" name=""/>
        <dsp:cNvSpPr/>
      </dsp:nvSpPr>
      <dsp:spPr>
        <a:xfrm>
          <a:off x="-380403" y="1723243"/>
          <a:ext cx="10454325" cy="13724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373D5A-411E-4C56-A679-40DE87D9933D}">
      <dsp:nvSpPr>
        <dsp:cNvPr id="0" name=""/>
        <dsp:cNvSpPr/>
      </dsp:nvSpPr>
      <dsp:spPr>
        <a:xfrm>
          <a:off x="34772" y="2032052"/>
          <a:ext cx="754865" cy="7548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FC291F-1F4F-4762-839F-369B420FA371}">
      <dsp:nvSpPr>
        <dsp:cNvPr id="0" name=""/>
        <dsp:cNvSpPr/>
      </dsp:nvSpPr>
      <dsp:spPr>
        <a:xfrm>
          <a:off x="1207821" y="1723243"/>
          <a:ext cx="4692411" cy="1372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255" tIns="145255" rIns="145255" bIns="145255" numCol="1" spcCol="1270" anchor="ctr" anchorCtr="0">
          <a:noAutofit/>
        </a:bodyPr>
        <a:lstStyle/>
        <a:p>
          <a:pPr marL="0" lvl="0" indent="0" algn="l" defTabSz="889000">
            <a:lnSpc>
              <a:spcPct val="100000"/>
            </a:lnSpc>
            <a:spcBef>
              <a:spcPct val="0"/>
            </a:spcBef>
            <a:spcAft>
              <a:spcPct val="35000"/>
            </a:spcAft>
            <a:buNone/>
          </a:pPr>
          <a:r>
            <a:rPr lang="fr-FR" sz="2000" b="1" kern="1200" dirty="0"/>
            <a:t>Improvements / </a:t>
          </a:r>
        </a:p>
        <a:p>
          <a:pPr marL="0" lvl="0" indent="0" algn="l" defTabSz="889000">
            <a:lnSpc>
              <a:spcPct val="100000"/>
            </a:lnSpc>
            <a:spcBef>
              <a:spcPct val="0"/>
            </a:spcBef>
            <a:spcAft>
              <a:spcPct val="35000"/>
            </a:spcAft>
            <a:buNone/>
          </a:pPr>
          <a:r>
            <a:rPr lang="fr-FR" sz="2000" b="1" kern="1200" dirty="0"/>
            <a:t>Recommendations</a:t>
          </a:r>
          <a:endParaRPr lang="en-US" sz="2000" kern="1200" dirty="0"/>
        </a:p>
      </dsp:txBody>
      <dsp:txXfrm>
        <a:off x="1207821" y="1723243"/>
        <a:ext cx="4692411" cy="1372483"/>
      </dsp:txXfrm>
    </dsp:sp>
    <dsp:sp modelId="{F73C8C82-00EE-4B9F-8AAD-AF977140996B}">
      <dsp:nvSpPr>
        <dsp:cNvPr id="0" name=""/>
        <dsp:cNvSpPr/>
      </dsp:nvSpPr>
      <dsp:spPr>
        <a:xfrm>
          <a:off x="4636086" y="1706883"/>
          <a:ext cx="5701420" cy="1372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255" tIns="145255" rIns="145255" bIns="145255" numCol="1" spcCol="1270" anchor="ctr" anchorCtr="0">
          <a:noAutofit/>
        </a:bodyPr>
        <a:lstStyle/>
        <a:p>
          <a:pPr marL="0" lvl="0" indent="0" algn="l" defTabSz="800100">
            <a:lnSpc>
              <a:spcPct val="100000"/>
            </a:lnSpc>
            <a:spcBef>
              <a:spcPct val="0"/>
            </a:spcBef>
            <a:spcAft>
              <a:spcPct val="35000"/>
            </a:spcAft>
            <a:buNone/>
          </a:pPr>
          <a:r>
            <a:rPr lang="fr-FR" sz="1800" kern="1200" dirty="0"/>
            <a:t>Timely delivery / better organisation</a:t>
          </a:r>
          <a:endParaRPr lang="en-US" sz="1800" kern="1200" dirty="0"/>
        </a:p>
        <a:p>
          <a:pPr marL="0" lvl="0" indent="0" algn="l" defTabSz="800100">
            <a:lnSpc>
              <a:spcPct val="100000"/>
            </a:lnSpc>
            <a:spcBef>
              <a:spcPct val="0"/>
            </a:spcBef>
            <a:spcAft>
              <a:spcPct val="35000"/>
            </a:spcAft>
            <a:buNone/>
          </a:pPr>
          <a:r>
            <a:rPr lang="fr-FR" sz="1800" kern="1200" dirty="0"/>
            <a:t>More support for students &amp; ALs</a:t>
          </a:r>
          <a:endParaRPr lang="en-US" sz="1800" kern="1200" dirty="0"/>
        </a:p>
        <a:p>
          <a:pPr marL="0" lvl="0" indent="0" algn="l" defTabSz="800100">
            <a:lnSpc>
              <a:spcPct val="100000"/>
            </a:lnSpc>
            <a:spcBef>
              <a:spcPct val="0"/>
            </a:spcBef>
            <a:spcAft>
              <a:spcPct val="35000"/>
            </a:spcAft>
            <a:buNone/>
          </a:pPr>
          <a:r>
            <a:rPr lang="fr-FR" sz="1800" kern="1200" dirty="0"/>
            <a:t>Better interactive adaptations</a:t>
          </a:r>
          <a:endParaRPr lang="en-US" sz="1800" kern="1200" dirty="0"/>
        </a:p>
      </dsp:txBody>
      <dsp:txXfrm>
        <a:off x="4636086" y="1706883"/>
        <a:ext cx="5701420" cy="1372483"/>
      </dsp:txXfrm>
    </dsp:sp>
    <dsp:sp modelId="{E1B238D4-7171-447B-B776-83B569D38614}">
      <dsp:nvSpPr>
        <dsp:cNvPr id="0" name=""/>
        <dsp:cNvSpPr/>
      </dsp:nvSpPr>
      <dsp:spPr>
        <a:xfrm>
          <a:off x="-380403" y="3446486"/>
          <a:ext cx="10454325" cy="13724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F35FDC-B152-412F-8551-2BC28ED2FA47}">
      <dsp:nvSpPr>
        <dsp:cNvPr id="0" name=""/>
        <dsp:cNvSpPr/>
      </dsp:nvSpPr>
      <dsp:spPr>
        <a:xfrm>
          <a:off x="34772" y="3747656"/>
          <a:ext cx="754865" cy="7548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5AFE1C-5C8E-4A0D-A2FF-A77845471C9B}">
      <dsp:nvSpPr>
        <dsp:cNvPr id="0" name=""/>
        <dsp:cNvSpPr/>
      </dsp:nvSpPr>
      <dsp:spPr>
        <a:xfrm>
          <a:off x="1204814" y="3438847"/>
          <a:ext cx="4704446" cy="1372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255" tIns="145255" rIns="145255" bIns="145255" numCol="1" spcCol="1270" anchor="ctr" anchorCtr="0">
          <a:noAutofit/>
        </a:bodyPr>
        <a:lstStyle/>
        <a:p>
          <a:pPr marL="0" lvl="0" indent="0" algn="l" defTabSz="889000">
            <a:lnSpc>
              <a:spcPct val="100000"/>
            </a:lnSpc>
            <a:spcBef>
              <a:spcPct val="0"/>
            </a:spcBef>
            <a:spcAft>
              <a:spcPct val="35000"/>
            </a:spcAft>
            <a:buNone/>
          </a:pPr>
          <a:r>
            <a:rPr lang="en-US" sz="2000" b="1" kern="1200" dirty="0"/>
            <a:t>Outcomes</a:t>
          </a:r>
        </a:p>
      </dsp:txBody>
      <dsp:txXfrm>
        <a:off x="1204814" y="3438847"/>
        <a:ext cx="4704446" cy="1372483"/>
      </dsp:txXfrm>
    </dsp:sp>
    <dsp:sp modelId="{5A218B59-6CCB-4082-909F-A2636320E3AE}">
      <dsp:nvSpPr>
        <dsp:cNvPr id="0" name=""/>
        <dsp:cNvSpPr/>
      </dsp:nvSpPr>
      <dsp:spPr>
        <a:xfrm>
          <a:off x="4450218" y="3438284"/>
          <a:ext cx="5071277" cy="1372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255" tIns="145255" rIns="145255" bIns="145255" numCol="1" spcCol="1270" anchor="ctr" anchorCtr="0">
          <a:noAutofit/>
        </a:bodyPr>
        <a:lstStyle/>
        <a:p>
          <a:pPr marL="0" lvl="0" indent="0" algn="l" defTabSz="711200">
            <a:lnSpc>
              <a:spcPct val="100000"/>
            </a:lnSpc>
            <a:spcBef>
              <a:spcPct val="0"/>
            </a:spcBef>
            <a:spcAft>
              <a:spcPct val="35000"/>
            </a:spcAft>
            <a:buNone/>
          </a:pPr>
          <a:r>
            <a:rPr lang="fr-FR" sz="1600" kern="1200" dirty="0"/>
            <a:t>ALs  worked as champions in 22J on S112 and S206. Scaled up to all of EEES UG curriculum 23J. In 24J school funded 2 print pack champions for EEES quals and level 1 Science. </a:t>
          </a:r>
          <a:endParaRPr lang="en-US" sz="1600" kern="1200" dirty="0"/>
        </a:p>
      </dsp:txBody>
      <dsp:txXfrm>
        <a:off x="4450218" y="3438284"/>
        <a:ext cx="5071277" cy="1372483"/>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05/06/2025</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6/5/2025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ourselves</a:t>
            </a:r>
          </a:p>
        </p:txBody>
      </p:sp>
      <p:sp>
        <p:nvSpPr>
          <p:cNvPr id="4" name="Slide Number Placeholder 3"/>
          <p:cNvSpPr>
            <a:spLocks noGrp="1"/>
          </p:cNvSpPr>
          <p:nvPr>
            <p:ph type="sldNum" sz="quarter" idx="5"/>
          </p:nvPr>
        </p:nvSpPr>
        <p:spPr/>
        <p:txBody>
          <a:bodyPr/>
          <a:lstStyle/>
          <a:p>
            <a:fld id="{8CCD80B4-3417-B74B-BDCD-C7836226A258}" type="slidenum">
              <a:rPr lang="en-US" smtClean="0"/>
              <a:t>1</a:t>
            </a:fld>
            <a:endParaRPr lang="en-US"/>
          </a:p>
        </p:txBody>
      </p:sp>
    </p:spTree>
    <p:extLst>
      <p:ext uri="{BB962C8B-B14F-4D97-AF65-F5344CB8AC3E}">
        <p14:creationId xmlns:p14="http://schemas.microsoft.com/office/powerpoint/2010/main" val="400888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Stela team, student experience and  learning adjustments team</a:t>
            </a:r>
          </a:p>
        </p:txBody>
      </p:sp>
      <p:sp>
        <p:nvSpPr>
          <p:cNvPr id="4" name="Slide Number Placeholder 3"/>
          <p:cNvSpPr>
            <a:spLocks noGrp="1"/>
          </p:cNvSpPr>
          <p:nvPr>
            <p:ph type="sldNum" sz="quarter" idx="5"/>
          </p:nvPr>
        </p:nvSpPr>
        <p:spPr/>
        <p:txBody>
          <a:bodyPr/>
          <a:lstStyle/>
          <a:p>
            <a:fld id="{8CCD80B4-3417-B74B-BDCD-C7836226A258}" type="slidenum">
              <a:rPr lang="en-US" smtClean="0"/>
              <a:pPr/>
              <a:t>10</a:t>
            </a:fld>
            <a:endParaRPr lang="en-US"/>
          </a:p>
        </p:txBody>
      </p:sp>
    </p:spTree>
    <p:extLst>
      <p:ext uri="{BB962C8B-B14F-4D97-AF65-F5344CB8AC3E}">
        <p14:creationId xmlns:p14="http://schemas.microsoft.com/office/powerpoint/2010/main" val="4292015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Tutorhome News item  on  April  9</a:t>
            </a:r>
            <a:r>
              <a:rPr lang="en-GB" baseline="30000" dirty="0"/>
              <a:t>th</a:t>
            </a:r>
            <a:r>
              <a:rPr lang="en-GB" dirty="0"/>
              <a:t> 2025 outlined how  ALs can support students using </a:t>
            </a:r>
            <a:r>
              <a:rPr lang="en-GB" dirty="0" err="1"/>
              <a:t>printpacks</a:t>
            </a:r>
            <a:r>
              <a:rPr lang="en-GB" dirty="0"/>
              <a:t> and gave them access to the </a:t>
            </a:r>
            <a:r>
              <a:rPr lang="en-GB" dirty="0" err="1"/>
              <a:t>printspacks</a:t>
            </a:r>
            <a:r>
              <a:rPr lang="en-GB" dirty="0"/>
              <a:t> library. </a:t>
            </a:r>
          </a:p>
          <a:p>
            <a:endParaRPr lang="en-GB" dirty="0"/>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11</a:t>
            </a:fld>
            <a:endParaRPr lang="en-US"/>
          </a:p>
        </p:txBody>
      </p:sp>
    </p:spTree>
    <p:extLst>
      <p:ext uri="{BB962C8B-B14F-4D97-AF65-F5344CB8AC3E}">
        <p14:creationId xmlns:p14="http://schemas.microsoft.com/office/powerpoint/2010/main" val="713495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12</a:t>
            </a:fld>
            <a:endParaRPr lang="en-US"/>
          </a:p>
        </p:txBody>
      </p:sp>
    </p:spTree>
    <p:extLst>
      <p:ext uri="{BB962C8B-B14F-4D97-AF65-F5344CB8AC3E}">
        <p14:creationId xmlns:p14="http://schemas.microsoft.com/office/powerpoint/2010/main" val="2470255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StELA</a:t>
            </a:r>
            <a:r>
              <a:rPr lang="en-GB" dirty="0"/>
              <a:t>, student engagement and learning adjustments team. </a:t>
            </a:r>
          </a:p>
        </p:txBody>
      </p:sp>
      <p:sp>
        <p:nvSpPr>
          <p:cNvPr id="4" name="Slide Number Placeholder 3"/>
          <p:cNvSpPr>
            <a:spLocks noGrp="1"/>
          </p:cNvSpPr>
          <p:nvPr>
            <p:ph type="sldNum" sz="quarter" idx="5"/>
          </p:nvPr>
        </p:nvSpPr>
        <p:spPr/>
        <p:txBody>
          <a:bodyPr/>
          <a:lstStyle/>
          <a:p>
            <a:fld id="{8CCD80B4-3417-B74B-BDCD-C7836226A258}" type="slidenum">
              <a:rPr lang="en-US" smtClean="0"/>
              <a:pPr/>
              <a:t>13</a:t>
            </a:fld>
            <a:endParaRPr lang="en-US"/>
          </a:p>
        </p:txBody>
      </p:sp>
    </p:spTree>
    <p:extLst>
      <p:ext uri="{BB962C8B-B14F-4D97-AF65-F5344CB8AC3E}">
        <p14:creationId xmlns:p14="http://schemas.microsoft.com/office/powerpoint/2010/main" val="64988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15</a:t>
            </a:fld>
            <a:endParaRPr lang="en-US"/>
          </a:p>
        </p:txBody>
      </p:sp>
    </p:spTree>
    <p:extLst>
      <p:ext uri="{BB962C8B-B14F-4D97-AF65-F5344CB8AC3E}">
        <p14:creationId xmlns:p14="http://schemas.microsoft.com/office/powerpoint/2010/main" val="3445707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pPr/>
              <a:t>16</a:t>
            </a:fld>
            <a:endParaRPr lang="en-US"/>
          </a:p>
        </p:txBody>
      </p:sp>
    </p:spTree>
    <p:extLst>
      <p:ext uri="{BB962C8B-B14F-4D97-AF65-F5344CB8AC3E}">
        <p14:creationId xmlns:p14="http://schemas.microsoft.com/office/powerpoint/2010/main" val="4190270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pPr/>
              <a:t>17</a:t>
            </a:fld>
            <a:endParaRPr lang="en-US"/>
          </a:p>
        </p:txBody>
      </p:sp>
    </p:spTree>
    <p:extLst>
      <p:ext uri="{BB962C8B-B14F-4D97-AF65-F5344CB8AC3E}">
        <p14:creationId xmlns:p14="http://schemas.microsoft.com/office/powerpoint/2010/main" val="1485231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18</a:t>
            </a:fld>
            <a:endParaRPr lang="en-US"/>
          </a:p>
        </p:txBody>
      </p:sp>
    </p:spTree>
    <p:extLst>
      <p:ext uri="{BB962C8B-B14F-4D97-AF65-F5344CB8AC3E}">
        <p14:creationId xmlns:p14="http://schemas.microsoft.com/office/powerpoint/2010/main" val="4117485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2</a:t>
            </a:fld>
            <a:endParaRPr lang="en-US"/>
          </a:p>
        </p:txBody>
      </p:sp>
    </p:spTree>
    <p:extLst>
      <p:ext uri="{BB962C8B-B14F-4D97-AF65-F5344CB8AC3E}">
        <p14:creationId xmlns:p14="http://schemas.microsoft.com/office/powerpoint/2010/main" val="141428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Open University materials for Environmental Science modules are delivered wholly online/onscreen through a Moodle virtual learning environment. </a:t>
            </a:r>
          </a:p>
          <a:p>
            <a:r>
              <a:rPr lang="en-GB" dirty="0"/>
              <a:t>They include interactive components, videos, activities to complete and text.</a:t>
            </a:r>
          </a:p>
          <a:p>
            <a:r>
              <a:rPr lang="en-GB" dirty="0"/>
              <a:t>No textbooks are provided.</a:t>
            </a:r>
          </a:p>
          <a:p>
            <a:r>
              <a:rPr lang="en-GB" b="1" dirty="0"/>
              <a:t>Demo the opening of a print pack box. Caroline.</a:t>
            </a:r>
          </a:p>
          <a:p>
            <a:r>
              <a:rPr lang="en-GB" dirty="0"/>
              <a:t>Online materials may present barriers to students with disabilities e.g. visual impairment or autism, who are in a secure environment e.g. a prison or who have poor or limited internet access. </a:t>
            </a:r>
          </a:p>
          <a:p>
            <a:r>
              <a:rPr lang="en-GB" dirty="0"/>
              <a:t>As an adjustment to these additional requirements students can request and are provided with a printed version of the module materials. </a:t>
            </a:r>
          </a:p>
          <a:p>
            <a:r>
              <a:rPr lang="en-GB" dirty="0"/>
              <a:t>These are posted out to students at regular intervals throughout a module. </a:t>
            </a:r>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3</a:t>
            </a:fld>
            <a:endParaRPr lang="en-US"/>
          </a:p>
        </p:txBody>
      </p:sp>
    </p:spTree>
    <p:extLst>
      <p:ext uri="{BB962C8B-B14F-4D97-AF65-F5344CB8AC3E}">
        <p14:creationId xmlns:p14="http://schemas.microsoft.com/office/powerpoint/2010/main" val="3574215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objectives of our project  are :-</a:t>
            </a:r>
          </a:p>
          <a:p>
            <a:endParaRPr lang="en-GB" dirty="0"/>
          </a:p>
          <a:p>
            <a:r>
              <a:rPr lang="en-GB" dirty="0"/>
              <a:t>1</a:t>
            </a:r>
            <a:r>
              <a:rPr lang="en-GB" b="1" dirty="0"/>
              <a:t>.To evaluate the use in academic year 21/22 and efficacy of print packs for Env Science students and for their Associate lecturers/tutors.</a:t>
            </a:r>
          </a:p>
          <a:p>
            <a:endParaRPr lang="en-GB" dirty="0"/>
          </a:p>
          <a:p>
            <a:r>
              <a:rPr lang="en-GB" dirty="0"/>
              <a:t> The associate lecturers support groups of  around 20 students on a module , they run tutorials answer student queries by email and phone and they mark their continuous assessment assignments. </a:t>
            </a:r>
          </a:p>
          <a:p>
            <a:endParaRPr lang="en-GB" dirty="0"/>
          </a:p>
          <a:p>
            <a:r>
              <a:rPr lang="en-GB" dirty="0"/>
              <a:t>2. </a:t>
            </a:r>
            <a:r>
              <a:rPr lang="en-GB" b="1" dirty="0"/>
              <a:t>Design an intervention to help improve the use of print packs for the academic year 22/23 and to train Associate lecturer champions  to increase the effectiveness of their use.</a:t>
            </a:r>
          </a:p>
          <a:p>
            <a:endParaRPr lang="en-GB" b="1" dirty="0"/>
          </a:p>
          <a:p>
            <a:r>
              <a:rPr lang="en-GB" b="1" dirty="0"/>
              <a:t>3 . To re-evaluate the use and efficacy of the print packs following the intervention 23/24.</a:t>
            </a:r>
          </a:p>
          <a:p>
            <a:endParaRPr lang="en-GB" b="1" dirty="0"/>
          </a:p>
          <a:p>
            <a:r>
              <a:rPr lang="en-GB" dirty="0"/>
              <a:t> We will summarise the findings from the work we have carried out so far on objectives 1 and 2. </a:t>
            </a:r>
          </a:p>
        </p:txBody>
      </p:sp>
      <p:sp>
        <p:nvSpPr>
          <p:cNvPr id="4" name="Slide Number Placeholder 3"/>
          <p:cNvSpPr>
            <a:spLocks noGrp="1"/>
          </p:cNvSpPr>
          <p:nvPr>
            <p:ph type="sldNum" sz="quarter" idx="5"/>
          </p:nvPr>
        </p:nvSpPr>
        <p:spPr/>
        <p:txBody>
          <a:bodyPr/>
          <a:lstStyle/>
          <a:p>
            <a:fld id="{8CCD80B4-3417-B74B-BDCD-C7836226A258}" type="slidenum">
              <a:rPr lang="en-US" smtClean="0"/>
              <a:pPr/>
              <a:t>4</a:t>
            </a:fld>
            <a:endParaRPr lang="en-US"/>
          </a:p>
        </p:txBody>
      </p:sp>
    </p:spTree>
    <p:extLst>
      <p:ext uri="{BB962C8B-B14F-4D97-AF65-F5344CB8AC3E}">
        <p14:creationId xmlns:p14="http://schemas.microsoft.com/office/powerpoint/2010/main" val="383999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research instruments we used to  address our objectives were as follows:</a:t>
            </a:r>
          </a:p>
          <a:p>
            <a:endParaRPr lang="en-GB" dirty="0"/>
          </a:p>
          <a:p>
            <a:pPr marL="235664" indent="-235664" defTabSz="942655">
              <a:buFontTx/>
              <a:buAutoNum type="arabicPeriod"/>
              <a:defRPr/>
            </a:pPr>
            <a:r>
              <a:rPr lang="en-GB" dirty="0"/>
              <a:t>Evaluate the current use and efficacy of print packs for students and their Associate Lecturers (ALs)</a:t>
            </a:r>
          </a:p>
          <a:p>
            <a:pPr marL="235664" indent="-235664" defTabSz="942655">
              <a:buFontTx/>
              <a:buAutoNum type="arabicPeriod"/>
              <a:defRPr/>
            </a:pPr>
            <a:endParaRPr lang="en-GB" dirty="0"/>
          </a:p>
          <a:p>
            <a:pPr marL="235664" indent="-235664" defTabSz="942655">
              <a:buFontTx/>
              <a:buAutoNum type="arabicPeriod"/>
              <a:defRPr/>
            </a:pPr>
            <a:r>
              <a:rPr lang="en-GB" dirty="0"/>
              <a:t>We have run focus groups with Associate lecturers and with student support advisors</a:t>
            </a:r>
          </a:p>
          <a:p>
            <a:pPr marL="235664" indent="-235664" defTabSz="942655">
              <a:buFontTx/>
              <a:buAutoNum type="arabicPeriod"/>
              <a:defRPr/>
            </a:pPr>
            <a:r>
              <a:rPr lang="en-GB" dirty="0"/>
              <a:t>We have carried out some quantitate analysis of Open University data and have carried out a student survey of students who have used print packs in the academic year 21/22. </a:t>
            </a:r>
          </a:p>
          <a:p>
            <a:pPr marL="235664" indent="-235664" defTabSz="942655">
              <a:buFontTx/>
              <a:buAutoNum type="arabicPeriod"/>
              <a:defRPr/>
            </a:pPr>
            <a:r>
              <a:rPr lang="en-GB" dirty="0"/>
              <a:t>We have carried out 2 student surveys, one at the end of the academic year 21/22 and a second one at the end of the academic year 22/23.</a:t>
            </a:r>
          </a:p>
          <a:p>
            <a:pPr marL="235664" indent="-235664" defTabSz="942655">
              <a:buFontTx/>
              <a:buAutoNum type="arabicPeriod"/>
              <a:defRPr/>
            </a:pPr>
            <a:endParaRPr lang="en-GB" dirty="0"/>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5</a:t>
            </a:fld>
            <a:endParaRPr lang="en-US"/>
          </a:p>
        </p:txBody>
      </p:sp>
    </p:spTree>
    <p:extLst>
      <p:ext uri="{BB962C8B-B14F-4D97-AF65-F5344CB8AC3E}">
        <p14:creationId xmlns:p14="http://schemas.microsoft.com/office/powerpoint/2010/main" val="585593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6</a:t>
            </a:fld>
            <a:endParaRPr lang="en-US"/>
          </a:p>
        </p:txBody>
      </p:sp>
    </p:spTree>
    <p:extLst>
      <p:ext uri="{BB962C8B-B14F-4D97-AF65-F5344CB8AC3E}">
        <p14:creationId xmlns:p14="http://schemas.microsoft.com/office/powerpoint/2010/main" val="3758163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7</a:t>
            </a:fld>
            <a:endParaRPr lang="en-US"/>
          </a:p>
        </p:txBody>
      </p:sp>
    </p:spTree>
    <p:extLst>
      <p:ext uri="{BB962C8B-B14F-4D97-AF65-F5344CB8AC3E}">
        <p14:creationId xmlns:p14="http://schemas.microsoft.com/office/powerpoint/2010/main" val="500951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rPr>
              <a:t>The results of the first phase survey (n=13, response rate of 30%) found that 60% of students spent over 75% of their time using print packs and that that 75% of them hadn’t received advice on best use of the print packs. </a:t>
            </a:r>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8</a:t>
            </a:fld>
            <a:endParaRPr lang="en-US"/>
          </a:p>
        </p:txBody>
      </p:sp>
    </p:spTree>
    <p:extLst>
      <p:ext uri="{BB962C8B-B14F-4D97-AF65-F5344CB8AC3E}">
        <p14:creationId xmlns:p14="http://schemas.microsoft.com/office/powerpoint/2010/main" val="1652903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9</a:t>
            </a:fld>
            <a:endParaRPr lang="en-US"/>
          </a:p>
        </p:txBody>
      </p:sp>
    </p:spTree>
    <p:extLst>
      <p:ext uri="{BB962C8B-B14F-4D97-AF65-F5344CB8AC3E}">
        <p14:creationId xmlns:p14="http://schemas.microsoft.com/office/powerpoint/2010/main" val="6507492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6/5/2025</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mailto:Fiona.Aiken@open.ac.uk" TargetMode="External"/><Relationship Id="rId2" Type="http://schemas.openxmlformats.org/officeDocument/2006/relationships/notesSlide" Target="../notesSlides/notesSlide14.xml"/><Relationship Id="rId1" Type="http://schemas.openxmlformats.org/officeDocument/2006/relationships/slideLayout" Target="../slideLayouts/slideLayout31.xml"/><Relationship Id="rId6" Type="http://schemas.openxmlformats.org/officeDocument/2006/relationships/image" Target="../media/image44.png"/><Relationship Id="rId5" Type="http://schemas.openxmlformats.org/officeDocument/2006/relationships/image" Target="../media/image28.png"/><Relationship Id="rId4" Type="http://schemas.openxmlformats.org/officeDocument/2006/relationships/hyperlink" Target="mailto:Christopher.Hutton@open.ac.u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hyperlink" Target="https://www.open.ac.uk/about/main/strategy-and-policies/policies-and-statements/website-accessibility-open-university" TargetMode="External"/><Relationship Id="rId3" Type="http://schemas.openxmlformats.org/officeDocument/2006/relationships/hyperlink" Target="https://www5.open.ac.uk/scholarship-and-innovation/esteem/projects/themes/access-participation-and-success/evaluation-and-improvement-print-packs-use" TargetMode="External"/><Relationship Id="rId7" Type="http://schemas.openxmlformats.org/officeDocument/2006/relationships/hyperlink" Target="https://www.open.ac.uk/about/main/strategy-and-policies/facts-and-figures"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s://doi.org/10.1080/02680513.2015.1013528" TargetMode="External"/><Relationship Id="rId5" Type="http://schemas.openxmlformats.org/officeDocument/2006/relationships/hyperlink" Target="https://doi.org/10.1080/08856257.2016.1254964" TargetMode="External"/><Relationship Id="rId4" Type="http://schemas.openxmlformats.org/officeDocument/2006/relationships/hyperlink" Target="https://doi.org/10.1080/03075079.2018.1450852"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AC98-8F4A-A002-FEDA-2D0C617B145D}"/>
              </a:ext>
            </a:extLst>
          </p:cNvPr>
          <p:cNvSpPr>
            <a:spLocks noGrp="1"/>
          </p:cNvSpPr>
          <p:nvPr>
            <p:ph type="title" idx="4294967295"/>
          </p:nvPr>
        </p:nvSpPr>
        <p:spPr>
          <a:xfrm>
            <a:off x="0" y="-425903"/>
            <a:ext cx="10515600" cy="347039"/>
          </a:xfrm>
        </p:spPr>
        <p:txBody>
          <a:bodyPr>
            <a:normAutofit fontScale="90000"/>
          </a:bodyPr>
          <a:lstStyle/>
          <a:p>
            <a:r>
              <a:rPr lang="en-GB" sz="2000"/>
              <a:t>Intro</a:t>
            </a:r>
            <a:r>
              <a:rPr lang="en-GB" sz="2000" baseline="0"/>
              <a:t> </a:t>
            </a:r>
            <a:r>
              <a:rPr lang="en-GB" sz="2000"/>
              <a:t>Slide Title 1</a:t>
            </a:r>
          </a:p>
        </p:txBody>
      </p:sp>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a:xfrm>
            <a:off x="408207" y="559120"/>
            <a:ext cx="5557585" cy="3032491"/>
          </a:xfrm>
        </p:spPr>
        <p:txBody>
          <a:bodyPr/>
          <a:lstStyle/>
          <a:p>
            <a:r>
              <a:rPr lang="en-GB" sz="3600" dirty="0"/>
              <a:t>Evaluation and improvement of print pack use for Environmental Science students.</a:t>
            </a:r>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a:xfrm>
            <a:off x="408208" y="3846892"/>
            <a:ext cx="5557584" cy="1373290"/>
          </a:xfrm>
        </p:spPr>
        <p:txBody>
          <a:bodyPr/>
          <a:lstStyle/>
          <a:p>
            <a:r>
              <a:rPr lang="en-GB" dirty="0"/>
              <a:t>Fiona Aiken and Chris Hutton</a:t>
            </a:r>
          </a:p>
        </p:txBody>
      </p:sp>
      <p:sp>
        <p:nvSpPr>
          <p:cNvPr id="17" name="Text Placeholder 16">
            <a:extLst>
              <a:ext uri="{FF2B5EF4-FFF2-40B4-BE49-F238E27FC236}">
                <a16:creationId xmlns:a16="http://schemas.microsoft.com/office/drawing/2014/main" id="{ACCCC83C-A3BB-829E-51E0-D71CBA10B1EE}"/>
              </a:ext>
            </a:extLst>
          </p:cNvPr>
          <p:cNvSpPr>
            <a:spLocks noGrp="1"/>
          </p:cNvSpPr>
          <p:nvPr>
            <p:ph type="body" sz="quarter" idx="14"/>
          </p:nvPr>
        </p:nvSpPr>
        <p:spPr>
          <a:xfrm>
            <a:off x="408208" y="4198584"/>
            <a:ext cx="5557584" cy="673776"/>
          </a:xfrm>
        </p:spPr>
        <p:txBody>
          <a:bodyPr/>
          <a:lstStyle/>
          <a:p>
            <a:r>
              <a:rPr lang="en-GB" dirty="0"/>
              <a:t>Senior Lecturers in Environmental Science</a:t>
            </a:r>
          </a:p>
          <a:p>
            <a:r>
              <a:rPr lang="en-GB" b="1" dirty="0"/>
              <a:t>Jane Kendall-Nicholas and Caroline Langdon</a:t>
            </a:r>
          </a:p>
          <a:p>
            <a:r>
              <a:rPr lang="en-GB" dirty="0"/>
              <a:t>ALs and EEES print pack champions</a:t>
            </a:r>
          </a:p>
          <a:p>
            <a:endParaRPr lang="en-GB" dirty="0"/>
          </a:p>
        </p:txBody>
      </p:sp>
      <p:sp>
        <p:nvSpPr>
          <p:cNvPr id="18" name="Text Placeholder 17">
            <a:extLst>
              <a:ext uri="{FF2B5EF4-FFF2-40B4-BE49-F238E27FC236}">
                <a16:creationId xmlns:a16="http://schemas.microsoft.com/office/drawing/2014/main" id="{7C582E8A-5AC5-EBB0-D16B-4437F42A33D5}"/>
              </a:ext>
            </a:extLst>
          </p:cNvPr>
          <p:cNvSpPr>
            <a:spLocks noGrp="1"/>
          </p:cNvSpPr>
          <p:nvPr>
            <p:ph type="body" sz="quarter" idx="15"/>
          </p:nvPr>
        </p:nvSpPr>
        <p:spPr>
          <a:xfrm>
            <a:off x="391852" y="5127641"/>
            <a:ext cx="5557584" cy="347039"/>
          </a:xfrm>
        </p:spPr>
        <p:txBody>
          <a:bodyPr/>
          <a:lstStyle/>
          <a:p>
            <a:r>
              <a:rPr lang="en-GB" i="1" dirty="0" err="1"/>
              <a:t>STEMinar</a:t>
            </a:r>
            <a:r>
              <a:rPr lang="en-GB" i="1" dirty="0"/>
              <a:t> 10</a:t>
            </a:r>
            <a:r>
              <a:rPr lang="en-GB" i="1" baseline="30000" dirty="0"/>
              <a:t>th</a:t>
            </a:r>
            <a:r>
              <a:rPr lang="en-GB" i="1" dirty="0"/>
              <a:t> June 2025</a:t>
            </a:r>
          </a:p>
        </p:txBody>
      </p:sp>
      <p:sp>
        <p:nvSpPr>
          <p:cNvPr id="13" name="Picture Placeholder 12">
            <a:extLst>
              <a:ext uri="{FF2B5EF4-FFF2-40B4-BE49-F238E27FC236}">
                <a16:creationId xmlns:a16="http://schemas.microsoft.com/office/drawing/2014/main" id="{A5A133B0-2A07-449A-51A6-75454F5BDCAF}"/>
              </a:ext>
              <a:ext uri="{C183D7F6-B498-43B3-948B-1728B52AA6E4}">
                <adec:decorative xmlns:adec="http://schemas.microsoft.com/office/drawing/2017/decorative" val="1"/>
              </a:ext>
            </a:extLst>
          </p:cNvPr>
          <p:cNvSpPr>
            <a:spLocks noGrp="1"/>
          </p:cNvSpPr>
          <p:nvPr>
            <p:ph type="pic" sz="quarter" idx="10"/>
          </p:nvPr>
        </p:nvSpPr>
        <p:spPr>
          <a:xfrm>
            <a:off x="6093274" y="-20986"/>
            <a:ext cx="6098726" cy="3810000"/>
          </a:xfrm>
        </p:spPr>
        <p:txBody>
          <a:bodyPr/>
          <a:lstStyle/>
          <a:p>
            <a:endParaRPr lang="en-GB"/>
          </a:p>
        </p:txBody>
      </p:sp>
      <p:pic>
        <p:nvPicPr>
          <p:cNvPr id="3" name="Picture 2">
            <a:extLst>
              <a:ext uri="{FF2B5EF4-FFF2-40B4-BE49-F238E27FC236}">
                <a16:creationId xmlns:a16="http://schemas.microsoft.com/office/drawing/2014/main" id="{4E3CF5F1-9B8F-699A-33F3-719A3A068350}"/>
              </a:ext>
            </a:extLst>
          </p:cNvPr>
          <p:cNvPicPr>
            <a:picLocks noChangeAspect="1"/>
          </p:cNvPicPr>
          <p:nvPr/>
        </p:nvPicPr>
        <p:blipFill>
          <a:blip r:embed="rId3"/>
          <a:stretch>
            <a:fillRect/>
          </a:stretch>
        </p:blipFill>
        <p:spPr>
          <a:xfrm>
            <a:off x="2738420" y="5652853"/>
            <a:ext cx="2856161" cy="873900"/>
          </a:xfrm>
          <a:prstGeom prst="rect">
            <a:avLst/>
          </a:prstGeom>
          <a:solidFill>
            <a:schemeClr val="bg1"/>
          </a:solidFill>
        </p:spPr>
      </p:pic>
      <p:pic>
        <p:nvPicPr>
          <p:cNvPr id="5" name="Picture 2" descr="Paper Clip Art">
            <a:extLst>
              <a:ext uri="{FF2B5EF4-FFF2-40B4-BE49-F238E27FC236}">
                <a16:creationId xmlns:a16="http://schemas.microsoft.com/office/drawing/2014/main" id="{459D1DBD-6B63-3FC9-EA1F-D3D216B965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237388">
            <a:off x="6963693" y="1400245"/>
            <a:ext cx="1173658" cy="15442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Gis Computer Glenn Rolla Clip Art">
            <a:extLst>
              <a:ext uri="{FF2B5EF4-FFF2-40B4-BE49-F238E27FC236}">
                <a16:creationId xmlns:a16="http://schemas.microsoft.com/office/drawing/2014/main" id="{83F17757-3A49-30EC-5C10-92DD1C66BB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52051">
            <a:off x="9395857" y="1305207"/>
            <a:ext cx="2407848" cy="1685493"/>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Question Mark with solid fill">
            <a:extLst>
              <a:ext uri="{FF2B5EF4-FFF2-40B4-BE49-F238E27FC236}">
                <a16:creationId xmlns:a16="http://schemas.microsoft.com/office/drawing/2014/main" id="{0B3391B5-5E36-65DF-F6F8-1612C1E2885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53697" y="1233553"/>
            <a:ext cx="914400" cy="914400"/>
          </a:xfrm>
          <a:prstGeom prst="rect">
            <a:avLst/>
          </a:prstGeom>
        </p:spPr>
      </p:pic>
    </p:spTree>
    <p:extLst>
      <p:ext uri="{BB962C8B-B14F-4D97-AF65-F5344CB8AC3E}">
        <p14:creationId xmlns:p14="http://schemas.microsoft.com/office/powerpoint/2010/main" val="377128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DAF289-644D-83D6-4FED-B6D830276BF5}"/>
              </a:ext>
            </a:extLst>
          </p:cNvPr>
          <p:cNvSpPr>
            <a:spLocks noGrp="1"/>
          </p:cNvSpPr>
          <p:nvPr>
            <p:ph type="body" sz="quarter" idx="24"/>
          </p:nvPr>
        </p:nvSpPr>
        <p:spPr/>
        <p:txBody>
          <a:bodyPr/>
          <a:lstStyle/>
          <a:p>
            <a:r>
              <a:rPr lang="en-GB" dirty="0"/>
              <a:t>Findings in a pan-University context</a:t>
            </a:r>
          </a:p>
        </p:txBody>
      </p:sp>
      <p:sp>
        <p:nvSpPr>
          <p:cNvPr id="6" name="Text Placeholder 5">
            <a:extLst>
              <a:ext uri="{FF2B5EF4-FFF2-40B4-BE49-F238E27FC236}">
                <a16:creationId xmlns:a16="http://schemas.microsoft.com/office/drawing/2014/main" id="{A2C1DB2D-6DC7-2800-599D-891C106F17D4}"/>
              </a:ext>
            </a:extLst>
          </p:cNvPr>
          <p:cNvSpPr>
            <a:spLocks noGrp="1"/>
          </p:cNvSpPr>
          <p:nvPr>
            <p:ph type="body" sz="quarter" idx="15"/>
          </p:nvPr>
        </p:nvSpPr>
        <p:spPr>
          <a:xfrm>
            <a:off x="735291" y="1371502"/>
            <a:ext cx="9591229" cy="760325"/>
          </a:xfrm>
        </p:spPr>
        <p:txBody>
          <a:bodyPr/>
          <a:lstStyle/>
          <a:p>
            <a:r>
              <a:rPr lang="en-GB" sz="2000" dirty="0"/>
              <a:t>A University-wide survey of students using print packs has recently been conducted (n = 86) by Brian Foster.</a:t>
            </a:r>
          </a:p>
          <a:p>
            <a:r>
              <a:rPr lang="en-GB" sz="2000" dirty="0"/>
              <a:t>This study has considerable overlap with our project. </a:t>
            </a:r>
          </a:p>
          <a:p>
            <a:r>
              <a:rPr lang="en-GB" sz="2000" dirty="0"/>
              <a:t>Though the two are not directly comparable, the study’s conclusions triangulate with our principal findings:</a:t>
            </a:r>
          </a:p>
          <a:p>
            <a:pPr marL="342900" indent="-342900">
              <a:buFont typeface="+mj-lt"/>
              <a:buAutoNum type="arabicPeriod"/>
            </a:pPr>
            <a:r>
              <a:rPr lang="en-GB" sz="2000" dirty="0"/>
              <a:t>Timely delivery of print packs must be improved</a:t>
            </a:r>
          </a:p>
          <a:p>
            <a:pPr marL="342900" indent="-342900">
              <a:buFont typeface="+mj-lt"/>
              <a:buAutoNum type="arabicPeriod"/>
            </a:pPr>
            <a:r>
              <a:rPr lang="en-GB" sz="2000" dirty="0"/>
              <a:t>Organisation of print packs requires improvement</a:t>
            </a:r>
          </a:p>
          <a:p>
            <a:pPr marL="342900" indent="-342900">
              <a:buFont typeface="+mj-lt"/>
              <a:buAutoNum type="arabicPeriod"/>
            </a:pPr>
            <a:r>
              <a:rPr lang="en-GB" sz="2000" dirty="0"/>
              <a:t>Most non-</a:t>
            </a:r>
            <a:r>
              <a:rPr lang="en-GB" sz="2000" dirty="0" err="1"/>
              <a:t>SiSE</a:t>
            </a:r>
            <a:r>
              <a:rPr lang="en-GB" sz="2000" dirty="0"/>
              <a:t> students use print packs in a blended context </a:t>
            </a:r>
          </a:p>
          <a:p>
            <a:pPr marL="342900" indent="-342900">
              <a:buFont typeface="+mj-lt"/>
              <a:buAutoNum type="arabicPeriod"/>
            </a:pPr>
            <a:r>
              <a:rPr lang="en-GB" sz="2000" dirty="0"/>
              <a:t>Those who blend print packs with online content find print packs very valuable</a:t>
            </a:r>
          </a:p>
        </p:txBody>
      </p:sp>
      <p:sp>
        <p:nvSpPr>
          <p:cNvPr id="2" name="TextBox 1">
            <a:extLst>
              <a:ext uri="{FF2B5EF4-FFF2-40B4-BE49-F238E27FC236}">
                <a16:creationId xmlns:a16="http://schemas.microsoft.com/office/drawing/2014/main" id="{9197D260-F1D2-AC47-A639-30A96D2BB1CE}"/>
              </a:ext>
            </a:extLst>
          </p:cNvPr>
          <p:cNvSpPr txBox="1"/>
          <p:nvPr/>
        </p:nvSpPr>
        <p:spPr>
          <a:xfrm>
            <a:off x="393490" y="5337328"/>
            <a:ext cx="818090" cy="369332"/>
          </a:xfrm>
          <a:prstGeom prst="rect">
            <a:avLst/>
          </a:prstGeom>
          <a:noFill/>
        </p:spPr>
        <p:txBody>
          <a:bodyPr wrap="square" rtlCol="0">
            <a:spAutoFit/>
          </a:bodyPr>
          <a:lstStyle/>
          <a:p>
            <a:r>
              <a:rPr lang="en-GB" dirty="0"/>
              <a:t>CH</a:t>
            </a:r>
          </a:p>
        </p:txBody>
      </p:sp>
    </p:spTree>
    <p:extLst>
      <p:ext uri="{BB962C8B-B14F-4D97-AF65-F5344CB8AC3E}">
        <p14:creationId xmlns:p14="http://schemas.microsoft.com/office/powerpoint/2010/main" val="3172242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EDC023B-F413-FC38-E6E0-8E5184AAD1D3}"/>
              </a:ext>
            </a:extLst>
          </p:cNvPr>
          <p:cNvSpPr>
            <a:spLocks noGrp="1"/>
          </p:cNvSpPr>
          <p:nvPr>
            <p:ph type="body" sz="quarter" idx="24"/>
          </p:nvPr>
        </p:nvSpPr>
        <p:spPr>
          <a:xfrm>
            <a:off x="442196" y="131287"/>
            <a:ext cx="10766703" cy="497161"/>
          </a:xfrm>
        </p:spPr>
        <p:txBody>
          <a:bodyPr/>
          <a:lstStyle/>
          <a:p>
            <a:r>
              <a:rPr lang="en-GB" dirty="0"/>
              <a:t>Conclusions and recommendations</a:t>
            </a:r>
          </a:p>
        </p:txBody>
      </p:sp>
      <p:graphicFrame>
        <p:nvGraphicFramePr>
          <p:cNvPr id="7" name="Content Placeholder 3">
            <a:extLst>
              <a:ext uri="{FF2B5EF4-FFF2-40B4-BE49-F238E27FC236}">
                <a16:creationId xmlns:a16="http://schemas.microsoft.com/office/drawing/2014/main" id="{BE9BC439-B1B6-30B6-F04E-71131482682F}"/>
              </a:ext>
            </a:extLst>
          </p:cNvPr>
          <p:cNvGraphicFramePr>
            <a:graphicFrameLocks/>
          </p:cNvGraphicFramePr>
          <p:nvPr>
            <p:extLst>
              <p:ext uri="{D42A27DB-BD31-4B8C-83A1-F6EECF244321}">
                <p14:modId xmlns:p14="http://schemas.microsoft.com/office/powerpoint/2010/main" val="4062760040"/>
              </p:ext>
            </p:extLst>
          </p:nvPr>
        </p:nvGraphicFramePr>
        <p:xfrm>
          <a:off x="1336638" y="1019515"/>
          <a:ext cx="10454326" cy="4818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61E4AAAE-AE4B-31CB-698A-6950F3689C7C}"/>
              </a:ext>
            </a:extLst>
          </p:cNvPr>
          <p:cNvSpPr txBox="1"/>
          <p:nvPr/>
        </p:nvSpPr>
        <p:spPr>
          <a:xfrm>
            <a:off x="210610" y="5469153"/>
            <a:ext cx="818090" cy="369332"/>
          </a:xfrm>
          <a:prstGeom prst="rect">
            <a:avLst/>
          </a:prstGeom>
          <a:noFill/>
        </p:spPr>
        <p:txBody>
          <a:bodyPr wrap="square" rtlCol="0">
            <a:spAutoFit/>
          </a:bodyPr>
          <a:lstStyle/>
          <a:p>
            <a:r>
              <a:rPr lang="en-GB" dirty="0"/>
              <a:t>CH</a:t>
            </a:r>
          </a:p>
        </p:txBody>
      </p:sp>
    </p:spTree>
    <p:extLst>
      <p:ext uri="{BB962C8B-B14F-4D97-AF65-F5344CB8AC3E}">
        <p14:creationId xmlns:p14="http://schemas.microsoft.com/office/powerpoint/2010/main" val="3183326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3299867-0573-C58F-329B-2779DB39D105}"/>
              </a:ext>
            </a:extLst>
          </p:cNvPr>
          <p:cNvSpPr>
            <a:spLocks noGrp="1"/>
          </p:cNvSpPr>
          <p:nvPr>
            <p:ph type="body" sz="quarter" idx="24"/>
          </p:nvPr>
        </p:nvSpPr>
        <p:spPr/>
        <p:txBody>
          <a:bodyPr/>
          <a:lstStyle/>
          <a:p>
            <a:r>
              <a:rPr lang="en-GB" dirty="0"/>
              <a:t>AL Print Pack Champions’ findings…</a:t>
            </a:r>
          </a:p>
        </p:txBody>
      </p:sp>
      <p:sp>
        <p:nvSpPr>
          <p:cNvPr id="6" name="Text Placeholder 5">
            <a:extLst>
              <a:ext uri="{FF2B5EF4-FFF2-40B4-BE49-F238E27FC236}">
                <a16:creationId xmlns:a16="http://schemas.microsoft.com/office/drawing/2014/main" id="{8F7D35CA-E015-9B63-04EB-5EDE8F1BD945}"/>
              </a:ext>
            </a:extLst>
          </p:cNvPr>
          <p:cNvSpPr>
            <a:spLocks noGrp="1"/>
          </p:cNvSpPr>
          <p:nvPr>
            <p:ph type="body" sz="quarter" idx="15"/>
          </p:nvPr>
        </p:nvSpPr>
        <p:spPr>
          <a:xfrm>
            <a:off x="586239" y="1719570"/>
            <a:ext cx="10766703" cy="3418859"/>
          </a:xfrm>
        </p:spPr>
        <p:txBody>
          <a:bodyPr/>
          <a:lstStyle/>
          <a:p>
            <a:r>
              <a:rPr lang="en-GB" sz="1600" dirty="0"/>
              <a:t>Students who have access to module website are better supported by print packs than SiSE who rely entirely on print packs.</a:t>
            </a:r>
          </a:p>
          <a:p>
            <a:r>
              <a:rPr lang="en-GB" sz="1600" dirty="0"/>
              <a:t>Sticky threads on tutor forums used to engage tutors at module start – some initial activity, then quiet</a:t>
            </a:r>
          </a:p>
          <a:p>
            <a:r>
              <a:rPr lang="en-GB" sz="1600" dirty="0"/>
              <a:t>Tutors found access to print pack resources on SharePoint helpful on S112</a:t>
            </a:r>
          </a:p>
          <a:p>
            <a:r>
              <a:rPr lang="en-GB" sz="1600" dirty="0"/>
              <a:t>Physical copies of print pack delivered to champions for evaluation – better organisation and introduction recommended (e.g. covering letter with advice on which documents to prioritise; explanatory titles and cross-links between resources)</a:t>
            </a:r>
          </a:p>
          <a:p>
            <a:r>
              <a:rPr lang="en-GB" sz="1600" dirty="0">
                <a:solidFill>
                  <a:srgbClr val="060645"/>
                </a:solidFill>
                <a:effectLst/>
                <a:latin typeface="Poppins" panose="00000500000000000000" pitchFamily="2" charset="0"/>
                <a:ea typeface="Times New Roman" panose="02020603050405020304" pitchFamily="18" charset="0"/>
              </a:rPr>
              <a:t>Some ALs produce additional materials for SiSE and print pack students, when these are already provided for them but the ALs do not know where to locate them. Many do not know what print packs look like, despite their availability in electronic format to all ALs. </a:t>
            </a:r>
          </a:p>
          <a:p>
            <a:endParaRPr lang="en-GB" sz="1800" dirty="0"/>
          </a:p>
          <a:p>
            <a:endParaRPr lang="en-GB" sz="1800" dirty="0"/>
          </a:p>
        </p:txBody>
      </p:sp>
      <p:sp>
        <p:nvSpPr>
          <p:cNvPr id="2" name="TextBox 1">
            <a:extLst>
              <a:ext uri="{FF2B5EF4-FFF2-40B4-BE49-F238E27FC236}">
                <a16:creationId xmlns:a16="http://schemas.microsoft.com/office/drawing/2014/main" id="{F6597327-EA20-CE88-086B-3A2FAE322700}"/>
              </a:ext>
            </a:extLst>
          </p:cNvPr>
          <p:cNvSpPr txBox="1"/>
          <p:nvPr/>
        </p:nvSpPr>
        <p:spPr>
          <a:xfrm>
            <a:off x="2637183" y="5956174"/>
            <a:ext cx="461986" cy="369332"/>
          </a:xfrm>
          <a:prstGeom prst="rect">
            <a:avLst/>
          </a:prstGeom>
          <a:noFill/>
        </p:spPr>
        <p:txBody>
          <a:bodyPr wrap="none" rtlCol="0">
            <a:spAutoFit/>
          </a:bodyPr>
          <a:lstStyle/>
          <a:p>
            <a:r>
              <a:rPr lang="en-GB" dirty="0"/>
              <a:t>CL</a:t>
            </a:r>
          </a:p>
        </p:txBody>
      </p:sp>
    </p:spTree>
    <p:extLst>
      <p:ext uri="{BB962C8B-B14F-4D97-AF65-F5344CB8AC3E}">
        <p14:creationId xmlns:p14="http://schemas.microsoft.com/office/powerpoint/2010/main" val="2923318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161CF19-95A8-0BCA-66C2-536B71778CC7}"/>
              </a:ext>
            </a:extLst>
          </p:cNvPr>
          <p:cNvSpPr>
            <a:spLocks noGrp="1"/>
          </p:cNvSpPr>
          <p:nvPr>
            <p:ph type="body" sz="quarter" idx="24"/>
          </p:nvPr>
        </p:nvSpPr>
        <p:spPr/>
        <p:txBody>
          <a:bodyPr/>
          <a:lstStyle/>
          <a:p>
            <a:r>
              <a:rPr lang="en-GB" dirty="0"/>
              <a:t>Phase 2 of the project results.</a:t>
            </a:r>
          </a:p>
        </p:txBody>
      </p:sp>
      <p:sp>
        <p:nvSpPr>
          <p:cNvPr id="6" name="Text Placeholder 5">
            <a:extLst>
              <a:ext uri="{FF2B5EF4-FFF2-40B4-BE49-F238E27FC236}">
                <a16:creationId xmlns:a16="http://schemas.microsoft.com/office/drawing/2014/main" id="{A5EAD04A-DE13-E04B-DBED-42D4CCAF6D9B}"/>
              </a:ext>
            </a:extLst>
          </p:cNvPr>
          <p:cNvSpPr>
            <a:spLocks noGrp="1"/>
          </p:cNvSpPr>
          <p:nvPr>
            <p:ph type="body" sz="quarter" idx="15"/>
          </p:nvPr>
        </p:nvSpPr>
        <p:spPr>
          <a:xfrm>
            <a:off x="539192" y="1245226"/>
            <a:ext cx="9591229" cy="4297735"/>
          </a:xfrm>
        </p:spPr>
        <p:txBody>
          <a:bodyPr/>
          <a:lstStyle/>
          <a:p>
            <a:r>
              <a:rPr lang="en-GB" sz="2800" dirty="0"/>
              <a:t>Our second student survey returned similar results</a:t>
            </a:r>
          </a:p>
          <a:p>
            <a:r>
              <a:rPr lang="en-GB" sz="2800" dirty="0"/>
              <a:t>We had a year’s extension to our project…</a:t>
            </a:r>
          </a:p>
          <a:p>
            <a:pPr lvl="1">
              <a:buFont typeface="Wingdings" panose="05000000000000000000" pitchFamily="2" charset="2"/>
              <a:buChar char="Ø"/>
            </a:pPr>
            <a:r>
              <a:rPr lang="en-GB" sz="2000" dirty="0">
                <a:solidFill>
                  <a:schemeClr val="accent1"/>
                </a:solidFill>
              </a:rPr>
              <a:t>Print pack 2.0 is coming (</a:t>
            </a:r>
            <a:r>
              <a:rPr lang="en-GB" sz="2000" dirty="0" err="1">
                <a:solidFill>
                  <a:schemeClr val="accent1"/>
                </a:solidFill>
              </a:rPr>
              <a:t>StELA</a:t>
            </a:r>
            <a:r>
              <a:rPr lang="en-GB" sz="2000" dirty="0">
                <a:solidFill>
                  <a:schemeClr val="accent1"/>
                </a:solidFill>
              </a:rPr>
              <a:t>).</a:t>
            </a:r>
          </a:p>
          <a:p>
            <a:pPr lvl="1">
              <a:buFont typeface="Wingdings" panose="05000000000000000000" pitchFamily="2" charset="2"/>
              <a:buChar char="Ø"/>
            </a:pPr>
            <a:r>
              <a:rPr lang="en-GB" sz="2000" dirty="0">
                <a:solidFill>
                  <a:schemeClr val="accent1"/>
                </a:solidFill>
              </a:rPr>
              <a:t>Two Print Pack Champions working across all EEES modules for 23J – testing scaled-up model extended to 24J and funded by the school.</a:t>
            </a:r>
          </a:p>
          <a:p>
            <a:pPr lvl="1">
              <a:buFont typeface="Wingdings" panose="05000000000000000000" pitchFamily="2" charset="2"/>
              <a:buChar char="Ø"/>
            </a:pPr>
            <a:r>
              <a:rPr lang="en-GB" sz="2000" dirty="0">
                <a:solidFill>
                  <a:schemeClr val="accent1"/>
                </a:solidFill>
              </a:rPr>
              <a:t>Two sessions of AL-led staff development.</a:t>
            </a:r>
          </a:p>
          <a:p>
            <a:pPr lvl="1">
              <a:buFont typeface="Wingdings" panose="05000000000000000000" pitchFamily="2" charset="2"/>
              <a:buChar char="Ø"/>
            </a:pPr>
            <a:r>
              <a:rPr lang="en-GB" sz="2000" dirty="0">
                <a:solidFill>
                  <a:schemeClr val="accent1"/>
                </a:solidFill>
              </a:rPr>
              <a:t>Focus group with ALs to capture recommendations.</a:t>
            </a:r>
          </a:p>
          <a:p>
            <a:pPr lvl="1">
              <a:buFont typeface="Wingdings" panose="05000000000000000000" pitchFamily="2" charset="2"/>
              <a:buChar char="Ø"/>
            </a:pPr>
            <a:r>
              <a:rPr lang="en-GB" sz="2000" dirty="0">
                <a:solidFill>
                  <a:schemeClr val="accent1"/>
                </a:solidFill>
              </a:rPr>
              <a:t>Developed a community of SiSE ALs on S112.</a:t>
            </a:r>
          </a:p>
          <a:p>
            <a:pPr lvl="1">
              <a:buFont typeface="Wingdings" panose="05000000000000000000" pitchFamily="2" charset="2"/>
              <a:buChar char="Ø"/>
            </a:pPr>
            <a:r>
              <a:rPr lang="en-GB" sz="2000" dirty="0">
                <a:solidFill>
                  <a:schemeClr val="accent1"/>
                </a:solidFill>
              </a:rPr>
              <a:t>Print pack champions mentored ALs new to supporting SiSE students.</a:t>
            </a:r>
          </a:p>
        </p:txBody>
      </p:sp>
      <p:sp>
        <p:nvSpPr>
          <p:cNvPr id="2" name="TextBox 1">
            <a:extLst>
              <a:ext uri="{FF2B5EF4-FFF2-40B4-BE49-F238E27FC236}">
                <a16:creationId xmlns:a16="http://schemas.microsoft.com/office/drawing/2014/main" id="{8BFCD57B-6330-9942-1D94-7BBA5AEA2583}"/>
              </a:ext>
            </a:extLst>
          </p:cNvPr>
          <p:cNvSpPr txBox="1"/>
          <p:nvPr/>
        </p:nvSpPr>
        <p:spPr>
          <a:xfrm>
            <a:off x="393490" y="5314778"/>
            <a:ext cx="457176" cy="369332"/>
          </a:xfrm>
          <a:prstGeom prst="rect">
            <a:avLst/>
          </a:prstGeom>
          <a:noFill/>
        </p:spPr>
        <p:txBody>
          <a:bodyPr wrap="none" rtlCol="0">
            <a:spAutoFit/>
          </a:bodyPr>
          <a:lstStyle/>
          <a:p>
            <a:r>
              <a:rPr lang="en-GB" dirty="0"/>
              <a:t>FA</a:t>
            </a:r>
          </a:p>
        </p:txBody>
      </p:sp>
    </p:spTree>
    <p:extLst>
      <p:ext uri="{BB962C8B-B14F-4D97-AF65-F5344CB8AC3E}">
        <p14:creationId xmlns:p14="http://schemas.microsoft.com/office/powerpoint/2010/main" val="2258700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D9D6C1-8964-173D-BF33-3DEEDFD89334}"/>
              </a:ext>
            </a:extLst>
          </p:cNvPr>
          <p:cNvSpPr>
            <a:spLocks noGrp="1"/>
          </p:cNvSpPr>
          <p:nvPr>
            <p:ph type="body" sz="quarter" idx="12"/>
          </p:nvPr>
        </p:nvSpPr>
        <p:spPr/>
        <p:txBody>
          <a:bodyPr/>
          <a:lstStyle/>
          <a:p>
            <a:r>
              <a:rPr lang="en-GB" sz="3200" dirty="0"/>
              <a:t>How could you improve print pack use on your modules </a:t>
            </a:r>
            <a:r>
              <a:rPr lang="en-GB" sz="3200"/>
              <a:t>and qualifications? </a:t>
            </a:r>
            <a:endParaRPr lang="en-GB" sz="3200" dirty="0"/>
          </a:p>
        </p:txBody>
      </p:sp>
      <p:sp>
        <p:nvSpPr>
          <p:cNvPr id="3" name="Text Placeholder 2">
            <a:extLst>
              <a:ext uri="{FF2B5EF4-FFF2-40B4-BE49-F238E27FC236}">
                <a16:creationId xmlns:a16="http://schemas.microsoft.com/office/drawing/2014/main" id="{96962208-E216-782F-7660-16BAE907B1C5}"/>
              </a:ext>
            </a:extLst>
          </p:cNvPr>
          <p:cNvSpPr>
            <a:spLocks noGrp="1"/>
          </p:cNvSpPr>
          <p:nvPr>
            <p:ph type="body" sz="quarter" idx="14"/>
          </p:nvPr>
        </p:nvSpPr>
        <p:spPr>
          <a:xfrm>
            <a:off x="1001105" y="2093470"/>
            <a:ext cx="9591229" cy="955365"/>
          </a:xfrm>
        </p:spPr>
        <p:txBody>
          <a:bodyPr/>
          <a:lstStyle/>
          <a:p>
            <a:r>
              <a:rPr lang="en-GB" i="1" dirty="0"/>
              <a:t> </a:t>
            </a:r>
          </a:p>
        </p:txBody>
      </p:sp>
      <p:sp>
        <p:nvSpPr>
          <p:cNvPr id="4" name="Text Placeholder 3">
            <a:extLst>
              <a:ext uri="{FF2B5EF4-FFF2-40B4-BE49-F238E27FC236}">
                <a16:creationId xmlns:a16="http://schemas.microsoft.com/office/drawing/2014/main" id="{A0AF2B1E-DF5B-FF1B-2D50-890112DF8F63}"/>
              </a:ext>
            </a:extLst>
          </p:cNvPr>
          <p:cNvSpPr>
            <a:spLocks noGrp="1"/>
          </p:cNvSpPr>
          <p:nvPr>
            <p:ph type="body" sz="quarter" idx="24"/>
          </p:nvPr>
        </p:nvSpPr>
        <p:spPr/>
        <p:txBody>
          <a:bodyPr/>
          <a:lstStyle/>
          <a:p>
            <a:r>
              <a:rPr lang="en-GB" dirty="0"/>
              <a:t>Over to you…. </a:t>
            </a:r>
          </a:p>
        </p:txBody>
      </p:sp>
      <p:sp>
        <p:nvSpPr>
          <p:cNvPr id="5" name="Text Placeholder 4">
            <a:extLst>
              <a:ext uri="{FF2B5EF4-FFF2-40B4-BE49-F238E27FC236}">
                <a16:creationId xmlns:a16="http://schemas.microsoft.com/office/drawing/2014/main" id="{A0A64983-9450-E4FB-32B6-B32CA93A3F81}"/>
              </a:ext>
            </a:extLst>
          </p:cNvPr>
          <p:cNvSpPr>
            <a:spLocks noGrp="1"/>
          </p:cNvSpPr>
          <p:nvPr>
            <p:ph type="body" sz="quarter" idx="25"/>
          </p:nvPr>
        </p:nvSpPr>
        <p:spPr/>
        <p:txBody>
          <a:bodyPr/>
          <a:lstStyle/>
          <a:p>
            <a:endParaRPr lang="en-GB"/>
          </a:p>
        </p:txBody>
      </p:sp>
      <p:pic>
        <p:nvPicPr>
          <p:cNvPr id="7" name="Picture 6">
            <a:extLst>
              <a:ext uri="{FF2B5EF4-FFF2-40B4-BE49-F238E27FC236}">
                <a16:creationId xmlns:a16="http://schemas.microsoft.com/office/drawing/2014/main" id="{66B4EB8F-0F8D-90C9-9686-5DC20DA1F792}"/>
              </a:ext>
            </a:extLst>
          </p:cNvPr>
          <p:cNvPicPr>
            <a:picLocks noChangeAspect="1"/>
          </p:cNvPicPr>
          <p:nvPr/>
        </p:nvPicPr>
        <p:blipFill rotWithShape="1">
          <a:blip r:embed="rId2"/>
          <a:srcRect l="1926" t="1866" r="2143"/>
          <a:stretch/>
        </p:blipFill>
        <p:spPr>
          <a:xfrm>
            <a:off x="6445188" y="3048836"/>
            <a:ext cx="3695309" cy="2564424"/>
          </a:xfrm>
          <a:prstGeom prst="rect">
            <a:avLst/>
          </a:prstGeom>
        </p:spPr>
      </p:pic>
      <p:sp>
        <p:nvSpPr>
          <p:cNvPr id="6" name="TextBox 5">
            <a:extLst>
              <a:ext uri="{FF2B5EF4-FFF2-40B4-BE49-F238E27FC236}">
                <a16:creationId xmlns:a16="http://schemas.microsoft.com/office/drawing/2014/main" id="{B2C41D09-F02D-06FB-3A55-787D3F7DD366}"/>
              </a:ext>
            </a:extLst>
          </p:cNvPr>
          <p:cNvSpPr txBox="1"/>
          <p:nvPr/>
        </p:nvSpPr>
        <p:spPr>
          <a:xfrm>
            <a:off x="2941983" y="6122504"/>
            <a:ext cx="457176" cy="369332"/>
          </a:xfrm>
          <a:prstGeom prst="rect">
            <a:avLst/>
          </a:prstGeom>
          <a:noFill/>
        </p:spPr>
        <p:txBody>
          <a:bodyPr wrap="none" rtlCol="0">
            <a:spAutoFit/>
          </a:bodyPr>
          <a:lstStyle/>
          <a:p>
            <a:r>
              <a:rPr lang="en-GB" dirty="0"/>
              <a:t>FA</a:t>
            </a:r>
          </a:p>
        </p:txBody>
      </p:sp>
    </p:spTree>
    <p:extLst>
      <p:ext uri="{BB962C8B-B14F-4D97-AF65-F5344CB8AC3E}">
        <p14:creationId xmlns:p14="http://schemas.microsoft.com/office/powerpoint/2010/main" val="171056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a:xfrm>
            <a:off x="453288" y="937498"/>
            <a:ext cx="9510843" cy="608965"/>
          </a:xfrm>
        </p:spPr>
        <p:txBody>
          <a:bodyPr/>
          <a:lstStyle/>
          <a:p>
            <a:r>
              <a:rPr lang="en-GB" dirty="0"/>
              <a:t>Thank you</a:t>
            </a:r>
          </a:p>
          <a:p>
            <a:endParaRPr lang="en-GB" dirty="0"/>
          </a:p>
          <a:p>
            <a:r>
              <a:rPr lang="en-GB" dirty="0"/>
              <a:t>Questions?</a:t>
            </a:r>
          </a:p>
          <a:p>
            <a:endParaRPr lang="en-GB" dirty="0"/>
          </a:p>
          <a:p>
            <a:endParaRPr lang="en-GB" dirty="0"/>
          </a:p>
          <a:p>
            <a:r>
              <a:rPr lang="en-GB" sz="2000" dirty="0">
                <a:hlinkClick r:id="rId3"/>
              </a:rPr>
              <a:t>Fiona.Aiken@open.ac.uk</a:t>
            </a:r>
            <a:endParaRPr lang="en-GB" sz="2000" dirty="0"/>
          </a:p>
          <a:p>
            <a:r>
              <a:rPr lang="en-GB" sz="2000" dirty="0">
                <a:hlinkClick r:id="rId4"/>
              </a:rPr>
              <a:t>Christopher.Hutton@open.ac.uk</a:t>
            </a:r>
            <a:r>
              <a:rPr lang="en-GB" sz="2000" dirty="0"/>
              <a:t> </a:t>
            </a:r>
          </a:p>
        </p:txBody>
      </p:sp>
      <p:pic>
        <p:nvPicPr>
          <p:cNvPr id="3" name="Picture 2">
            <a:extLst>
              <a:ext uri="{FF2B5EF4-FFF2-40B4-BE49-F238E27FC236}">
                <a16:creationId xmlns:a16="http://schemas.microsoft.com/office/drawing/2014/main" id="{5F13283C-FDFE-DEE7-7651-4363A320719A}"/>
              </a:ext>
            </a:extLst>
          </p:cNvPr>
          <p:cNvPicPr>
            <a:picLocks noChangeAspect="1"/>
          </p:cNvPicPr>
          <p:nvPr/>
        </p:nvPicPr>
        <p:blipFill>
          <a:blip r:embed="rId5"/>
          <a:stretch>
            <a:fillRect/>
          </a:stretch>
        </p:blipFill>
        <p:spPr>
          <a:xfrm>
            <a:off x="2712786" y="5635910"/>
            <a:ext cx="2856161" cy="873900"/>
          </a:xfrm>
          <a:prstGeom prst="rect">
            <a:avLst/>
          </a:prstGeom>
        </p:spPr>
      </p:pic>
      <p:pic>
        <p:nvPicPr>
          <p:cNvPr id="5" name="Picture 5">
            <a:extLst>
              <a:ext uri="{FF2B5EF4-FFF2-40B4-BE49-F238E27FC236}">
                <a16:creationId xmlns:a16="http://schemas.microsoft.com/office/drawing/2014/main" id="{6CF98925-F9FA-F170-0FBB-545FD45B94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6022" y="1391717"/>
            <a:ext cx="3262312"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9148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CC39FDD-F205-1373-1CF1-8CCB64BEC372}"/>
              </a:ext>
            </a:extLst>
          </p:cNvPr>
          <p:cNvSpPr>
            <a:spLocks noGrp="1"/>
          </p:cNvSpPr>
          <p:nvPr>
            <p:ph type="body" sz="quarter" idx="24"/>
          </p:nvPr>
        </p:nvSpPr>
        <p:spPr/>
        <p:txBody>
          <a:bodyPr/>
          <a:lstStyle/>
          <a:p>
            <a:r>
              <a:rPr lang="en-GB" dirty="0"/>
              <a:t>Acknowledgements</a:t>
            </a:r>
          </a:p>
        </p:txBody>
      </p:sp>
      <p:sp>
        <p:nvSpPr>
          <p:cNvPr id="8" name="TextBox 7">
            <a:extLst>
              <a:ext uri="{FF2B5EF4-FFF2-40B4-BE49-F238E27FC236}">
                <a16:creationId xmlns:a16="http://schemas.microsoft.com/office/drawing/2014/main" id="{3DF27779-0718-FFC5-E4C9-AC2B800717DF}"/>
              </a:ext>
            </a:extLst>
          </p:cNvPr>
          <p:cNvSpPr txBox="1"/>
          <p:nvPr/>
        </p:nvSpPr>
        <p:spPr>
          <a:xfrm>
            <a:off x="413915" y="1028343"/>
            <a:ext cx="8623169" cy="4524315"/>
          </a:xfrm>
          <a:prstGeom prst="rect">
            <a:avLst/>
          </a:prstGeom>
          <a:noFill/>
        </p:spPr>
        <p:txBody>
          <a:bodyPr wrap="square">
            <a:spAutoFit/>
          </a:bodyPr>
          <a:lstStyle/>
          <a:p>
            <a:pPr marL="171450" indent="-171450">
              <a:buFont typeface="Arial" panose="020B0604020202020204" pitchFamily="34" charset="0"/>
              <a:buChar char="•"/>
            </a:pPr>
            <a:r>
              <a:rPr lang="en-GB" sz="1800" dirty="0"/>
              <a:t>Dr Jane Kendall-Nicholas and Dr Kim Vickers – AL print pack champions 22J</a:t>
            </a:r>
          </a:p>
          <a:p>
            <a:endParaRPr lang="en-GB" sz="1800" dirty="0"/>
          </a:p>
          <a:p>
            <a:pPr marL="171450" indent="-171450">
              <a:buFont typeface="Arial" panose="020B0604020202020204" pitchFamily="34" charset="0"/>
              <a:buChar char="•"/>
            </a:pPr>
            <a:r>
              <a:rPr lang="en-GB" dirty="0"/>
              <a:t>Dr Jane Kendall-Nicholas and Dr Caroline Langdon – AL print pack champions 23J</a:t>
            </a:r>
            <a:endParaRPr lang="en-GB" sz="1800" dirty="0"/>
          </a:p>
          <a:p>
            <a:pPr marL="171450" indent="-171450">
              <a:buFont typeface="Arial" panose="020B0604020202020204" pitchFamily="34" charset="0"/>
              <a:buChar char="•"/>
            </a:pPr>
            <a:endParaRPr lang="en-GB" sz="1800" dirty="0"/>
          </a:p>
          <a:p>
            <a:pPr marL="171450" indent="-171450">
              <a:buFont typeface="Arial" panose="020B0604020202020204" pitchFamily="34" charset="0"/>
              <a:buChar char="•"/>
            </a:pPr>
            <a:r>
              <a:rPr lang="en-GB" sz="1800" dirty="0"/>
              <a:t>Dr Jenny Duckworth – literature searching / review</a:t>
            </a:r>
          </a:p>
          <a:p>
            <a:pPr marL="171450" indent="-171450">
              <a:buFont typeface="Arial" panose="020B0604020202020204" pitchFamily="34" charset="0"/>
              <a:buChar char="•"/>
            </a:pPr>
            <a:endParaRPr lang="en-GB" sz="1800" dirty="0"/>
          </a:p>
          <a:p>
            <a:pPr marL="171450" indent="-171450">
              <a:buFont typeface="Arial" panose="020B0604020202020204" pitchFamily="34" charset="0"/>
              <a:buChar char="•"/>
            </a:pPr>
            <a:r>
              <a:rPr lang="en-GB" dirty="0"/>
              <a:t>Brian Foster – Production Manager, Learner Discovery Services</a:t>
            </a:r>
            <a:endParaRPr lang="en-GB" sz="1800" dirty="0"/>
          </a:p>
          <a:p>
            <a:pPr marL="171450" indent="-171450">
              <a:buFont typeface="Arial" panose="020B0604020202020204" pitchFamily="34" charset="0"/>
              <a:buChar char="•"/>
            </a:pPr>
            <a:endParaRPr lang="en-GB" sz="1800" dirty="0"/>
          </a:p>
          <a:p>
            <a:pPr marL="171450" indent="-171450">
              <a:buFont typeface="Arial" panose="020B0604020202020204" pitchFamily="34" charset="0"/>
              <a:buChar char="•"/>
            </a:pPr>
            <a:r>
              <a:rPr lang="en-GB" sz="1800" dirty="0"/>
              <a:t>Associate Lecturers and Student Support Team colleagues participating in focus groups</a:t>
            </a:r>
          </a:p>
          <a:p>
            <a:pPr marL="171450" indent="-171450">
              <a:buFont typeface="Arial" panose="020B0604020202020204" pitchFamily="34" charset="0"/>
              <a:buChar char="•"/>
            </a:pPr>
            <a:endParaRPr lang="en-GB" sz="1800" dirty="0"/>
          </a:p>
          <a:p>
            <a:pPr marL="171450" indent="-171450">
              <a:buFont typeface="Arial" panose="020B0604020202020204" pitchFamily="34" charset="0"/>
              <a:buChar char="•"/>
            </a:pPr>
            <a:r>
              <a:rPr lang="en-GB" sz="1800" dirty="0"/>
              <a:t>Student reviewers for questionnaire design</a:t>
            </a:r>
          </a:p>
          <a:p>
            <a:pPr marL="171450" indent="-171450">
              <a:buFont typeface="Arial" panose="020B0604020202020204" pitchFamily="34" charset="0"/>
              <a:buChar char="•"/>
            </a:pPr>
            <a:endParaRPr lang="en-GB" sz="1800" dirty="0"/>
          </a:p>
          <a:p>
            <a:pPr marL="171450" indent="-171450">
              <a:buFont typeface="Arial" panose="020B0604020202020204" pitchFamily="34" charset="0"/>
              <a:buChar char="•"/>
            </a:pPr>
            <a:r>
              <a:rPr lang="en-GB" sz="1800" dirty="0"/>
              <a:t>eSTEeM – The OU Centre For STEM Pedagogy – for funding</a:t>
            </a:r>
          </a:p>
        </p:txBody>
      </p:sp>
      <p:pic>
        <p:nvPicPr>
          <p:cNvPr id="9" name="Picture 8">
            <a:extLst>
              <a:ext uri="{FF2B5EF4-FFF2-40B4-BE49-F238E27FC236}">
                <a16:creationId xmlns:a16="http://schemas.microsoft.com/office/drawing/2014/main" id="{9635D4AB-661A-4244-BE01-12406E902B8E}"/>
              </a:ext>
            </a:extLst>
          </p:cNvPr>
          <p:cNvPicPr>
            <a:picLocks noChangeAspect="1"/>
          </p:cNvPicPr>
          <p:nvPr/>
        </p:nvPicPr>
        <p:blipFill>
          <a:blip r:embed="rId3"/>
          <a:stretch>
            <a:fillRect/>
          </a:stretch>
        </p:blipFill>
        <p:spPr>
          <a:xfrm>
            <a:off x="2769347" y="5654763"/>
            <a:ext cx="2856161" cy="873900"/>
          </a:xfrm>
          <a:prstGeom prst="rect">
            <a:avLst/>
          </a:prstGeom>
        </p:spPr>
      </p:pic>
    </p:spTree>
    <p:extLst>
      <p:ext uri="{BB962C8B-B14F-4D97-AF65-F5344CB8AC3E}">
        <p14:creationId xmlns:p14="http://schemas.microsoft.com/office/powerpoint/2010/main" val="4103246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BE1CBFD-F425-B0BC-0533-BF738D7AADC7}"/>
              </a:ext>
            </a:extLst>
          </p:cNvPr>
          <p:cNvSpPr>
            <a:spLocks noGrp="1"/>
          </p:cNvSpPr>
          <p:nvPr>
            <p:ph type="body" sz="quarter" idx="24"/>
          </p:nvPr>
        </p:nvSpPr>
        <p:spPr/>
        <p:txBody>
          <a:bodyPr/>
          <a:lstStyle/>
          <a:p>
            <a:r>
              <a:rPr lang="en-GB" dirty="0"/>
              <a:t>References</a:t>
            </a:r>
          </a:p>
        </p:txBody>
      </p:sp>
      <p:sp>
        <p:nvSpPr>
          <p:cNvPr id="7" name="Content Placeholder 3">
            <a:extLst>
              <a:ext uri="{FF2B5EF4-FFF2-40B4-BE49-F238E27FC236}">
                <a16:creationId xmlns:a16="http://schemas.microsoft.com/office/drawing/2014/main" id="{9A55EFC8-D921-BF55-A9B7-84810A83A641}"/>
              </a:ext>
            </a:extLst>
          </p:cNvPr>
          <p:cNvSpPr txBox="1">
            <a:spLocks/>
          </p:cNvSpPr>
          <p:nvPr/>
        </p:nvSpPr>
        <p:spPr>
          <a:xfrm>
            <a:off x="413915" y="1128788"/>
            <a:ext cx="11351505" cy="53245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effectLst/>
                <a:ea typeface="Calibri" panose="020F0502020204030204" pitchFamily="34" charset="0"/>
              </a:rPr>
              <a:t>Aiken F.J., Hutton C., (2024) </a:t>
            </a:r>
            <a:r>
              <a:rPr lang="en-GB" sz="1200" i="1" dirty="0">
                <a:effectLst/>
                <a:ea typeface="Calibri" panose="020F0502020204030204" pitchFamily="34" charset="0"/>
              </a:rPr>
              <a:t>Evaluation and improvement of print pack use for Earth &amp; environmental Science students eSTEeM final report. </a:t>
            </a:r>
            <a:r>
              <a:rPr lang="en-GB" sz="1200" i="1" dirty="0">
                <a:effectLst/>
                <a:ea typeface="Calibri" panose="020F0502020204030204" pitchFamily="34" charset="0"/>
                <a:hlinkClick r:id="rId3"/>
              </a:rPr>
              <a:t>https://www5.open.ac.uk/scholarship-and-innovation/esteem/projects/themes/access-participation-and-success/evaluation-and-improvement-print-packs-use</a:t>
            </a:r>
            <a:endParaRPr lang="en-GB" sz="1200" i="1" dirty="0">
              <a:effectLst/>
              <a:ea typeface="Calibri" panose="020F0502020204030204" pitchFamily="34" charset="0"/>
            </a:endParaRPr>
          </a:p>
          <a:p>
            <a:pPr marL="0" indent="0">
              <a:buNone/>
            </a:pPr>
            <a:r>
              <a:rPr lang="en-GB" sz="1200" dirty="0">
                <a:ea typeface="Calibri" panose="020F0502020204030204" pitchFamily="34" charset="0"/>
                <a:cs typeface="Times New Roman" panose="02020603050405020304" pitchFamily="18" charset="0"/>
              </a:rPr>
              <a:t>Collins, A., Azmat, F. &amp; Rentschler, R. (2019). ‘Bringing everyone on the same journey’: revisiting inclusion in higher education. </a:t>
            </a:r>
            <a:r>
              <a:rPr lang="en-GB" sz="1200" i="1" dirty="0">
                <a:ea typeface="Calibri" panose="020F0502020204030204" pitchFamily="34" charset="0"/>
                <a:cs typeface="Times New Roman" panose="02020603050405020304" pitchFamily="18" charset="0"/>
              </a:rPr>
              <a:t>Studies in Higher Education, 44</a:t>
            </a:r>
            <a:r>
              <a:rPr lang="en-GB" sz="1200" dirty="0">
                <a:ea typeface="Calibri" panose="020F0502020204030204" pitchFamily="34" charset="0"/>
                <a:cs typeface="Times New Roman" panose="02020603050405020304" pitchFamily="18" charset="0"/>
              </a:rPr>
              <a:t>(8), 1475-1487. </a:t>
            </a:r>
            <a:r>
              <a:rPr lang="en-GB" sz="1200" u="sng" dirty="0">
                <a:solidFill>
                  <a:srgbClr val="0563C1"/>
                </a:solidFill>
                <a:ea typeface="Calibri" panose="020F0502020204030204" pitchFamily="34" charset="0"/>
                <a:cs typeface="Times New Roman" panose="02020603050405020304" pitchFamily="18" charset="0"/>
                <a:hlinkClick r:id="rId4"/>
              </a:rPr>
              <a:t>https://doi.org/10.1080/03075079.2018.1450852</a:t>
            </a:r>
            <a:endParaRPr lang="en-GB" sz="1200" u="sng" dirty="0">
              <a:solidFill>
                <a:srgbClr val="0563C1"/>
              </a:solidFill>
              <a:ea typeface="Calibri" panose="020F0502020204030204" pitchFamily="34" charset="0"/>
              <a:cs typeface="Times New Roman" panose="02020603050405020304" pitchFamily="18" charset="0"/>
            </a:endParaRPr>
          </a:p>
          <a:p>
            <a:pPr marL="0" indent="0">
              <a:buNone/>
            </a:pPr>
            <a:r>
              <a:rPr lang="en-GB" sz="1200" dirty="0" err="1">
                <a:ea typeface="Calibri" panose="020F0502020204030204" pitchFamily="34" charset="0"/>
                <a:cs typeface="Times New Roman" panose="02020603050405020304" pitchFamily="18" charset="0"/>
              </a:rPr>
              <a:t>Mori</a:t>
            </a:r>
            <a:r>
              <a:rPr lang="en-GB" sz="1200" dirty="0" err="1">
                <a:ea typeface="Calibri" panose="020F0502020204030204" pitchFamily="34" charset="0"/>
                <a:cs typeface="Calibri" panose="020F0502020204030204" pitchFamily="34" charset="0"/>
              </a:rPr>
              <a:t>ñ</a:t>
            </a:r>
            <a:r>
              <a:rPr lang="en-GB" sz="1200" dirty="0" err="1">
                <a:ea typeface="Calibri" panose="020F0502020204030204" pitchFamily="34" charset="0"/>
                <a:cs typeface="Times New Roman" panose="02020603050405020304" pitchFamily="18" charset="0"/>
              </a:rPr>
              <a:t>a</a:t>
            </a:r>
            <a:r>
              <a:rPr lang="en-GB" sz="1200" dirty="0">
                <a:ea typeface="Calibri" panose="020F0502020204030204" pitchFamily="34" charset="0"/>
                <a:cs typeface="Times New Roman" panose="02020603050405020304" pitchFamily="18" charset="0"/>
              </a:rPr>
              <a:t>, A. (2017). Inclusive education in higher education: challenges and opportunities. </a:t>
            </a:r>
            <a:r>
              <a:rPr lang="en-GB" sz="1200" i="1" dirty="0">
                <a:ea typeface="Calibri" panose="020F0502020204030204" pitchFamily="34" charset="0"/>
                <a:cs typeface="Times New Roman" panose="02020603050405020304" pitchFamily="18" charset="0"/>
              </a:rPr>
              <a:t>European Journal of Special Needs Education, 32</a:t>
            </a:r>
            <a:r>
              <a:rPr lang="en-GB" sz="1200" dirty="0">
                <a:ea typeface="Calibri" panose="020F0502020204030204" pitchFamily="34" charset="0"/>
                <a:cs typeface="Times New Roman" panose="02020603050405020304" pitchFamily="18" charset="0"/>
              </a:rPr>
              <a:t>(1), 3-17. </a:t>
            </a:r>
            <a:r>
              <a:rPr lang="en-GB" sz="1200" u="sng" dirty="0">
                <a:solidFill>
                  <a:srgbClr val="0563C1"/>
                </a:solidFill>
                <a:ea typeface="Calibri" panose="020F0502020204030204" pitchFamily="34" charset="0"/>
                <a:cs typeface="Times New Roman" panose="02020603050405020304" pitchFamily="18" charset="0"/>
                <a:hlinkClick r:id="rId5"/>
              </a:rPr>
              <a:t>https://doi.org/10.1080/08856257.2016.1254964</a:t>
            </a:r>
            <a:endParaRPr lang="en-GB" sz="1200" u="sng" dirty="0">
              <a:solidFill>
                <a:srgbClr val="0563C1"/>
              </a:solidFill>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200" dirty="0">
                <a:ea typeface="Calibri" panose="020F0502020204030204" pitchFamily="34" charset="0"/>
                <a:cs typeface="Times New Roman" panose="02020603050405020304" pitchFamily="18" charset="0"/>
              </a:rPr>
              <a:t>Seale, J.K. (2014) </a:t>
            </a:r>
            <a:r>
              <a:rPr lang="en-GB" sz="1200" i="1" dirty="0">
                <a:ea typeface="Calibri" panose="020F0502020204030204" pitchFamily="34" charset="0"/>
                <a:cs typeface="Times New Roman" panose="02020603050405020304" pitchFamily="18" charset="0"/>
              </a:rPr>
              <a:t>E-Learning and Disability in Higher Education: Accessibility Research and Practice</a:t>
            </a:r>
            <a:r>
              <a:rPr lang="en-GB" sz="1200" dirty="0">
                <a:ea typeface="Calibri" panose="020F0502020204030204" pitchFamily="34" charset="0"/>
                <a:cs typeface="Times New Roman" panose="02020603050405020304" pitchFamily="18" charset="0"/>
              </a:rPr>
              <a:t> (2</a:t>
            </a:r>
            <a:r>
              <a:rPr lang="en-GB" sz="1200" baseline="30000" dirty="0">
                <a:ea typeface="Calibri" panose="020F0502020204030204" pitchFamily="34" charset="0"/>
                <a:cs typeface="Times New Roman" panose="02020603050405020304" pitchFamily="18" charset="0"/>
              </a:rPr>
              <a:t>nd</a:t>
            </a:r>
            <a:r>
              <a:rPr lang="en-GB" sz="1200" dirty="0">
                <a:ea typeface="Calibri" panose="020F0502020204030204" pitchFamily="34" charset="0"/>
                <a:cs typeface="Times New Roman" panose="02020603050405020304" pitchFamily="18" charset="0"/>
              </a:rPr>
              <a:t> </a:t>
            </a:r>
            <a:r>
              <a:rPr lang="en-GB" sz="1200" dirty="0" err="1">
                <a:ea typeface="Calibri" panose="020F0502020204030204" pitchFamily="34" charset="0"/>
                <a:cs typeface="Times New Roman" panose="02020603050405020304" pitchFamily="18" charset="0"/>
              </a:rPr>
              <a:t>Edn</a:t>
            </a:r>
            <a:r>
              <a:rPr lang="en-GB" sz="1200" dirty="0">
                <a:ea typeface="Calibri" panose="020F0502020204030204" pitchFamily="34" charset="0"/>
                <a:cs typeface="Times New Roman" panose="02020603050405020304" pitchFamily="18" charset="0"/>
              </a:rPr>
              <a:t>), Abingdon, </a:t>
            </a:r>
            <a:r>
              <a:rPr lang="en-GB" sz="1200" dirty="0" err="1">
                <a:ea typeface="Calibri" panose="020F0502020204030204" pitchFamily="34" charset="0"/>
                <a:cs typeface="Times New Roman" panose="02020603050405020304" pitchFamily="18" charset="0"/>
              </a:rPr>
              <a:t>SRoutledge</a:t>
            </a:r>
            <a:r>
              <a:rPr lang="en-GB" sz="1200" dirty="0">
                <a:ea typeface="Calibri" panose="020F0502020204030204" pitchFamily="34" charset="0"/>
                <a:cs typeface="Times New Roman" panose="02020603050405020304" pitchFamily="18" charset="0"/>
              </a:rPr>
              <a:t>. </a:t>
            </a:r>
          </a:p>
          <a:p>
            <a:pPr marL="0" indent="0">
              <a:lnSpc>
                <a:spcPct val="107000"/>
              </a:lnSpc>
              <a:spcAft>
                <a:spcPts val="800"/>
              </a:spcAft>
              <a:buNone/>
            </a:pPr>
            <a:r>
              <a:rPr lang="en-GB" sz="1200" dirty="0">
                <a:ea typeface="Calibri" panose="020F0502020204030204" pitchFamily="34" charset="0"/>
                <a:cs typeface="Times New Roman" panose="02020603050405020304" pitchFamily="18" charset="0"/>
              </a:rPr>
              <a:t>Slater, R., Pearson, V.K, Warren, J. P. and Forbes, T. (2015). Institutional change for improving accessibility in the design and delivery of distance learning – the role of faculty accessibility specialists at The Open University.</a:t>
            </a:r>
            <a:r>
              <a:rPr lang="en-GB" sz="1200" i="1" dirty="0">
                <a:ea typeface="Calibri" panose="020F0502020204030204" pitchFamily="34" charset="0"/>
                <a:cs typeface="Times New Roman" panose="02020603050405020304" pitchFamily="18" charset="0"/>
              </a:rPr>
              <a:t> Open Learning</a:t>
            </a:r>
            <a:r>
              <a:rPr lang="en-GB" sz="1200" dirty="0">
                <a:ea typeface="Calibri" panose="020F0502020204030204" pitchFamily="34" charset="0"/>
                <a:cs typeface="Times New Roman" panose="02020603050405020304" pitchFamily="18" charset="0"/>
              </a:rPr>
              <a:t>, </a:t>
            </a:r>
            <a:r>
              <a:rPr lang="en-GB" sz="1200" i="1" dirty="0">
                <a:ea typeface="Calibri" panose="020F0502020204030204" pitchFamily="34" charset="0"/>
                <a:cs typeface="Times New Roman" panose="02020603050405020304" pitchFamily="18" charset="0"/>
              </a:rPr>
              <a:t>30</a:t>
            </a:r>
            <a:r>
              <a:rPr lang="en-GB" sz="1200" dirty="0">
                <a:ea typeface="Calibri" panose="020F0502020204030204" pitchFamily="34" charset="0"/>
                <a:cs typeface="Times New Roman" panose="02020603050405020304" pitchFamily="18" charset="0"/>
              </a:rPr>
              <a:t>(1), 6-20. </a:t>
            </a:r>
            <a:r>
              <a:rPr lang="en-GB" sz="1200" u="sng" dirty="0">
                <a:solidFill>
                  <a:srgbClr val="0563C1"/>
                </a:solidFill>
                <a:ea typeface="Calibri" panose="020F0502020204030204" pitchFamily="34" charset="0"/>
                <a:cs typeface="Times New Roman" panose="02020603050405020304" pitchFamily="18" charset="0"/>
                <a:hlinkClick r:id="rId6"/>
              </a:rPr>
              <a:t>https://doi.org/10.1080/02680513.2015.1013528</a:t>
            </a:r>
            <a:endParaRPr lang="en-GB" sz="1200" dirty="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200" dirty="0">
                <a:ea typeface="Calibri" panose="020F0502020204030204" pitchFamily="34" charset="0"/>
                <a:cs typeface="Times New Roman" panose="02020603050405020304" pitchFamily="18" charset="0"/>
              </a:rPr>
              <a:t>Terras, K., Leggio, J. &amp; Phillips, A. (2015). Disability accommodations in online courses: The graduate student experience. </a:t>
            </a:r>
            <a:r>
              <a:rPr lang="en-GB" sz="1200" i="1" dirty="0">
                <a:ea typeface="Calibri" panose="020F0502020204030204" pitchFamily="34" charset="0"/>
                <a:cs typeface="Times New Roman" panose="02020603050405020304" pitchFamily="18" charset="0"/>
              </a:rPr>
              <a:t>Journal of Postsecondary Education &amp; Disability, 28</a:t>
            </a:r>
            <a:r>
              <a:rPr lang="en-GB" sz="1200" dirty="0">
                <a:ea typeface="Calibri" panose="020F0502020204030204" pitchFamily="34" charset="0"/>
                <a:cs typeface="Times New Roman" panose="02020603050405020304" pitchFamily="18" charset="0"/>
              </a:rPr>
              <a:t>(3), 329-340. </a:t>
            </a:r>
          </a:p>
          <a:p>
            <a:pPr marL="0" indent="0">
              <a:lnSpc>
                <a:spcPct val="107000"/>
              </a:lnSpc>
              <a:spcAft>
                <a:spcPts val="800"/>
              </a:spcAft>
              <a:buNone/>
            </a:pPr>
            <a:r>
              <a:rPr lang="en-GB" sz="1200" dirty="0">
                <a:ea typeface="Calibri" panose="020F0502020204030204" pitchFamily="34" charset="0"/>
                <a:cs typeface="Times New Roman" panose="02020603050405020304" pitchFamily="18" charset="0"/>
              </a:rPr>
              <a:t>The Open University (2021a). </a:t>
            </a:r>
            <a:r>
              <a:rPr lang="en-GB" sz="1200" i="1" dirty="0">
                <a:ea typeface="Calibri" panose="020F0502020204030204" pitchFamily="34" charset="0"/>
                <a:cs typeface="Times New Roman" panose="02020603050405020304" pitchFamily="18" charset="0"/>
              </a:rPr>
              <a:t>Facts and Figures.</a:t>
            </a:r>
            <a:r>
              <a:rPr lang="en-GB" sz="1200" dirty="0">
                <a:ea typeface="Calibri" panose="020F0502020204030204" pitchFamily="34" charset="0"/>
                <a:cs typeface="Times New Roman" panose="02020603050405020304" pitchFamily="18" charset="0"/>
              </a:rPr>
              <a:t> </a:t>
            </a:r>
            <a:r>
              <a:rPr lang="en-GB" sz="1200" u="sng" dirty="0">
                <a:solidFill>
                  <a:srgbClr val="0563C1"/>
                </a:solidFill>
                <a:ea typeface="Calibri" panose="020F0502020204030204" pitchFamily="34" charset="0"/>
                <a:cs typeface="Times New Roman" panose="02020603050405020304" pitchFamily="18" charset="0"/>
                <a:hlinkClick r:id="rId7"/>
              </a:rPr>
              <a:t>https://www.open.ac.uk/about/main/strategy-and-policies/facts-and-figures</a:t>
            </a:r>
            <a:r>
              <a:rPr lang="en-GB" sz="1200" dirty="0">
                <a:ea typeface="Calibri" panose="020F0502020204030204" pitchFamily="34" charset="0"/>
                <a:cs typeface="Times New Roman" panose="02020603050405020304" pitchFamily="18" charset="0"/>
              </a:rPr>
              <a:t> </a:t>
            </a:r>
          </a:p>
          <a:p>
            <a:pPr marL="0" indent="0">
              <a:buNone/>
            </a:pPr>
            <a:r>
              <a:rPr lang="en-GB" sz="1200" dirty="0"/>
              <a:t>The Open University (2021b). </a:t>
            </a:r>
            <a:r>
              <a:rPr lang="en-GB" sz="1200" i="1" dirty="0"/>
              <a:t>Accessibility statement for the Open University.</a:t>
            </a:r>
            <a:r>
              <a:rPr lang="en-GB" sz="1200" dirty="0"/>
              <a:t>  </a:t>
            </a:r>
            <a:r>
              <a:rPr lang="en-GB" sz="1200" dirty="0">
                <a:solidFill>
                  <a:srgbClr val="7F85F5"/>
                </a:solidFill>
                <a:hlinkClick r:id="rId8" tooltip="https://www.open.ac.uk/about/main/strategy-and-policies/policies-and-statements/website-accessibility-open-university"/>
              </a:rPr>
              <a:t>https://www.open.ac.uk/about/main/strategy-and-policies/policies-and-statements/website-accessibility-open-university</a:t>
            </a:r>
            <a:endParaRPr lang="en-GB" sz="1200" dirty="0">
              <a:solidFill>
                <a:srgbClr val="7F85F5"/>
              </a:solidFill>
            </a:endParaRPr>
          </a:p>
          <a:p>
            <a:pPr marL="0" indent="0">
              <a:buNone/>
            </a:pPr>
            <a:endParaRPr lang="en-GB" dirty="0"/>
          </a:p>
        </p:txBody>
      </p:sp>
    </p:spTree>
    <p:extLst>
      <p:ext uri="{BB962C8B-B14F-4D97-AF65-F5344CB8AC3E}">
        <p14:creationId xmlns:p14="http://schemas.microsoft.com/office/powerpoint/2010/main" val="4052564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6E5B-D0A2-FD17-12DB-3E8FFA263BF3}"/>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31</a:t>
            </a:r>
          </a:p>
        </p:txBody>
      </p:sp>
    </p:spTree>
    <p:extLst>
      <p:ext uri="{BB962C8B-B14F-4D97-AF65-F5344CB8AC3E}">
        <p14:creationId xmlns:p14="http://schemas.microsoft.com/office/powerpoint/2010/main" val="2073721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70A3D8-C37A-E881-C99F-5F4BB7CB22F3}"/>
              </a:ext>
            </a:extLst>
          </p:cNvPr>
          <p:cNvSpPr>
            <a:spLocks noGrp="1"/>
          </p:cNvSpPr>
          <p:nvPr>
            <p:ph type="body" sz="quarter" idx="11"/>
          </p:nvPr>
        </p:nvSpPr>
        <p:spPr/>
        <p:txBody>
          <a:bodyPr/>
          <a:lstStyle/>
          <a:p>
            <a:r>
              <a:rPr lang="en-GB" dirty="0"/>
              <a:t>Plan for this workshop</a:t>
            </a:r>
          </a:p>
        </p:txBody>
      </p:sp>
      <p:sp>
        <p:nvSpPr>
          <p:cNvPr id="8" name="Picture Placeholder 7">
            <a:extLst>
              <a:ext uri="{FF2B5EF4-FFF2-40B4-BE49-F238E27FC236}">
                <a16:creationId xmlns:a16="http://schemas.microsoft.com/office/drawing/2014/main" id="{68C19FDC-B6DC-E3ED-409D-FE5978DC7F91}"/>
              </a:ext>
            </a:extLst>
          </p:cNvPr>
          <p:cNvSpPr>
            <a:spLocks noGrp="1"/>
          </p:cNvSpPr>
          <p:nvPr>
            <p:ph type="pic" sz="quarter" idx="10"/>
          </p:nvPr>
        </p:nvSpPr>
        <p:spPr/>
        <p:txBody>
          <a:bodyPr/>
          <a:lstStyle/>
          <a:p>
            <a:endParaRPr lang="en-GB"/>
          </a:p>
        </p:txBody>
      </p:sp>
      <p:sp>
        <p:nvSpPr>
          <p:cNvPr id="10" name="TextBox 9">
            <a:extLst>
              <a:ext uri="{FF2B5EF4-FFF2-40B4-BE49-F238E27FC236}">
                <a16:creationId xmlns:a16="http://schemas.microsoft.com/office/drawing/2014/main" id="{8BC18106-B1D1-56AF-CDB4-062E8888299D}"/>
              </a:ext>
            </a:extLst>
          </p:cNvPr>
          <p:cNvSpPr txBox="1"/>
          <p:nvPr/>
        </p:nvSpPr>
        <p:spPr>
          <a:xfrm>
            <a:off x="5275119" y="1450101"/>
            <a:ext cx="6117996" cy="4893647"/>
          </a:xfrm>
          <a:prstGeom prst="rect">
            <a:avLst/>
          </a:prstGeom>
          <a:noFill/>
        </p:spPr>
        <p:txBody>
          <a:bodyPr wrap="square">
            <a:spAutoFit/>
          </a:bodyPr>
          <a:lstStyle/>
          <a:p>
            <a:pPr marL="514350" indent="-285750">
              <a:buFont typeface="Arial" panose="020B0604020202020204" pitchFamily="34" charset="0"/>
              <a:buChar char="•"/>
            </a:pPr>
            <a:r>
              <a:rPr lang="fr-FR" sz="2400" b="1" dirty="0">
                <a:solidFill>
                  <a:schemeClr val="bg1"/>
                </a:solidFill>
              </a:rPr>
              <a:t>Overview of the project</a:t>
            </a:r>
          </a:p>
          <a:p>
            <a:pPr marL="971550" lvl="1" indent="-285750">
              <a:buFont typeface="Arial" panose="020B0604020202020204" pitchFamily="34" charset="0"/>
              <a:buChar char="•"/>
            </a:pPr>
            <a:r>
              <a:rPr lang="fr-FR" sz="2400" dirty="0">
                <a:solidFill>
                  <a:schemeClr val="bg1"/>
                </a:solidFill>
              </a:rPr>
              <a:t>Background</a:t>
            </a:r>
          </a:p>
          <a:p>
            <a:pPr marL="971550" lvl="1" indent="-285750">
              <a:buFont typeface="Arial" panose="020B0604020202020204" pitchFamily="34" charset="0"/>
              <a:buChar char="•"/>
            </a:pPr>
            <a:r>
              <a:rPr lang="fr-FR" sz="2400" dirty="0">
                <a:solidFill>
                  <a:schemeClr val="bg1"/>
                </a:solidFill>
              </a:rPr>
              <a:t>Objectives</a:t>
            </a:r>
          </a:p>
          <a:p>
            <a:pPr marL="285750" indent="-285750">
              <a:buFont typeface="Arial" panose="020B0604020202020204" pitchFamily="34" charset="0"/>
              <a:buChar char="•"/>
            </a:pPr>
            <a:r>
              <a:rPr lang="fr-FR" sz="2400" b="1" dirty="0">
                <a:solidFill>
                  <a:schemeClr val="bg1"/>
                </a:solidFill>
              </a:rPr>
              <a:t>Methods</a:t>
            </a:r>
          </a:p>
          <a:p>
            <a:pPr marL="285750" indent="-285750">
              <a:buFont typeface="Arial" panose="020B0604020202020204" pitchFamily="34" charset="0"/>
              <a:buChar char="•"/>
            </a:pPr>
            <a:r>
              <a:rPr lang="fr-FR" sz="2400" b="1" dirty="0">
                <a:solidFill>
                  <a:schemeClr val="bg1"/>
                </a:solidFill>
              </a:rPr>
              <a:t>Results and Discussion</a:t>
            </a:r>
          </a:p>
          <a:p>
            <a:pPr marL="971550" lvl="1" indent="-285750">
              <a:buFont typeface="Arial" panose="020B0604020202020204" pitchFamily="34" charset="0"/>
              <a:buChar char="•"/>
            </a:pPr>
            <a:r>
              <a:rPr lang="fr-FR" sz="2400" dirty="0">
                <a:solidFill>
                  <a:schemeClr val="bg1"/>
                </a:solidFill>
              </a:rPr>
              <a:t>Quantitative data</a:t>
            </a:r>
          </a:p>
          <a:p>
            <a:pPr marL="971550" lvl="1" indent="-285750">
              <a:buFont typeface="Arial" panose="020B0604020202020204" pitchFamily="34" charset="0"/>
              <a:buChar char="•"/>
            </a:pPr>
            <a:r>
              <a:rPr lang="fr-FR" sz="2400" dirty="0">
                <a:solidFill>
                  <a:schemeClr val="bg1"/>
                </a:solidFill>
              </a:rPr>
              <a:t>Focus group data</a:t>
            </a:r>
          </a:p>
          <a:p>
            <a:pPr marL="971550" lvl="1" indent="-285750">
              <a:buFont typeface="Arial" panose="020B0604020202020204" pitchFamily="34" charset="0"/>
              <a:buChar char="•"/>
            </a:pPr>
            <a:r>
              <a:rPr lang="fr-FR" sz="2400" dirty="0">
                <a:solidFill>
                  <a:schemeClr val="bg1"/>
                </a:solidFill>
              </a:rPr>
              <a:t>Student questionnaire data</a:t>
            </a:r>
          </a:p>
          <a:p>
            <a:pPr marL="285750" indent="-285750">
              <a:buFont typeface="Arial" panose="020B0604020202020204" pitchFamily="34" charset="0"/>
              <a:buChar char="•"/>
            </a:pPr>
            <a:r>
              <a:rPr lang="fr-FR" sz="2400" b="1" dirty="0">
                <a:solidFill>
                  <a:schemeClr val="bg1"/>
                </a:solidFill>
              </a:rPr>
              <a:t>Student Voice</a:t>
            </a:r>
          </a:p>
          <a:p>
            <a:pPr marL="285750" indent="-285750">
              <a:buFont typeface="Arial" panose="020B0604020202020204" pitchFamily="34" charset="0"/>
              <a:buChar char="•"/>
            </a:pPr>
            <a:r>
              <a:rPr lang="fr-FR" sz="2400" b="1" dirty="0">
                <a:solidFill>
                  <a:schemeClr val="bg1"/>
                </a:solidFill>
              </a:rPr>
              <a:t>Conclusions </a:t>
            </a:r>
            <a:r>
              <a:rPr lang="fr-FR" sz="2400" dirty="0">
                <a:solidFill>
                  <a:schemeClr val="bg1"/>
                </a:solidFill>
              </a:rPr>
              <a:t>and </a:t>
            </a:r>
            <a:r>
              <a:rPr lang="fr-FR" sz="2400" b="1" dirty="0">
                <a:solidFill>
                  <a:schemeClr val="bg1"/>
                </a:solidFill>
              </a:rPr>
              <a:t>Recommendations</a:t>
            </a:r>
          </a:p>
          <a:p>
            <a:pPr marL="285750" indent="-285750">
              <a:buFont typeface="Arial" panose="020B0604020202020204" pitchFamily="34" charset="0"/>
              <a:buChar char="•"/>
            </a:pPr>
            <a:r>
              <a:rPr lang="fr-FR" sz="2400" b="1" dirty="0">
                <a:solidFill>
                  <a:schemeClr val="bg1"/>
                </a:solidFill>
              </a:rPr>
              <a:t>Questions. </a:t>
            </a:r>
            <a:r>
              <a:rPr lang="fr-FR" sz="2400" dirty="0">
                <a:solidFill>
                  <a:schemeClr val="bg1"/>
                </a:solidFill>
              </a:rPr>
              <a:t> </a:t>
            </a:r>
          </a:p>
          <a:p>
            <a:pPr marL="285750" indent="-285750">
              <a:buFont typeface="Arial" panose="020B0604020202020204" pitchFamily="34" charset="0"/>
              <a:buChar char="•"/>
            </a:pPr>
            <a:r>
              <a:rPr lang="fr-FR" sz="2400" dirty="0" err="1">
                <a:solidFill>
                  <a:schemeClr val="bg1"/>
                </a:solidFill>
              </a:rPr>
              <a:t>Acknowledgements</a:t>
            </a:r>
            <a:endParaRPr lang="fr-FR" sz="2400" dirty="0">
              <a:solidFill>
                <a:schemeClr val="bg1"/>
              </a:solidFill>
            </a:endParaRPr>
          </a:p>
          <a:p>
            <a:pPr marL="285750" indent="-285750">
              <a:buFont typeface="Arial" panose="020B0604020202020204" pitchFamily="34" charset="0"/>
              <a:buChar char="•"/>
            </a:pPr>
            <a:r>
              <a:rPr lang="fr-FR" sz="2400" dirty="0" err="1">
                <a:solidFill>
                  <a:schemeClr val="bg1"/>
                </a:solidFill>
              </a:rPr>
              <a:t>References</a:t>
            </a:r>
            <a:endParaRPr lang="en-GB" sz="2400" dirty="0">
              <a:solidFill>
                <a:schemeClr val="bg1"/>
              </a:solidFill>
            </a:endParaRPr>
          </a:p>
        </p:txBody>
      </p:sp>
      <p:pic>
        <p:nvPicPr>
          <p:cNvPr id="11" name="Picture 10">
            <a:extLst>
              <a:ext uri="{FF2B5EF4-FFF2-40B4-BE49-F238E27FC236}">
                <a16:creationId xmlns:a16="http://schemas.microsoft.com/office/drawing/2014/main" id="{A8D685A3-80E8-FE7C-BC6C-81043DD175C0}"/>
              </a:ext>
            </a:extLst>
          </p:cNvPr>
          <p:cNvPicPr>
            <a:picLocks noChangeAspect="1"/>
          </p:cNvPicPr>
          <p:nvPr/>
        </p:nvPicPr>
        <p:blipFill rotWithShape="1">
          <a:blip r:embed="rId3"/>
          <a:srcRect l="1926" t="1866" r="2143"/>
          <a:stretch/>
        </p:blipFill>
        <p:spPr>
          <a:xfrm>
            <a:off x="414778" y="1498862"/>
            <a:ext cx="3695309" cy="2564424"/>
          </a:xfrm>
          <a:prstGeom prst="rect">
            <a:avLst/>
          </a:prstGeom>
        </p:spPr>
      </p:pic>
    </p:spTree>
    <p:extLst>
      <p:ext uri="{BB962C8B-B14F-4D97-AF65-F5344CB8AC3E}">
        <p14:creationId xmlns:p14="http://schemas.microsoft.com/office/powerpoint/2010/main" val="2662744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4A38DC5-8235-117D-B3C1-BD38BCBE2EAE}"/>
              </a:ext>
            </a:extLst>
          </p:cNvPr>
          <p:cNvSpPr>
            <a:spLocks noGrp="1"/>
          </p:cNvSpPr>
          <p:nvPr>
            <p:ph type="body" sz="quarter" idx="24"/>
          </p:nvPr>
        </p:nvSpPr>
        <p:spPr/>
        <p:txBody>
          <a:bodyPr/>
          <a:lstStyle/>
          <a:p>
            <a:r>
              <a:rPr lang="en-GB" dirty="0"/>
              <a:t>Introduction</a:t>
            </a:r>
          </a:p>
        </p:txBody>
      </p:sp>
      <p:sp>
        <p:nvSpPr>
          <p:cNvPr id="5" name="Text Placeholder 4">
            <a:extLst>
              <a:ext uri="{FF2B5EF4-FFF2-40B4-BE49-F238E27FC236}">
                <a16:creationId xmlns:a16="http://schemas.microsoft.com/office/drawing/2014/main" id="{943D031B-600C-BB84-8B9E-27919A51F527}"/>
              </a:ext>
            </a:extLst>
          </p:cNvPr>
          <p:cNvSpPr>
            <a:spLocks noGrp="1"/>
          </p:cNvSpPr>
          <p:nvPr>
            <p:ph type="body" sz="quarter" idx="25"/>
          </p:nvPr>
        </p:nvSpPr>
        <p:spPr>
          <a:xfrm>
            <a:off x="413915" y="1081850"/>
            <a:ext cx="10766703" cy="289311"/>
          </a:xfrm>
        </p:spPr>
        <p:txBody>
          <a:bodyPr/>
          <a:lstStyle/>
          <a:p>
            <a:r>
              <a:rPr lang="en-GB" dirty="0"/>
              <a:t>Background</a:t>
            </a:r>
          </a:p>
        </p:txBody>
      </p:sp>
      <p:sp>
        <p:nvSpPr>
          <p:cNvPr id="8" name="TextBox 7">
            <a:extLst>
              <a:ext uri="{FF2B5EF4-FFF2-40B4-BE49-F238E27FC236}">
                <a16:creationId xmlns:a16="http://schemas.microsoft.com/office/drawing/2014/main" id="{6EE8CD10-1227-3418-944C-D909829049B0}"/>
              </a:ext>
            </a:extLst>
          </p:cNvPr>
          <p:cNvSpPr txBox="1"/>
          <p:nvPr/>
        </p:nvSpPr>
        <p:spPr>
          <a:xfrm>
            <a:off x="575344" y="1593767"/>
            <a:ext cx="11573758" cy="2031325"/>
          </a:xfrm>
          <a:prstGeom prst="rect">
            <a:avLst/>
          </a:prstGeom>
          <a:noFill/>
        </p:spPr>
        <p:txBody>
          <a:bodyPr wrap="square">
            <a:spAutoFit/>
          </a:bodyPr>
          <a:lstStyle/>
          <a:p>
            <a:pPr marL="171450" indent="-171450">
              <a:buFont typeface="Arial" panose="020B0604020202020204" pitchFamily="34" charset="0"/>
              <a:buChar char="•"/>
            </a:pPr>
            <a:r>
              <a:rPr lang="en-GB" sz="1800" dirty="0"/>
              <a:t>Teaching materials for Environmental and Earth science are delivered online</a:t>
            </a:r>
          </a:p>
          <a:p>
            <a:pPr marL="628639" lvl="1" indent="-171450">
              <a:buFont typeface="Arial" panose="020B0604020202020204" pitchFamily="34" charset="0"/>
              <a:buChar char="•"/>
            </a:pPr>
            <a:r>
              <a:rPr lang="en-GB" sz="1800" dirty="0"/>
              <a:t>No textbooks</a:t>
            </a:r>
          </a:p>
          <a:p>
            <a:pPr marL="171450" indent="-171450">
              <a:buFont typeface="Arial" panose="020B0604020202020204" pitchFamily="34" charset="0"/>
              <a:buChar char="•"/>
            </a:pPr>
            <a:r>
              <a:rPr lang="en-GB" sz="1800" dirty="0"/>
              <a:t>Online materials may present accessibility barriers</a:t>
            </a:r>
          </a:p>
          <a:p>
            <a:pPr marL="628639" lvl="1" indent="-171450">
              <a:buFont typeface="Arial" panose="020B0604020202020204" pitchFamily="34" charset="0"/>
              <a:buChar char="•"/>
            </a:pPr>
            <a:r>
              <a:rPr lang="en-GB" sz="1800" dirty="0"/>
              <a:t>Additional requirements</a:t>
            </a:r>
          </a:p>
          <a:p>
            <a:pPr marL="628639" lvl="1" indent="-171450">
              <a:buFont typeface="Arial" panose="020B0604020202020204" pitchFamily="34" charset="0"/>
              <a:buChar char="•"/>
            </a:pPr>
            <a:r>
              <a:rPr lang="en-GB" sz="1800" dirty="0"/>
              <a:t>Secure Environments</a:t>
            </a:r>
          </a:p>
          <a:p>
            <a:pPr marL="628639" lvl="1" indent="-171450">
              <a:buFont typeface="Arial" panose="020B0604020202020204" pitchFamily="34" charset="0"/>
              <a:buChar char="•"/>
            </a:pPr>
            <a:r>
              <a:rPr lang="en-GB" sz="1800" dirty="0"/>
              <a:t>Limited / poor internet access</a:t>
            </a:r>
          </a:p>
          <a:p>
            <a:pPr marL="171450" indent="-171450">
              <a:buFont typeface="Arial" panose="020B0604020202020204" pitchFamily="34" charset="0"/>
              <a:buChar char="•"/>
            </a:pPr>
            <a:r>
              <a:rPr lang="en-GB" sz="1800" dirty="0"/>
              <a:t>In these cases, a printed version of the online materials is provided (demo opening of a print pack)</a:t>
            </a:r>
          </a:p>
        </p:txBody>
      </p:sp>
      <p:pic>
        <p:nvPicPr>
          <p:cNvPr id="9" name="Picture 8">
            <a:extLst>
              <a:ext uri="{FF2B5EF4-FFF2-40B4-BE49-F238E27FC236}">
                <a16:creationId xmlns:a16="http://schemas.microsoft.com/office/drawing/2014/main" id="{52C747DF-53C7-4E6B-0903-D506A66C3BA9}"/>
              </a:ext>
            </a:extLst>
          </p:cNvPr>
          <p:cNvPicPr>
            <a:picLocks noChangeAspect="1"/>
          </p:cNvPicPr>
          <p:nvPr/>
        </p:nvPicPr>
        <p:blipFill rotWithShape="1">
          <a:blip r:embed="rId3"/>
          <a:srcRect l="1079" t="9039" r="1724" b="4970"/>
          <a:stretch/>
        </p:blipFill>
        <p:spPr>
          <a:xfrm>
            <a:off x="3097531" y="3758429"/>
            <a:ext cx="7086600" cy="3011607"/>
          </a:xfrm>
          <a:prstGeom prst="rect">
            <a:avLst/>
          </a:prstGeom>
        </p:spPr>
      </p:pic>
      <p:sp>
        <p:nvSpPr>
          <p:cNvPr id="2" name="TextBox 1">
            <a:extLst>
              <a:ext uri="{FF2B5EF4-FFF2-40B4-BE49-F238E27FC236}">
                <a16:creationId xmlns:a16="http://schemas.microsoft.com/office/drawing/2014/main" id="{360E8011-6013-8E87-C74B-7C5ACDBB181F}"/>
              </a:ext>
            </a:extLst>
          </p:cNvPr>
          <p:cNvSpPr txBox="1"/>
          <p:nvPr/>
        </p:nvSpPr>
        <p:spPr>
          <a:xfrm flipH="1">
            <a:off x="2395083" y="5987564"/>
            <a:ext cx="702448" cy="646331"/>
          </a:xfrm>
          <a:prstGeom prst="rect">
            <a:avLst/>
          </a:prstGeom>
          <a:noFill/>
        </p:spPr>
        <p:txBody>
          <a:bodyPr wrap="square" rtlCol="0">
            <a:spAutoFit/>
          </a:bodyPr>
          <a:lstStyle/>
          <a:p>
            <a:r>
              <a:rPr lang="en-GB" dirty="0"/>
              <a:t>FA &amp;CL</a:t>
            </a:r>
          </a:p>
        </p:txBody>
      </p:sp>
    </p:spTree>
    <p:extLst>
      <p:ext uri="{BB962C8B-B14F-4D97-AF65-F5344CB8AC3E}">
        <p14:creationId xmlns:p14="http://schemas.microsoft.com/office/powerpoint/2010/main" val="695297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312AAFA-7541-F975-AB61-6FBE2DEBF3D5}"/>
              </a:ext>
            </a:extLst>
          </p:cNvPr>
          <p:cNvSpPr>
            <a:spLocks noGrp="1"/>
          </p:cNvSpPr>
          <p:nvPr>
            <p:ph type="body" sz="quarter" idx="24"/>
          </p:nvPr>
        </p:nvSpPr>
        <p:spPr/>
        <p:txBody>
          <a:bodyPr/>
          <a:lstStyle/>
          <a:p>
            <a:r>
              <a:rPr lang="en-GB" dirty="0"/>
              <a:t>Introduction</a:t>
            </a:r>
          </a:p>
        </p:txBody>
      </p:sp>
      <p:sp>
        <p:nvSpPr>
          <p:cNvPr id="5" name="Text Placeholder 4">
            <a:extLst>
              <a:ext uri="{FF2B5EF4-FFF2-40B4-BE49-F238E27FC236}">
                <a16:creationId xmlns:a16="http://schemas.microsoft.com/office/drawing/2014/main" id="{00075E06-43F9-A336-29FD-3460CD426E9B}"/>
              </a:ext>
            </a:extLst>
          </p:cNvPr>
          <p:cNvSpPr>
            <a:spLocks noGrp="1"/>
          </p:cNvSpPr>
          <p:nvPr>
            <p:ph type="body" sz="quarter" idx="25"/>
          </p:nvPr>
        </p:nvSpPr>
        <p:spPr>
          <a:xfrm>
            <a:off x="413915" y="1029317"/>
            <a:ext cx="10766703" cy="289311"/>
          </a:xfrm>
        </p:spPr>
        <p:txBody>
          <a:bodyPr/>
          <a:lstStyle/>
          <a:p>
            <a:r>
              <a:rPr lang="en-GB" dirty="0"/>
              <a:t>Our project</a:t>
            </a:r>
          </a:p>
        </p:txBody>
      </p:sp>
      <p:sp>
        <p:nvSpPr>
          <p:cNvPr id="8" name="TextBox 7">
            <a:extLst>
              <a:ext uri="{FF2B5EF4-FFF2-40B4-BE49-F238E27FC236}">
                <a16:creationId xmlns:a16="http://schemas.microsoft.com/office/drawing/2014/main" id="{112ECDEF-465C-7D7E-DF84-03281E9950E8}"/>
              </a:ext>
            </a:extLst>
          </p:cNvPr>
          <p:cNvSpPr txBox="1"/>
          <p:nvPr/>
        </p:nvSpPr>
        <p:spPr>
          <a:xfrm>
            <a:off x="341722" y="1669414"/>
            <a:ext cx="4654484" cy="3785652"/>
          </a:xfrm>
          <a:prstGeom prst="rect">
            <a:avLst/>
          </a:prstGeom>
          <a:noFill/>
        </p:spPr>
        <p:txBody>
          <a:bodyPr wrap="square">
            <a:spAutoFit/>
          </a:bodyPr>
          <a:lstStyle/>
          <a:p>
            <a:r>
              <a:rPr lang="en-GB" sz="2400" b="1" dirty="0"/>
              <a:t>Objectives…</a:t>
            </a:r>
          </a:p>
          <a:p>
            <a:endParaRPr lang="en-GB" sz="1800" b="1" dirty="0"/>
          </a:p>
          <a:p>
            <a:pPr marL="800089" lvl="1" indent="-342900">
              <a:buFont typeface="+mj-lt"/>
              <a:buAutoNum type="arabicPeriod"/>
            </a:pPr>
            <a:r>
              <a:rPr lang="en-GB" sz="1800" dirty="0"/>
              <a:t>Evaluated the current use and efficacy of print packs for students and their Associate Lecturers (ALs)</a:t>
            </a:r>
          </a:p>
          <a:p>
            <a:pPr marL="800089" lvl="1" indent="-342900">
              <a:buFont typeface="+mj-lt"/>
              <a:buAutoNum type="arabicPeriod"/>
            </a:pPr>
            <a:endParaRPr lang="en-GB" sz="1800" dirty="0"/>
          </a:p>
          <a:p>
            <a:pPr marL="800089" lvl="1" indent="-342900">
              <a:buFont typeface="+mj-lt"/>
              <a:buAutoNum type="arabicPeriod"/>
            </a:pPr>
            <a:r>
              <a:rPr lang="en-GB" sz="1800" dirty="0"/>
              <a:t>Designed an intervention and train AL champions to improve print pack use</a:t>
            </a:r>
          </a:p>
          <a:p>
            <a:pPr marL="800089" lvl="1" indent="-342900">
              <a:buFont typeface="+mj-lt"/>
              <a:buAutoNum type="arabicPeriod"/>
            </a:pPr>
            <a:endParaRPr lang="en-GB" sz="1800" dirty="0"/>
          </a:p>
          <a:p>
            <a:pPr marL="800089" lvl="1" indent="-342900">
              <a:buFont typeface="+mj-lt"/>
              <a:buAutoNum type="arabicPeriod"/>
            </a:pPr>
            <a:r>
              <a:rPr lang="en-GB" sz="1800" dirty="0"/>
              <a:t>Re-evaluated use and efficacy of print packs post-intervention</a:t>
            </a:r>
          </a:p>
        </p:txBody>
      </p:sp>
      <p:sp>
        <p:nvSpPr>
          <p:cNvPr id="11" name="Thought Bubble: Cloud 10">
            <a:extLst>
              <a:ext uri="{FF2B5EF4-FFF2-40B4-BE49-F238E27FC236}">
                <a16:creationId xmlns:a16="http://schemas.microsoft.com/office/drawing/2014/main" id="{CF40A191-63E7-5C2E-513E-8E87E9218286}"/>
              </a:ext>
            </a:extLst>
          </p:cNvPr>
          <p:cNvSpPr/>
          <p:nvPr/>
        </p:nvSpPr>
        <p:spPr>
          <a:xfrm>
            <a:off x="6096000" y="1669414"/>
            <a:ext cx="5234584" cy="3447293"/>
          </a:xfrm>
          <a:prstGeom prst="cloudCallou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Note on literature…</a:t>
            </a:r>
          </a:p>
          <a:p>
            <a:pPr algn="ctr"/>
            <a:endParaRPr lang="en-GB" dirty="0"/>
          </a:p>
          <a:p>
            <a:pPr marL="285750" indent="-285750">
              <a:buFont typeface="Arial" panose="020B0604020202020204" pitchFamily="34" charset="0"/>
              <a:buChar char="•"/>
            </a:pPr>
            <a:r>
              <a:rPr lang="fr-FR" dirty="0"/>
              <a:t>Strong focus on disability</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Very little on print as an accessible alternative to online materials</a:t>
            </a:r>
          </a:p>
        </p:txBody>
      </p:sp>
      <p:sp>
        <p:nvSpPr>
          <p:cNvPr id="2" name="TextBox 1">
            <a:extLst>
              <a:ext uri="{FF2B5EF4-FFF2-40B4-BE49-F238E27FC236}">
                <a16:creationId xmlns:a16="http://schemas.microsoft.com/office/drawing/2014/main" id="{2A8710B6-5776-A5E3-EDD2-0ED8F2FFA1F5}"/>
              </a:ext>
            </a:extLst>
          </p:cNvPr>
          <p:cNvSpPr txBox="1"/>
          <p:nvPr/>
        </p:nvSpPr>
        <p:spPr>
          <a:xfrm>
            <a:off x="2308860" y="5828683"/>
            <a:ext cx="588704" cy="369332"/>
          </a:xfrm>
          <a:prstGeom prst="rect">
            <a:avLst/>
          </a:prstGeom>
          <a:noFill/>
        </p:spPr>
        <p:txBody>
          <a:bodyPr wrap="square" rtlCol="0">
            <a:spAutoFit/>
          </a:bodyPr>
          <a:lstStyle/>
          <a:p>
            <a:r>
              <a:rPr lang="en-GB" dirty="0"/>
              <a:t>FA</a:t>
            </a:r>
          </a:p>
        </p:txBody>
      </p:sp>
    </p:spTree>
    <p:extLst>
      <p:ext uri="{BB962C8B-B14F-4D97-AF65-F5344CB8AC3E}">
        <p14:creationId xmlns:p14="http://schemas.microsoft.com/office/powerpoint/2010/main" val="3532290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A0F8E8-0B21-7418-66BD-6AC49DF1371D}"/>
              </a:ext>
            </a:extLst>
          </p:cNvPr>
          <p:cNvSpPr>
            <a:spLocks noGrp="1"/>
          </p:cNvSpPr>
          <p:nvPr>
            <p:ph type="body" sz="quarter" idx="12"/>
          </p:nvPr>
        </p:nvSpPr>
        <p:spPr>
          <a:xfrm>
            <a:off x="413915" y="1037646"/>
            <a:ext cx="9591229" cy="289311"/>
          </a:xfrm>
        </p:spPr>
        <p:txBody>
          <a:bodyPr/>
          <a:lstStyle/>
          <a:p>
            <a:r>
              <a:rPr lang="en-GB" sz="1800" dirty="0"/>
              <a:t>Research instruments used to evaluate print pack use and efficiency</a:t>
            </a:r>
            <a:endParaRPr lang="fr-FR" sz="1800" dirty="0"/>
          </a:p>
          <a:p>
            <a:endParaRPr lang="en-GB" dirty="0"/>
          </a:p>
        </p:txBody>
      </p:sp>
      <p:sp>
        <p:nvSpPr>
          <p:cNvPr id="4" name="Text Placeholder 3">
            <a:extLst>
              <a:ext uri="{FF2B5EF4-FFF2-40B4-BE49-F238E27FC236}">
                <a16:creationId xmlns:a16="http://schemas.microsoft.com/office/drawing/2014/main" id="{4AC0F52E-C0F8-BD76-B298-BD4283808E05}"/>
              </a:ext>
            </a:extLst>
          </p:cNvPr>
          <p:cNvSpPr>
            <a:spLocks noGrp="1"/>
          </p:cNvSpPr>
          <p:nvPr>
            <p:ph type="body" sz="quarter" idx="24"/>
          </p:nvPr>
        </p:nvSpPr>
        <p:spPr/>
        <p:txBody>
          <a:bodyPr/>
          <a:lstStyle/>
          <a:p>
            <a:r>
              <a:rPr lang="en-GB" dirty="0"/>
              <a:t>Methods</a:t>
            </a:r>
          </a:p>
        </p:txBody>
      </p:sp>
      <p:sp>
        <p:nvSpPr>
          <p:cNvPr id="6" name="Text Placeholder 5">
            <a:extLst>
              <a:ext uri="{FF2B5EF4-FFF2-40B4-BE49-F238E27FC236}">
                <a16:creationId xmlns:a16="http://schemas.microsoft.com/office/drawing/2014/main" id="{BF58DFF0-5EAF-2E90-BA79-8B0B9926412F}"/>
              </a:ext>
            </a:extLst>
          </p:cNvPr>
          <p:cNvSpPr>
            <a:spLocks noGrp="1"/>
          </p:cNvSpPr>
          <p:nvPr>
            <p:ph type="body" sz="quarter" idx="15"/>
          </p:nvPr>
        </p:nvSpPr>
        <p:spPr>
          <a:xfrm>
            <a:off x="2600771" y="5974007"/>
            <a:ext cx="9591229" cy="760325"/>
          </a:xfrm>
        </p:spPr>
        <p:txBody>
          <a:bodyPr/>
          <a:lstStyle/>
          <a:p>
            <a:pPr marL="0" indent="0">
              <a:buNone/>
            </a:pPr>
            <a:r>
              <a:rPr lang="en-GB" sz="1400" dirty="0"/>
              <a:t>All University ethical approvals obtained prior to starting.</a:t>
            </a:r>
          </a:p>
          <a:p>
            <a:pPr marL="0" indent="0">
              <a:buNone/>
            </a:pPr>
            <a:r>
              <a:rPr lang="en-GB" sz="1100" dirty="0" err="1"/>
              <a:t>SiSE</a:t>
            </a:r>
            <a:r>
              <a:rPr lang="en-GB" sz="1100" dirty="0"/>
              <a:t> = Students in Secure Environments</a:t>
            </a:r>
          </a:p>
          <a:p>
            <a:endParaRPr lang="en-GB" dirty="0"/>
          </a:p>
        </p:txBody>
      </p:sp>
      <p:graphicFrame>
        <p:nvGraphicFramePr>
          <p:cNvPr id="10" name="Diagram 9">
            <a:extLst>
              <a:ext uri="{FF2B5EF4-FFF2-40B4-BE49-F238E27FC236}">
                <a16:creationId xmlns:a16="http://schemas.microsoft.com/office/drawing/2014/main" id="{0045D065-FD8A-BAAD-5848-4FCB7EFF0202}"/>
              </a:ext>
            </a:extLst>
          </p:cNvPr>
          <p:cNvGraphicFramePr/>
          <p:nvPr>
            <p:extLst>
              <p:ext uri="{D42A27DB-BD31-4B8C-83A1-F6EECF244321}">
                <p14:modId xmlns:p14="http://schemas.microsoft.com/office/powerpoint/2010/main" val="1915296581"/>
              </p:ext>
            </p:extLst>
          </p:nvPr>
        </p:nvGraphicFramePr>
        <p:xfrm>
          <a:off x="1797506" y="1480610"/>
          <a:ext cx="8207638" cy="4339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4A109EAD-9AF7-12F7-0EA1-23E599D70609}"/>
              </a:ext>
            </a:extLst>
          </p:cNvPr>
          <p:cNvSpPr txBox="1"/>
          <p:nvPr/>
        </p:nvSpPr>
        <p:spPr>
          <a:xfrm>
            <a:off x="4514409" y="5157335"/>
            <a:ext cx="4555462" cy="369332"/>
          </a:xfrm>
          <a:prstGeom prst="rect">
            <a:avLst/>
          </a:prstGeom>
          <a:noFill/>
        </p:spPr>
        <p:txBody>
          <a:bodyPr wrap="square" rtlCol="0">
            <a:spAutoFit/>
          </a:bodyPr>
          <a:lstStyle/>
          <a:p>
            <a:r>
              <a:rPr lang="en-GB" b="1" dirty="0">
                <a:solidFill>
                  <a:schemeClr val="bg1"/>
                </a:solidFill>
              </a:rPr>
              <a:t>Literature review</a:t>
            </a:r>
            <a:endParaRPr lang="fr-FR" b="1" dirty="0">
              <a:solidFill>
                <a:schemeClr val="bg1"/>
              </a:solidFill>
            </a:endParaRPr>
          </a:p>
        </p:txBody>
      </p:sp>
      <p:sp>
        <p:nvSpPr>
          <p:cNvPr id="5" name="TextBox 4">
            <a:extLst>
              <a:ext uri="{FF2B5EF4-FFF2-40B4-BE49-F238E27FC236}">
                <a16:creationId xmlns:a16="http://schemas.microsoft.com/office/drawing/2014/main" id="{759EA91D-9CF9-5F28-B4B8-B24BAE3FC4F4}"/>
              </a:ext>
            </a:extLst>
          </p:cNvPr>
          <p:cNvSpPr txBox="1"/>
          <p:nvPr/>
        </p:nvSpPr>
        <p:spPr>
          <a:xfrm>
            <a:off x="3046095" y="3267194"/>
            <a:ext cx="6092190" cy="369332"/>
          </a:xfrm>
          <a:prstGeom prst="rect">
            <a:avLst/>
          </a:prstGeom>
          <a:noFill/>
        </p:spPr>
        <p:txBody>
          <a:bodyPr wrap="square">
            <a:spAutoFit/>
          </a:bodyPr>
          <a:lstStyle/>
          <a:p>
            <a:r>
              <a:rPr lang="en-GB" dirty="0"/>
              <a:t>FA</a:t>
            </a:r>
          </a:p>
        </p:txBody>
      </p:sp>
      <p:sp>
        <p:nvSpPr>
          <p:cNvPr id="7" name="TextBox 6">
            <a:extLst>
              <a:ext uri="{FF2B5EF4-FFF2-40B4-BE49-F238E27FC236}">
                <a16:creationId xmlns:a16="http://schemas.microsoft.com/office/drawing/2014/main" id="{D8D13B2B-2BDF-11C7-DEBA-CD53F829B834}"/>
              </a:ext>
            </a:extLst>
          </p:cNvPr>
          <p:cNvSpPr txBox="1"/>
          <p:nvPr/>
        </p:nvSpPr>
        <p:spPr>
          <a:xfrm>
            <a:off x="662940" y="5326380"/>
            <a:ext cx="525780" cy="369332"/>
          </a:xfrm>
          <a:prstGeom prst="rect">
            <a:avLst/>
          </a:prstGeom>
          <a:noFill/>
        </p:spPr>
        <p:txBody>
          <a:bodyPr wrap="square" rtlCol="0">
            <a:spAutoFit/>
          </a:bodyPr>
          <a:lstStyle/>
          <a:p>
            <a:r>
              <a:rPr lang="en-GB" dirty="0"/>
              <a:t>FA</a:t>
            </a:r>
          </a:p>
        </p:txBody>
      </p:sp>
    </p:spTree>
    <p:extLst>
      <p:ext uri="{BB962C8B-B14F-4D97-AF65-F5344CB8AC3E}">
        <p14:creationId xmlns:p14="http://schemas.microsoft.com/office/powerpoint/2010/main" val="4054583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2313B0B-02BD-D579-0EC1-B7FF765ED5CD}"/>
              </a:ext>
            </a:extLst>
          </p:cNvPr>
          <p:cNvSpPr>
            <a:spLocks noGrp="1"/>
          </p:cNvSpPr>
          <p:nvPr>
            <p:ph type="body" sz="quarter" idx="24"/>
          </p:nvPr>
        </p:nvSpPr>
        <p:spPr/>
        <p:txBody>
          <a:bodyPr/>
          <a:lstStyle/>
          <a:p>
            <a:r>
              <a:rPr lang="en-GB" dirty="0"/>
              <a:t>Results and Discussion</a:t>
            </a:r>
          </a:p>
        </p:txBody>
      </p:sp>
      <p:sp>
        <p:nvSpPr>
          <p:cNvPr id="5" name="Text Placeholder 4">
            <a:extLst>
              <a:ext uri="{FF2B5EF4-FFF2-40B4-BE49-F238E27FC236}">
                <a16:creationId xmlns:a16="http://schemas.microsoft.com/office/drawing/2014/main" id="{32D5ED48-6E2F-A249-A0D6-87D92D154427}"/>
              </a:ext>
            </a:extLst>
          </p:cNvPr>
          <p:cNvSpPr>
            <a:spLocks noGrp="1"/>
          </p:cNvSpPr>
          <p:nvPr>
            <p:ph type="body" sz="quarter" idx="25"/>
          </p:nvPr>
        </p:nvSpPr>
        <p:spPr>
          <a:xfrm>
            <a:off x="413915" y="1063681"/>
            <a:ext cx="10766703" cy="289311"/>
          </a:xfrm>
        </p:spPr>
        <p:txBody>
          <a:bodyPr/>
          <a:lstStyle/>
          <a:p>
            <a:r>
              <a:rPr lang="en-GB" dirty="0"/>
              <a:t>Quantitative data - baseline</a:t>
            </a:r>
          </a:p>
        </p:txBody>
      </p:sp>
      <p:sp>
        <p:nvSpPr>
          <p:cNvPr id="7" name="Content Placeholder 3">
            <a:extLst>
              <a:ext uri="{FF2B5EF4-FFF2-40B4-BE49-F238E27FC236}">
                <a16:creationId xmlns:a16="http://schemas.microsoft.com/office/drawing/2014/main" id="{F8C7CBFD-DECA-56A4-9CC3-35D0D7B58C8B}"/>
              </a:ext>
            </a:extLst>
          </p:cNvPr>
          <p:cNvSpPr txBox="1">
            <a:spLocks/>
          </p:cNvSpPr>
          <p:nvPr/>
        </p:nvSpPr>
        <p:spPr>
          <a:xfrm>
            <a:off x="413915" y="1736277"/>
            <a:ext cx="4735830" cy="42226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r>
              <a:rPr lang="fr-FR" sz="1800" dirty="0"/>
              <a:t>S112 - Science: concepts and practice</a:t>
            </a:r>
          </a:p>
          <a:p>
            <a:pPr marL="171450" indent="-171450"/>
            <a:r>
              <a:rPr lang="fr-FR" sz="1800" dirty="0" err="1"/>
              <a:t>Comparison</a:t>
            </a:r>
            <a:r>
              <a:rPr lang="fr-FR" sz="1800" dirty="0"/>
              <a:t> of </a:t>
            </a:r>
            <a:r>
              <a:rPr lang="fr-FR" sz="1800" dirty="0" err="1"/>
              <a:t>previous</a:t>
            </a:r>
            <a:r>
              <a:rPr lang="fr-FR" sz="1800" dirty="0"/>
              <a:t> </a:t>
            </a:r>
            <a:r>
              <a:rPr lang="fr-FR" sz="1800" dirty="0" err="1"/>
              <a:t>two</a:t>
            </a:r>
            <a:r>
              <a:rPr lang="fr-FR" sz="1800" dirty="0"/>
              <a:t> </a:t>
            </a:r>
            <a:r>
              <a:rPr lang="fr-FR" sz="1800" dirty="0" err="1"/>
              <a:t>years</a:t>
            </a:r>
            <a:r>
              <a:rPr lang="fr-FR" sz="1800" dirty="0"/>
              <a:t> data</a:t>
            </a:r>
          </a:p>
          <a:p>
            <a:pPr marL="171450" indent="-171450"/>
            <a:r>
              <a:rPr lang="fr-FR" sz="1800" dirty="0"/>
              <a:t>Focus on first </a:t>
            </a:r>
            <a:r>
              <a:rPr lang="fr-FR" sz="1800" dirty="0" err="1"/>
              <a:t>assignment</a:t>
            </a:r>
            <a:r>
              <a:rPr lang="fr-FR" sz="1800" dirty="0"/>
              <a:t> </a:t>
            </a:r>
            <a:r>
              <a:rPr lang="fr-FR" sz="1800" dirty="0" err="1"/>
              <a:t>submission</a:t>
            </a:r>
            <a:r>
              <a:rPr lang="fr-FR" sz="1800" dirty="0"/>
              <a:t> and score </a:t>
            </a:r>
          </a:p>
          <a:p>
            <a:pPr marL="628639" lvl="1" indent="-171450"/>
            <a:r>
              <a:rPr lang="fr-FR" sz="1800" dirty="0"/>
              <a:t>Least </a:t>
            </a:r>
            <a:r>
              <a:rPr lang="fr-FR" sz="1800" dirty="0" err="1"/>
              <a:t>affected</a:t>
            </a:r>
            <a:r>
              <a:rPr lang="fr-FR" sz="1800" dirty="0"/>
              <a:t> by </a:t>
            </a:r>
            <a:r>
              <a:rPr lang="fr-FR" sz="1800" dirty="0" err="1"/>
              <a:t>pandemic</a:t>
            </a:r>
            <a:endParaRPr lang="fr-FR" sz="1800" dirty="0"/>
          </a:p>
          <a:p>
            <a:pPr marL="171450" indent="-171450"/>
            <a:r>
              <a:rPr lang="fr-FR" sz="1800" dirty="0" err="1"/>
              <a:t>SiSE</a:t>
            </a:r>
            <a:r>
              <a:rPr lang="fr-FR" sz="1800" dirty="0"/>
              <a:t> </a:t>
            </a:r>
            <a:r>
              <a:rPr lang="fr-FR" sz="1800" dirty="0" err="1"/>
              <a:t>perform</a:t>
            </a:r>
            <a:r>
              <a:rPr lang="fr-FR" sz="1800" dirty="0"/>
              <a:t> </a:t>
            </a:r>
            <a:r>
              <a:rPr lang="fr-FR" sz="1800" dirty="0" err="1"/>
              <a:t>better</a:t>
            </a:r>
            <a:r>
              <a:rPr lang="fr-FR" sz="1800" dirty="0"/>
              <a:t> </a:t>
            </a:r>
            <a:r>
              <a:rPr lang="fr-FR" sz="1800" dirty="0" err="1"/>
              <a:t>than</a:t>
            </a:r>
            <a:r>
              <a:rPr lang="fr-FR" sz="1800" dirty="0"/>
              <a:t> </a:t>
            </a:r>
            <a:r>
              <a:rPr lang="fr-FR" sz="1800" dirty="0" err="1"/>
              <a:t>whole</a:t>
            </a:r>
            <a:r>
              <a:rPr lang="fr-FR" sz="1800" dirty="0"/>
              <a:t> </a:t>
            </a:r>
            <a:r>
              <a:rPr lang="fr-FR" sz="1800" dirty="0" err="1"/>
              <a:t>cohort</a:t>
            </a:r>
            <a:endParaRPr lang="fr-FR" sz="1800" dirty="0"/>
          </a:p>
          <a:p>
            <a:pPr marL="171450" indent="-171450"/>
            <a:r>
              <a:rPr lang="fr-FR" sz="1800" dirty="0" err="1"/>
              <a:t>Print</a:t>
            </a:r>
            <a:r>
              <a:rPr lang="fr-FR" sz="1800" dirty="0"/>
              <a:t> pack </a:t>
            </a:r>
            <a:r>
              <a:rPr lang="fr-FR" sz="1800" dirty="0" err="1"/>
              <a:t>users</a:t>
            </a:r>
            <a:r>
              <a:rPr lang="fr-FR" sz="1800" dirty="0"/>
              <a:t> </a:t>
            </a:r>
            <a:r>
              <a:rPr lang="fr-FR" sz="1800" dirty="0" err="1"/>
              <a:t>lower</a:t>
            </a:r>
            <a:r>
              <a:rPr lang="fr-FR" sz="1800" dirty="0"/>
              <a:t> </a:t>
            </a:r>
            <a:r>
              <a:rPr lang="fr-FR" sz="1800" dirty="0" err="1"/>
              <a:t>than</a:t>
            </a:r>
            <a:r>
              <a:rPr lang="fr-FR" sz="1800" dirty="0"/>
              <a:t> </a:t>
            </a:r>
            <a:r>
              <a:rPr lang="fr-FR" sz="1800" dirty="0" err="1"/>
              <a:t>whole</a:t>
            </a:r>
            <a:r>
              <a:rPr lang="fr-FR" sz="1800" dirty="0"/>
              <a:t> </a:t>
            </a:r>
            <a:r>
              <a:rPr lang="fr-FR" sz="1800" dirty="0" err="1"/>
              <a:t>cohort</a:t>
            </a:r>
            <a:endParaRPr lang="fr-FR" sz="1800" dirty="0"/>
          </a:p>
          <a:p>
            <a:pPr marL="628639" lvl="1" indent="-171450"/>
            <a:r>
              <a:rPr lang="fr-FR" sz="1800" dirty="0" err="1"/>
              <a:t>Many</a:t>
            </a:r>
            <a:r>
              <a:rPr lang="fr-FR" sz="1800" dirty="0"/>
              <a:t> have </a:t>
            </a:r>
            <a:r>
              <a:rPr lang="fr-FR" sz="1800" dirty="0" err="1"/>
              <a:t>complex</a:t>
            </a:r>
            <a:r>
              <a:rPr lang="fr-FR" sz="1800" dirty="0"/>
              <a:t> </a:t>
            </a:r>
            <a:r>
              <a:rPr lang="fr-FR" sz="1800" dirty="0" err="1"/>
              <a:t>additional</a:t>
            </a:r>
            <a:r>
              <a:rPr lang="fr-FR" sz="1800" dirty="0"/>
              <a:t> </a:t>
            </a:r>
            <a:r>
              <a:rPr lang="fr-FR" sz="1800" dirty="0" err="1"/>
              <a:t>needs</a:t>
            </a:r>
            <a:endParaRPr lang="fr-FR" sz="1800" dirty="0"/>
          </a:p>
        </p:txBody>
      </p:sp>
      <p:graphicFrame>
        <p:nvGraphicFramePr>
          <p:cNvPr id="8" name="Chart 7">
            <a:extLst>
              <a:ext uri="{FF2B5EF4-FFF2-40B4-BE49-F238E27FC236}">
                <a16:creationId xmlns:a16="http://schemas.microsoft.com/office/drawing/2014/main" id="{50642696-64E6-BB92-1654-0BD36D43A35C}"/>
              </a:ext>
            </a:extLst>
          </p:cNvPr>
          <p:cNvGraphicFramePr>
            <a:graphicFrameLocks/>
          </p:cNvGraphicFramePr>
          <p:nvPr>
            <p:extLst>
              <p:ext uri="{D42A27DB-BD31-4B8C-83A1-F6EECF244321}">
                <p14:modId xmlns:p14="http://schemas.microsoft.com/office/powerpoint/2010/main" val="650751284"/>
              </p:ext>
            </p:extLst>
          </p:nvPr>
        </p:nvGraphicFramePr>
        <p:xfrm>
          <a:off x="6815175" y="319224"/>
          <a:ext cx="4654438" cy="28341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E7006FF4-95D3-E579-9DB7-FA6CB69B79EB}"/>
              </a:ext>
            </a:extLst>
          </p:cNvPr>
          <p:cNvGraphicFramePr>
            <a:graphicFrameLocks/>
          </p:cNvGraphicFramePr>
          <p:nvPr>
            <p:extLst>
              <p:ext uri="{D42A27DB-BD31-4B8C-83A1-F6EECF244321}">
                <p14:modId xmlns:p14="http://schemas.microsoft.com/office/powerpoint/2010/main" val="809128358"/>
              </p:ext>
            </p:extLst>
          </p:nvPr>
        </p:nvGraphicFramePr>
        <p:xfrm>
          <a:off x="6978979" y="3312829"/>
          <a:ext cx="4654438" cy="28341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Table 7">
            <a:extLst>
              <a:ext uri="{FF2B5EF4-FFF2-40B4-BE49-F238E27FC236}">
                <a16:creationId xmlns:a16="http://schemas.microsoft.com/office/drawing/2014/main" id="{13493E0D-248A-E65A-5C1E-CA37992BEC1C}"/>
              </a:ext>
            </a:extLst>
          </p:cNvPr>
          <p:cNvGraphicFramePr>
            <a:graphicFrameLocks noGrp="1"/>
          </p:cNvGraphicFramePr>
          <p:nvPr>
            <p:extLst>
              <p:ext uri="{D42A27DB-BD31-4B8C-83A1-F6EECF244321}">
                <p14:modId xmlns:p14="http://schemas.microsoft.com/office/powerpoint/2010/main" val="977379300"/>
              </p:ext>
            </p:extLst>
          </p:nvPr>
        </p:nvGraphicFramePr>
        <p:xfrm>
          <a:off x="2324542" y="5314778"/>
          <a:ext cx="4654437" cy="1065354"/>
        </p:xfrm>
        <a:graphic>
          <a:graphicData uri="http://schemas.openxmlformats.org/drawingml/2006/table">
            <a:tbl>
              <a:tblPr firstRow="1" bandRow="1">
                <a:tableStyleId>{5C22544A-7EE6-4342-B048-85BDC9FD1C3A}</a:tableStyleId>
              </a:tblPr>
              <a:tblGrid>
                <a:gridCol w="1072355">
                  <a:extLst>
                    <a:ext uri="{9D8B030D-6E8A-4147-A177-3AD203B41FA5}">
                      <a16:colId xmlns:a16="http://schemas.microsoft.com/office/drawing/2014/main" val="3140137858"/>
                    </a:ext>
                  </a:extLst>
                </a:gridCol>
                <a:gridCol w="1091828">
                  <a:extLst>
                    <a:ext uri="{9D8B030D-6E8A-4147-A177-3AD203B41FA5}">
                      <a16:colId xmlns:a16="http://schemas.microsoft.com/office/drawing/2014/main" val="524274932"/>
                    </a:ext>
                  </a:extLst>
                </a:gridCol>
                <a:gridCol w="1265209">
                  <a:extLst>
                    <a:ext uri="{9D8B030D-6E8A-4147-A177-3AD203B41FA5}">
                      <a16:colId xmlns:a16="http://schemas.microsoft.com/office/drawing/2014/main" val="874885145"/>
                    </a:ext>
                  </a:extLst>
                </a:gridCol>
                <a:gridCol w="1225045">
                  <a:extLst>
                    <a:ext uri="{9D8B030D-6E8A-4147-A177-3AD203B41FA5}">
                      <a16:colId xmlns:a16="http://schemas.microsoft.com/office/drawing/2014/main" val="445362653"/>
                    </a:ext>
                  </a:extLst>
                </a:gridCol>
              </a:tblGrid>
              <a:tr h="346977">
                <a:tc>
                  <a:txBody>
                    <a:bodyPr/>
                    <a:lstStyle/>
                    <a:p>
                      <a:endParaRPr lang="en-GB" sz="1200" dirty="0"/>
                    </a:p>
                  </a:txBody>
                  <a:tcPr/>
                </a:tc>
                <a:tc>
                  <a:txBody>
                    <a:bodyPr/>
                    <a:lstStyle/>
                    <a:p>
                      <a:pPr algn="ctr"/>
                      <a:r>
                        <a:rPr lang="en-GB" sz="1200" dirty="0" err="1"/>
                        <a:t>SiSE</a:t>
                      </a:r>
                      <a:endParaRPr lang="en-GB" sz="1200" dirty="0"/>
                    </a:p>
                  </a:txBody>
                  <a:tcPr/>
                </a:tc>
                <a:tc>
                  <a:txBody>
                    <a:bodyPr/>
                    <a:lstStyle/>
                    <a:p>
                      <a:pPr algn="ctr"/>
                      <a:r>
                        <a:rPr lang="en-GB" sz="1200" dirty="0"/>
                        <a:t>Print pack</a:t>
                      </a:r>
                    </a:p>
                  </a:txBody>
                  <a:tcPr/>
                </a:tc>
                <a:tc>
                  <a:txBody>
                    <a:bodyPr/>
                    <a:lstStyle/>
                    <a:p>
                      <a:pPr algn="ctr"/>
                      <a:r>
                        <a:rPr lang="en-GB" sz="1200" dirty="0"/>
                        <a:t>All</a:t>
                      </a:r>
                    </a:p>
                  </a:txBody>
                  <a:tcPr/>
                </a:tc>
                <a:extLst>
                  <a:ext uri="{0D108BD9-81ED-4DB2-BD59-A6C34878D82A}">
                    <a16:rowId xmlns:a16="http://schemas.microsoft.com/office/drawing/2014/main" val="1011583881"/>
                  </a:ext>
                </a:extLst>
              </a:tr>
              <a:tr h="371400">
                <a:tc>
                  <a:txBody>
                    <a:bodyPr/>
                    <a:lstStyle/>
                    <a:p>
                      <a:r>
                        <a:rPr lang="en-GB" sz="1200" dirty="0"/>
                        <a:t>2019-20</a:t>
                      </a:r>
                    </a:p>
                  </a:txBody>
                  <a:tcPr/>
                </a:tc>
                <a:tc>
                  <a:txBody>
                    <a:bodyPr/>
                    <a:lstStyle/>
                    <a:p>
                      <a:pPr algn="ctr"/>
                      <a:r>
                        <a:rPr lang="en-GB" sz="1200" dirty="0"/>
                        <a:t>11</a:t>
                      </a:r>
                    </a:p>
                  </a:txBody>
                  <a:tcPr/>
                </a:tc>
                <a:tc>
                  <a:txBody>
                    <a:bodyPr/>
                    <a:lstStyle/>
                    <a:p>
                      <a:pPr algn="ctr"/>
                      <a:r>
                        <a:rPr lang="en-GB" sz="1200" dirty="0"/>
                        <a:t>35</a:t>
                      </a:r>
                    </a:p>
                  </a:txBody>
                  <a:tcPr/>
                </a:tc>
                <a:tc>
                  <a:txBody>
                    <a:bodyPr/>
                    <a:lstStyle/>
                    <a:p>
                      <a:pPr algn="ctr"/>
                      <a:r>
                        <a:rPr lang="en-GB" sz="1200" dirty="0"/>
                        <a:t>1536</a:t>
                      </a:r>
                    </a:p>
                  </a:txBody>
                  <a:tcPr/>
                </a:tc>
                <a:extLst>
                  <a:ext uri="{0D108BD9-81ED-4DB2-BD59-A6C34878D82A}">
                    <a16:rowId xmlns:a16="http://schemas.microsoft.com/office/drawing/2014/main" val="2417545985"/>
                  </a:ext>
                </a:extLst>
              </a:tr>
              <a:tr h="346977">
                <a:tc>
                  <a:txBody>
                    <a:bodyPr/>
                    <a:lstStyle/>
                    <a:p>
                      <a:r>
                        <a:rPr lang="en-GB" sz="1200" dirty="0"/>
                        <a:t>2020-21</a:t>
                      </a:r>
                    </a:p>
                  </a:txBody>
                  <a:tcPr/>
                </a:tc>
                <a:tc>
                  <a:txBody>
                    <a:bodyPr/>
                    <a:lstStyle/>
                    <a:p>
                      <a:pPr algn="ctr"/>
                      <a:r>
                        <a:rPr lang="en-GB" sz="1200" dirty="0"/>
                        <a:t>14</a:t>
                      </a:r>
                    </a:p>
                  </a:txBody>
                  <a:tcPr/>
                </a:tc>
                <a:tc>
                  <a:txBody>
                    <a:bodyPr/>
                    <a:lstStyle/>
                    <a:p>
                      <a:pPr algn="ctr"/>
                      <a:r>
                        <a:rPr lang="en-GB" sz="1200" dirty="0"/>
                        <a:t>21</a:t>
                      </a:r>
                    </a:p>
                  </a:txBody>
                  <a:tcPr/>
                </a:tc>
                <a:tc>
                  <a:txBody>
                    <a:bodyPr/>
                    <a:lstStyle/>
                    <a:p>
                      <a:pPr algn="ctr"/>
                      <a:r>
                        <a:rPr lang="en-GB" sz="1200" dirty="0"/>
                        <a:t>1731</a:t>
                      </a:r>
                    </a:p>
                  </a:txBody>
                  <a:tcPr/>
                </a:tc>
                <a:extLst>
                  <a:ext uri="{0D108BD9-81ED-4DB2-BD59-A6C34878D82A}">
                    <a16:rowId xmlns:a16="http://schemas.microsoft.com/office/drawing/2014/main" val="2808231571"/>
                  </a:ext>
                </a:extLst>
              </a:tr>
            </a:tbl>
          </a:graphicData>
        </a:graphic>
      </p:graphicFrame>
      <p:sp>
        <p:nvSpPr>
          <p:cNvPr id="2" name="TextBox 1">
            <a:extLst>
              <a:ext uri="{FF2B5EF4-FFF2-40B4-BE49-F238E27FC236}">
                <a16:creationId xmlns:a16="http://schemas.microsoft.com/office/drawing/2014/main" id="{D98A7AFB-E0F5-C0B6-3392-365EE336C8C4}"/>
              </a:ext>
            </a:extLst>
          </p:cNvPr>
          <p:cNvSpPr txBox="1"/>
          <p:nvPr/>
        </p:nvSpPr>
        <p:spPr>
          <a:xfrm>
            <a:off x="393490" y="5314778"/>
            <a:ext cx="522900" cy="369332"/>
          </a:xfrm>
          <a:prstGeom prst="rect">
            <a:avLst/>
          </a:prstGeom>
          <a:noFill/>
        </p:spPr>
        <p:txBody>
          <a:bodyPr wrap="none" rtlCol="0">
            <a:spAutoFit/>
          </a:bodyPr>
          <a:lstStyle/>
          <a:p>
            <a:r>
              <a:rPr lang="en-GB" dirty="0"/>
              <a:t>CH</a:t>
            </a:r>
          </a:p>
        </p:txBody>
      </p:sp>
    </p:spTree>
    <p:extLst>
      <p:ext uri="{BB962C8B-B14F-4D97-AF65-F5344CB8AC3E}">
        <p14:creationId xmlns:p14="http://schemas.microsoft.com/office/powerpoint/2010/main" val="3851750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9B3907A-3EE7-6AC4-724E-D43C78C126C2}"/>
              </a:ext>
            </a:extLst>
          </p:cNvPr>
          <p:cNvSpPr>
            <a:spLocks noGrp="1"/>
          </p:cNvSpPr>
          <p:nvPr>
            <p:ph type="body" sz="quarter" idx="24"/>
          </p:nvPr>
        </p:nvSpPr>
        <p:spPr>
          <a:xfrm>
            <a:off x="413914" y="47042"/>
            <a:ext cx="10766703" cy="497161"/>
          </a:xfrm>
        </p:spPr>
        <p:txBody>
          <a:bodyPr/>
          <a:lstStyle/>
          <a:p>
            <a:r>
              <a:rPr lang="en-GB" dirty="0"/>
              <a:t>Results and Discussion</a:t>
            </a:r>
          </a:p>
        </p:txBody>
      </p:sp>
      <p:sp>
        <p:nvSpPr>
          <p:cNvPr id="5" name="Text Placeholder 4">
            <a:extLst>
              <a:ext uri="{FF2B5EF4-FFF2-40B4-BE49-F238E27FC236}">
                <a16:creationId xmlns:a16="http://schemas.microsoft.com/office/drawing/2014/main" id="{50C4D242-6858-7C00-67BD-F62FCC8316B0}"/>
              </a:ext>
            </a:extLst>
          </p:cNvPr>
          <p:cNvSpPr>
            <a:spLocks noGrp="1"/>
          </p:cNvSpPr>
          <p:nvPr>
            <p:ph type="body" sz="quarter" idx="25"/>
          </p:nvPr>
        </p:nvSpPr>
        <p:spPr>
          <a:xfrm>
            <a:off x="479902" y="678730"/>
            <a:ext cx="10766703" cy="289311"/>
          </a:xfrm>
        </p:spPr>
        <p:txBody>
          <a:bodyPr/>
          <a:lstStyle/>
          <a:p>
            <a:r>
              <a:rPr lang="en-GB" dirty="0"/>
              <a:t>Focus Groups</a:t>
            </a:r>
          </a:p>
        </p:txBody>
      </p:sp>
      <p:graphicFrame>
        <p:nvGraphicFramePr>
          <p:cNvPr id="7" name="Content Placeholder 5">
            <a:extLst>
              <a:ext uri="{FF2B5EF4-FFF2-40B4-BE49-F238E27FC236}">
                <a16:creationId xmlns:a16="http://schemas.microsoft.com/office/drawing/2014/main" id="{074B7929-A34E-D321-9FC2-8EFE73483E18}"/>
              </a:ext>
            </a:extLst>
          </p:cNvPr>
          <p:cNvGraphicFramePr>
            <a:graphicFrameLocks/>
          </p:cNvGraphicFramePr>
          <p:nvPr>
            <p:extLst>
              <p:ext uri="{D42A27DB-BD31-4B8C-83A1-F6EECF244321}">
                <p14:modId xmlns:p14="http://schemas.microsoft.com/office/powerpoint/2010/main" val="1060798272"/>
              </p:ext>
            </p:extLst>
          </p:nvPr>
        </p:nvGraphicFramePr>
        <p:xfrm>
          <a:off x="2219482" y="977468"/>
          <a:ext cx="9027123" cy="5611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2706964B-4C9B-C0F0-008B-8211E627E100}"/>
              </a:ext>
            </a:extLst>
          </p:cNvPr>
          <p:cNvSpPr txBox="1"/>
          <p:nvPr/>
        </p:nvSpPr>
        <p:spPr>
          <a:xfrm>
            <a:off x="413914" y="4714531"/>
            <a:ext cx="2957301" cy="954107"/>
          </a:xfrm>
          <a:prstGeom prst="rect">
            <a:avLst/>
          </a:prstGeom>
          <a:noFill/>
        </p:spPr>
        <p:txBody>
          <a:bodyPr wrap="square" rtlCol="0">
            <a:spAutoFit/>
          </a:bodyPr>
          <a:lstStyle/>
          <a:p>
            <a:r>
              <a:rPr lang="en-GB" sz="1400" dirty="0"/>
              <a:t>AL = Associate Lecturer</a:t>
            </a:r>
          </a:p>
          <a:p>
            <a:r>
              <a:rPr lang="en-GB" sz="1400" dirty="0"/>
              <a:t>SST = Student Support Team </a:t>
            </a:r>
          </a:p>
          <a:p>
            <a:r>
              <a:rPr lang="en-GB" sz="1400" dirty="0" err="1"/>
              <a:t>SiSE</a:t>
            </a:r>
            <a:r>
              <a:rPr lang="en-GB" sz="1400" dirty="0"/>
              <a:t> = Students in Secure Environments</a:t>
            </a:r>
          </a:p>
        </p:txBody>
      </p:sp>
      <p:sp>
        <p:nvSpPr>
          <p:cNvPr id="2" name="TextBox 1">
            <a:extLst>
              <a:ext uri="{FF2B5EF4-FFF2-40B4-BE49-F238E27FC236}">
                <a16:creationId xmlns:a16="http://schemas.microsoft.com/office/drawing/2014/main" id="{570B22D0-5B68-C5A5-A474-E1E1D51B3BCF}"/>
              </a:ext>
            </a:extLst>
          </p:cNvPr>
          <p:cNvSpPr txBox="1"/>
          <p:nvPr/>
        </p:nvSpPr>
        <p:spPr>
          <a:xfrm>
            <a:off x="3662470" y="5511200"/>
            <a:ext cx="522900" cy="369332"/>
          </a:xfrm>
          <a:prstGeom prst="rect">
            <a:avLst/>
          </a:prstGeom>
          <a:noFill/>
        </p:spPr>
        <p:txBody>
          <a:bodyPr wrap="none" rtlCol="0">
            <a:spAutoFit/>
          </a:bodyPr>
          <a:lstStyle/>
          <a:p>
            <a:r>
              <a:rPr lang="en-GB" dirty="0"/>
              <a:t>CH</a:t>
            </a:r>
          </a:p>
        </p:txBody>
      </p:sp>
    </p:spTree>
    <p:extLst>
      <p:ext uri="{BB962C8B-B14F-4D97-AF65-F5344CB8AC3E}">
        <p14:creationId xmlns:p14="http://schemas.microsoft.com/office/powerpoint/2010/main" val="1033771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F66E736-2FF2-8D40-D518-C499F5BE5B73}"/>
              </a:ext>
            </a:extLst>
          </p:cNvPr>
          <p:cNvSpPr>
            <a:spLocks noGrp="1"/>
          </p:cNvSpPr>
          <p:nvPr>
            <p:ph type="body" sz="quarter" idx="24"/>
          </p:nvPr>
        </p:nvSpPr>
        <p:spPr>
          <a:xfrm>
            <a:off x="413913" y="129730"/>
            <a:ext cx="10766703" cy="497161"/>
          </a:xfrm>
        </p:spPr>
        <p:txBody>
          <a:bodyPr/>
          <a:lstStyle/>
          <a:p>
            <a:r>
              <a:rPr lang="en-GB" dirty="0"/>
              <a:t>Results and Discussion</a:t>
            </a:r>
          </a:p>
        </p:txBody>
      </p:sp>
      <p:sp>
        <p:nvSpPr>
          <p:cNvPr id="5" name="Text Placeholder 4">
            <a:extLst>
              <a:ext uri="{FF2B5EF4-FFF2-40B4-BE49-F238E27FC236}">
                <a16:creationId xmlns:a16="http://schemas.microsoft.com/office/drawing/2014/main" id="{90B71727-DB63-0503-1C5D-E0A3DAC857C3}"/>
              </a:ext>
            </a:extLst>
          </p:cNvPr>
          <p:cNvSpPr>
            <a:spLocks noGrp="1"/>
          </p:cNvSpPr>
          <p:nvPr>
            <p:ph type="body" sz="quarter" idx="25"/>
          </p:nvPr>
        </p:nvSpPr>
        <p:spPr>
          <a:xfrm>
            <a:off x="413913" y="767187"/>
            <a:ext cx="10766703" cy="289311"/>
          </a:xfrm>
        </p:spPr>
        <p:txBody>
          <a:bodyPr/>
          <a:lstStyle/>
          <a:p>
            <a:r>
              <a:rPr lang="en-GB" dirty="0"/>
              <a:t>Student questionnaire – initial highlights</a:t>
            </a:r>
          </a:p>
        </p:txBody>
      </p:sp>
      <p:sp>
        <p:nvSpPr>
          <p:cNvPr id="7" name="Content Placeholder 3">
            <a:extLst>
              <a:ext uri="{FF2B5EF4-FFF2-40B4-BE49-F238E27FC236}">
                <a16:creationId xmlns:a16="http://schemas.microsoft.com/office/drawing/2014/main" id="{F05E3317-3586-CE69-CA99-07E456382241}"/>
              </a:ext>
            </a:extLst>
          </p:cNvPr>
          <p:cNvSpPr txBox="1">
            <a:spLocks/>
          </p:cNvSpPr>
          <p:nvPr/>
        </p:nvSpPr>
        <p:spPr>
          <a:xfrm>
            <a:off x="413913" y="1331431"/>
            <a:ext cx="7505802" cy="52143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r>
              <a:rPr lang="fr-FR" sz="1600" dirty="0" err="1"/>
              <a:t>Sample</a:t>
            </a:r>
            <a:r>
              <a:rPr lang="fr-FR" sz="1600" dirty="0"/>
              <a:t> of </a:t>
            </a:r>
            <a:r>
              <a:rPr lang="fr-FR" sz="1600" dirty="0" err="1"/>
              <a:t>eligible</a:t>
            </a:r>
            <a:r>
              <a:rPr lang="fr-FR" sz="1600" dirty="0"/>
              <a:t> </a:t>
            </a:r>
            <a:r>
              <a:rPr lang="fr-FR" sz="1600" dirty="0" err="1"/>
              <a:t>print</a:t>
            </a:r>
            <a:r>
              <a:rPr lang="fr-FR" sz="1600" dirty="0"/>
              <a:t>-pack </a:t>
            </a:r>
            <a:r>
              <a:rPr lang="fr-FR" sz="1600" dirty="0" err="1"/>
              <a:t>users</a:t>
            </a:r>
            <a:r>
              <a:rPr lang="fr-FR" sz="1600" dirty="0"/>
              <a:t> (not </a:t>
            </a:r>
            <a:r>
              <a:rPr lang="fr-FR" sz="1600" dirty="0" err="1"/>
              <a:t>SiSE</a:t>
            </a:r>
            <a:r>
              <a:rPr lang="fr-FR" sz="1600" dirty="0"/>
              <a:t>)</a:t>
            </a:r>
          </a:p>
          <a:p>
            <a:pPr marL="628639" lvl="1" indent="-171450"/>
            <a:r>
              <a:rPr lang="fr-FR" sz="1600" dirty="0" err="1"/>
              <a:t>Response</a:t>
            </a:r>
            <a:r>
              <a:rPr lang="fr-FR" sz="1600" dirty="0"/>
              <a:t> rate of 30 % (n = 13)</a:t>
            </a:r>
          </a:p>
          <a:p>
            <a:pPr lvl="1"/>
            <a:endParaRPr lang="fr-FR" sz="1600" dirty="0"/>
          </a:p>
          <a:p>
            <a:pPr marL="171450" indent="-171450"/>
            <a:r>
              <a:rPr lang="fr-FR" sz="1600" dirty="0"/>
              <a:t>Most </a:t>
            </a:r>
            <a:r>
              <a:rPr lang="fr-FR" sz="1600" dirty="0" err="1"/>
              <a:t>rely</a:t>
            </a:r>
            <a:r>
              <a:rPr lang="fr-FR" sz="1600" dirty="0"/>
              <a:t> </a:t>
            </a:r>
            <a:r>
              <a:rPr lang="fr-FR" sz="1600" dirty="0" err="1"/>
              <a:t>heavily</a:t>
            </a:r>
            <a:r>
              <a:rPr lang="fr-FR" sz="1600" dirty="0"/>
              <a:t> on </a:t>
            </a:r>
            <a:r>
              <a:rPr lang="fr-FR" sz="1600" dirty="0" err="1"/>
              <a:t>print</a:t>
            </a:r>
            <a:r>
              <a:rPr lang="fr-FR" sz="1600" dirty="0"/>
              <a:t> packs as an </a:t>
            </a:r>
            <a:r>
              <a:rPr lang="fr-FR" sz="1600" dirty="0" err="1"/>
              <a:t>adjustment</a:t>
            </a:r>
            <a:r>
              <a:rPr lang="fr-FR" sz="1600" dirty="0"/>
              <a:t> for disability</a:t>
            </a:r>
          </a:p>
          <a:p>
            <a:endParaRPr lang="fr-FR" sz="1600" dirty="0"/>
          </a:p>
          <a:p>
            <a:pPr marL="171450" indent="-171450"/>
            <a:r>
              <a:rPr lang="fr-FR" sz="1600" dirty="0"/>
              <a:t>Most </a:t>
            </a:r>
            <a:r>
              <a:rPr lang="fr-FR" sz="1600" dirty="0" err="1"/>
              <a:t>blend</a:t>
            </a:r>
            <a:r>
              <a:rPr lang="fr-FR" sz="1600" dirty="0"/>
              <a:t> </a:t>
            </a:r>
            <a:r>
              <a:rPr lang="fr-FR" sz="1600" dirty="0" err="1"/>
              <a:t>with</a:t>
            </a:r>
            <a:r>
              <a:rPr lang="fr-FR" sz="1600" dirty="0"/>
              <a:t> online </a:t>
            </a:r>
            <a:r>
              <a:rPr lang="fr-FR" sz="1600" dirty="0" err="1"/>
              <a:t>resources</a:t>
            </a:r>
            <a:endParaRPr lang="fr-FR" sz="1600" dirty="0"/>
          </a:p>
          <a:p>
            <a:pPr marL="628639" lvl="1" indent="-171450"/>
            <a:r>
              <a:rPr lang="fr-FR" sz="1600" dirty="0"/>
              <a:t>Interactive content</a:t>
            </a:r>
          </a:p>
          <a:p>
            <a:pPr marL="628639" lvl="1" indent="-171450"/>
            <a:r>
              <a:rPr lang="fr-FR" sz="1600" dirty="0"/>
              <a:t>Media</a:t>
            </a:r>
          </a:p>
          <a:p>
            <a:pPr marL="628639" lvl="1" indent="-171450"/>
            <a:r>
              <a:rPr lang="fr-FR" sz="1600" dirty="0" err="1"/>
              <a:t>Tutorials</a:t>
            </a:r>
            <a:endParaRPr lang="fr-FR" sz="1600" dirty="0"/>
          </a:p>
          <a:p>
            <a:pPr marL="628639" lvl="1" indent="-171450"/>
            <a:endParaRPr lang="fr-FR" sz="1600" dirty="0"/>
          </a:p>
          <a:p>
            <a:pPr marL="171450" indent="-171450"/>
            <a:r>
              <a:rPr lang="fr-FR" sz="1600" b="1" dirty="0"/>
              <a:t>Main </a:t>
            </a:r>
            <a:r>
              <a:rPr lang="fr-FR" sz="1600" b="1" dirty="0" err="1"/>
              <a:t>advantage</a:t>
            </a:r>
            <a:r>
              <a:rPr lang="fr-FR" sz="1600" b="1" dirty="0"/>
              <a:t>:</a:t>
            </a:r>
            <a:r>
              <a:rPr lang="fr-FR" sz="1600" dirty="0"/>
              <a:t> </a:t>
            </a:r>
            <a:r>
              <a:rPr lang="fr-FR" sz="1600" dirty="0" err="1"/>
              <a:t>improving</a:t>
            </a:r>
            <a:r>
              <a:rPr lang="fr-FR" sz="1600" dirty="0"/>
              <a:t> </a:t>
            </a:r>
            <a:r>
              <a:rPr lang="fr-FR" sz="1600" dirty="0" err="1"/>
              <a:t>accessibility</a:t>
            </a:r>
            <a:r>
              <a:rPr lang="fr-FR" sz="1600" dirty="0"/>
              <a:t> (e.g. </a:t>
            </a:r>
            <a:r>
              <a:rPr lang="fr-FR" sz="1600" dirty="0" err="1"/>
              <a:t>visually</a:t>
            </a:r>
            <a:r>
              <a:rPr lang="fr-FR" sz="1600" dirty="0"/>
              <a:t> </a:t>
            </a:r>
            <a:r>
              <a:rPr lang="fr-FR" sz="1600" dirty="0" err="1"/>
              <a:t>impaired</a:t>
            </a:r>
            <a:r>
              <a:rPr lang="fr-FR" sz="1600" dirty="0"/>
              <a:t>, </a:t>
            </a:r>
            <a:r>
              <a:rPr lang="fr-FR" sz="1600" dirty="0" err="1"/>
              <a:t>difficulty</a:t>
            </a:r>
            <a:r>
              <a:rPr lang="fr-FR" sz="1600" dirty="0"/>
              <a:t> </a:t>
            </a:r>
            <a:r>
              <a:rPr lang="fr-FR" sz="1600" dirty="0" err="1"/>
              <a:t>sitting</a:t>
            </a:r>
            <a:r>
              <a:rPr lang="fr-FR" sz="1600" dirty="0"/>
              <a:t> at desk)</a:t>
            </a:r>
          </a:p>
          <a:p>
            <a:endParaRPr lang="fr-FR" sz="1600" dirty="0"/>
          </a:p>
          <a:p>
            <a:pPr marL="171450" indent="-171450"/>
            <a:r>
              <a:rPr lang="fr-FR" sz="1600" b="1" dirty="0" err="1"/>
              <a:t>Improvements</a:t>
            </a:r>
            <a:r>
              <a:rPr lang="fr-FR" sz="1600" b="1" dirty="0"/>
              <a:t>:</a:t>
            </a:r>
            <a:r>
              <a:rPr lang="fr-FR" sz="1600" dirty="0"/>
              <a:t> </a:t>
            </a:r>
            <a:r>
              <a:rPr lang="fr-FR" sz="1600" dirty="0" err="1"/>
              <a:t>timely</a:t>
            </a:r>
            <a:r>
              <a:rPr lang="fr-FR" sz="1600" dirty="0"/>
              <a:t> </a:t>
            </a:r>
            <a:r>
              <a:rPr lang="fr-FR" sz="1600" dirty="0" err="1"/>
              <a:t>delivery</a:t>
            </a:r>
            <a:r>
              <a:rPr lang="fr-FR" sz="1600" dirty="0"/>
              <a:t>, </a:t>
            </a:r>
            <a:r>
              <a:rPr lang="fr-FR" sz="1600" dirty="0" err="1"/>
              <a:t>better</a:t>
            </a:r>
            <a:r>
              <a:rPr lang="fr-FR" sz="1600" dirty="0"/>
              <a:t> organisation / format</a:t>
            </a:r>
          </a:p>
          <a:p>
            <a:endParaRPr lang="fr-FR" sz="1600" dirty="0"/>
          </a:p>
          <a:p>
            <a:pPr marL="171450" indent="-171450"/>
            <a:endParaRPr lang="fr-FR" dirty="0"/>
          </a:p>
        </p:txBody>
      </p:sp>
      <p:graphicFrame>
        <p:nvGraphicFramePr>
          <p:cNvPr id="8" name="Chart 7">
            <a:extLst>
              <a:ext uri="{FF2B5EF4-FFF2-40B4-BE49-F238E27FC236}">
                <a16:creationId xmlns:a16="http://schemas.microsoft.com/office/drawing/2014/main" id="{E04FB413-692E-B969-274B-CDC68A68A208}"/>
              </a:ext>
            </a:extLst>
          </p:cNvPr>
          <p:cNvGraphicFramePr>
            <a:graphicFrameLocks/>
          </p:cNvGraphicFramePr>
          <p:nvPr>
            <p:extLst>
              <p:ext uri="{D42A27DB-BD31-4B8C-83A1-F6EECF244321}">
                <p14:modId xmlns:p14="http://schemas.microsoft.com/office/powerpoint/2010/main" val="3419917531"/>
              </p:ext>
            </p:extLst>
          </p:nvPr>
        </p:nvGraphicFramePr>
        <p:xfrm>
          <a:off x="7210853" y="530695"/>
          <a:ext cx="4904655" cy="30275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75E59B64-4AEA-E21B-50E8-E49A9451D49E}"/>
              </a:ext>
            </a:extLst>
          </p:cNvPr>
          <p:cNvGraphicFramePr>
            <a:graphicFrameLocks/>
          </p:cNvGraphicFramePr>
          <p:nvPr>
            <p:extLst>
              <p:ext uri="{D42A27DB-BD31-4B8C-83A1-F6EECF244321}">
                <p14:modId xmlns:p14="http://schemas.microsoft.com/office/powerpoint/2010/main" val="1568512730"/>
              </p:ext>
            </p:extLst>
          </p:nvPr>
        </p:nvGraphicFramePr>
        <p:xfrm>
          <a:off x="8185039" y="3938605"/>
          <a:ext cx="3484930" cy="1865297"/>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D25EB7D9-55DA-4080-2B3B-269FD27DFB4F}"/>
              </a:ext>
            </a:extLst>
          </p:cNvPr>
          <p:cNvSpPr txBox="1"/>
          <p:nvPr/>
        </p:nvSpPr>
        <p:spPr>
          <a:xfrm>
            <a:off x="7396815" y="5341903"/>
            <a:ext cx="522900" cy="369332"/>
          </a:xfrm>
          <a:prstGeom prst="rect">
            <a:avLst/>
          </a:prstGeom>
          <a:noFill/>
        </p:spPr>
        <p:txBody>
          <a:bodyPr wrap="none" rtlCol="0">
            <a:spAutoFit/>
          </a:bodyPr>
          <a:lstStyle/>
          <a:p>
            <a:r>
              <a:rPr lang="en-GB" dirty="0"/>
              <a:t>CH</a:t>
            </a:r>
          </a:p>
        </p:txBody>
      </p:sp>
    </p:spTree>
    <p:extLst>
      <p:ext uri="{BB962C8B-B14F-4D97-AF65-F5344CB8AC3E}">
        <p14:creationId xmlns:p14="http://schemas.microsoft.com/office/powerpoint/2010/main" val="1754988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2FB625-2203-6A5F-ADC5-E9E91CA1D4A0}"/>
              </a:ext>
            </a:extLst>
          </p:cNvPr>
          <p:cNvSpPr>
            <a:spLocks noGrp="1"/>
          </p:cNvSpPr>
          <p:nvPr>
            <p:ph type="body" sz="quarter" idx="24"/>
          </p:nvPr>
        </p:nvSpPr>
        <p:spPr/>
        <p:txBody>
          <a:bodyPr/>
          <a:lstStyle/>
          <a:p>
            <a:r>
              <a:rPr lang="en-GB" dirty="0"/>
              <a:t>Student Voice</a:t>
            </a:r>
          </a:p>
        </p:txBody>
      </p:sp>
      <p:sp>
        <p:nvSpPr>
          <p:cNvPr id="5" name="Text Placeholder 4">
            <a:extLst>
              <a:ext uri="{FF2B5EF4-FFF2-40B4-BE49-F238E27FC236}">
                <a16:creationId xmlns:a16="http://schemas.microsoft.com/office/drawing/2014/main" id="{500F8EC3-FBBF-40CD-07AB-21D2577037F6}"/>
              </a:ext>
            </a:extLst>
          </p:cNvPr>
          <p:cNvSpPr>
            <a:spLocks noGrp="1"/>
          </p:cNvSpPr>
          <p:nvPr>
            <p:ph type="body" sz="quarter" idx="25"/>
          </p:nvPr>
        </p:nvSpPr>
        <p:spPr/>
        <p:txBody>
          <a:bodyPr/>
          <a:lstStyle/>
          <a:p>
            <a:r>
              <a:rPr lang="en-GB" dirty="0"/>
              <a:t>Quotes from the student questionnaire</a:t>
            </a:r>
          </a:p>
        </p:txBody>
      </p:sp>
      <p:sp>
        <p:nvSpPr>
          <p:cNvPr id="7" name="Speech Bubble: Oval 6">
            <a:extLst>
              <a:ext uri="{FF2B5EF4-FFF2-40B4-BE49-F238E27FC236}">
                <a16:creationId xmlns:a16="http://schemas.microsoft.com/office/drawing/2014/main" id="{6358AB34-0CF6-F51F-5454-071DDD718E13}"/>
              </a:ext>
            </a:extLst>
          </p:cNvPr>
          <p:cNvSpPr/>
          <p:nvPr/>
        </p:nvSpPr>
        <p:spPr>
          <a:xfrm>
            <a:off x="6305457" y="3472029"/>
            <a:ext cx="4058652" cy="2781968"/>
          </a:xfrm>
          <a:prstGeom prst="wedgeEllipse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0" i="1" dirty="0">
                <a:solidFill>
                  <a:schemeClr val="tx1"/>
                </a:solidFill>
                <a:effectLst/>
                <a:latin typeface="Roboto" panose="02000000000000000000" pitchFamily="2" charset="0"/>
              </a:rPr>
              <a:t>Being disabled I struggle to sit at a desk for long periods due to chronic pain so I use the printed packs to study whilst lying down</a:t>
            </a:r>
            <a:endParaRPr lang="en-GB" i="1" dirty="0">
              <a:solidFill>
                <a:schemeClr val="tx1"/>
              </a:solidFill>
            </a:endParaRPr>
          </a:p>
        </p:txBody>
      </p:sp>
      <p:sp>
        <p:nvSpPr>
          <p:cNvPr id="8" name="Speech Bubble: Oval 7">
            <a:extLst>
              <a:ext uri="{FF2B5EF4-FFF2-40B4-BE49-F238E27FC236}">
                <a16:creationId xmlns:a16="http://schemas.microsoft.com/office/drawing/2014/main" id="{E2FB56A7-9EE3-212D-FCC4-9E4184C01E0A}"/>
              </a:ext>
            </a:extLst>
          </p:cNvPr>
          <p:cNvSpPr/>
          <p:nvPr/>
        </p:nvSpPr>
        <p:spPr>
          <a:xfrm>
            <a:off x="1836594" y="2155239"/>
            <a:ext cx="3689684" cy="2981562"/>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0" i="1" dirty="0">
                <a:solidFill>
                  <a:schemeClr val="tx1"/>
                </a:solidFill>
                <a:effectLst/>
                <a:latin typeface="Roboto" panose="02000000000000000000" pitchFamily="2" charset="0"/>
              </a:rPr>
              <a:t>Cannot use a screen for reading large amounts of text so would be unable to sufficiently complete the modules without the printed materials</a:t>
            </a:r>
            <a:endParaRPr lang="en-GB" i="1" dirty="0">
              <a:solidFill>
                <a:schemeClr val="tx1"/>
              </a:solidFill>
            </a:endParaRPr>
          </a:p>
        </p:txBody>
      </p:sp>
      <p:sp>
        <p:nvSpPr>
          <p:cNvPr id="9" name="Speech Bubble: Oval 8">
            <a:extLst>
              <a:ext uri="{FF2B5EF4-FFF2-40B4-BE49-F238E27FC236}">
                <a16:creationId xmlns:a16="http://schemas.microsoft.com/office/drawing/2014/main" id="{87BEAFFF-6FE9-547F-C847-148C9A78A3B0}"/>
              </a:ext>
            </a:extLst>
          </p:cNvPr>
          <p:cNvSpPr/>
          <p:nvPr/>
        </p:nvSpPr>
        <p:spPr>
          <a:xfrm>
            <a:off x="5739975" y="310396"/>
            <a:ext cx="3312694" cy="2695074"/>
          </a:xfrm>
          <a:prstGeom prst="wedgeEllipse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0" i="1" dirty="0">
                <a:solidFill>
                  <a:schemeClr val="tx1"/>
                </a:solidFill>
                <a:effectLst/>
                <a:latin typeface="Roboto" panose="02000000000000000000" pitchFamily="2" charset="0"/>
              </a:rPr>
              <a:t>…ensuring they arrive slightly earlier than the study weeks they cover (rather than later!)…</a:t>
            </a:r>
            <a:endParaRPr lang="en-GB" i="1" dirty="0">
              <a:solidFill>
                <a:schemeClr val="tx1"/>
              </a:solidFill>
            </a:endParaRPr>
          </a:p>
        </p:txBody>
      </p:sp>
      <p:sp>
        <p:nvSpPr>
          <p:cNvPr id="2" name="TextBox 1">
            <a:extLst>
              <a:ext uri="{FF2B5EF4-FFF2-40B4-BE49-F238E27FC236}">
                <a16:creationId xmlns:a16="http://schemas.microsoft.com/office/drawing/2014/main" id="{F40D073A-21FE-AE92-796D-8B680A38BD29}"/>
              </a:ext>
            </a:extLst>
          </p:cNvPr>
          <p:cNvSpPr txBox="1"/>
          <p:nvPr/>
        </p:nvSpPr>
        <p:spPr>
          <a:xfrm>
            <a:off x="393490" y="5314778"/>
            <a:ext cx="522900" cy="369332"/>
          </a:xfrm>
          <a:prstGeom prst="rect">
            <a:avLst/>
          </a:prstGeom>
          <a:noFill/>
        </p:spPr>
        <p:txBody>
          <a:bodyPr wrap="none" rtlCol="0">
            <a:spAutoFit/>
          </a:bodyPr>
          <a:lstStyle/>
          <a:p>
            <a:r>
              <a:rPr lang="en-GB" dirty="0"/>
              <a:t>CH</a:t>
            </a:r>
          </a:p>
        </p:txBody>
      </p:sp>
    </p:spTree>
    <p:extLst>
      <p:ext uri="{BB962C8B-B14F-4D97-AF65-F5344CB8AC3E}">
        <p14:creationId xmlns:p14="http://schemas.microsoft.com/office/powerpoint/2010/main" val="4275496933"/>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4BB12A69-2195-4393-8DC0-EB9EE8397D91}"/>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E6697964-0098-45A5-A68F-45809E852513}"/>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E7A8613C21C848AD2F91B91A9AAB64" ma:contentTypeVersion="20" ma:contentTypeDescription="Create a new document." ma:contentTypeScope="" ma:versionID="c1d9353f12382b36ac3f9f5b2f1dd716">
  <xsd:schema xmlns:xsd="http://www.w3.org/2001/XMLSchema" xmlns:xs="http://www.w3.org/2001/XMLSchema" xmlns:p="http://schemas.microsoft.com/office/2006/metadata/properties" xmlns:ns2="4ed73a0e-c0f4-4682-9833-b80ae4bd0773" xmlns:ns3="23060362-3cc1-48ff-8e33-88570e39b161" xmlns:ns4="e4476828-269d-41e7-8c7f-463a607b843c" targetNamespace="http://schemas.microsoft.com/office/2006/metadata/properties" ma:root="true" ma:fieldsID="c254bfd5ec353ffdfb8a6f8fbb6c5717" ns2:_="" ns3:_="" ns4:_="">
    <xsd:import namespace="4ed73a0e-c0f4-4682-9833-b80ae4bd0773"/>
    <xsd:import namespace="23060362-3cc1-48ff-8e33-88570e39b161"/>
    <xsd:import namespace="e4476828-269d-41e7-8c7f-463a607b843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d73a0e-c0f4-4682-9833-b80ae4bd07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60362-3cc1-48ff-8e33-88570e39b16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206e9e1-5a8f-47ca-9c1f-db2539ee6553}" ma:internalName="TaxCatchAll" ma:showField="CatchAllData" ma:web="23060362-3cc1-48ff-8e33-88570e39b1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4476828-269d-41e7-8c7f-463a607b843c" xsi:nil="true"/>
    <lcf76f155ced4ddcb4097134ff3c332f xmlns="4ed73a0e-c0f4-4682-9833-b80ae4bd077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DD03CB-2A88-4644-BBA9-D7ABCC1D4135}">
  <ds:schemaRefs>
    <ds:schemaRef ds:uri="23060362-3cc1-48ff-8e33-88570e39b161"/>
    <ds:schemaRef ds:uri="4ed73a0e-c0f4-4682-9833-b80ae4bd0773"/>
    <ds:schemaRef ds:uri="e4476828-269d-41e7-8c7f-463a607b84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D1F123D-72E4-47AA-AF87-050EE8541186}">
  <ds:schemaRefs>
    <ds:schemaRef ds:uri="http://purl.org/dc/elements/1.1/"/>
    <ds:schemaRef ds:uri="e4476828-269d-41e7-8c7f-463a607b843c"/>
    <ds:schemaRef ds:uri="http://schemas.microsoft.com/office/infopath/2007/PartnerControls"/>
    <ds:schemaRef ds:uri="http://purl.org/dc/terms/"/>
    <ds:schemaRef ds:uri="http://schemas.microsoft.com/office/2006/metadata/properties"/>
    <ds:schemaRef ds:uri="http://schemas.microsoft.com/office/2006/documentManagement/types"/>
    <ds:schemaRef ds:uri="4ed73a0e-c0f4-4682-9833-b80ae4bd0773"/>
    <ds:schemaRef ds:uri="23060362-3cc1-48ff-8e33-88570e39b16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A66CD3E3-2AD4-4BFA-B062-CD9F3FC377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1429</TotalTime>
  <Words>1882</Words>
  <Application>Microsoft Office PowerPoint</Application>
  <PresentationFormat>Widescreen</PresentationFormat>
  <Paragraphs>258</Paragraphs>
  <Slides>18</Slides>
  <Notes>17</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18</vt:i4>
      </vt:variant>
    </vt:vector>
  </HeadingPairs>
  <TitlesOfParts>
    <vt:vector size="29" baseType="lpstr">
      <vt:lpstr>Arial</vt:lpstr>
      <vt:lpstr>Calibri</vt:lpstr>
      <vt:lpstr>Poppins</vt:lpstr>
      <vt:lpstr>Poppins SemiBold</vt:lpstr>
      <vt:lpstr>Roboto</vt:lpstr>
      <vt:lpstr>Wingdings</vt:lpstr>
      <vt:lpstr>Covers</vt:lpstr>
      <vt:lpstr>Contents Slides</vt:lpstr>
      <vt:lpstr>Chapter Headings / Dividers</vt:lpstr>
      <vt:lpstr>Slide Options</vt:lpstr>
      <vt:lpstr>End Slides</vt:lpstr>
      <vt:lpstr>Intro Slide Title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Slide Title 30</vt:lpstr>
      <vt:lpstr>PowerPoint Presentation</vt:lpstr>
      <vt:lpstr>PowerPoint Presentation</vt:lpstr>
      <vt:lpstr>Slide Title 31</vt:lpstr>
    </vt:vector>
  </TitlesOfParts>
  <Manager/>
  <Company>The Open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Master PowerPoint Template</dc:title>
  <dc:subject>OU Master PowerPoint Template with accessibility guidance and best practice tips</dc:subject>
  <dc:creator>brand-enquiries@open.ac.uk</dc:creator>
  <cp:keywords>OU Master PowerPoint Template</cp:keywords>
  <dc:description/>
  <cp:lastModifiedBy>Diane.Ford</cp:lastModifiedBy>
  <cp:revision>59</cp:revision>
  <cp:lastPrinted>2024-04-11T07:07:12Z</cp:lastPrinted>
  <dcterms:created xsi:type="dcterms:W3CDTF">2022-10-21T14:33:01Z</dcterms:created>
  <dcterms:modified xsi:type="dcterms:W3CDTF">2025-06-05T09:48:16Z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0x01010003E7A8613C21C848AD2F91B91A9AAB64</vt:lpwstr>
  </property>
  <property fmtid="{D5CDD505-2E9C-101B-9397-08002B2CF9AE}" pid="3" name="MediaServiceImageTags">
    <vt:lpwstr/>
  </property>
</Properties>
</file>