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44A4"/>
    <a:srgbClr val="78A4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5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1050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Headings can be Arial 18 point bold (style = Heading 1) 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Headings can be Arial 16 point bold (style = Heading 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should be no smaller than Arial 14 point (style = Normal) ideally – absolute minimum of Arial 12 point.</a:t>
            </a: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can use this space for content, either using the text, and using columns if you would like OR</a:t>
            </a: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drawing tools to set content out how you wish.</a:t>
            </a:r>
            <a:b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310483"/>
            <a:ext cx="9864892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BB44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post-graduate research student experience in a culture of collaborative leadership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Grand, Victoria Pearson </a:t>
            </a:r>
            <a:b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119" y="5931485"/>
            <a:ext cx="2856161" cy="87390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F08AB297-DE78-40C8-A486-27FDA7294C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2" y="310483"/>
            <a:ext cx="2866753" cy="22934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E856A4-4048-43C6-BDCE-1096FA284A25}"/>
              </a:ext>
            </a:extLst>
          </p:cNvPr>
          <p:cNvSpPr txBox="1"/>
          <p:nvPr/>
        </p:nvSpPr>
        <p:spPr>
          <a:xfrm>
            <a:off x="211379" y="1955748"/>
            <a:ext cx="1546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b="1" dirty="0">
                <a:solidFill>
                  <a:srgbClr val="BB44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59AEF3-C79B-4117-96C1-F5595C6310D3}"/>
              </a:ext>
            </a:extLst>
          </p:cNvPr>
          <p:cNvSpPr txBox="1"/>
          <p:nvPr/>
        </p:nvSpPr>
        <p:spPr>
          <a:xfrm>
            <a:off x="211379" y="2386485"/>
            <a:ext cx="3872010" cy="600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explore meanings of ‘collaborative leadership’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6558F7-85D3-4184-A2A6-49597F746662}"/>
              </a:ext>
            </a:extLst>
          </p:cNvPr>
          <p:cNvSpPr txBox="1"/>
          <p:nvPr/>
        </p:nvSpPr>
        <p:spPr>
          <a:xfrm>
            <a:off x="211378" y="3282340"/>
            <a:ext cx="4244137" cy="1127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examine the impacts of collaborative academic leadership on leaders, postgraduate research students and professional services staff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B56247-9DE6-4F86-B32F-2BD9BD56BBC6}"/>
              </a:ext>
            </a:extLst>
          </p:cNvPr>
          <p:cNvSpPr txBox="1"/>
          <p:nvPr/>
        </p:nvSpPr>
        <p:spPr>
          <a:xfrm>
            <a:off x="211379" y="4587266"/>
            <a:ext cx="3872940" cy="1127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identify ways to enhance the learning experience of postgraduate research students working under collaborative leadership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426A85-2DE2-4C7A-A108-C05D25BC8175}"/>
              </a:ext>
            </a:extLst>
          </p:cNvPr>
          <p:cNvSpPr txBox="1"/>
          <p:nvPr/>
        </p:nvSpPr>
        <p:spPr>
          <a:xfrm>
            <a:off x="4604632" y="1955748"/>
            <a:ext cx="1546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BB44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BB44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ethods: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FCB575-86DA-4AAB-A964-7569930F9BD1}"/>
              </a:ext>
            </a:extLst>
          </p:cNvPr>
          <p:cNvSpPr txBox="1"/>
          <p:nvPr/>
        </p:nvSpPr>
        <p:spPr>
          <a:xfrm>
            <a:off x="4604632" y="2386485"/>
            <a:ext cx="3594266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Scoping review, interviews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B9DC9E-1550-41E4-AE71-F491F83C752F}"/>
              </a:ext>
            </a:extLst>
          </p:cNvPr>
          <p:cNvSpPr txBox="1"/>
          <p:nvPr/>
        </p:nvSpPr>
        <p:spPr>
          <a:xfrm>
            <a:off x="4604632" y="3282340"/>
            <a:ext cx="3594266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terviews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C5820A-11DE-4279-BFD0-47063FBB1245}"/>
              </a:ext>
            </a:extLst>
          </p:cNvPr>
          <p:cNvSpPr txBox="1"/>
          <p:nvPr/>
        </p:nvSpPr>
        <p:spPr>
          <a:xfrm>
            <a:off x="4604632" y="4587266"/>
            <a:ext cx="3594266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Scenario planning workshops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F01F2B-E54B-4DCB-9141-29F27A9E8BB6}"/>
              </a:ext>
            </a:extLst>
          </p:cNvPr>
          <p:cNvCxnSpPr>
            <a:cxnSpLocks/>
          </p:cNvCxnSpPr>
          <p:nvPr/>
        </p:nvCxnSpPr>
        <p:spPr>
          <a:xfrm>
            <a:off x="289302" y="3148442"/>
            <a:ext cx="8796456" cy="0"/>
          </a:xfrm>
          <a:prstGeom prst="line">
            <a:avLst/>
          </a:prstGeom>
          <a:ln w="19050">
            <a:solidFill>
              <a:srgbClr val="BB4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FC602E-FE32-4876-97EB-92AEB5D411AC}"/>
              </a:ext>
            </a:extLst>
          </p:cNvPr>
          <p:cNvCxnSpPr>
            <a:cxnSpLocks/>
          </p:cNvCxnSpPr>
          <p:nvPr/>
        </p:nvCxnSpPr>
        <p:spPr>
          <a:xfrm>
            <a:off x="289302" y="4515891"/>
            <a:ext cx="8583241" cy="0"/>
          </a:xfrm>
          <a:prstGeom prst="line">
            <a:avLst/>
          </a:prstGeom>
          <a:ln w="19050">
            <a:solidFill>
              <a:srgbClr val="BB4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F308BFB-A575-4786-A728-69D353FD55DD}"/>
              </a:ext>
            </a:extLst>
          </p:cNvPr>
          <p:cNvSpPr txBox="1"/>
          <p:nvPr/>
        </p:nvSpPr>
        <p:spPr>
          <a:xfrm>
            <a:off x="9631890" y="1937958"/>
            <a:ext cx="1546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BB44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Outcomes:</a:t>
            </a:r>
            <a:endParaRPr lang="en-GB" altLang="en-US" sz="1800" b="1" dirty="0">
              <a:solidFill>
                <a:srgbClr val="BB44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B3A3C11-A877-47E9-A872-6D8FF164ADF4}"/>
              </a:ext>
            </a:extLst>
          </p:cNvPr>
          <p:cNvSpPr/>
          <p:nvPr/>
        </p:nvSpPr>
        <p:spPr>
          <a:xfrm>
            <a:off x="8872543" y="2318938"/>
            <a:ext cx="2970076" cy="3682325"/>
          </a:xfrm>
          <a:prstGeom prst="ellipse">
            <a:avLst/>
          </a:prstGeom>
          <a:noFill/>
          <a:ln w="25400">
            <a:solidFill>
              <a:srgbClr val="BB4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85C65C5-B882-491A-BEC4-167E9B3C04AF}"/>
              </a:ext>
            </a:extLst>
          </p:cNvPr>
          <p:cNvCxnSpPr>
            <a:cxnSpLocks/>
          </p:cNvCxnSpPr>
          <p:nvPr/>
        </p:nvCxnSpPr>
        <p:spPr>
          <a:xfrm>
            <a:off x="322905" y="5769904"/>
            <a:ext cx="9308985" cy="0"/>
          </a:xfrm>
          <a:prstGeom prst="line">
            <a:avLst/>
          </a:prstGeom>
          <a:ln w="19050">
            <a:solidFill>
              <a:srgbClr val="BB4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F03A178-4A94-4C68-80DF-20B8068BF184}"/>
              </a:ext>
            </a:extLst>
          </p:cNvPr>
          <p:cNvSpPr txBox="1"/>
          <p:nvPr/>
        </p:nvSpPr>
        <p:spPr>
          <a:xfrm>
            <a:off x="9035944" y="4181498"/>
            <a:ext cx="27172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co-designed scenarios presenting pathways to enhance learning and career outcomes for research students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DAD29B-0E58-48F3-99EB-63DBE209550E}"/>
              </a:ext>
            </a:extLst>
          </p:cNvPr>
          <p:cNvSpPr txBox="1"/>
          <p:nvPr/>
        </p:nvSpPr>
        <p:spPr>
          <a:xfrm>
            <a:off x="9217402" y="2798317"/>
            <a:ext cx="23028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vidence base for models of collaborative academic leadership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185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Understanding the post-graduate research student experience in a culture of collaborative leadership Ann Grand, Victoria Pearson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480</cp:revision>
  <cp:lastPrinted>2018-10-16T09:27:54Z</cp:lastPrinted>
  <dcterms:created xsi:type="dcterms:W3CDTF">2017-05-06T04:58:44Z</dcterms:created>
  <dcterms:modified xsi:type="dcterms:W3CDTF">2022-04-27T13:33:45Z</dcterms:modified>
</cp:coreProperties>
</file>