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60645"/>
    <a:srgbClr val="FF8A77"/>
    <a:srgbClr val="06061D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95" autoAdjust="0"/>
    <p:restoredTop sz="86410" autoAdjust="0"/>
  </p:normalViewPr>
  <p:slideViewPr>
    <p:cSldViewPr snapToGrid="0">
      <p:cViewPr varScale="1">
        <p:scale>
          <a:sx n="72" d="100"/>
          <a:sy n="72" d="100"/>
        </p:scale>
        <p:origin x="1042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06/05/2025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06/05/2025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Monday, 4th 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eSTEeM 16th Project Cohort Induction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Monday, 4th 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eSTEeM 16th Project Cohort Induction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Monday, 4th 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eSTEeM 16th Project Cohort Induction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Monday, 4th 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eSTEeM 16th Project Cohort Induction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Monday, 4th 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eSTEeM 16th Project Cohort Induction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Monday, 4th May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eSTEeM 16th Project Cohort Induction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Monday, 4th May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eSTEeM 16th Project Cohort Induction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Monday, 4th May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eSTEeM 16th Project Cohort Induction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Monday, 4th May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eSTEeM 16th Project Cohort Induction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Monday, 4th May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eSTEeM 16th Project Cohort Induction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Monday, 4th May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eSTEeM 16th Project Cohort Induction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Monday, 4th May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eSTEeM 16th Project Cohort Induction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3912" y="363762"/>
            <a:ext cx="11797967" cy="6786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br>
              <a:rPr lang="en-GB" altLang="en-US" sz="24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br>
              <a:rPr lang="en-GB" altLang="en-US" sz="18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br>
              <a:rPr lang="en-GB" altLang="en-US" sz="18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br>
              <a:rPr lang="en-GB" altLang="en-US" sz="18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br>
              <a:rPr lang="en-GB" altLang="en-US" sz="18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br>
              <a:rPr lang="en-GB" altLang="en-US" sz="18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br>
              <a:rPr lang="en-GB" altLang="en-US" sz="18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br>
              <a:rPr lang="en-GB" altLang="en-US" sz="16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br>
              <a:rPr lang="en-GB" altLang="en-US" sz="16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GB" sz="1400" dirty="0">
                <a:effectLst/>
                <a:latin typeface="Poppins" panose="00000500000000000000" pitchFamily="2" charset="0"/>
                <a:ea typeface="Calibri" panose="020F0502020204030204" pitchFamily="34" charset="0"/>
                <a:cs typeface="Poppins" panose="00000500000000000000" pitchFamily="2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6C7A6090-39D0-B303-D8E4-96EDB08762E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8464" y="379696"/>
            <a:ext cx="2273415" cy="744026"/>
          </a:xfrm>
          <a:prstGeom prst="rect">
            <a:avLst/>
          </a:prstGeom>
        </p:spPr>
      </p:pic>
      <p:pic>
        <p:nvPicPr>
          <p:cNvPr id="5" name="Picture 4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0F097027-6750-6F5F-752A-302E0706278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16" y="6280564"/>
            <a:ext cx="2771745" cy="39834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390121" y="155309"/>
            <a:ext cx="9331448" cy="1431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eaLnBrk="0" fontAlgn="base" hangingPunct="0">
              <a:lnSpc>
                <a:spcPct val="100000"/>
              </a:lnSpc>
              <a:spcAft>
                <a:spcPts val="600"/>
              </a:spcAft>
            </a:pPr>
            <a:r>
              <a:rPr lang="en-GB" altLang="en-US" sz="2400" b="1" dirty="0">
                <a:solidFill>
                  <a:schemeClr val="accent2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Developing an interactive visual learning journey: an accessible overview of key milestones to help students stay motivated</a:t>
            </a:r>
            <a:br>
              <a:rPr lang="en-GB" altLang="en-US" sz="1800" b="1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6" name="TextBox 10">
            <a:extLst>
              <a:ext uri="{FF2B5EF4-FFF2-40B4-BE49-F238E27FC236}">
                <a16:creationId xmlns:a16="http://schemas.microsoft.com/office/drawing/2014/main" id="{6946F6BF-85AA-8813-6E4E-01F55C7F2C32}"/>
              </a:ext>
            </a:extLst>
          </p:cNvPr>
          <p:cNvSpPr txBox="1"/>
          <p:nvPr/>
        </p:nvSpPr>
        <p:spPr>
          <a:xfrm>
            <a:off x="2165491" y="1373742"/>
            <a:ext cx="57807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altLang="en-US" sz="1800" b="1" dirty="0">
                <a:solidFill>
                  <a:srgbClr val="060645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Arabelle Bentley, Iris Verhagen</a:t>
            </a:r>
            <a:endParaRPr lang="en-GB" dirty="0"/>
          </a:p>
        </p:txBody>
      </p:sp>
      <p:sp>
        <p:nvSpPr>
          <p:cNvPr id="14" name="TextBox 10">
            <a:extLst>
              <a:ext uri="{FF2B5EF4-FFF2-40B4-BE49-F238E27FC236}">
                <a16:creationId xmlns:a16="http://schemas.microsoft.com/office/drawing/2014/main" id="{8C5BB881-800C-C363-03C1-4F1C8C336859}"/>
              </a:ext>
            </a:extLst>
          </p:cNvPr>
          <p:cNvSpPr txBox="1"/>
          <p:nvPr/>
        </p:nvSpPr>
        <p:spPr>
          <a:xfrm>
            <a:off x="468104" y="2727707"/>
            <a:ext cx="3167330" cy="3293209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en-US" sz="1600" b="1" dirty="0">
                <a:solidFill>
                  <a:srgbClr val="002060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Background: </a:t>
            </a:r>
          </a:p>
          <a:p>
            <a:endParaRPr lang="en-GB" altLang="en-US" sz="1600" b="1" dirty="0">
              <a:solidFill>
                <a:srgbClr val="002060"/>
              </a:solidFill>
              <a:latin typeface="Poppins" panose="00000500000000000000" pitchFamily="2" charset="0"/>
              <a:ea typeface="Times New Roman" panose="02020603050405020304" pitchFamily="18" charset="0"/>
              <a:cs typeface="Poppins" panose="00000500000000000000" pitchFamily="2" charset="0"/>
            </a:endParaRPr>
          </a:p>
          <a:p>
            <a:r>
              <a:rPr lang="en-GB" altLang="en-US" sz="1600" dirty="0">
                <a:solidFill>
                  <a:srgbClr val="002060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1. Evidence that students are overwhelmed at the start of the module and don’t engage with additional materials.</a:t>
            </a:r>
          </a:p>
          <a:p>
            <a:endParaRPr lang="en-GB" altLang="en-US" sz="1600" dirty="0">
              <a:solidFill>
                <a:srgbClr val="002060"/>
              </a:solidFill>
              <a:latin typeface="Poppins" panose="00000500000000000000" pitchFamily="2" charset="0"/>
              <a:ea typeface="Times New Roman" panose="02020603050405020304" pitchFamily="18" charset="0"/>
              <a:cs typeface="Poppins" panose="00000500000000000000" pitchFamily="2" charset="0"/>
            </a:endParaRPr>
          </a:p>
          <a:p>
            <a:r>
              <a:rPr lang="en-GB" altLang="en-US" sz="1600" dirty="0">
                <a:solidFill>
                  <a:srgbClr val="002060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2. Use of visual mapping helps learners to better understand and retain information, improving learning outcomes</a:t>
            </a:r>
            <a:endParaRPr lang="en-GB" sz="1600" dirty="0"/>
          </a:p>
        </p:txBody>
      </p:sp>
      <p:sp>
        <p:nvSpPr>
          <p:cNvPr id="15" name="TextBox 10">
            <a:extLst>
              <a:ext uri="{FF2B5EF4-FFF2-40B4-BE49-F238E27FC236}">
                <a16:creationId xmlns:a16="http://schemas.microsoft.com/office/drawing/2014/main" id="{35F4B03A-9264-64BE-8B0A-F6F41E49C618}"/>
              </a:ext>
            </a:extLst>
          </p:cNvPr>
          <p:cNvSpPr txBox="1"/>
          <p:nvPr/>
        </p:nvSpPr>
        <p:spPr>
          <a:xfrm>
            <a:off x="3756229" y="2727707"/>
            <a:ext cx="4293332" cy="4001095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1270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en-US" sz="1600" b="1" dirty="0">
                <a:solidFill>
                  <a:srgbClr val="002060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Objectives: </a:t>
            </a:r>
          </a:p>
          <a:p>
            <a:endParaRPr lang="en-GB" altLang="en-US" sz="1400" b="1" dirty="0">
              <a:solidFill>
                <a:srgbClr val="002060"/>
              </a:solidFill>
              <a:latin typeface="Poppins" panose="00000500000000000000" pitchFamily="2" charset="0"/>
              <a:ea typeface="Times New Roman" panose="02020603050405020304" pitchFamily="18" charset="0"/>
              <a:cs typeface="Poppins" panose="00000500000000000000" pitchFamily="2" charset="0"/>
            </a:endParaRPr>
          </a:p>
          <a:p>
            <a:r>
              <a:rPr lang="en-GB" sz="14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1. Identify the main challenges students face in their journey through a module, particularly S209.</a:t>
            </a:r>
          </a:p>
          <a:p>
            <a:br>
              <a:rPr lang="en-GB" sz="1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en-GB" sz="14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Design an in-house visual learning journey for S209 in collaboration with LDS.</a:t>
            </a:r>
          </a:p>
          <a:p>
            <a:br>
              <a:rPr lang="en-GB" sz="1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lang="en-GB" sz="14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Implement and trial the visual learning journey in S209 25J. </a:t>
            </a:r>
          </a:p>
          <a:p>
            <a:br>
              <a:rPr lang="en-GB" sz="1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 </a:t>
            </a:r>
            <a:r>
              <a:rPr lang="en-GB" sz="14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Evaluate the efficacy of the visual learning journey.</a:t>
            </a:r>
          </a:p>
          <a:p>
            <a:br>
              <a:rPr lang="en-GB" sz="1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</a:t>
            </a:r>
            <a:r>
              <a:rPr lang="en-GB" sz="1400" dirty="0">
                <a:solidFill>
                  <a:srgbClr val="002060"/>
                </a:solidFill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Disseminate</a:t>
            </a:r>
            <a:r>
              <a:rPr lang="en-GB" sz="1400" dirty="0">
                <a:solidFill>
                  <a:srgbClr val="002060"/>
                </a:solidFill>
                <a:effectLst/>
                <a:latin typeface="Poppins" panose="00000500000000000000" pitchFamily="2" charset="0"/>
                <a:ea typeface="Calibri" panose="020F0502020204030204" pitchFamily="34" charset="0"/>
                <a:cs typeface="Arial" panose="020B0604020202020204" pitchFamily="34" charset="0"/>
              </a:rPr>
              <a:t> the findings internally and externally with a view to incorporate in other modules (e.g., S229).</a:t>
            </a:r>
            <a:endParaRPr lang="en-GB" altLang="en-US" sz="1400" b="1" dirty="0">
              <a:solidFill>
                <a:srgbClr val="002060"/>
              </a:solidFill>
              <a:latin typeface="Poppins" panose="00000500000000000000" pitchFamily="2" charset="0"/>
              <a:ea typeface="Times New Roman" panose="02020603050405020304" pitchFamily="18" charset="0"/>
              <a:cs typeface="Poppins" panose="00000500000000000000" pitchFamily="2" charset="0"/>
            </a:endParaRPr>
          </a:p>
        </p:txBody>
      </p:sp>
      <p:sp>
        <p:nvSpPr>
          <p:cNvPr id="17" name="TextBox 10">
            <a:extLst>
              <a:ext uri="{FF2B5EF4-FFF2-40B4-BE49-F238E27FC236}">
                <a16:creationId xmlns:a16="http://schemas.microsoft.com/office/drawing/2014/main" id="{733CDFEA-8A56-C785-8825-C0A233FB2934}"/>
              </a:ext>
            </a:extLst>
          </p:cNvPr>
          <p:cNvSpPr txBox="1"/>
          <p:nvPr/>
        </p:nvSpPr>
        <p:spPr>
          <a:xfrm>
            <a:off x="8291151" y="2766883"/>
            <a:ext cx="3052209" cy="350865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en-US" sz="1600" b="1" dirty="0">
                <a:solidFill>
                  <a:srgbClr val="002060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Activities: </a:t>
            </a:r>
          </a:p>
          <a:p>
            <a:endParaRPr lang="en-GB" altLang="en-US" sz="1400" dirty="0">
              <a:solidFill>
                <a:srgbClr val="002060"/>
              </a:solidFill>
              <a:latin typeface="Poppins" panose="00000500000000000000" pitchFamily="2" charset="0"/>
              <a:ea typeface="Times New Roman" panose="02020603050405020304" pitchFamily="18" charset="0"/>
              <a:cs typeface="Poppins" panose="00000500000000000000" pitchFamily="2" charset="0"/>
            </a:endParaRPr>
          </a:p>
          <a:p>
            <a:r>
              <a:rPr lang="en-GB" altLang="en-US" sz="1600" dirty="0">
                <a:solidFill>
                  <a:srgbClr val="002060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1. Gather feedback from ALs and current students.</a:t>
            </a:r>
          </a:p>
          <a:p>
            <a:endParaRPr lang="en-GB" altLang="en-US" sz="1600" dirty="0">
              <a:solidFill>
                <a:srgbClr val="002060"/>
              </a:solidFill>
              <a:latin typeface="Poppins" panose="00000500000000000000" pitchFamily="2" charset="0"/>
              <a:ea typeface="Times New Roman" panose="02020603050405020304" pitchFamily="18" charset="0"/>
              <a:cs typeface="Poppins" panose="00000500000000000000" pitchFamily="2" charset="0"/>
            </a:endParaRPr>
          </a:p>
          <a:p>
            <a:r>
              <a:rPr lang="en-GB" altLang="en-US" sz="1600" dirty="0">
                <a:solidFill>
                  <a:srgbClr val="002060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2. Identify key challenges.</a:t>
            </a:r>
          </a:p>
          <a:p>
            <a:endParaRPr lang="en-GB" altLang="en-US" sz="1600" dirty="0">
              <a:solidFill>
                <a:srgbClr val="002060"/>
              </a:solidFill>
              <a:latin typeface="Poppins" panose="00000500000000000000" pitchFamily="2" charset="0"/>
              <a:ea typeface="Times New Roman" panose="02020603050405020304" pitchFamily="18" charset="0"/>
              <a:cs typeface="Poppins" panose="00000500000000000000" pitchFamily="2" charset="0"/>
            </a:endParaRPr>
          </a:p>
          <a:p>
            <a:r>
              <a:rPr lang="en-GB" altLang="en-US" sz="1600" dirty="0">
                <a:solidFill>
                  <a:srgbClr val="002060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3. Run student focus groups (Sept 25, June 26).</a:t>
            </a:r>
          </a:p>
          <a:p>
            <a:endParaRPr lang="en-GB" altLang="en-US" sz="1600" dirty="0">
              <a:solidFill>
                <a:srgbClr val="002060"/>
              </a:solidFill>
              <a:latin typeface="Poppins" panose="00000500000000000000" pitchFamily="2" charset="0"/>
              <a:ea typeface="Times New Roman" panose="02020603050405020304" pitchFamily="18" charset="0"/>
              <a:cs typeface="Poppins" panose="00000500000000000000" pitchFamily="2" charset="0"/>
            </a:endParaRPr>
          </a:p>
          <a:p>
            <a:r>
              <a:rPr lang="en-GB" altLang="en-US" sz="1600" dirty="0">
                <a:solidFill>
                  <a:srgbClr val="002060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4. Analyse qualitative data.</a:t>
            </a:r>
          </a:p>
          <a:p>
            <a:endParaRPr lang="en-GB" altLang="en-US" sz="1600" dirty="0">
              <a:solidFill>
                <a:srgbClr val="002060"/>
              </a:solidFill>
              <a:latin typeface="Poppins" panose="00000500000000000000" pitchFamily="2" charset="0"/>
              <a:ea typeface="Times New Roman" panose="02020603050405020304" pitchFamily="18" charset="0"/>
              <a:cs typeface="Poppins" panose="00000500000000000000" pitchFamily="2" charset="0"/>
            </a:endParaRPr>
          </a:p>
          <a:p>
            <a:r>
              <a:rPr lang="en-GB" altLang="en-US" sz="1600" dirty="0">
                <a:solidFill>
                  <a:srgbClr val="002060"/>
                </a:solidFill>
                <a:latin typeface="Poppins" panose="00000500000000000000" pitchFamily="2" charset="0"/>
                <a:ea typeface="Times New Roman" panose="02020603050405020304" pitchFamily="18" charset="0"/>
                <a:cs typeface="Poppins" panose="00000500000000000000" pitchFamily="2" charset="0"/>
              </a:rPr>
              <a:t>5. Compare retention 25J with previous presentation.</a:t>
            </a:r>
          </a:p>
        </p:txBody>
      </p:sp>
      <p:sp>
        <p:nvSpPr>
          <p:cNvPr id="18" name="TextBox 10">
            <a:extLst>
              <a:ext uri="{FF2B5EF4-FFF2-40B4-BE49-F238E27FC236}">
                <a16:creationId xmlns:a16="http://schemas.microsoft.com/office/drawing/2014/main" id="{7342E8A3-B768-33E2-0D51-A5F3F5DCFE37}"/>
              </a:ext>
            </a:extLst>
          </p:cNvPr>
          <p:cNvSpPr txBox="1"/>
          <p:nvPr/>
        </p:nvSpPr>
        <p:spPr>
          <a:xfrm>
            <a:off x="267449" y="1899677"/>
            <a:ext cx="1150744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altLang="en-US" sz="1800" b="1" dirty="0">
                <a:solidFill>
                  <a:schemeClr val="accent2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Aim: </a:t>
            </a:r>
            <a:r>
              <a:rPr kumimoji="0" lang="en-GB" altLang="en-US" sz="18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GB" altLang="en-US" sz="1800" b="1" dirty="0">
                <a:solidFill>
                  <a:schemeClr val="accent2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D</a:t>
            </a:r>
            <a:r>
              <a:rPr kumimoji="0" lang="en-GB" altLang="en-US" sz="18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esign and implement a detailed visual interactive map of th</a:t>
            </a:r>
            <a:r>
              <a:rPr lang="en-GB" altLang="en-US" sz="1800" b="1" dirty="0">
                <a:solidFill>
                  <a:schemeClr val="accent2">
                    <a:lumMod val="75000"/>
                  </a:schemeClr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e learning pathway in S209 (Earth Science) to help students navigate throughout the module</a:t>
            </a:r>
            <a:endParaRPr lang="en-GB" dirty="0"/>
          </a:p>
        </p:txBody>
      </p:sp>
      <p:sp>
        <p:nvSpPr>
          <p:cNvPr id="22" name="TextBox 65">
            <a:extLst>
              <a:ext uri="{FF2B5EF4-FFF2-40B4-BE49-F238E27FC236}">
                <a16:creationId xmlns:a16="http://schemas.microsoft.com/office/drawing/2014/main" id="{52139205-21F3-81CB-99C4-B7FAF35E9134}"/>
              </a:ext>
            </a:extLst>
          </p:cNvPr>
          <p:cNvSpPr txBox="1"/>
          <p:nvPr/>
        </p:nvSpPr>
        <p:spPr>
          <a:xfrm>
            <a:off x="8142712" y="6329670"/>
            <a:ext cx="3852271" cy="400110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000" dirty="0">
                <a:effectLst/>
                <a:latin typeface="Poppins" panose="00000500000000000000" pitchFamily="2" charset="0"/>
                <a:ea typeface="Calibri" panose="020F0502020204030204" pitchFamily="34" charset="0"/>
              </a:rPr>
              <a:t>This project links to eSTEeM priority areas of continuation and completion and access, participation and success</a:t>
            </a:r>
            <a:endParaRPr lang="en-GB" sz="1000" b="0" i="0" u="none" strike="noStrike" kern="1200" cap="none" spc="0" baseline="0" dirty="0">
              <a:solidFill>
                <a:srgbClr val="000000"/>
              </a:solidFill>
              <a:uFillTx/>
              <a:latin typeface="Apto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4028</TotalTime>
  <Words>268</Words>
  <Application>Microsoft Office PowerPoint</Application>
  <PresentationFormat>Widescreen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Poppins</vt:lpstr>
      <vt:lpstr>Office Theme</vt:lpstr>
      <vt:lpstr>                         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486</cp:revision>
  <cp:lastPrinted>2018-10-16T09:27:54Z</cp:lastPrinted>
  <dcterms:created xsi:type="dcterms:W3CDTF">2017-05-06T04:58:44Z</dcterms:created>
  <dcterms:modified xsi:type="dcterms:W3CDTF">2025-05-06T08:51:07Z</dcterms:modified>
</cp:coreProperties>
</file>