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72" r:id="rId4"/>
    <p:sldId id="274" r:id="rId5"/>
    <p:sldId id="278" r:id="rId6"/>
    <p:sldId id="277" r:id="rId7"/>
    <p:sldId id="290" r:id="rId8"/>
    <p:sldId id="291" r:id="rId9"/>
    <p:sldId id="281" r:id="rId10"/>
    <p:sldId id="282" r:id="rId11"/>
    <p:sldId id="285" r:id="rId12"/>
    <p:sldId id="292" r:id="rId13"/>
    <p:sldId id="300" r:id="rId14"/>
    <p:sldId id="312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660"/>
  </p:normalViewPr>
  <p:slideViewPr>
    <p:cSldViewPr>
      <p:cViewPr varScale="1">
        <p:scale>
          <a:sx n="90" d="100"/>
          <a:sy n="90" d="100"/>
        </p:scale>
        <p:origin x="7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openuniv-my.sharepoint.com/personal/jsb325_open_ac_uk/Documents/esteem/paper%20prep/spreadsheets/clean%20spreadsheets%20for%20in%20prep%20for%20publication/survey%20Q4%20Q6%20Q7%20and%20profiles%20pre%20anon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jsb325\OneDrive%20-%20The%20Open%20University\esteem\note%20taking%20data\how%20students%20took%20notes%2017J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sb325\OneDrive%20-%20The%20Open%20University\esteem\paper%20prep\clean%20spreadsheets%20for%20in%20prep%20for%20publication\survey%20Q3%20pre%20anon4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Student note-box use 2016J and 2017J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'1'!$A$1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'1'!$A$2:$A$146</c:f>
              <c:numCache>
                <c:formatCode>General</c:formatCode>
                <c:ptCount val="145"/>
                <c:pt idx="0">
                  <c:v>829</c:v>
                </c:pt>
                <c:pt idx="1">
                  <c:v>741</c:v>
                </c:pt>
                <c:pt idx="2">
                  <c:v>712</c:v>
                </c:pt>
                <c:pt idx="3">
                  <c:v>601</c:v>
                </c:pt>
                <c:pt idx="4">
                  <c:v>585</c:v>
                </c:pt>
                <c:pt idx="5">
                  <c:v>556</c:v>
                </c:pt>
                <c:pt idx="6">
                  <c:v>534</c:v>
                </c:pt>
                <c:pt idx="7">
                  <c:v>527</c:v>
                </c:pt>
                <c:pt idx="8">
                  <c:v>507</c:v>
                </c:pt>
                <c:pt idx="9">
                  <c:v>463</c:v>
                </c:pt>
                <c:pt idx="10">
                  <c:v>452</c:v>
                </c:pt>
                <c:pt idx="11">
                  <c:v>431</c:v>
                </c:pt>
                <c:pt idx="12">
                  <c:v>418</c:v>
                </c:pt>
                <c:pt idx="13">
                  <c:v>410</c:v>
                </c:pt>
                <c:pt idx="14">
                  <c:v>402</c:v>
                </c:pt>
                <c:pt idx="15">
                  <c:v>397</c:v>
                </c:pt>
                <c:pt idx="16">
                  <c:v>380</c:v>
                </c:pt>
                <c:pt idx="17">
                  <c:v>374</c:v>
                </c:pt>
                <c:pt idx="18">
                  <c:v>350</c:v>
                </c:pt>
                <c:pt idx="19">
                  <c:v>334</c:v>
                </c:pt>
                <c:pt idx="20">
                  <c:v>329</c:v>
                </c:pt>
                <c:pt idx="21">
                  <c:v>315</c:v>
                </c:pt>
                <c:pt idx="22">
                  <c:v>291</c:v>
                </c:pt>
                <c:pt idx="23">
                  <c:v>280</c:v>
                </c:pt>
                <c:pt idx="24">
                  <c:v>280</c:v>
                </c:pt>
                <c:pt idx="25">
                  <c:v>259</c:v>
                </c:pt>
                <c:pt idx="26">
                  <c:v>254</c:v>
                </c:pt>
                <c:pt idx="27">
                  <c:v>243</c:v>
                </c:pt>
                <c:pt idx="28">
                  <c:v>239</c:v>
                </c:pt>
                <c:pt idx="29">
                  <c:v>214</c:v>
                </c:pt>
                <c:pt idx="30">
                  <c:v>213</c:v>
                </c:pt>
                <c:pt idx="31">
                  <c:v>200</c:v>
                </c:pt>
                <c:pt idx="32">
                  <c:v>181</c:v>
                </c:pt>
                <c:pt idx="33">
                  <c:v>166</c:v>
                </c:pt>
                <c:pt idx="34">
                  <c:v>154</c:v>
                </c:pt>
                <c:pt idx="35">
                  <c:v>153</c:v>
                </c:pt>
                <c:pt idx="36">
                  <c:v>151</c:v>
                </c:pt>
                <c:pt idx="37">
                  <c:v>148</c:v>
                </c:pt>
                <c:pt idx="38">
                  <c:v>141</c:v>
                </c:pt>
                <c:pt idx="39">
                  <c:v>141</c:v>
                </c:pt>
                <c:pt idx="40">
                  <c:v>138</c:v>
                </c:pt>
                <c:pt idx="41">
                  <c:v>136</c:v>
                </c:pt>
                <c:pt idx="42">
                  <c:v>134</c:v>
                </c:pt>
                <c:pt idx="43">
                  <c:v>127</c:v>
                </c:pt>
                <c:pt idx="44">
                  <c:v>124</c:v>
                </c:pt>
                <c:pt idx="45">
                  <c:v>122</c:v>
                </c:pt>
                <c:pt idx="46">
                  <c:v>116</c:v>
                </c:pt>
                <c:pt idx="47">
                  <c:v>111</c:v>
                </c:pt>
                <c:pt idx="48">
                  <c:v>99</c:v>
                </c:pt>
                <c:pt idx="49">
                  <c:v>93</c:v>
                </c:pt>
                <c:pt idx="50">
                  <c:v>89</c:v>
                </c:pt>
                <c:pt idx="51">
                  <c:v>82</c:v>
                </c:pt>
                <c:pt idx="52">
                  <c:v>78</c:v>
                </c:pt>
                <c:pt idx="53">
                  <c:v>76</c:v>
                </c:pt>
                <c:pt idx="54">
                  <c:v>73</c:v>
                </c:pt>
                <c:pt idx="55">
                  <c:v>69</c:v>
                </c:pt>
                <c:pt idx="56">
                  <c:v>68</c:v>
                </c:pt>
                <c:pt idx="57">
                  <c:v>67</c:v>
                </c:pt>
                <c:pt idx="58">
                  <c:v>60</c:v>
                </c:pt>
                <c:pt idx="59">
                  <c:v>53</c:v>
                </c:pt>
                <c:pt idx="60">
                  <c:v>51</c:v>
                </c:pt>
                <c:pt idx="61">
                  <c:v>51</c:v>
                </c:pt>
                <c:pt idx="62">
                  <c:v>49</c:v>
                </c:pt>
                <c:pt idx="63">
                  <c:v>49</c:v>
                </c:pt>
                <c:pt idx="64">
                  <c:v>45</c:v>
                </c:pt>
                <c:pt idx="65">
                  <c:v>45</c:v>
                </c:pt>
                <c:pt idx="66">
                  <c:v>42</c:v>
                </c:pt>
                <c:pt idx="67">
                  <c:v>40</c:v>
                </c:pt>
                <c:pt idx="68">
                  <c:v>38</c:v>
                </c:pt>
                <c:pt idx="69">
                  <c:v>36</c:v>
                </c:pt>
                <c:pt idx="70">
                  <c:v>31</c:v>
                </c:pt>
                <c:pt idx="71">
                  <c:v>30</c:v>
                </c:pt>
                <c:pt idx="72">
                  <c:v>30</c:v>
                </c:pt>
                <c:pt idx="73">
                  <c:v>30</c:v>
                </c:pt>
                <c:pt idx="74">
                  <c:v>29</c:v>
                </c:pt>
                <c:pt idx="75">
                  <c:v>27</c:v>
                </c:pt>
                <c:pt idx="76">
                  <c:v>27</c:v>
                </c:pt>
                <c:pt idx="77">
                  <c:v>27</c:v>
                </c:pt>
                <c:pt idx="78">
                  <c:v>26</c:v>
                </c:pt>
                <c:pt idx="79">
                  <c:v>25</c:v>
                </c:pt>
                <c:pt idx="80">
                  <c:v>25</c:v>
                </c:pt>
                <c:pt idx="81">
                  <c:v>24</c:v>
                </c:pt>
                <c:pt idx="82">
                  <c:v>21</c:v>
                </c:pt>
                <c:pt idx="83">
                  <c:v>21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19</c:v>
                </c:pt>
                <c:pt idx="88">
                  <c:v>19</c:v>
                </c:pt>
                <c:pt idx="89">
                  <c:v>18</c:v>
                </c:pt>
                <c:pt idx="90">
                  <c:v>17</c:v>
                </c:pt>
                <c:pt idx="91">
                  <c:v>16</c:v>
                </c:pt>
                <c:pt idx="92">
                  <c:v>15</c:v>
                </c:pt>
                <c:pt idx="93">
                  <c:v>15</c:v>
                </c:pt>
                <c:pt idx="94">
                  <c:v>15</c:v>
                </c:pt>
                <c:pt idx="95">
                  <c:v>13</c:v>
                </c:pt>
                <c:pt idx="96">
                  <c:v>13</c:v>
                </c:pt>
                <c:pt idx="97">
                  <c:v>13</c:v>
                </c:pt>
                <c:pt idx="98">
                  <c:v>12</c:v>
                </c:pt>
                <c:pt idx="99">
                  <c:v>12</c:v>
                </c:pt>
                <c:pt idx="100">
                  <c:v>11</c:v>
                </c:pt>
                <c:pt idx="101">
                  <c:v>11</c:v>
                </c:pt>
                <c:pt idx="102">
                  <c:v>10</c:v>
                </c:pt>
                <c:pt idx="103">
                  <c:v>10</c:v>
                </c:pt>
                <c:pt idx="104">
                  <c:v>10</c:v>
                </c:pt>
                <c:pt idx="105">
                  <c:v>10</c:v>
                </c:pt>
                <c:pt idx="106">
                  <c:v>8</c:v>
                </c:pt>
                <c:pt idx="107">
                  <c:v>8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7</c:v>
                </c:pt>
                <c:pt idx="112">
                  <c:v>7</c:v>
                </c:pt>
                <c:pt idx="113">
                  <c:v>7</c:v>
                </c:pt>
                <c:pt idx="114">
                  <c:v>6</c:v>
                </c:pt>
                <c:pt idx="115">
                  <c:v>6</c:v>
                </c:pt>
                <c:pt idx="116">
                  <c:v>6</c:v>
                </c:pt>
                <c:pt idx="117">
                  <c:v>6</c:v>
                </c:pt>
                <c:pt idx="118">
                  <c:v>6</c:v>
                </c:pt>
                <c:pt idx="119">
                  <c:v>5</c:v>
                </c:pt>
                <c:pt idx="120">
                  <c:v>5</c:v>
                </c:pt>
                <c:pt idx="121">
                  <c:v>5</c:v>
                </c:pt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4</c:v>
                </c:pt>
                <c:pt idx="126">
                  <c:v>4</c:v>
                </c:pt>
                <c:pt idx="127">
                  <c:v>3</c:v>
                </c:pt>
                <c:pt idx="128">
                  <c:v>3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4-4BE1-B60F-4B08767E7464}"/>
            </c:ext>
          </c:extLst>
        </c:ser>
        <c:ser>
          <c:idx val="1"/>
          <c:order val="1"/>
          <c:tx>
            <c:strRef>
              <c:f>'1'!$B$1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'1'!$B$2:$B$146</c:f>
              <c:numCache>
                <c:formatCode>General</c:formatCode>
                <c:ptCount val="145"/>
                <c:pt idx="0">
                  <c:v>801</c:v>
                </c:pt>
                <c:pt idx="1">
                  <c:v>795</c:v>
                </c:pt>
                <c:pt idx="2">
                  <c:v>778</c:v>
                </c:pt>
                <c:pt idx="3">
                  <c:v>694</c:v>
                </c:pt>
                <c:pt idx="4">
                  <c:v>605</c:v>
                </c:pt>
                <c:pt idx="5">
                  <c:v>584</c:v>
                </c:pt>
                <c:pt idx="6">
                  <c:v>559</c:v>
                </c:pt>
                <c:pt idx="7">
                  <c:v>548</c:v>
                </c:pt>
                <c:pt idx="8">
                  <c:v>541</c:v>
                </c:pt>
                <c:pt idx="9">
                  <c:v>504</c:v>
                </c:pt>
                <c:pt idx="10">
                  <c:v>496</c:v>
                </c:pt>
                <c:pt idx="11">
                  <c:v>490</c:v>
                </c:pt>
                <c:pt idx="12">
                  <c:v>490</c:v>
                </c:pt>
                <c:pt idx="13">
                  <c:v>483</c:v>
                </c:pt>
                <c:pt idx="14">
                  <c:v>466</c:v>
                </c:pt>
                <c:pt idx="15">
                  <c:v>462</c:v>
                </c:pt>
                <c:pt idx="16">
                  <c:v>367</c:v>
                </c:pt>
                <c:pt idx="17">
                  <c:v>356</c:v>
                </c:pt>
                <c:pt idx="18">
                  <c:v>342</c:v>
                </c:pt>
                <c:pt idx="19">
                  <c:v>321</c:v>
                </c:pt>
                <c:pt idx="20">
                  <c:v>312</c:v>
                </c:pt>
                <c:pt idx="21">
                  <c:v>303</c:v>
                </c:pt>
                <c:pt idx="22">
                  <c:v>290</c:v>
                </c:pt>
                <c:pt idx="23">
                  <c:v>288</c:v>
                </c:pt>
                <c:pt idx="24">
                  <c:v>254</c:v>
                </c:pt>
                <c:pt idx="25">
                  <c:v>238</c:v>
                </c:pt>
                <c:pt idx="26">
                  <c:v>227</c:v>
                </c:pt>
                <c:pt idx="27">
                  <c:v>218</c:v>
                </c:pt>
                <c:pt idx="28">
                  <c:v>210</c:v>
                </c:pt>
                <c:pt idx="29">
                  <c:v>197</c:v>
                </c:pt>
                <c:pt idx="30">
                  <c:v>179</c:v>
                </c:pt>
                <c:pt idx="31">
                  <c:v>164</c:v>
                </c:pt>
                <c:pt idx="32">
                  <c:v>164</c:v>
                </c:pt>
                <c:pt idx="33">
                  <c:v>163</c:v>
                </c:pt>
                <c:pt idx="34">
                  <c:v>161</c:v>
                </c:pt>
                <c:pt idx="35">
                  <c:v>161</c:v>
                </c:pt>
                <c:pt idx="36">
                  <c:v>158</c:v>
                </c:pt>
                <c:pt idx="37">
                  <c:v>155</c:v>
                </c:pt>
                <c:pt idx="38">
                  <c:v>150</c:v>
                </c:pt>
                <c:pt idx="39">
                  <c:v>147</c:v>
                </c:pt>
                <c:pt idx="40">
                  <c:v>145</c:v>
                </c:pt>
                <c:pt idx="41">
                  <c:v>139</c:v>
                </c:pt>
                <c:pt idx="42">
                  <c:v>132</c:v>
                </c:pt>
                <c:pt idx="43">
                  <c:v>131</c:v>
                </c:pt>
                <c:pt idx="44">
                  <c:v>129</c:v>
                </c:pt>
                <c:pt idx="45">
                  <c:v>127</c:v>
                </c:pt>
                <c:pt idx="46">
                  <c:v>127</c:v>
                </c:pt>
                <c:pt idx="47">
                  <c:v>120</c:v>
                </c:pt>
                <c:pt idx="48">
                  <c:v>117</c:v>
                </c:pt>
                <c:pt idx="49">
                  <c:v>114</c:v>
                </c:pt>
                <c:pt idx="50">
                  <c:v>111</c:v>
                </c:pt>
                <c:pt idx="51">
                  <c:v>110</c:v>
                </c:pt>
                <c:pt idx="52">
                  <c:v>103</c:v>
                </c:pt>
                <c:pt idx="53">
                  <c:v>96</c:v>
                </c:pt>
                <c:pt idx="54">
                  <c:v>90</c:v>
                </c:pt>
                <c:pt idx="55">
                  <c:v>90</c:v>
                </c:pt>
                <c:pt idx="56">
                  <c:v>89</c:v>
                </c:pt>
                <c:pt idx="57">
                  <c:v>89</c:v>
                </c:pt>
                <c:pt idx="58">
                  <c:v>85</c:v>
                </c:pt>
                <c:pt idx="59">
                  <c:v>82</c:v>
                </c:pt>
                <c:pt idx="60">
                  <c:v>76</c:v>
                </c:pt>
                <c:pt idx="61">
                  <c:v>75</c:v>
                </c:pt>
                <c:pt idx="62">
                  <c:v>71</c:v>
                </c:pt>
                <c:pt idx="63">
                  <c:v>69</c:v>
                </c:pt>
                <c:pt idx="64">
                  <c:v>68</c:v>
                </c:pt>
                <c:pt idx="65">
                  <c:v>66</c:v>
                </c:pt>
                <c:pt idx="66">
                  <c:v>61</c:v>
                </c:pt>
                <c:pt idx="67">
                  <c:v>55</c:v>
                </c:pt>
                <c:pt idx="68">
                  <c:v>50</c:v>
                </c:pt>
                <c:pt idx="69">
                  <c:v>48</c:v>
                </c:pt>
                <c:pt idx="70">
                  <c:v>48</c:v>
                </c:pt>
                <c:pt idx="71">
                  <c:v>45</c:v>
                </c:pt>
                <c:pt idx="72">
                  <c:v>44</c:v>
                </c:pt>
                <c:pt idx="73">
                  <c:v>43</c:v>
                </c:pt>
                <c:pt idx="74">
                  <c:v>40</c:v>
                </c:pt>
                <c:pt idx="75">
                  <c:v>39</c:v>
                </c:pt>
                <c:pt idx="76">
                  <c:v>39</c:v>
                </c:pt>
                <c:pt idx="77">
                  <c:v>38</c:v>
                </c:pt>
                <c:pt idx="78">
                  <c:v>37</c:v>
                </c:pt>
                <c:pt idx="79">
                  <c:v>36</c:v>
                </c:pt>
                <c:pt idx="80">
                  <c:v>36</c:v>
                </c:pt>
                <c:pt idx="81">
                  <c:v>36</c:v>
                </c:pt>
                <c:pt idx="82">
                  <c:v>33</c:v>
                </c:pt>
                <c:pt idx="83">
                  <c:v>31</c:v>
                </c:pt>
                <c:pt idx="84">
                  <c:v>31</c:v>
                </c:pt>
                <c:pt idx="85">
                  <c:v>29</c:v>
                </c:pt>
                <c:pt idx="86">
                  <c:v>28</c:v>
                </c:pt>
                <c:pt idx="87">
                  <c:v>27</c:v>
                </c:pt>
                <c:pt idx="88">
                  <c:v>27</c:v>
                </c:pt>
                <c:pt idx="89">
                  <c:v>25</c:v>
                </c:pt>
                <c:pt idx="90">
                  <c:v>25</c:v>
                </c:pt>
                <c:pt idx="91">
                  <c:v>24</c:v>
                </c:pt>
                <c:pt idx="92">
                  <c:v>23</c:v>
                </c:pt>
                <c:pt idx="93">
                  <c:v>22</c:v>
                </c:pt>
                <c:pt idx="94">
                  <c:v>22</c:v>
                </c:pt>
                <c:pt idx="95">
                  <c:v>22</c:v>
                </c:pt>
                <c:pt idx="96">
                  <c:v>22</c:v>
                </c:pt>
                <c:pt idx="97">
                  <c:v>21</c:v>
                </c:pt>
                <c:pt idx="98">
                  <c:v>20</c:v>
                </c:pt>
                <c:pt idx="99">
                  <c:v>20</c:v>
                </c:pt>
                <c:pt idx="100">
                  <c:v>19</c:v>
                </c:pt>
                <c:pt idx="101">
                  <c:v>19</c:v>
                </c:pt>
                <c:pt idx="102">
                  <c:v>17</c:v>
                </c:pt>
                <c:pt idx="103">
                  <c:v>17</c:v>
                </c:pt>
                <c:pt idx="104">
                  <c:v>15</c:v>
                </c:pt>
                <c:pt idx="105">
                  <c:v>12</c:v>
                </c:pt>
                <c:pt idx="106">
                  <c:v>12</c:v>
                </c:pt>
                <c:pt idx="107">
                  <c:v>12</c:v>
                </c:pt>
                <c:pt idx="108">
                  <c:v>12</c:v>
                </c:pt>
                <c:pt idx="109">
                  <c:v>12</c:v>
                </c:pt>
                <c:pt idx="110">
                  <c:v>11</c:v>
                </c:pt>
                <c:pt idx="111">
                  <c:v>11</c:v>
                </c:pt>
                <c:pt idx="112">
                  <c:v>11</c:v>
                </c:pt>
                <c:pt idx="113">
                  <c:v>9</c:v>
                </c:pt>
                <c:pt idx="114">
                  <c:v>9</c:v>
                </c:pt>
                <c:pt idx="115">
                  <c:v>9</c:v>
                </c:pt>
                <c:pt idx="116">
                  <c:v>9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6</c:v>
                </c:pt>
                <c:pt idx="121">
                  <c:v>6</c:v>
                </c:pt>
                <c:pt idx="122">
                  <c:v>6</c:v>
                </c:pt>
                <c:pt idx="123">
                  <c:v>4</c:v>
                </c:pt>
                <c:pt idx="124">
                  <c:v>4</c:v>
                </c:pt>
                <c:pt idx="125">
                  <c:v>4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3</c:v>
                </c:pt>
                <c:pt idx="130">
                  <c:v>3</c:v>
                </c:pt>
                <c:pt idx="131">
                  <c:v>3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4-4BE1-B60F-4B08767E7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90176"/>
        <c:axId val="42325120"/>
      </c:barChart>
      <c:catAx>
        <c:axId val="422901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Invidual students ranked by no. of entries</a:t>
                </a:r>
              </a:p>
            </c:rich>
          </c:tx>
          <c:layout>
            <c:manualLayout>
              <c:xMode val="edge"/>
              <c:yMode val="edge"/>
              <c:x val="0.31114457567804027"/>
              <c:y val="0.8409435999987181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in"/>
        <c:minorTickMark val="none"/>
        <c:tickLblPos val="low"/>
        <c:crossAx val="42325120"/>
        <c:crosses val="autoZero"/>
        <c:auto val="0"/>
        <c:lblAlgn val="ctr"/>
        <c:lblOffset val="100"/>
        <c:tickLblSkip val="10"/>
        <c:tickMarkSkip val="50"/>
        <c:noMultiLvlLbl val="0"/>
      </c:catAx>
      <c:valAx>
        <c:axId val="4232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Total number of entries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9017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 e-annotation</a:t>
            </a:r>
            <a:r>
              <a:rPr lang="en-GB" b="1" baseline="0" dirty="0"/>
              <a:t> of PDFs</a:t>
            </a:r>
            <a:endParaRPr lang="en-GB" b="1" dirty="0"/>
          </a:p>
        </c:rich>
      </c:tx>
      <c:layout>
        <c:manualLayout>
          <c:xMode val="edge"/>
          <c:yMode val="edge"/>
          <c:x val="0.10012424242424244"/>
          <c:y val="3.176623931623931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'intense pdf anntn'!$K$1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'intense pdf anntn'!$K$2:$K$46</c:f>
              <c:numCache>
                <c:formatCode>0</c:formatCode>
                <c:ptCount val="45"/>
                <c:pt idx="0">
                  <c:v>94.083333333333329</c:v>
                </c:pt>
                <c:pt idx="1">
                  <c:v>91.916666666666671</c:v>
                </c:pt>
                <c:pt idx="2">
                  <c:v>88.416666666666671</c:v>
                </c:pt>
                <c:pt idx="3">
                  <c:v>85.666666666666657</c:v>
                </c:pt>
                <c:pt idx="4">
                  <c:v>85.083333333333329</c:v>
                </c:pt>
                <c:pt idx="5">
                  <c:v>84.833333333333329</c:v>
                </c:pt>
                <c:pt idx="6">
                  <c:v>84.75</c:v>
                </c:pt>
                <c:pt idx="8">
                  <c:v>83.083333333333343</c:v>
                </c:pt>
                <c:pt idx="9">
                  <c:v>81.583333333333329</c:v>
                </c:pt>
                <c:pt idx="10">
                  <c:v>81.5</c:v>
                </c:pt>
                <c:pt idx="11">
                  <c:v>80.916666666666657</c:v>
                </c:pt>
                <c:pt idx="12">
                  <c:v>78.416666666666657</c:v>
                </c:pt>
                <c:pt idx="13">
                  <c:v>78.166666666666657</c:v>
                </c:pt>
                <c:pt idx="14">
                  <c:v>75.25</c:v>
                </c:pt>
                <c:pt idx="15">
                  <c:v>75</c:v>
                </c:pt>
                <c:pt idx="16">
                  <c:v>72.75</c:v>
                </c:pt>
                <c:pt idx="17">
                  <c:v>71.75</c:v>
                </c:pt>
                <c:pt idx="18">
                  <c:v>68.25</c:v>
                </c:pt>
                <c:pt idx="19">
                  <c:v>66.75</c:v>
                </c:pt>
                <c:pt idx="20">
                  <c:v>66.583333333333329</c:v>
                </c:pt>
                <c:pt idx="21">
                  <c:v>64.416666666666671</c:v>
                </c:pt>
                <c:pt idx="22">
                  <c:v>64.25</c:v>
                </c:pt>
                <c:pt idx="23">
                  <c:v>62.666666666666671</c:v>
                </c:pt>
                <c:pt idx="24">
                  <c:v>59.916666666666671</c:v>
                </c:pt>
                <c:pt idx="25">
                  <c:v>57.666666666666664</c:v>
                </c:pt>
                <c:pt idx="26">
                  <c:v>53.583333333333336</c:v>
                </c:pt>
                <c:pt idx="27">
                  <c:v>51.916666666666671</c:v>
                </c:pt>
                <c:pt idx="28">
                  <c:v>51.833333333333336</c:v>
                </c:pt>
                <c:pt idx="29">
                  <c:v>51.75</c:v>
                </c:pt>
                <c:pt idx="30">
                  <c:v>51.75</c:v>
                </c:pt>
                <c:pt idx="31">
                  <c:v>51.083333333333329</c:v>
                </c:pt>
                <c:pt idx="32">
                  <c:v>50.083333333333329</c:v>
                </c:pt>
                <c:pt idx="33">
                  <c:v>49.833333333333336</c:v>
                </c:pt>
                <c:pt idx="34">
                  <c:v>48.916666666666664</c:v>
                </c:pt>
                <c:pt idx="37">
                  <c:v>45.166666666666671</c:v>
                </c:pt>
                <c:pt idx="38">
                  <c:v>44.75</c:v>
                </c:pt>
                <c:pt idx="39">
                  <c:v>43.5</c:v>
                </c:pt>
                <c:pt idx="40">
                  <c:v>43.333333333333336</c:v>
                </c:pt>
                <c:pt idx="41">
                  <c:v>41.583333333333329</c:v>
                </c:pt>
                <c:pt idx="44">
                  <c:v>33.25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2-4180-A485-0EDDA3EEE044}"/>
            </c:ext>
          </c:extLst>
        </c:ser>
        <c:ser>
          <c:idx val="1"/>
          <c:order val="1"/>
          <c:tx>
            <c:strRef>
              <c:f>'intense pdf anntn'!$L$1</c:f>
              <c:strCache>
                <c:ptCount val="1"/>
                <c:pt idx="0">
                  <c:v>e-annotation of pdf &gt;10/wk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'intense pdf anntn'!$L$2:$L$46</c:f>
              <c:numCache>
                <c:formatCode>General</c:formatCode>
                <c:ptCount val="45"/>
                <c:pt idx="7" formatCode="0">
                  <c:v>83.166666666666671</c:v>
                </c:pt>
                <c:pt idx="42" formatCode="0">
                  <c:v>35.75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42-4180-A485-0EDDA3EEE044}"/>
            </c:ext>
          </c:extLst>
        </c:ser>
        <c:ser>
          <c:idx val="2"/>
          <c:order val="2"/>
          <c:tx>
            <c:strRef>
              <c:f>'intense pdf anntn'!$M$1</c:f>
              <c:strCache>
                <c:ptCount val="1"/>
                <c:pt idx="0">
                  <c:v>e-annotation of pdf 3-9/wk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'intense pdf anntn'!$M$2:$M$46</c:f>
              <c:numCache>
                <c:formatCode>General</c:formatCode>
                <c:ptCount val="45"/>
                <c:pt idx="35" formatCode="0">
                  <c:v>47.583333333333336</c:v>
                </c:pt>
                <c:pt idx="36" formatCode="0">
                  <c:v>46.583333333333336</c:v>
                </c:pt>
                <c:pt idx="43" formatCode="0">
                  <c:v>35.166666666666664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42-4180-A485-0EDDA3EEE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36800"/>
        <c:axId val="33438336"/>
      </c:barChart>
      <c:catAx>
        <c:axId val="33436800"/>
        <c:scaling>
          <c:orientation val="minMax"/>
        </c:scaling>
        <c:delete val="1"/>
        <c:axPos val="b"/>
        <c:majorTickMark val="none"/>
        <c:minorTickMark val="none"/>
        <c:tickLblPos val="nextTo"/>
        <c:crossAx val="33438336"/>
        <c:crosses val="autoZero"/>
        <c:auto val="1"/>
        <c:lblAlgn val="ctr"/>
        <c:lblOffset val="100"/>
        <c:noMultiLvlLbl val="0"/>
      </c:catAx>
      <c:valAx>
        <c:axId val="3343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3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63713910761155"/>
          <c:y val="7.3437863745292722E-2"/>
          <c:w val="0.69776574803149605"/>
          <c:h val="0.8145330629657915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'Student profile 1'!$A$1:$H$1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'Student profile 1'!$A$2:$H$2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E-41E4-9465-938087342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558016"/>
        <c:axId val="41559552"/>
      </c:barChart>
      <c:catAx>
        <c:axId val="4155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9552"/>
        <c:crosses val="autoZero"/>
        <c:auto val="1"/>
        <c:lblAlgn val="ctr"/>
        <c:lblOffset val="100"/>
        <c:noMultiLvlLbl val="0"/>
      </c:catAx>
      <c:valAx>
        <c:axId val="41559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85936132983378"/>
          <c:y val="0.16708333333333336"/>
          <c:w val="0.69776574803149605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2'!$A$1:$H$1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2'!$A$3:$H$3</c:f>
              <c:numCache>
                <c:formatCode>General</c:formatCode>
                <c:ptCount val="8"/>
                <c:pt idx="0">
                  <c:v>4</c:v>
                </c:pt>
                <c:pt idx="1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6-433E-8DF5-2B5298343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586688"/>
        <c:axId val="41588224"/>
      </c:barChart>
      <c:catAx>
        <c:axId val="41586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8224"/>
        <c:crosses val="autoZero"/>
        <c:auto val="1"/>
        <c:lblAlgn val="ctr"/>
        <c:lblOffset val="100"/>
        <c:noMultiLvlLbl val="0"/>
      </c:catAx>
      <c:valAx>
        <c:axId val="4158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8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68520791948802"/>
          <c:y val="0.10770958312485188"/>
          <c:w val="0.69776574803149605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3'!$A$1:$H$1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3'!$A$4:$H$4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2D-4027-B565-1B2133A82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419712"/>
        <c:axId val="44118400"/>
      </c:barChart>
      <c:catAx>
        <c:axId val="4441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18400"/>
        <c:crosses val="autoZero"/>
        <c:auto val="1"/>
        <c:lblAlgn val="ctr"/>
        <c:lblOffset val="100"/>
        <c:noMultiLvlLbl val="0"/>
      </c:catAx>
      <c:valAx>
        <c:axId val="4411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1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4-6'!$A$1:$H$1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4-6'!$A$5:$H$5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E-4AE6-8BA5-0F67D302C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14336"/>
        <c:axId val="41173760"/>
      </c:barChart>
      <c:catAx>
        <c:axId val="4161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73760"/>
        <c:crosses val="autoZero"/>
        <c:auto val="1"/>
        <c:lblAlgn val="ctr"/>
        <c:lblOffset val="100"/>
        <c:noMultiLvlLbl val="0"/>
      </c:catAx>
      <c:valAx>
        <c:axId val="41173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4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4-6'!$A$1:$H$1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4-6'!$A$11:$H$11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10-406A-B4EB-AB93D781E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219968"/>
        <c:axId val="41221504"/>
      </c:barChart>
      <c:catAx>
        <c:axId val="4121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21504"/>
        <c:crosses val="autoZero"/>
        <c:auto val="1"/>
        <c:lblAlgn val="ctr"/>
        <c:lblOffset val="100"/>
        <c:noMultiLvlLbl val="0"/>
      </c:catAx>
      <c:valAx>
        <c:axId val="41221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13379444833786"/>
          <c:y val="2.9431438127090301E-2"/>
          <c:w val="0.69651099530268168"/>
          <c:h val="0.8795137597766834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4-6'!$A$1:$H$1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4-6'!$A$17:$H$17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47-4463-9F12-EE5492FE0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272064"/>
        <c:axId val="41273600"/>
      </c:barChart>
      <c:catAx>
        <c:axId val="4127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3600"/>
        <c:crosses val="autoZero"/>
        <c:auto val="1"/>
        <c:lblAlgn val="ctr"/>
        <c:lblOffset val="100"/>
        <c:noMultiLvlLbl val="0"/>
      </c:catAx>
      <c:valAx>
        <c:axId val="41273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7  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7  '!$A$3:$H$3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C-4055-AB9B-DD76D4726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35840"/>
        <c:axId val="41637376"/>
      </c:barChart>
      <c:catAx>
        <c:axId val="41635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37376"/>
        <c:crosses val="autoZero"/>
        <c:auto val="1"/>
        <c:lblAlgn val="ctr"/>
        <c:lblOffset val="100"/>
        <c:noMultiLvlLbl val="0"/>
      </c:catAx>
      <c:valAx>
        <c:axId val="41637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3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8 and 9'!$A$1:$H$1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8 and 9'!$A$2:$H$2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8-48EC-8125-A16C34649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50816"/>
        <c:axId val="41673088"/>
      </c:barChart>
      <c:catAx>
        <c:axId val="4165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73088"/>
        <c:crosses val="autoZero"/>
        <c:auto val="1"/>
        <c:lblAlgn val="ctr"/>
        <c:lblOffset val="100"/>
        <c:noMultiLvlLbl val="0"/>
      </c:catAx>
      <c:valAx>
        <c:axId val="4167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5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8 and 9'!$A$1:$H$1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8 and 9'!$A$3:$H$3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F-44D7-A9D7-58BCE82D5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27488"/>
        <c:axId val="41729024"/>
      </c:barChart>
      <c:catAx>
        <c:axId val="4172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29024"/>
        <c:crosses val="autoZero"/>
        <c:auto val="1"/>
        <c:lblAlgn val="ctr"/>
        <c:lblOffset val="100"/>
        <c:noMultiLvlLbl val="0"/>
      </c:catAx>
      <c:valAx>
        <c:axId val="41729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2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Sheet3!$C$1</c:f>
              <c:strCache>
                <c:ptCount val="1"/>
                <c:pt idx="0">
                  <c:v>mean entries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F740682-98FE-45E1-85A3-ACD59C0A69F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CB7-4D91-9405-92E7A7A4EA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DE3D4AC-8228-4D32-9CEE-CB1876C221AB}" type="CELLRANGE">
                      <a:rPr lang="en-GB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CB7-4D91-9405-92E7A7A4EA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193F485-7064-4BCA-BB22-91A705AF7650}" type="CELLRANGE">
                      <a:rPr lang="en-GB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CB7-4D91-9405-92E7A7A4EAC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AD74A69-F2AD-4FBA-9F91-4CDFED7A22EE}" type="CELLRANGE">
                      <a:rPr lang="en-GB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CB7-4D91-9405-92E7A7A4EAC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9169D67-44E0-4C0B-A119-5C5158AAFBBE}" type="CELLRANGE">
                      <a:rPr lang="en-GB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BCB7-4D91-9405-92E7A7A4EAC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ADDA960-BBEB-46CF-A7BF-C96C4A617C16}" type="CELLRANGE">
                      <a:rPr lang="en-GB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CB7-4D91-9405-92E7A7A4E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Sheet3!$A$2:$A$7</c:f>
              <c:strCache>
                <c:ptCount val="6"/>
                <c:pt idx="0">
                  <c:v>Age 18-20</c:v>
                </c:pt>
                <c:pt idx="1">
                  <c:v>Age 21-29</c:v>
                </c:pt>
                <c:pt idx="2">
                  <c:v>Age 30-39</c:v>
                </c:pt>
                <c:pt idx="3">
                  <c:v>Age 40-49</c:v>
                </c:pt>
                <c:pt idx="4">
                  <c:v>Age 50-59</c:v>
                </c:pt>
                <c:pt idx="5">
                  <c:v>Age 60+</c:v>
                </c:pt>
              </c:strCache>
            </c:strRef>
          </c:cat>
          <c:val>
            <c:numRef>
              <c:f>Sheet3!$C$2:$C$7</c:f>
              <c:numCache>
                <c:formatCode>General</c:formatCode>
                <c:ptCount val="6"/>
                <c:pt idx="0">
                  <c:v>52</c:v>
                </c:pt>
                <c:pt idx="1">
                  <c:v>63</c:v>
                </c:pt>
                <c:pt idx="2">
                  <c:v>175</c:v>
                </c:pt>
                <c:pt idx="3">
                  <c:v>211</c:v>
                </c:pt>
                <c:pt idx="4">
                  <c:v>277</c:v>
                </c:pt>
                <c:pt idx="5">
                  <c:v>315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Sheet3!$B$2:$B$7</c15:f>
                <c15:dlblRangeCache>
                  <c:ptCount val="6"/>
                  <c:pt idx="0">
                    <c:v>n=2</c:v>
                  </c:pt>
                  <c:pt idx="1">
                    <c:v>n=35</c:v>
                  </c:pt>
                  <c:pt idx="2">
                    <c:v>n=23</c:v>
                  </c:pt>
                  <c:pt idx="3">
                    <c:v>n=21</c:v>
                  </c:pt>
                  <c:pt idx="4">
                    <c:v>n=7</c:v>
                  </c:pt>
                  <c:pt idx="5">
                    <c:v>n=12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BCB7-4D91-9405-92E7A7A4EA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685324496"/>
        <c:axId val="685323512"/>
      </c:barChart>
      <c:catAx>
        <c:axId val="68532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323512"/>
        <c:crosses val="autoZero"/>
        <c:auto val="1"/>
        <c:lblAlgn val="ctr"/>
        <c:lblOffset val="100"/>
        <c:noMultiLvlLbl val="0"/>
      </c:catAx>
      <c:valAx>
        <c:axId val="68532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32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30380577427821"/>
          <c:y val="6.1503067969346639E-2"/>
          <c:w val="0.69776574803149605"/>
          <c:h val="0.817208648250072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'Profile 10'!$A$1:$H$1</c:f>
              <c:strCache>
                <c:ptCount val="8"/>
                <c:pt idx="0">
                  <c:v>Onscreen note boxes</c:v>
                </c:pt>
                <c:pt idx="1">
                  <c:v>pen/paper</c:v>
                </c:pt>
                <c:pt idx="2">
                  <c:v>Word processor</c:v>
                </c:pt>
                <c:pt idx="3">
                  <c:v>print out write on</c:v>
                </c:pt>
                <c:pt idx="4">
                  <c:v>e-annotate on pdf</c:v>
                </c:pt>
                <c:pt idx="5">
                  <c:v>audio recordings</c:v>
                </c:pt>
                <c:pt idx="6">
                  <c:v>special software</c:v>
                </c:pt>
                <c:pt idx="7">
                  <c:v>other </c:v>
                </c:pt>
              </c:strCache>
            </c:strRef>
          </c:cat>
          <c:val>
            <c:numRef>
              <c:f>'Profile 10'!$A$2:$H$2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B-4326-BEC2-5270E9294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775488"/>
        <c:axId val="41777024"/>
      </c:barChart>
      <c:catAx>
        <c:axId val="4177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7024"/>
        <c:crosses val="autoZero"/>
        <c:auto val="1"/>
        <c:lblAlgn val="ctr"/>
        <c:lblOffset val="100"/>
        <c:noMultiLvlLbl val="0"/>
      </c:catAx>
      <c:valAx>
        <c:axId val="4177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7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881123505352803E-2"/>
          <c:y val="9.7819457929358811E-2"/>
          <c:w val="0.9020831146106737"/>
          <c:h val="0.603249011711848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users 3-9/w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9"/>
                <c:pt idx="0">
                  <c:v>no notes</c:v>
                </c:pt>
                <c:pt idx="1">
                  <c:v>Note -boxes</c:v>
                </c:pt>
                <c:pt idx="2">
                  <c:v>Pen and paper</c:v>
                </c:pt>
                <c:pt idx="3">
                  <c:v>Word processor</c:v>
                </c:pt>
                <c:pt idx="4">
                  <c:v>Writing on printouts</c:v>
                </c:pt>
                <c:pt idx="5">
                  <c:v>Annotating pdfs</c:v>
                </c:pt>
                <c:pt idx="6">
                  <c:v>Audio recordings</c:v>
                </c:pt>
                <c:pt idx="7">
                  <c:v>Specialised software</c:v>
                </c:pt>
                <c:pt idx="8">
                  <c:v>Other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BF-4084-9BB1-0133E3F2B1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users &gt;10/w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9"/>
                <c:pt idx="0">
                  <c:v>no notes</c:v>
                </c:pt>
                <c:pt idx="1">
                  <c:v>Note -boxes</c:v>
                </c:pt>
                <c:pt idx="2">
                  <c:v>Pen and paper</c:v>
                </c:pt>
                <c:pt idx="3">
                  <c:v>Word processor</c:v>
                </c:pt>
                <c:pt idx="4">
                  <c:v>Writing on printouts</c:v>
                </c:pt>
                <c:pt idx="5">
                  <c:v>Annotating pdfs</c:v>
                </c:pt>
                <c:pt idx="6">
                  <c:v>Audio recordings</c:v>
                </c:pt>
                <c:pt idx="7">
                  <c:v>Specialised software</c:v>
                </c:pt>
                <c:pt idx="8">
                  <c:v>Other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1">
                  <c:v>4</c:v>
                </c:pt>
                <c:pt idx="2">
                  <c:v>17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BF-4084-9BB1-0133E3F2B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286656"/>
        <c:axId val="81932672"/>
      </c:barChart>
      <c:catAx>
        <c:axId val="812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32672"/>
        <c:crosses val="autoZero"/>
        <c:auto val="1"/>
        <c:lblAlgn val="ctr"/>
        <c:lblOffset val="100"/>
        <c:noMultiLvlLbl val="0"/>
      </c:catAx>
      <c:valAx>
        <c:axId val="819326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8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785786587228028"/>
          <c:y val="0.14737129586089215"/>
          <c:w val="0.31977335970863552"/>
          <c:h val="0.25156872126475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Sheet2!$A$5</c:f>
              <c:strCache>
                <c:ptCount val="1"/>
                <c:pt idx="0">
                  <c:v>Mean module outcome,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Sheet2!$B$1:$F$2</c:f>
              <c:strCache>
                <c:ptCount val="5"/>
                <c:pt idx="0">
                  <c:v>None</c:v>
                </c:pt>
                <c:pt idx="1">
                  <c:v>Some blended learning*</c:v>
                </c:pt>
                <c:pt idx="2">
                  <c:v>1 module</c:v>
                </c:pt>
                <c:pt idx="3">
                  <c:v>2 or more modules</c:v>
                </c:pt>
                <c:pt idx="4">
                  <c:v>Value for all surveyed</c:v>
                </c:pt>
              </c:strCache>
            </c:strRef>
          </c:cat>
          <c:val>
            <c:numRef>
              <c:f>Sheet2!$B$5:$F$5</c:f>
              <c:numCache>
                <c:formatCode>General</c:formatCode>
                <c:ptCount val="5"/>
                <c:pt idx="0">
                  <c:v>74</c:v>
                </c:pt>
                <c:pt idx="1">
                  <c:v>55</c:v>
                </c:pt>
                <c:pt idx="2">
                  <c:v>70</c:v>
                </c:pt>
                <c:pt idx="3">
                  <c:v>63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6-4845-93BB-5D03510E8ADF}"/>
            </c:ext>
          </c:extLst>
        </c:ser>
        <c:ser>
          <c:idx val="3"/>
          <c:order val="1"/>
          <c:tx>
            <c:strRef>
              <c:f>Sheet2!$A$6</c:f>
              <c:strCache>
                <c:ptCount val="1"/>
                <c:pt idx="0">
                  <c:v>Mean number of entries using tool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Sheet2!$B$1:$F$2</c:f>
              <c:strCache>
                <c:ptCount val="5"/>
                <c:pt idx="0">
                  <c:v>None</c:v>
                </c:pt>
                <c:pt idx="1">
                  <c:v>Some blended learning*</c:v>
                </c:pt>
                <c:pt idx="2">
                  <c:v>1 module</c:v>
                </c:pt>
                <c:pt idx="3">
                  <c:v>2 or more modules</c:v>
                </c:pt>
                <c:pt idx="4">
                  <c:v>Value for all surveyed</c:v>
                </c:pt>
              </c:strCache>
            </c:strRef>
          </c:cat>
          <c:val>
            <c:numRef>
              <c:f>Sheet2!$B$6:$F$6</c:f>
              <c:numCache>
                <c:formatCode>General</c:formatCode>
                <c:ptCount val="5"/>
                <c:pt idx="0">
                  <c:v>262</c:v>
                </c:pt>
                <c:pt idx="1">
                  <c:v>102</c:v>
                </c:pt>
                <c:pt idx="2">
                  <c:v>235</c:v>
                </c:pt>
                <c:pt idx="3">
                  <c:v>173</c:v>
                </c:pt>
                <c:pt idx="4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86-4845-93BB-5D03510E8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399808"/>
        <c:axId val="43295872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Sheet2!$A$4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Sheet2!$B$1:$F$2</c15:sqref>
                        </c15:formulaRef>
                      </c:ext>
                    </c:extLst>
                    <c:strCache>
                      <c:ptCount val="5"/>
                      <c:pt idx="0">
                        <c:v>None</c:v>
                      </c:pt>
                      <c:pt idx="1">
                        <c:v>Some blended learning*</c:v>
                      </c:pt>
                      <c:pt idx="2">
                        <c:v>1 module</c:v>
                      </c:pt>
                      <c:pt idx="3">
                        <c:v>2 or more modules</c:v>
                      </c:pt>
                      <c:pt idx="4">
                        <c:v>Value for all surveyed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Sheet2!$B$4:$F$4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A86-4845-93BB-5D03510E8ADF}"/>
                  </c:ext>
                </c:extLst>
              </c15:ser>
            </c15:filteredBarSeries>
          </c:ext>
        </c:extLst>
      </c:barChart>
      <c:catAx>
        <c:axId val="4339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95872"/>
        <c:crosses val="autoZero"/>
        <c:auto val="1"/>
        <c:lblAlgn val="ctr"/>
        <c:lblOffset val="100"/>
        <c:noMultiLvlLbl val="0"/>
      </c:catAx>
      <c:valAx>
        <c:axId val="43295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baseline="0" dirty="0"/>
              <a:t>CRED markers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ESSAY Total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Sheet1!$M$2:$M$41</c:f>
              <c:numCache>
                <c:formatCode>0</c:formatCode>
                <c:ptCount val="40"/>
                <c:pt idx="0">
                  <c:v>94.083333333333329</c:v>
                </c:pt>
                <c:pt idx="1">
                  <c:v>91.916666666666671</c:v>
                </c:pt>
                <c:pt idx="2">
                  <c:v>88.416666666666671</c:v>
                </c:pt>
                <c:pt idx="3">
                  <c:v>85.666666666666657</c:v>
                </c:pt>
                <c:pt idx="4">
                  <c:v>84.833333333333329</c:v>
                </c:pt>
                <c:pt idx="6">
                  <c:v>83.166666666666671</c:v>
                </c:pt>
                <c:pt idx="7">
                  <c:v>83.083333333333343</c:v>
                </c:pt>
                <c:pt idx="8">
                  <c:v>81.583333333333329</c:v>
                </c:pt>
                <c:pt idx="10">
                  <c:v>80.916666666666657</c:v>
                </c:pt>
                <c:pt idx="11">
                  <c:v>78.416666666666657</c:v>
                </c:pt>
                <c:pt idx="12">
                  <c:v>78.166666666666657</c:v>
                </c:pt>
                <c:pt idx="13">
                  <c:v>75.25</c:v>
                </c:pt>
                <c:pt idx="14">
                  <c:v>75</c:v>
                </c:pt>
                <c:pt idx="15">
                  <c:v>72.75</c:v>
                </c:pt>
                <c:pt idx="16">
                  <c:v>71.75</c:v>
                </c:pt>
                <c:pt idx="17">
                  <c:v>68.25</c:v>
                </c:pt>
                <c:pt idx="18">
                  <c:v>66.75</c:v>
                </c:pt>
                <c:pt idx="19">
                  <c:v>66.583333333333329</c:v>
                </c:pt>
                <c:pt idx="20">
                  <c:v>64.416666666666671</c:v>
                </c:pt>
                <c:pt idx="21">
                  <c:v>64.25</c:v>
                </c:pt>
                <c:pt idx="22">
                  <c:v>62.666666666666671</c:v>
                </c:pt>
                <c:pt idx="23">
                  <c:v>59.916666666666671</c:v>
                </c:pt>
                <c:pt idx="24">
                  <c:v>53.583333333333336</c:v>
                </c:pt>
                <c:pt idx="25">
                  <c:v>51.833333333333336</c:v>
                </c:pt>
                <c:pt idx="26">
                  <c:v>51.75</c:v>
                </c:pt>
                <c:pt idx="27">
                  <c:v>51.75</c:v>
                </c:pt>
                <c:pt idx="28">
                  <c:v>51.083333333333329</c:v>
                </c:pt>
                <c:pt idx="29">
                  <c:v>50.083333333333329</c:v>
                </c:pt>
                <c:pt idx="30">
                  <c:v>48.916666666666664</c:v>
                </c:pt>
                <c:pt idx="31">
                  <c:v>47.583333333333336</c:v>
                </c:pt>
                <c:pt idx="32">
                  <c:v>46.583333333333336</c:v>
                </c:pt>
                <c:pt idx="33">
                  <c:v>45.166666666666671</c:v>
                </c:pt>
                <c:pt idx="35">
                  <c:v>43.333333333333336</c:v>
                </c:pt>
                <c:pt idx="36">
                  <c:v>41.583333333333329</c:v>
                </c:pt>
                <c:pt idx="37">
                  <c:v>35.75</c:v>
                </c:pt>
                <c:pt idx="38">
                  <c:v>35.166666666666664</c:v>
                </c:pt>
                <c:pt idx="39">
                  <c:v>33.25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75-48E0-BAD4-5EB82AC87168}"/>
            </c:ext>
          </c:extLst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Cred markers &gt;3 week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Sheet1!$N$2:$N$41</c:f>
              <c:numCache>
                <c:formatCode>General</c:formatCode>
                <c:ptCount val="40"/>
                <c:pt idx="5" formatCode="0">
                  <c:v>84.75</c:v>
                </c:pt>
                <c:pt idx="9" formatCode="0">
                  <c:v>81.5</c:v>
                </c:pt>
                <c:pt idx="34" formatCode="0">
                  <c:v>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75-48E0-BAD4-5EB82AC87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82080"/>
        <c:axId val="44383616"/>
      </c:barChart>
      <c:catAx>
        <c:axId val="44382080"/>
        <c:scaling>
          <c:orientation val="minMax"/>
        </c:scaling>
        <c:delete val="1"/>
        <c:axPos val="b"/>
        <c:majorTickMark val="none"/>
        <c:minorTickMark val="none"/>
        <c:tickLblPos val="nextTo"/>
        <c:crossAx val="44383616"/>
        <c:crosses val="autoZero"/>
        <c:auto val="1"/>
        <c:lblAlgn val="ctr"/>
        <c:lblOffset val="100"/>
        <c:noMultiLvlLbl val="0"/>
      </c:catAx>
      <c:valAx>
        <c:axId val="4438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8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err="1"/>
              <a:t>Notebox</a:t>
            </a:r>
            <a:r>
              <a:rPr lang="en-GB" b="1" dirty="0"/>
              <a:t> users</a:t>
            </a:r>
          </a:p>
        </c:rich>
      </c:tx>
      <c:layout>
        <c:manualLayout>
          <c:xMode val="edge"/>
          <c:yMode val="edge"/>
          <c:x val="0.20651717171717168"/>
          <c:y val="1.451367521367521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'intense tool use'!$K$1</c:f>
              <c:strCache>
                <c:ptCount val="1"/>
                <c:pt idx="0">
                  <c:v>ESSAY Total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'intense tool use'!$K$2:$K$46</c:f>
              <c:numCache>
                <c:formatCode>0</c:formatCode>
                <c:ptCount val="45"/>
                <c:pt idx="0">
                  <c:v>94.083333333333329</c:v>
                </c:pt>
                <c:pt idx="1">
                  <c:v>91.916666666666671</c:v>
                </c:pt>
                <c:pt idx="2">
                  <c:v>88.416666666666671</c:v>
                </c:pt>
                <c:pt idx="5">
                  <c:v>84.833333333333329</c:v>
                </c:pt>
                <c:pt idx="7">
                  <c:v>83.166666666666671</c:v>
                </c:pt>
                <c:pt idx="8">
                  <c:v>83.083333333333343</c:v>
                </c:pt>
                <c:pt idx="9">
                  <c:v>81.583333333333329</c:v>
                </c:pt>
                <c:pt idx="10">
                  <c:v>81.5</c:v>
                </c:pt>
                <c:pt idx="11">
                  <c:v>80.916666666666657</c:v>
                </c:pt>
                <c:pt idx="12">
                  <c:v>78.416666666666657</c:v>
                </c:pt>
                <c:pt idx="13">
                  <c:v>78.166666666666657</c:v>
                </c:pt>
                <c:pt idx="14">
                  <c:v>75.25</c:v>
                </c:pt>
                <c:pt idx="15">
                  <c:v>75</c:v>
                </c:pt>
                <c:pt idx="16">
                  <c:v>72.75</c:v>
                </c:pt>
                <c:pt idx="17">
                  <c:v>71.75</c:v>
                </c:pt>
                <c:pt idx="19">
                  <c:v>66.75</c:v>
                </c:pt>
                <c:pt idx="20">
                  <c:v>66.583333333333329</c:v>
                </c:pt>
                <c:pt idx="21">
                  <c:v>64.416666666666671</c:v>
                </c:pt>
                <c:pt idx="22">
                  <c:v>64.25</c:v>
                </c:pt>
                <c:pt idx="23">
                  <c:v>62.666666666666671</c:v>
                </c:pt>
                <c:pt idx="24">
                  <c:v>59.916666666666671</c:v>
                </c:pt>
                <c:pt idx="25">
                  <c:v>57.666666666666664</c:v>
                </c:pt>
                <c:pt idx="26">
                  <c:v>53.583333333333336</c:v>
                </c:pt>
                <c:pt idx="27">
                  <c:v>51.916666666666671</c:v>
                </c:pt>
                <c:pt idx="28">
                  <c:v>51.833333333333336</c:v>
                </c:pt>
                <c:pt idx="29">
                  <c:v>51.75</c:v>
                </c:pt>
                <c:pt idx="30">
                  <c:v>51.75</c:v>
                </c:pt>
                <c:pt idx="31">
                  <c:v>51.083333333333329</c:v>
                </c:pt>
                <c:pt idx="32">
                  <c:v>50.083333333333329</c:v>
                </c:pt>
                <c:pt idx="33">
                  <c:v>49.833333333333336</c:v>
                </c:pt>
                <c:pt idx="34">
                  <c:v>48.916666666666664</c:v>
                </c:pt>
                <c:pt idx="35">
                  <c:v>47.583333333333336</c:v>
                </c:pt>
                <c:pt idx="36">
                  <c:v>46.583333333333336</c:v>
                </c:pt>
                <c:pt idx="37">
                  <c:v>45.166666666666671</c:v>
                </c:pt>
                <c:pt idx="38">
                  <c:v>44.75</c:v>
                </c:pt>
                <c:pt idx="39">
                  <c:v>43.5</c:v>
                </c:pt>
                <c:pt idx="40">
                  <c:v>43.333333333333336</c:v>
                </c:pt>
                <c:pt idx="41">
                  <c:v>41.583333333333329</c:v>
                </c:pt>
                <c:pt idx="42">
                  <c:v>35.75</c:v>
                </c:pt>
                <c:pt idx="43">
                  <c:v>35.166666666666664</c:v>
                </c:pt>
                <c:pt idx="44">
                  <c:v>33.25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5-4B5D-9DD3-685175714E26}"/>
            </c:ext>
          </c:extLst>
        </c:ser>
        <c:ser>
          <c:idx val="1"/>
          <c:order val="1"/>
          <c:tx>
            <c:strRef>
              <c:f>'intense tool use'!$L$1</c:f>
              <c:strCache>
                <c:ptCount val="1"/>
                <c:pt idx="0">
                  <c:v>tool &gt;10/wk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'intense tool use'!$L$2:$L$46</c:f>
              <c:numCache>
                <c:formatCode>General</c:formatCode>
                <c:ptCount val="45"/>
                <c:pt idx="3" formatCode="0">
                  <c:v>85.666666666666657</c:v>
                </c:pt>
                <c:pt idx="4" formatCode="0">
                  <c:v>85.083333333333329</c:v>
                </c:pt>
                <c:pt idx="6" formatCode="0">
                  <c:v>84.75</c:v>
                </c:pt>
                <c:pt idx="18" formatCode="0">
                  <c:v>68.25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5-4B5D-9DD3-685175714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348864"/>
        <c:axId val="147351040"/>
      </c:barChart>
      <c:catAx>
        <c:axId val="147348864"/>
        <c:scaling>
          <c:orientation val="minMax"/>
        </c:scaling>
        <c:delete val="1"/>
        <c:axPos val="b"/>
        <c:majorTickMark val="none"/>
        <c:minorTickMark val="none"/>
        <c:tickLblPos val="nextTo"/>
        <c:crossAx val="147351040"/>
        <c:crosses val="autoZero"/>
        <c:auto val="1"/>
        <c:lblAlgn val="ctr"/>
        <c:lblOffset val="100"/>
        <c:noMultiLvlLbl val="0"/>
      </c:catAx>
      <c:valAx>
        <c:axId val="14735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4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Pen</a:t>
            </a:r>
            <a:r>
              <a:rPr lang="en-GB" b="1" baseline="0" dirty="0"/>
              <a:t> and paper</a:t>
            </a:r>
            <a:endParaRPr lang="en-GB" b="1" dirty="0"/>
          </a:p>
        </c:rich>
      </c:tx>
      <c:layout>
        <c:manualLayout>
          <c:xMode val="edge"/>
          <c:yMode val="edge"/>
          <c:x val="0.1540755708968516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'intense pen use'!$K$1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'intense pen use'!$K$2:$K$46</c:f>
              <c:numCache>
                <c:formatCode>0</c:formatCode>
                <c:ptCount val="45"/>
                <c:pt idx="0">
                  <c:v>94.083333333333329</c:v>
                </c:pt>
                <c:pt idx="1">
                  <c:v>91.916666666666671</c:v>
                </c:pt>
                <c:pt idx="2">
                  <c:v>88.416666666666671</c:v>
                </c:pt>
                <c:pt idx="3">
                  <c:v>85.666666666666657</c:v>
                </c:pt>
                <c:pt idx="4">
                  <c:v>85.083333333333329</c:v>
                </c:pt>
                <c:pt idx="5">
                  <c:v>84.833333333333329</c:v>
                </c:pt>
                <c:pt idx="8">
                  <c:v>83.083333333333343</c:v>
                </c:pt>
                <c:pt idx="10">
                  <c:v>81.5</c:v>
                </c:pt>
                <c:pt idx="13">
                  <c:v>78.166666666666657</c:v>
                </c:pt>
                <c:pt idx="14">
                  <c:v>75.25</c:v>
                </c:pt>
                <c:pt idx="15">
                  <c:v>75</c:v>
                </c:pt>
                <c:pt idx="17">
                  <c:v>71.75</c:v>
                </c:pt>
                <c:pt idx="18">
                  <c:v>68.25</c:v>
                </c:pt>
                <c:pt idx="19">
                  <c:v>66.75</c:v>
                </c:pt>
                <c:pt idx="23">
                  <c:v>62.666666666666671</c:v>
                </c:pt>
                <c:pt idx="26">
                  <c:v>53.583333333333336</c:v>
                </c:pt>
                <c:pt idx="27">
                  <c:v>51.916666666666671</c:v>
                </c:pt>
                <c:pt idx="29">
                  <c:v>51.75</c:v>
                </c:pt>
                <c:pt idx="30">
                  <c:v>51.75</c:v>
                </c:pt>
                <c:pt idx="31">
                  <c:v>51.083333333333329</c:v>
                </c:pt>
                <c:pt idx="32">
                  <c:v>50.083333333333329</c:v>
                </c:pt>
                <c:pt idx="33">
                  <c:v>49.833333333333336</c:v>
                </c:pt>
                <c:pt idx="34">
                  <c:v>48.916666666666664</c:v>
                </c:pt>
                <c:pt idx="36">
                  <c:v>46.583333333333336</c:v>
                </c:pt>
                <c:pt idx="37">
                  <c:v>45.166666666666671</c:v>
                </c:pt>
                <c:pt idx="39">
                  <c:v>43.5</c:v>
                </c:pt>
                <c:pt idx="40">
                  <c:v>43.333333333333336</c:v>
                </c:pt>
                <c:pt idx="41">
                  <c:v>41.583333333333329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6-4E06-9EB6-7198379653DA}"/>
            </c:ext>
          </c:extLst>
        </c:ser>
        <c:ser>
          <c:idx val="1"/>
          <c:order val="1"/>
          <c:tx>
            <c:strRef>
              <c:f>'intense pen use'!$L$1</c:f>
              <c:strCache>
                <c:ptCount val="1"/>
                <c:pt idx="0">
                  <c:v>pen &gt;10/wk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'intense pen use'!$L$2:$L$46</c:f>
              <c:numCache>
                <c:formatCode>General</c:formatCode>
                <c:ptCount val="45"/>
                <c:pt idx="6" formatCode="0">
                  <c:v>85</c:v>
                </c:pt>
                <c:pt idx="7" formatCode="0">
                  <c:v>83.166666666666671</c:v>
                </c:pt>
                <c:pt idx="9" formatCode="0">
                  <c:v>82</c:v>
                </c:pt>
                <c:pt idx="11" formatCode="0">
                  <c:v>80.916666666666657</c:v>
                </c:pt>
                <c:pt idx="12" formatCode="0">
                  <c:v>78.416666666666657</c:v>
                </c:pt>
                <c:pt idx="16" formatCode="0">
                  <c:v>72.75</c:v>
                </c:pt>
                <c:pt idx="20" formatCode="0">
                  <c:v>66.583333333333329</c:v>
                </c:pt>
                <c:pt idx="21" formatCode="0">
                  <c:v>64.416666666666671</c:v>
                </c:pt>
                <c:pt idx="22" formatCode="0">
                  <c:v>64.25</c:v>
                </c:pt>
                <c:pt idx="24" formatCode="0">
                  <c:v>59.916666666666671</c:v>
                </c:pt>
                <c:pt idx="25" formatCode="0">
                  <c:v>57.666666666666664</c:v>
                </c:pt>
                <c:pt idx="28" formatCode="0">
                  <c:v>51.833333333333336</c:v>
                </c:pt>
                <c:pt idx="35" formatCode="0">
                  <c:v>47.583333333333336</c:v>
                </c:pt>
                <c:pt idx="38" formatCode="0">
                  <c:v>44.75</c:v>
                </c:pt>
                <c:pt idx="42" formatCode="0">
                  <c:v>35.75</c:v>
                </c:pt>
                <c:pt idx="43" formatCode="0">
                  <c:v>35.166666666666664</c:v>
                </c:pt>
                <c:pt idx="44" formatCode="0">
                  <c:v>33.25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6-4E06-9EB6-719837965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550208"/>
        <c:axId val="43551744"/>
      </c:barChart>
      <c:catAx>
        <c:axId val="43550208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1744"/>
        <c:crosses val="autoZero"/>
        <c:auto val="1"/>
        <c:lblAlgn val="ctr"/>
        <c:lblOffset val="100"/>
        <c:noMultiLvlLbl val="0"/>
      </c:catAx>
      <c:valAx>
        <c:axId val="4355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5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Word processors</a:t>
            </a:r>
          </a:p>
        </c:rich>
      </c:tx>
      <c:layout>
        <c:manualLayout>
          <c:xMode val="edge"/>
          <c:yMode val="edge"/>
          <c:x val="9.8009262102767558E-2"/>
          <c:y val="2.314823491765996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'intense MS word'!$K$1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'intense MS word'!$K$2:$K$46</c:f>
              <c:numCache>
                <c:formatCode>0</c:formatCode>
                <c:ptCount val="45"/>
                <c:pt idx="0">
                  <c:v>94.083333333333329</c:v>
                </c:pt>
                <c:pt idx="1">
                  <c:v>91.916666666666671</c:v>
                </c:pt>
                <c:pt idx="2">
                  <c:v>88.416666666666671</c:v>
                </c:pt>
                <c:pt idx="3">
                  <c:v>85.666666666666657</c:v>
                </c:pt>
                <c:pt idx="4">
                  <c:v>85.083333333333329</c:v>
                </c:pt>
                <c:pt idx="6">
                  <c:v>84.75</c:v>
                </c:pt>
                <c:pt idx="7">
                  <c:v>83.166666666666671</c:v>
                </c:pt>
                <c:pt idx="8">
                  <c:v>83.083333333333343</c:v>
                </c:pt>
                <c:pt idx="9">
                  <c:v>81.583333333333329</c:v>
                </c:pt>
                <c:pt idx="10">
                  <c:v>81.5</c:v>
                </c:pt>
                <c:pt idx="11">
                  <c:v>80.916666666666657</c:v>
                </c:pt>
                <c:pt idx="12">
                  <c:v>78.416666666666657</c:v>
                </c:pt>
                <c:pt idx="13">
                  <c:v>78.166666666666657</c:v>
                </c:pt>
                <c:pt idx="14">
                  <c:v>75.25</c:v>
                </c:pt>
                <c:pt idx="15">
                  <c:v>75</c:v>
                </c:pt>
                <c:pt idx="16">
                  <c:v>72.75</c:v>
                </c:pt>
                <c:pt idx="17">
                  <c:v>71.75</c:v>
                </c:pt>
                <c:pt idx="18">
                  <c:v>68.25</c:v>
                </c:pt>
                <c:pt idx="19">
                  <c:v>66.75</c:v>
                </c:pt>
                <c:pt idx="20">
                  <c:v>66.583333333333329</c:v>
                </c:pt>
                <c:pt idx="21">
                  <c:v>64.416666666666671</c:v>
                </c:pt>
                <c:pt idx="22">
                  <c:v>64.25</c:v>
                </c:pt>
                <c:pt idx="23">
                  <c:v>62.666666666666671</c:v>
                </c:pt>
                <c:pt idx="24">
                  <c:v>59.916666666666671</c:v>
                </c:pt>
                <c:pt idx="25">
                  <c:v>57.666666666666664</c:v>
                </c:pt>
                <c:pt idx="26">
                  <c:v>53.583333333333336</c:v>
                </c:pt>
                <c:pt idx="27">
                  <c:v>51.916666666666671</c:v>
                </c:pt>
                <c:pt idx="28">
                  <c:v>51.833333333333336</c:v>
                </c:pt>
                <c:pt idx="29">
                  <c:v>51.75</c:v>
                </c:pt>
                <c:pt idx="30">
                  <c:v>51.75</c:v>
                </c:pt>
                <c:pt idx="31">
                  <c:v>51.083333333333329</c:v>
                </c:pt>
                <c:pt idx="32">
                  <c:v>50.083333333333329</c:v>
                </c:pt>
                <c:pt idx="33">
                  <c:v>49.833333333333336</c:v>
                </c:pt>
                <c:pt idx="34">
                  <c:v>48.916666666666664</c:v>
                </c:pt>
                <c:pt idx="37">
                  <c:v>45.166666666666671</c:v>
                </c:pt>
                <c:pt idx="38">
                  <c:v>44.75</c:v>
                </c:pt>
                <c:pt idx="39">
                  <c:v>43.5</c:v>
                </c:pt>
                <c:pt idx="40">
                  <c:v>43.333333333333336</c:v>
                </c:pt>
                <c:pt idx="41">
                  <c:v>41.583333333333329</c:v>
                </c:pt>
                <c:pt idx="43">
                  <c:v>35.166666666666664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20-4F25-8C2D-0C1B7F2EF432}"/>
            </c:ext>
          </c:extLst>
        </c:ser>
        <c:ser>
          <c:idx val="1"/>
          <c:order val="1"/>
          <c:tx>
            <c:strRef>
              <c:f>'intense MS word'!$L$1</c:f>
              <c:strCache>
                <c:ptCount val="1"/>
                <c:pt idx="0">
                  <c:v>intense Word processor users &gt;10/wk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'intense MS word'!$L$2:$L$46</c:f>
              <c:numCache>
                <c:formatCode>General</c:formatCode>
                <c:ptCount val="45"/>
                <c:pt idx="5" formatCode="0">
                  <c:v>84.833333333333329</c:v>
                </c:pt>
                <c:pt idx="35" formatCode="0">
                  <c:v>47.583333333333336</c:v>
                </c:pt>
                <c:pt idx="36" formatCode="0">
                  <c:v>46.583333333333336</c:v>
                </c:pt>
                <c:pt idx="42" formatCode="0">
                  <c:v>35.75</c:v>
                </c:pt>
                <c:pt idx="44" formatCode="0">
                  <c:v>33.25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20-4F25-8C2D-0C1B7F2EF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613440"/>
        <c:axId val="47614976"/>
      </c:barChart>
      <c:catAx>
        <c:axId val="47613440"/>
        <c:scaling>
          <c:orientation val="minMax"/>
        </c:scaling>
        <c:delete val="1"/>
        <c:axPos val="b"/>
        <c:majorTickMark val="none"/>
        <c:minorTickMark val="none"/>
        <c:tickLblPos val="nextTo"/>
        <c:crossAx val="47614976"/>
        <c:crosses val="autoZero"/>
        <c:auto val="1"/>
        <c:lblAlgn val="ctr"/>
        <c:lblOffset val="100"/>
        <c:noMultiLvlLbl val="0"/>
      </c:catAx>
      <c:valAx>
        <c:axId val="4761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1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Note-</a:t>
            </a:r>
            <a:r>
              <a:rPr lang="en-GB" b="1" baseline="0" dirty="0"/>
              <a:t>taking on printouts</a:t>
            </a:r>
            <a:endParaRPr lang="en-GB" b="1" dirty="0"/>
          </a:p>
        </c:rich>
      </c:tx>
      <c:layout>
        <c:manualLayout>
          <c:xMode val="edge"/>
          <c:yMode val="edge"/>
          <c:x val="7.5848737373737374E-2"/>
          <c:y val="2.713675213675213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'intense print'!$K$1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'intense print'!$K$2:$K$46</c:f>
              <c:numCache>
                <c:formatCode>0</c:formatCode>
                <c:ptCount val="45"/>
                <c:pt idx="0">
                  <c:v>94.083333333333329</c:v>
                </c:pt>
                <c:pt idx="1">
                  <c:v>91.916666666666671</c:v>
                </c:pt>
                <c:pt idx="2">
                  <c:v>88.416666666666671</c:v>
                </c:pt>
                <c:pt idx="3">
                  <c:v>85.666666666666657</c:v>
                </c:pt>
                <c:pt idx="4">
                  <c:v>85.083333333333329</c:v>
                </c:pt>
                <c:pt idx="5">
                  <c:v>84.833333333333329</c:v>
                </c:pt>
                <c:pt idx="6">
                  <c:v>84.75</c:v>
                </c:pt>
                <c:pt idx="7">
                  <c:v>83.166666666666671</c:v>
                </c:pt>
                <c:pt idx="8">
                  <c:v>83.083333333333343</c:v>
                </c:pt>
                <c:pt idx="9">
                  <c:v>81.583333333333329</c:v>
                </c:pt>
                <c:pt idx="10">
                  <c:v>81.5</c:v>
                </c:pt>
                <c:pt idx="11">
                  <c:v>80.916666666666657</c:v>
                </c:pt>
                <c:pt idx="12">
                  <c:v>78.416666666666657</c:v>
                </c:pt>
                <c:pt idx="13">
                  <c:v>78.166666666666657</c:v>
                </c:pt>
                <c:pt idx="14">
                  <c:v>75.25</c:v>
                </c:pt>
                <c:pt idx="15">
                  <c:v>75</c:v>
                </c:pt>
                <c:pt idx="17">
                  <c:v>71.75</c:v>
                </c:pt>
                <c:pt idx="18">
                  <c:v>68.25</c:v>
                </c:pt>
                <c:pt idx="19">
                  <c:v>66.75</c:v>
                </c:pt>
                <c:pt idx="20">
                  <c:v>66.583333333333329</c:v>
                </c:pt>
                <c:pt idx="21">
                  <c:v>64.416666666666671</c:v>
                </c:pt>
                <c:pt idx="22">
                  <c:v>64.25</c:v>
                </c:pt>
                <c:pt idx="23">
                  <c:v>62.666666666666671</c:v>
                </c:pt>
                <c:pt idx="24">
                  <c:v>59.916666666666671</c:v>
                </c:pt>
                <c:pt idx="25">
                  <c:v>57.666666666666664</c:v>
                </c:pt>
                <c:pt idx="26">
                  <c:v>53.583333333333336</c:v>
                </c:pt>
                <c:pt idx="27">
                  <c:v>51.916666666666671</c:v>
                </c:pt>
                <c:pt idx="28">
                  <c:v>51.833333333333336</c:v>
                </c:pt>
                <c:pt idx="29">
                  <c:v>51.75</c:v>
                </c:pt>
                <c:pt idx="31">
                  <c:v>51.083333333333329</c:v>
                </c:pt>
                <c:pt idx="32">
                  <c:v>50.083333333333329</c:v>
                </c:pt>
                <c:pt idx="33">
                  <c:v>49.833333333333336</c:v>
                </c:pt>
                <c:pt idx="34">
                  <c:v>48.916666666666664</c:v>
                </c:pt>
                <c:pt idx="35">
                  <c:v>47.583333333333336</c:v>
                </c:pt>
                <c:pt idx="36">
                  <c:v>46.583333333333336</c:v>
                </c:pt>
                <c:pt idx="37">
                  <c:v>45.166666666666671</c:v>
                </c:pt>
                <c:pt idx="39">
                  <c:v>43.5</c:v>
                </c:pt>
                <c:pt idx="40">
                  <c:v>43.333333333333336</c:v>
                </c:pt>
                <c:pt idx="41">
                  <c:v>41.583333333333329</c:v>
                </c:pt>
                <c:pt idx="43">
                  <c:v>35.166666666666664</c:v>
                </c:pt>
                <c:pt idx="44">
                  <c:v>33.25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1-43A8-BB56-D5AA37057D27}"/>
            </c:ext>
          </c:extLst>
        </c:ser>
        <c:ser>
          <c:idx val="1"/>
          <c:order val="1"/>
          <c:tx>
            <c:strRef>
              <c:f>'intense print'!$L$1</c:f>
              <c:strCache>
                <c:ptCount val="1"/>
                <c:pt idx="0">
                  <c:v>intense annotators on printouts &gt;10/wk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'intense print'!$L$2:$L$46</c:f>
              <c:numCache>
                <c:formatCode>General</c:formatCode>
                <c:ptCount val="45"/>
                <c:pt idx="16" formatCode="0">
                  <c:v>72.75</c:v>
                </c:pt>
                <c:pt idx="30" formatCode="0">
                  <c:v>51.75</c:v>
                </c:pt>
                <c:pt idx="38" formatCode="0">
                  <c:v>44.75</c:v>
                </c:pt>
                <c:pt idx="42" formatCode="0">
                  <c:v>35.75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71-43A8-BB56-D5AA37057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604416"/>
        <c:axId val="89608576"/>
      </c:barChart>
      <c:catAx>
        <c:axId val="86604416"/>
        <c:scaling>
          <c:orientation val="minMax"/>
        </c:scaling>
        <c:delete val="1"/>
        <c:axPos val="b"/>
        <c:majorTickMark val="none"/>
        <c:minorTickMark val="none"/>
        <c:tickLblPos val="nextTo"/>
        <c:crossAx val="89608576"/>
        <c:crosses val="autoZero"/>
        <c:auto val="1"/>
        <c:lblAlgn val="ctr"/>
        <c:lblOffset val="100"/>
        <c:noMultiLvlLbl val="0"/>
      </c:catAx>
      <c:valAx>
        <c:axId val="8960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0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0.56833</cdr:x>
      <cdr:y>0.38889</cdr:y>
    </cdr:from>
    <cdr:to>
      <cdr:x>0.91333</cdr:x>
      <cdr:y>0.61944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8420" y="1066794"/>
          <a:ext cx="1577340" cy="632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0.475</cdr:x>
      <cdr:y>0.26944</cdr:y>
    </cdr:from>
    <cdr:to>
      <cdr:x>0.915</cdr:x>
      <cdr:y>0.58055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71700" y="739134"/>
          <a:ext cx="2011680" cy="85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0.45667</cdr:x>
      <cdr:y>0.19722</cdr:y>
    </cdr:from>
    <cdr:to>
      <cdr:x>0.91833</cdr:x>
      <cdr:y>0.54722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87880" y="541014"/>
          <a:ext cx="2110740" cy="96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On screen boxes were quick &amp; easy to use.  Liked that they were combined at the end.  Hand writing notes helps consolidate &amp; necessary when drawing diagrams, mind maps etc.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0.43667</cdr:x>
      <cdr:y>0.35833</cdr:y>
    </cdr:from>
    <cdr:to>
      <cdr:x>0.97667</cdr:x>
      <cdr:y>0.71111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96440" y="982980"/>
          <a:ext cx="2468880" cy="967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0.47167</cdr:x>
      <cdr:y>0.36944</cdr:y>
    </cdr:from>
    <cdr:to>
      <cdr:x>1</cdr:x>
      <cdr:y>0.70278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56460" y="1013460"/>
          <a:ext cx="24155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0.45567</cdr:x>
      <cdr:y>0.27981</cdr:y>
    </cdr:from>
    <cdr:to>
      <cdr:x>1</cdr:x>
      <cdr:y>0.66075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08722" y="1328145"/>
          <a:ext cx="4430390" cy="1808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I found OneNote to be the best software .. Made it a lot easier to organise.  The note </a:t>
          </a:r>
          <a:r>
            <a:rPr lang="en-GB" sz="1600" i="0" dirty="0"/>
            <a:t>[boxes</a:t>
          </a:r>
          <a:r>
            <a:rPr lang="en-GB" sz="1600" i="0" baseline="0" dirty="0"/>
            <a:t> were]</a:t>
          </a:r>
          <a:r>
            <a:rPr lang="en-GB" sz="1600" i="0" dirty="0"/>
            <a:t> </a:t>
          </a:r>
          <a:r>
            <a:rPr lang="en-GB" sz="1600" i="1" dirty="0"/>
            <a:t>handy but led to a lot of scrolling up and down. Much easier to split the windows for browser and OneNote . I wish I'd used OneNote from the start of the module rather than switching from Evernote half way through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0.47333</cdr:x>
      <cdr:y>0.21389</cdr:y>
    </cdr:from>
    <cdr:to>
      <cdr:x>0.975</cdr:x>
      <cdr:y>0.55833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4080" y="586740"/>
          <a:ext cx="2293620" cy="944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0.455</cdr:x>
      <cdr:y>0.23333</cdr:y>
    </cdr:from>
    <cdr:to>
      <cdr:x>0.935</cdr:x>
      <cdr:y>0.61389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0260" y="640080"/>
          <a:ext cx="2194560" cy="1043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Using various note taking forms makes me engage with the material more effectively . I preferred</a:t>
          </a:r>
          <a:r>
            <a:rPr lang="en-GB" sz="1600" i="1" baseline="0" dirty="0"/>
            <a:t> p</a:t>
          </a:r>
          <a:r>
            <a:rPr lang="en-GB" sz="1600" i="1" dirty="0"/>
            <a:t>en and paper because it allowed me to come away from the computer and engage in the material differently.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</cdr:x>
      <cdr:y>0.16111</cdr:y>
    </cdr:from>
    <cdr:to>
      <cdr:x>0.97167</cdr:x>
      <cdr:y>0.69167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8840" y="441960"/>
          <a:ext cx="2293620" cy="1455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I mainly used pen and paper because the study notes was nearly always at the bottom of the </a:t>
          </a:r>
          <a:r>
            <a:rPr lang="en-GB" sz="1600" i="0" dirty="0"/>
            <a:t>[web</a:t>
          </a:r>
          <a:r>
            <a:rPr lang="en-GB" sz="1600" i="0" baseline="0" dirty="0"/>
            <a:t> page] </a:t>
          </a:r>
          <a:r>
            <a:rPr lang="en-GB" sz="1600" i="1" dirty="0"/>
            <a:t>and constantly had to keep scrolling down to write in them. It would be easier to have a study box that popped up on request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0.44552</cdr:x>
      <cdr:y>0.08763</cdr:y>
    </cdr:from>
    <cdr:to>
      <cdr:x>0.95218</cdr:x>
      <cdr:y>0.51819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26097" y="415950"/>
          <a:ext cx="4123762" cy="2043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I started with the online notes to try and adapt my studying but after 2 modules I more or less abandoned it. </a:t>
          </a:r>
          <a:r>
            <a:rPr lang="en-GB" sz="1600" dirty="0"/>
            <a:t>[I write]</a:t>
          </a:r>
          <a:r>
            <a:rPr lang="en-GB" sz="1600" baseline="0" dirty="0"/>
            <a:t> </a:t>
          </a:r>
          <a:r>
            <a:rPr lang="en-GB" sz="1600" i="1" dirty="0"/>
            <a:t>manually to help me assimilate the knowledge. Having to scroll up and down to make notes was inconvenient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0.29667</cdr:x>
      <cdr:y>0.26667</cdr:y>
    </cdr:from>
    <cdr:to>
      <cdr:x>0.95667</cdr:x>
      <cdr:y>0.58333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6360" y="731520"/>
          <a:ext cx="3017520" cy="868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Didn't like the on screen note boxes but tried them to start, changed to pen and paper as quicker and then to Microsoft word when I split the screen to have them on the same screen</a:t>
          </a:r>
          <a:r>
            <a:rPr lang="en-GB" sz="1600" dirty="0"/>
            <a:t>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0.44682</cdr:x>
      <cdr:y>0.11689</cdr:y>
    </cdr:from>
    <cdr:to>
      <cdr:x>0.97849</cdr:x>
      <cdr:y>0.46689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36714" y="554831"/>
          <a:ext cx="4327322" cy="1661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Paper notes are easier. I can revise anywhere at anytime with no need to fire up my computer. My note taking also allows instant access to what I’m looking for.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0.34065</cdr:x>
      <cdr:y>0.23611</cdr:y>
    </cdr:from>
    <cdr:to>
      <cdr:x>0.97667</cdr:x>
      <cdr:y>0.54444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72618" y="1120726"/>
          <a:ext cx="5176609" cy="1463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I have used Word Notebook before and I am able to organise my notes so that they are quicker to find.... it enabled me to highlight key points and organise the cred themes in S201.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0.33181</cdr:x>
      <cdr:y>0.12778</cdr:y>
    </cdr:from>
    <cdr:to>
      <cdr:x>1</cdr:x>
      <cdr:y>0.51111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00610" y="606524"/>
          <a:ext cx="5438502" cy="1819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Writing helps me to remember. Resorted to printing out the module material, for several reasons - holiday, death of two close friends and when [a relative] needed extra care.  Disliked on screen note taking as you could not go back to reference something easily.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0.38489</cdr:x>
      <cdr:y>0.19444</cdr:y>
    </cdr:from>
    <cdr:to>
      <cdr:x>0.95167</cdr:x>
      <cdr:y>0.46389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32657" y="922934"/>
          <a:ext cx="4613091" cy="1278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i="1" dirty="0"/>
            <a:t>Pressure of time.</a:t>
          </a:r>
          <a:r>
            <a:rPr lang="en-GB" sz="1600" i="1" baseline="0" dirty="0"/>
            <a:t> Had I not been under pressure to get a positive result, I may have used the tool more to than I did.</a:t>
          </a:r>
          <a:endParaRPr lang="en-GB" sz="1600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8531259" y="6484198"/>
            <a:ext cx="205900" cy="20580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65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624" y="6398505"/>
            <a:ext cx="353919" cy="365125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703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3584" y="0"/>
            <a:ext cx="2100415" cy="2091077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5717" y="255157"/>
            <a:ext cx="534312" cy="62388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03236" y="293043"/>
            <a:ext cx="6687665" cy="581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506957" y="1087056"/>
            <a:ext cx="6685086" cy="39517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68">
                <a:solidFill>
                  <a:schemeClr val="tx1"/>
                </a:solidFill>
              </a:defRPr>
            </a:lvl1pPr>
            <a:lvl2pPr marL="457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6956" y="1915050"/>
            <a:ext cx="8139757" cy="4373902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00504" y="892976"/>
            <a:ext cx="6329895" cy="0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27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8531259" y="6484198"/>
            <a:ext cx="205900" cy="20580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65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624" y="6398505"/>
            <a:ext cx="353919" cy="365125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703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3584" y="0"/>
            <a:ext cx="2100415" cy="2091078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5717" y="255157"/>
            <a:ext cx="534312" cy="62388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03236" y="293043"/>
            <a:ext cx="6687665" cy="581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506957" y="1087056"/>
            <a:ext cx="6685086" cy="39517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68">
                <a:solidFill>
                  <a:schemeClr val="tx1"/>
                </a:solidFill>
              </a:defRPr>
            </a:lvl1pPr>
            <a:lvl2pPr marL="457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6956" y="1915050"/>
            <a:ext cx="8139757" cy="4373902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00504" y="892976"/>
            <a:ext cx="6329895" cy="0"/>
          </a:xfrm>
          <a:prstGeom prst="line">
            <a:avLst/>
          </a:prstGeom>
          <a:ln w="38100" cap="rnd">
            <a:solidFill>
              <a:schemeClr val="accent3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68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8531259" y="6484198"/>
            <a:ext cx="205900" cy="2058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65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624" y="6398505"/>
            <a:ext cx="353919" cy="365125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703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3585" y="0"/>
            <a:ext cx="2100414" cy="2091077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5717" y="255157"/>
            <a:ext cx="534312" cy="623886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506957" y="1087056"/>
            <a:ext cx="6685086" cy="39517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68">
                <a:solidFill>
                  <a:schemeClr val="tx1"/>
                </a:solidFill>
              </a:defRPr>
            </a:lvl1pPr>
            <a:lvl2pPr marL="457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03236" y="293043"/>
            <a:ext cx="6687665" cy="581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B55A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06956" y="1915050"/>
            <a:ext cx="8139757" cy="437390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00504" y="892976"/>
            <a:ext cx="6329895" cy="0"/>
          </a:xfrm>
          <a:prstGeom prst="line">
            <a:avLst/>
          </a:prstGeom>
          <a:ln w="38100" cap="rnd">
            <a:solidFill>
              <a:schemeClr val="accent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50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2930402"/>
            <a:ext cx="7920773" cy="997196"/>
          </a:xfrm>
        </p:spPr>
        <p:txBody>
          <a:bodyPr/>
          <a:lstStyle/>
          <a:p>
            <a:r>
              <a:rPr lang="en-GB" dirty="0"/>
              <a:t>Notetaking and on-screen learning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937393"/>
            <a:ext cx="7920774" cy="1004378"/>
          </a:xfrm>
        </p:spPr>
        <p:txBody>
          <a:bodyPr/>
          <a:lstStyle/>
          <a:p>
            <a:r>
              <a:rPr lang="en-GB" i="1" dirty="0"/>
              <a:t>Correlation does not imply causation.      </a:t>
            </a:r>
          </a:p>
          <a:p>
            <a:pPr algn="r"/>
            <a:r>
              <a:rPr lang="en-GB" dirty="0"/>
              <a:t>John Baxter</a:t>
            </a:r>
          </a:p>
          <a:p>
            <a:pPr algn="r"/>
            <a:r>
              <a:rPr lang="en-GB" dirty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results: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25DD0A9-68F8-4268-B043-0BA89C19631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37274" y="1005938"/>
            <a:ext cx="6685086" cy="395173"/>
          </a:xfrm>
        </p:spPr>
        <p:txBody>
          <a:bodyPr/>
          <a:lstStyle/>
          <a:p>
            <a:r>
              <a:rPr lang="en-GB" dirty="0"/>
              <a:t>Intensive notetaking techniques associated with success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8F60AB-8097-41C7-975D-3D89D45FC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477156"/>
              </p:ext>
            </p:extLst>
          </p:nvPr>
        </p:nvGraphicFramePr>
        <p:xfrm>
          <a:off x="395536" y="3885782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39A129B0-C698-486F-91F5-70D5864E9F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557281"/>
              </p:ext>
            </p:extLst>
          </p:nvPr>
        </p:nvGraphicFramePr>
        <p:xfrm>
          <a:off x="395536" y="1470212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A255D0AB-6572-46DB-8507-DDE6F27824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503787"/>
              </p:ext>
            </p:extLst>
          </p:nvPr>
        </p:nvGraphicFramePr>
        <p:xfrm>
          <a:off x="4574859" y="3885782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713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results: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25DD0A9-68F8-4268-B043-0BA89C19631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06957" y="1087056"/>
            <a:ext cx="6685086" cy="395173"/>
          </a:xfrm>
        </p:spPr>
        <p:txBody>
          <a:bodyPr/>
          <a:lstStyle/>
          <a:p>
            <a:r>
              <a:rPr lang="en-GB" dirty="0"/>
              <a:t>Intensive notetaking associated with lower marks?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CDEE95-1E12-4CAB-85AC-DB325ECB8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895694"/>
              </p:ext>
            </p:extLst>
          </p:nvPr>
        </p:nvGraphicFramePr>
        <p:xfrm>
          <a:off x="506413" y="1914525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255076FE-CCA2-4065-A67C-9FD408EE4C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28240"/>
              </p:ext>
            </p:extLst>
          </p:nvPr>
        </p:nvGraphicFramePr>
        <p:xfrm>
          <a:off x="4677589" y="4365104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CB73711-62B4-4EF6-9C11-A6542BEA3F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774673"/>
              </p:ext>
            </p:extLst>
          </p:nvPr>
        </p:nvGraphicFramePr>
        <p:xfrm>
          <a:off x="506413" y="4365104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194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EC2B9-53B5-4AF6-B11F-CB16345F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377" y="1242048"/>
            <a:ext cx="8139757" cy="5139279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Profile Key: </a:t>
            </a:r>
          </a:p>
          <a:p>
            <a:pPr marL="0" indent="0">
              <a:buNone/>
            </a:pPr>
            <a:r>
              <a:rPr lang="en-GB" dirty="0"/>
              <a:t>For each notetaking technique students were asked to estimate of their usage using the following scale </a:t>
            </a: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B2C8C6-D4F8-4BEF-8445-B7C33F726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24296"/>
              </p:ext>
            </p:extLst>
          </p:nvPr>
        </p:nvGraphicFramePr>
        <p:xfrm>
          <a:off x="1061612" y="321297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776">
                  <a:extLst>
                    <a:ext uri="{9D8B030D-6E8A-4147-A177-3AD203B41FA5}">
                      <a16:colId xmlns:a16="http://schemas.microsoft.com/office/drawing/2014/main" val="2625555305"/>
                    </a:ext>
                  </a:extLst>
                </a:gridCol>
                <a:gridCol w="5064224">
                  <a:extLst>
                    <a:ext uri="{9D8B030D-6E8A-4147-A177-3AD203B41FA5}">
                      <a16:colId xmlns:a16="http://schemas.microsoft.com/office/drawing/2014/main" val="595020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often did you use note-boxes?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833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 at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1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 or 2 times in a Topic (4/5 weeks study)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3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or 2 times in a week of study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736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3</a:t>
                      </a:r>
                      <a:r>
                        <a:rPr lang="en-GB" dirty="0"/>
                        <a:t> to 9 times in a week of study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424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&gt;10 times in a week of study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29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123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Profile 1 </a:t>
            </a:r>
            <a:r>
              <a:rPr lang="en-GB" sz="2800" b="1" dirty="0"/>
              <a:t>(F, age  40-45, essay 85%)</a:t>
            </a:r>
            <a:br>
              <a:rPr lang="en-GB" b="1" dirty="0"/>
            </a:br>
            <a:r>
              <a:rPr lang="en-GB" dirty="0"/>
              <a:t>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013575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32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88640"/>
            <a:ext cx="6687665" cy="581174"/>
          </a:xfrm>
        </p:spPr>
        <p:txBody>
          <a:bodyPr/>
          <a:lstStyle/>
          <a:p>
            <a:r>
              <a:rPr lang="en-GB" sz="3600" dirty="0"/>
              <a:t>Profile 2 </a:t>
            </a:r>
            <a:r>
              <a:rPr lang="en-GB" sz="2800" dirty="0"/>
              <a:t>(M, age 21-24, essay 86%)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785724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58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Profile 3 </a:t>
            </a:r>
            <a:r>
              <a:rPr lang="en-GB" sz="2800" b="1" dirty="0"/>
              <a:t>(M, age 35-40, essay 65%)</a:t>
            </a:r>
            <a:endParaRPr lang="en-GB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30003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427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04492" cy="492769"/>
          </a:xfrm>
        </p:spPr>
        <p:txBody>
          <a:bodyPr/>
          <a:lstStyle/>
          <a:p>
            <a:r>
              <a:rPr lang="en-GB" sz="3600" dirty="0"/>
              <a:t>Profile 4 </a:t>
            </a:r>
            <a:r>
              <a:rPr lang="en-GB" sz="2800" dirty="0"/>
              <a:t>(F, age 30-34, essay 78%)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4604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902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Profile 5 </a:t>
            </a:r>
            <a:r>
              <a:rPr lang="en-US" sz="2800" dirty="0"/>
              <a:t>(F, age 30-34, essay 33% )</a:t>
            </a:r>
            <a:br>
              <a:rPr lang="en-US" dirty="0"/>
            </a:b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575340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390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Profile 6 </a:t>
            </a:r>
            <a:r>
              <a:rPr lang="en-GB" sz="2800" dirty="0"/>
              <a:t>(F, age 40-44, essay 60%)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387394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760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Profile 7 </a:t>
            </a:r>
            <a:r>
              <a:rPr lang="en-GB" sz="2800" dirty="0"/>
              <a:t>(F, age 30-34, essay 85%) 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881325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09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S201 Science and society </a:t>
            </a:r>
            <a:r>
              <a:rPr lang="en-GB" sz="3600" dirty="0"/>
              <a:t>A simple note-taking tool</a:t>
            </a:r>
          </a:p>
        </p:txBody>
      </p:sp>
      <p:sp>
        <p:nvSpPr>
          <p:cNvPr id="14" name="Subtitle 13"/>
          <p:cNvSpPr>
            <a:spLocks noGrp="1"/>
          </p:cNvSpPr>
          <p:nvPr>
            <p:ph type="subTitle" idx="13"/>
          </p:nvPr>
        </p:nvSpPr>
        <p:spPr>
          <a:xfrm>
            <a:off x="505057" y="1625113"/>
            <a:ext cx="3231462" cy="4029245"/>
          </a:xfrm>
        </p:spPr>
        <p:txBody>
          <a:bodyPr/>
          <a:lstStyle/>
          <a:p>
            <a:pPr marL="321366" indent="-321366">
              <a:buFont typeface="Arial" panose="020B0604020202020204" pitchFamily="34" charset="0"/>
              <a:buChar char="•"/>
            </a:pPr>
            <a:r>
              <a:rPr lang="en-GB" dirty="0"/>
              <a:t>Students take notes on the page they are studying</a:t>
            </a:r>
          </a:p>
          <a:p>
            <a:pPr marL="321366" indent="-321366">
              <a:buFont typeface="Arial" panose="020B0604020202020204" pitchFamily="34" charset="0"/>
              <a:buChar char="•"/>
            </a:pPr>
            <a:r>
              <a:rPr lang="en-GB" dirty="0"/>
              <a:t>Notes are stored on our servers.</a:t>
            </a:r>
          </a:p>
          <a:p>
            <a:r>
              <a:rPr lang="en-GB" dirty="0"/>
              <a:t>We provide two types of notes boxes: </a:t>
            </a:r>
          </a:p>
          <a:p>
            <a:pPr marL="321366" indent="-321366">
              <a:buFont typeface="Arial" panose="020B0604020202020204" pitchFamily="34" charset="0"/>
              <a:buChar char="•"/>
            </a:pPr>
            <a:r>
              <a:rPr lang="en-GB" dirty="0"/>
              <a:t>“Study notes” boxes at the bottom of every page </a:t>
            </a:r>
          </a:p>
          <a:p>
            <a:pPr marL="321366" indent="-321366">
              <a:buFont typeface="Arial" panose="020B0604020202020204" pitchFamily="34" charset="0"/>
              <a:buChar char="•"/>
            </a:pPr>
            <a:r>
              <a:rPr lang="en-GB" dirty="0"/>
              <a:t>“Response boxes” for embedded questions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3335" y="2057200"/>
            <a:ext cx="4184429" cy="3889845"/>
          </a:xfrm>
          <a:prstGeom prst="rect">
            <a:avLst/>
          </a:prstGeom>
          <a:effectLst>
            <a:glow rad="228600">
              <a:schemeClr val="accent6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6093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242"/>
    </mc:Choice>
    <mc:Fallback xmlns="">
      <p:transition advTm="2924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Profile 8 </a:t>
            </a:r>
            <a:r>
              <a:rPr lang="en-GB" sz="2800" dirty="0"/>
              <a:t>(F, age 30-34, essay 73%)</a:t>
            </a:r>
            <a:endParaRPr lang="en-GB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849867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835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Profile 9 </a:t>
            </a:r>
            <a:r>
              <a:rPr lang="en-GB" sz="2800" dirty="0"/>
              <a:t>(M, age 40-44, essay 52%) </a:t>
            </a:r>
            <a:br>
              <a:rPr lang="en-GB" sz="2800" dirty="0"/>
            </a:br>
            <a:endParaRPr lang="en-GB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610131"/>
              </p:ext>
            </p:extLst>
          </p:nvPr>
        </p:nvGraphicFramePr>
        <p:xfrm>
          <a:off x="503238" y="1212850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882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Profile 10 </a:t>
            </a:r>
            <a:r>
              <a:rPr lang="en-GB" sz="2800" dirty="0"/>
              <a:t>(M, 30-34yrs, essay 42%)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454105"/>
              </p:ext>
            </p:extLst>
          </p:nvPr>
        </p:nvGraphicFramePr>
        <p:xfrm>
          <a:off x="683568" y="1196752"/>
          <a:ext cx="8139112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921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Survey: 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5BC375-7105-4293-AA6A-598AC7998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6" y="1212112"/>
            <a:ext cx="8139757" cy="4747231"/>
          </a:xfrm>
        </p:spPr>
        <p:txBody>
          <a:bodyPr/>
          <a:lstStyle/>
          <a:p>
            <a:r>
              <a:rPr lang="en-GB" dirty="0"/>
              <a:t>The results of the survey, particular the open text questions, confirm that it is unlikely that the correlation seen between notetaking techniques and outcomes are causative.</a:t>
            </a:r>
          </a:p>
          <a:p>
            <a:r>
              <a:rPr lang="en-GB" dirty="0"/>
              <a:t>Far more likely is that the note taking technique adopted is a reflection of other factors including:</a:t>
            </a:r>
          </a:p>
          <a:p>
            <a:pPr lvl="1"/>
            <a:r>
              <a:rPr lang="en-GB" dirty="0"/>
              <a:t>Devices/technology available</a:t>
            </a:r>
          </a:p>
          <a:p>
            <a:pPr lvl="1"/>
            <a:r>
              <a:rPr lang="en-GB" dirty="0"/>
              <a:t>Prior experience of study</a:t>
            </a:r>
          </a:p>
          <a:p>
            <a:pPr lvl="1"/>
            <a:r>
              <a:rPr lang="en-GB" dirty="0"/>
              <a:t>Pressures (or otherwise) of time </a:t>
            </a:r>
          </a:p>
          <a:p>
            <a:pPr lvl="1"/>
            <a:r>
              <a:rPr lang="en-GB" dirty="0"/>
              <a:t>Level of study skills</a:t>
            </a:r>
          </a:p>
          <a:p>
            <a:pPr lvl="1"/>
            <a:r>
              <a:rPr lang="en-GB" dirty="0"/>
              <a:t>Level of digital skills</a:t>
            </a:r>
          </a:p>
        </p:txBody>
      </p:sp>
    </p:spTree>
    <p:extLst>
      <p:ext uri="{BB962C8B-B14F-4D97-AF65-F5344CB8AC3E}">
        <p14:creationId xmlns:p14="http://schemas.microsoft.com/office/powerpoint/2010/main" val="3819666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AE75-E8D4-4F19-9D17-914F2FF3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end…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B3F487-1AEC-4041-A099-570F97040C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037"/>
          <a:stretch/>
        </p:blipFill>
        <p:spPr>
          <a:xfrm>
            <a:off x="503236" y="1268772"/>
            <a:ext cx="5724948" cy="4881258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76FB639-EB28-440C-847F-FA79583D227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755576" y="6169784"/>
            <a:ext cx="6685086" cy="395173"/>
          </a:xfrm>
        </p:spPr>
        <p:txBody>
          <a:bodyPr/>
          <a:lstStyle/>
          <a:p>
            <a:pPr algn="r"/>
            <a:r>
              <a:rPr lang="en-GB" dirty="0"/>
              <a:t>j.s.baxter@open.ac.uk</a:t>
            </a:r>
          </a:p>
        </p:txBody>
      </p:sp>
    </p:spTree>
    <p:extLst>
      <p:ext uri="{BB962C8B-B14F-4D97-AF65-F5344CB8AC3E}">
        <p14:creationId xmlns:p14="http://schemas.microsoft.com/office/powerpoint/2010/main" val="283660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 with assessment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Students are told in week 1, for example:</a:t>
            </a:r>
          </a:p>
          <a:p>
            <a:pPr marL="0" indent="0">
              <a:buNone/>
            </a:pPr>
            <a:r>
              <a:rPr lang="en-GB" sz="2600" dirty="0"/>
              <a:t>In order to enable you to take appropriately focused notes as you study the module, you should be aware that Part two (of the EMA) will ask you to discuss:</a:t>
            </a:r>
          </a:p>
          <a:p>
            <a:r>
              <a:rPr lang="en-GB" i="1" dirty="0"/>
              <a:t>Examples drawn from the</a:t>
            </a:r>
            <a:r>
              <a:rPr lang="en-GB" b="1" i="1" dirty="0"/>
              <a:t> </a:t>
            </a:r>
            <a:r>
              <a:rPr lang="en-GB" i="1" dirty="0"/>
              <a:t>S201 Topics in which, in your opinion:</a:t>
            </a:r>
            <a:endParaRPr lang="en-GB" dirty="0"/>
          </a:p>
          <a:p>
            <a:pPr lvl="1"/>
            <a:r>
              <a:rPr lang="en-GB" i="1" dirty="0"/>
              <a:t>decision-making </a:t>
            </a:r>
            <a:r>
              <a:rPr lang="en-GB" i="1" u="sng" dirty="0"/>
              <a:t>was</a:t>
            </a:r>
            <a:r>
              <a:rPr lang="en-GB" i="1" dirty="0"/>
              <a:t> influenced by science.</a:t>
            </a:r>
            <a:endParaRPr lang="en-GB" dirty="0"/>
          </a:p>
          <a:p>
            <a:pPr lvl="1"/>
            <a:r>
              <a:rPr lang="en-GB" i="1" dirty="0"/>
              <a:t>decision-making </a:t>
            </a:r>
            <a:r>
              <a:rPr lang="en-GB" i="1" u="sng" dirty="0"/>
              <a:t>was not</a:t>
            </a:r>
            <a:r>
              <a:rPr lang="en-GB" i="1" dirty="0"/>
              <a:t> sufficiently influenced by science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65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4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Previously </a:t>
            </a:r>
            <a:r>
              <a:rPr lang="en-GB" dirty="0"/>
              <a:t>reported 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509" y="4951772"/>
            <a:ext cx="8136115" cy="1629295"/>
          </a:xfrm>
        </p:spPr>
        <p:txBody>
          <a:bodyPr/>
          <a:lstStyle/>
          <a:p>
            <a:pPr lvl="0"/>
            <a:r>
              <a:rPr lang="en-GB" sz="2400" dirty="0"/>
              <a:t>Weekly mean: 46% of students use the boxes, mean entries = 14</a:t>
            </a:r>
          </a:p>
          <a:p>
            <a:pPr lvl="0"/>
            <a:r>
              <a:rPr lang="en-GB" sz="2400" dirty="0"/>
              <a:t>BUT the tail says lots of students are not using it to any great extent</a:t>
            </a: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B61D45-FAA8-4D46-99FF-B4D5482E51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3194636"/>
              </p:ext>
            </p:extLst>
          </p:nvPr>
        </p:nvGraphicFramePr>
        <p:xfrm>
          <a:off x="749538" y="1352799"/>
          <a:ext cx="6195060" cy="312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290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86"/>
    </mc:Choice>
    <mc:Fallback xmlns="">
      <p:transition spd="slow" advTm="2638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5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Previously reported 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7457" y="5071730"/>
            <a:ext cx="8136115" cy="1363989"/>
          </a:xfrm>
        </p:spPr>
        <p:txBody>
          <a:bodyPr/>
          <a:lstStyle/>
          <a:p>
            <a:pPr lvl="0"/>
            <a:r>
              <a:rPr lang="en-GB" sz="2400" dirty="0"/>
              <a:t>Intensive tool users (&gt;10 entries/week), show a relatively strong correlation between the number of entries and achievement in end of module outcomes(r </a:t>
            </a:r>
            <a:r>
              <a:rPr lang="en-GB" sz="2400" dirty="0">
                <a:sym typeface="Wingdings" panose="05000000000000000000" pitchFamily="2" charset="2"/>
              </a:rPr>
              <a:t>≈ </a:t>
            </a:r>
            <a:r>
              <a:rPr lang="en-GB" sz="2400" dirty="0"/>
              <a:t>0.5)</a:t>
            </a:r>
          </a:p>
          <a:p>
            <a:endParaRPr lang="en-GB" sz="2249" b="1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3C5470-C20F-4352-9FD2-5CB01B8AA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52007"/>
              </p:ext>
            </p:extLst>
          </p:nvPr>
        </p:nvGraphicFramePr>
        <p:xfrm>
          <a:off x="683568" y="1392628"/>
          <a:ext cx="6900530" cy="3160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106">
                  <a:extLst>
                    <a:ext uri="{9D8B030D-6E8A-4147-A177-3AD203B41FA5}">
                      <a16:colId xmlns:a16="http://schemas.microsoft.com/office/drawing/2014/main" val="2944821336"/>
                    </a:ext>
                  </a:extLst>
                </a:gridCol>
                <a:gridCol w="1380106">
                  <a:extLst>
                    <a:ext uri="{9D8B030D-6E8A-4147-A177-3AD203B41FA5}">
                      <a16:colId xmlns:a16="http://schemas.microsoft.com/office/drawing/2014/main" val="3919557300"/>
                    </a:ext>
                  </a:extLst>
                </a:gridCol>
                <a:gridCol w="1380106">
                  <a:extLst>
                    <a:ext uri="{9D8B030D-6E8A-4147-A177-3AD203B41FA5}">
                      <a16:colId xmlns:a16="http://schemas.microsoft.com/office/drawing/2014/main" val="2373379139"/>
                    </a:ext>
                  </a:extLst>
                </a:gridCol>
                <a:gridCol w="1380106">
                  <a:extLst>
                    <a:ext uri="{9D8B030D-6E8A-4147-A177-3AD203B41FA5}">
                      <a16:colId xmlns:a16="http://schemas.microsoft.com/office/drawing/2014/main" val="1199529805"/>
                    </a:ext>
                  </a:extLst>
                </a:gridCol>
                <a:gridCol w="1380106">
                  <a:extLst>
                    <a:ext uri="{9D8B030D-6E8A-4147-A177-3AD203B41FA5}">
                      <a16:colId xmlns:a16="http://schemas.microsoft.com/office/drawing/2014/main" val="1739627698"/>
                    </a:ext>
                  </a:extLst>
                </a:gridCol>
              </a:tblGrid>
              <a:tr h="1352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Correlation between intensity of note-taking tool use and module outcome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Correlation between intensity of note-taking tool use and final essay mark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08448"/>
                  </a:ext>
                </a:extLst>
              </a:tr>
              <a:tr h="602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Whole cohort </a:t>
                      </a:r>
                      <a:r>
                        <a:rPr lang="en-GB" sz="1600" i="1" dirty="0">
                          <a:effectLst/>
                        </a:rPr>
                        <a:t>r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Intense users </a:t>
                      </a:r>
                      <a:r>
                        <a:rPr lang="en-GB" sz="1600" i="1" dirty="0">
                          <a:effectLst/>
                        </a:rPr>
                        <a:t>r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Whole cohort </a:t>
                      </a:r>
                      <a:r>
                        <a:rPr lang="en-GB" sz="1600" i="1" dirty="0">
                          <a:effectLst/>
                        </a:rPr>
                        <a:t>r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Intense users </a:t>
                      </a:r>
                      <a:r>
                        <a:rPr lang="en-GB" sz="1600" i="1" dirty="0">
                          <a:effectLst/>
                        </a:rPr>
                        <a:t>r</a:t>
                      </a:r>
                      <a:endParaRPr lang="en-GB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102321"/>
                  </a:ext>
                </a:extLst>
              </a:tr>
              <a:tr h="602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2017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0.202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(n=97)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0.459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(n=26)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0.124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(n=97)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0.488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(n=26)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634114"/>
                  </a:ext>
                </a:extLst>
              </a:tr>
              <a:tr h="602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2018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0.292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(n=99)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0.468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(n=28)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0.238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(n=99)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0.518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(n=28)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155947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101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86"/>
    </mc:Choice>
    <mc:Fallback xmlns="">
      <p:transition spd="slow" advTm="2638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A865-E1C8-45B7-AA76-3A1D9942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analysis</a:t>
            </a:r>
            <a:endParaRPr lang="en-GB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6361218-638F-469E-B064-90A120A2E23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/>
              <a:t>Mean note box use over entire module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C2F40-29D1-4B3D-B61F-30CBB3583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21" y="5588235"/>
            <a:ext cx="8139757" cy="1008977"/>
          </a:xfrm>
        </p:spPr>
        <p:txBody>
          <a:bodyPr/>
          <a:lstStyle/>
          <a:p>
            <a:r>
              <a:rPr lang="en-GB" dirty="0"/>
              <a:t>On average younger students make less use of our notetaking boxes than older students.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123BFE1-10D6-4A28-8F56-F778368FC8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007508"/>
              </p:ext>
            </p:extLst>
          </p:nvPr>
        </p:nvGraphicFramePr>
        <p:xfrm>
          <a:off x="1088477" y="1761111"/>
          <a:ext cx="6102424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697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 survey was undertaken of 17J S201 students who completed the module asking them about their notetaking habits (return rate 46%).</a:t>
            </a:r>
          </a:p>
          <a:p>
            <a:r>
              <a:rPr lang="en-GB" sz="2400" dirty="0"/>
              <a:t>The remaining slides give some highlights of the ongoing analysis of the survey data</a:t>
            </a:r>
          </a:p>
          <a:p>
            <a:r>
              <a:rPr lang="en-GB" sz="2400" dirty="0"/>
              <a:t>Survey did not include students who did not submit the EMA</a:t>
            </a:r>
          </a:p>
          <a:p>
            <a:r>
              <a:rPr lang="en-GB" sz="2400" dirty="0"/>
              <a:t>Students seemed to underestimate how much they use the tool: 9% of those surveyed felt they used the boxes 10 times or more a week (it was ~30%). This is likely to indicate a difference of interpretation as to what notes are!</a:t>
            </a:r>
          </a:p>
          <a:p>
            <a:endParaRPr lang="en-GB" sz="24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078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Survey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/>
              <a:t>93% of students surveyed felt they regularly took notes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401969"/>
              </p:ext>
            </p:extLst>
          </p:nvPr>
        </p:nvGraphicFramePr>
        <p:xfrm>
          <a:off x="323528" y="1844824"/>
          <a:ext cx="8215485" cy="4869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55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Survey: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25DD0A9-68F8-4268-B043-0BA89C19631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06957" y="1087056"/>
            <a:ext cx="6685086" cy="395173"/>
          </a:xfrm>
        </p:spPr>
        <p:txBody>
          <a:bodyPr/>
          <a:lstStyle/>
          <a:p>
            <a:r>
              <a:rPr lang="en-GB" dirty="0"/>
              <a:t>Effect of </a:t>
            </a:r>
            <a:r>
              <a:rPr lang="en-GB"/>
              <a:t>prior onscreen-only </a:t>
            </a:r>
            <a:r>
              <a:rPr lang="en-GB" dirty="0"/>
              <a:t>study 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C5B0A1D-AA2A-4AF9-82EF-7730E0664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904703"/>
              </p:ext>
            </p:extLst>
          </p:nvPr>
        </p:nvGraphicFramePr>
        <p:xfrm>
          <a:off x="506413" y="1914525"/>
          <a:ext cx="8140700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2824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5|2.7|3.2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5|2.7|3.2|2.1"/>
</p:tagLst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753</TotalTime>
  <Words>1179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OU Title</vt:lpstr>
      <vt:lpstr>OU Section</vt:lpstr>
      <vt:lpstr>OU Layouts</vt:lpstr>
      <vt:lpstr>Notetaking and on-screen learning </vt:lpstr>
      <vt:lpstr>S201 Science and society A simple note-taking tool</vt:lpstr>
      <vt:lpstr>Integration with assessment</vt:lpstr>
      <vt:lpstr>Previously reported …</vt:lpstr>
      <vt:lpstr>Previously reported …</vt:lpstr>
      <vt:lpstr>Further analysis</vt:lpstr>
      <vt:lpstr>The survey</vt:lpstr>
      <vt:lpstr>Survey</vt:lpstr>
      <vt:lpstr>Survey:</vt:lpstr>
      <vt:lpstr>Survey results:</vt:lpstr>
      <vt:lpstr>Survey results:</vt:lpstr>
      <vt:lpstr>Survey results:</vt:lpstr>
      <vt:lpstr>Profile 1 (F, age  40-45, essay 85%)  </vt:lpstr>
      <vt:lpstr>Profile 2 (M, age 21-24, essay 86%) </vt:lpstr>
      <vt:lpstr>Profile 3 (M, age 35-40, essay 65%)</vt:lpstr>
      <vt:lpstr>Profile 4 (F, age 30-34, essay 78%) </vt:lpstr>
      <vt:lpstr>Profile 5 (F, age 30-34, essay 33% ) </vt:lpstr>
      <vt:lpstr>Profile 6 (F, age 40-44, essay 60%) </vt:lpstr>
      <vt:lpstr>Profile 7 (F, age 30-34, essay 85%)  </vt:lpstr>
      <vt:lpstr>Profile 8 (F, age 30-34, essay 73%)</vt:lpstr>
      <vt:lpstr>Profile 9 (M, age 40-44, essay 52%)  </vt:lpstr>
      <vt:lpstr>Profile 10 (M, 30-34yrs, essay 42%) </vt:lpstr>
      <vt:lpstr>Survey: conclusions</vt:lpstr>
      <vt:lpstr>The end…</vt:lpstr>
    </vt:vector>
  </TitlesOfParts>
  <Company>The 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J.S.Baxter</dc:creator>
  <cp:lastModifiedBy>J.S.Baxter</cp:lastModifiedBy>
  <cp:revision>30</cp:revision>
  <dcterms:created xsi:type="dcterms:W3CDTF">2018-04-20T09:38:31Z</dcterms:created>
  <dcterms:modified xsi:type="dcterms:W3CDTF">2019-05-07T09:52:40Z</dcterms:modified>
</cp:coreProperties>
</file>