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sldIdLst>
    <p:sldId id="272" r:id="rId4"/>
    <p:sldId id="276" r:id="rId5"/>
    <p:sldId id="274" r:id="rId6"/>
    <p:sldId id="278" r:id="rId7"/>
    <p:sldId id="281" r:id="rId8"/>
    <p:sldId id="282" r:id="rId9"/>
    <p:sldId id="283" r:id="rId10"/>
    <p:sldId id="287" r:id="rId11"/>
    <p:sldId id="290" r:id="rId12"/>
    <p:sldId id="297" r:id="rId13"/>
    <p:sldId id="279" r:id="rId14"/>
    <p:sldId id="294" r:id="rId15"/>
    <p:sldId id="295" r:id="rId16"/>
    <p:sldId id="293" r:id="rId17"/>
    <p:sldId id="296"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snapToGrid="0">
      <p:cViewPr varScale="1">
        <p:scale>
          <a:sx n="74" d="100"/>
          <a:sy n="74" d="100"/>
        </p:scale>
        <p:origin x="1230" y="72"/>
      </p:cViewPr>
      <p:guideLst/>
    </p:cSldViewPr>
  </p:slideViewPr>
  <p:notesTextViewPr>
    <p:cViewPr>
      <p:scale>
        <a:sx n="1" d="1"/>
        <a:sy n="1" d="1"/>
      </p:scale>
      <p:origin x="0" y="0"/>
    </p:cViewPr>
  </p:notesTextViewPr>
  <p:sorterViewPr>
    <p:cViewPr varScale="1">
      <p:scale>
        <a:sx n="100" d="100"/>
        <a:sy n="100" d="100"/>
      </p:scale>
      <p:origin x="0" y="-22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168418F8-B52F-4661-8ABA-69BB3ADD6675}"/>
              </a:ext>
            </a:extLst>
          </p:cNvPr>
          <p:cNvSpPr>
            <a:spLocks noGrp="1"/>
          </p:cNvSpPr>
          <p:nvPr>
            <p:ph type="ctrTitle" hasCustomPrompt="1"/>
          </p:nvPr>
        </p:nvSpPr>
        <p:spPr>
          <a:xfrm>
            <a:off x="515861" y="2160001"/>
            <a:ext cx="7920773" cy="997196"/>
          </a:xfrm>
          <a:prstGeom prst="rect">
            <a:avLst/>
          </a:prstGeom>
        </p:spPr>
        <p:txBody>
          <a:bodyPr wrap="square" lIns="0" tIns="0" rIns="0" bIns="0" anchor="t" anchorCtr="0">
            <a:spAutoFit/>
          </a:bodyPr>
          <a:lstStyle>
            <a:lvl1pPr algn="l">
              <a:defRPr sz="3600" b="1">
                <a:solidFill>
                  <a:schemeClr val="bg1"/>
                </a:solidFill>
              </a:defRPr>
            </a:lvl1pPr>
          </a:lstStyle>
          <a:p>
            <a:r>
              <a:rPr lang="en-US" dirty="0"/>
              <a:t>PRESENTATION</a:t>
            </a:r>
            <a:br>
              <a:rPr lang="en-US" dirty="0"/>
            </a:br>
            <a:r>
              <a:rPr lang="en-US" dirty="0"/>
              <a:t>TITLE</a:t>
            </a:r>
          </a:p>
        </p:txBody>
      </p:sp>
      <p:sp>
        <p:nvSpPr>
          <p:cNvPr id="8" name="Subtitle 2">
            <a:extLst>
              <a:ext uri="{FF2B5EF4-FFF2-40B4-BE49-F238E27FC236}">
                <a16:creationId xmlns:a16="http://schemas.microsoft.com/office/drawing/2014/main" xmlns="" id="{52444CB2-243C-41A0-8F6C-F772E768A38C}"/>
              </a:ext>
            </a:extLst>
          </p:cNvPr>
          <p:cNvSpPr>
            <a:spLocks noGrp="1"/>
          </p:cNvSpPr>
          <p:nvPr>
            <p:ph type="subTitle" idx="1" hasCustomPrompt="1"/>
          </p:nvPr>
        </p:nvSpPr>
        <p:spPr>
          <a:xfrm>
            <a:off x="515861" y="3166992"/>
            <a:ext cx="7920774" cy="249299"/>
          </a:xfrm>
          <a:prstGeom prst="rect">
            <a:avLst/>
          </a:prstGeom>
        </p:spPr>
        <p:txBody>
          <a:bodyPr wrap="square" lIns="0" tIns="0" rIns="0" bIns="0">
            <a:sp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 TITLE IN HERE</a:t>
            </a:r>
          </a:p>
        </p:txBody>
      </p:sp>
      <p:sp>
        <p:nvSpPr>
          <p:cNvPr id="9" name="Date Placeholder 3">
            <a:extLst>
              <a:ext uri="{FF2B5EF4-FFF2-40B4-BE49-F238E27FC236}">
                <a16:creationId xmlns:a16="http://schemas.microsoft.com/office/drawing/2014/main" xmlns="" id="{924475ED-B6F3-4114-A316-943C1E2B2DB2}"/>
              </a:ext>
            </a:extLst>
          </p:cNvPr>
          <p:cNvSpPr>
            <a:spLocks noGrp="1"/>
          </p:cNvSpPr>
          <p:nvPr>
            <p:ph type="dt" sz="half" idx="10"/>
          </p:nvPr>
        </p:nvSpPr>
        <p:spPr>
          <a:xfrm>
            <a:off x="274319" y="6431961"/>
            <a:ext cx="2057400" cy="138499"/>
          </a:xfrm>
          <a:prstGeom prst="rect">
            <a:avLst/>
          </a:prstGeom>
        </p:spPr>
        <p:txBody>
          <a:bodyPr lIns="0" tIns="0" rIns="0" bIns="0" anchor="t" anchorCtr="0">
            <a:noAutofit/>
          </a:bodyPr>
          <a:lstStyle>
            <a:lvl1pPr>
              <a:defRPr sz="1000">
                <a:solidFill>
                  <a:schemeClr val="bg1"/>
                </a:solidFill>
              </a:defRPr>
            </a:lvl1pPr>
          </a:lstStyle>
          <a:p>
            <a:endParaRPr lang="en-US" dirty="0"/>
          </a:p>
        </p:txBody>
      </p:sp>
      <p:pic>
        <p:nvPicPr>
          <p:cNvPr id="11" name="Picture 10">
            <a:extLst>
              <a:ext uri="{FF2B5EF4-FFF2-40B4-BE49-F238E27FC236}">
                <a16:creationId xmlns:a16="http://schemas.microsoft.com/office/drawing/2014/main" xmlns="" id="{EDC1F67E-6248-496F-8483-98A65C33F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107" y="5538158"/>
            <a:ext cx="1508916" cy="1032300"/>
          </a:xfrm>
          <a:prstGeom prst="rect">
            <a:avLst/>
          </a:prstGeom>
        </p:spPr>
      </p:pic>
    </p:spTree>
    <p:extLst>
      <p:ext uri="{BB962C8B-B14F-4D97-AF65-F5344CB8AC3E}">
        <p14:creationId xmlns:p14="http://schemas.microsoft.com/office/powerpoint/2010/main" val="423531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2644140" y="1150618"/>
            <a:ext cx="60079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207245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Graphs and graphics can be positioned over the grey box</a:t>
            </a:r>
          </a:p>
        </p:txBody>
      </p:sp>
      <p:sp>
        <p:nvSpPr>
          <p:cNvPr id="14" name="Title 1">
            <a:extLst>
              <a:ext uri="{FF2B5EF4-FFF2-40B4-BE49-F238E27FC236}">
                <a16:creationId xmlns:a16="http://schemas.microsoft.com/office/drawing/2014/main" xmlns="" id="{07EECFAC-7182-49C4-A276-219F1E7C7BC8}"/>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31449669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385553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xmlns="" id="{5E866B34-8A6C-492A-96F1-5F307C6EA65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8832785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4434840" y="1150618"/>
            <a:ext cx="4217254"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385553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Charts, graphs and graphics can be positioned over the grey box.</a:t>
            </a:r>
            <a:br>
              <a:rPr lang="en-US" dirty="0"/>
            </a:br>
            <a:endParaRPr lang="en-US" dirty="0"/>
          </a:p>
          <a:p>
            <a:pPr lvl="0"/>
            <a:endParaRPr lang="en-US" dirty="0"/>
          </a:p>
          <a:p>
            <a:pPr lvl="0"/>
            <a:endParaRPr lang="en-US" dirty="0"/>
          </a:p>
          <a:p>
            <a:pPr lvl="0"/>
            <a:endParaRPr lang="en-US" dirty="0"/>
          </a:p>
          <a:p>
            <a:pPr lvl="0"/>
            <a:r>
              <a:rPr lang="en-US" dirty="0"/>
              <a:t/>
            </a:r>
            <a:br>
              <a:rPr lang="en-US" dirty="0"/>
            </a:br>
            <a:endParaRPr lang="en-US" dirty="0"/>
          </a:p>
          <a:p>
            <a:pPr lvl="0"/>
            <a:r>
              <a:rPr lang="en-US" dirty="0"/>
              <a:t>Body text</a:t>
            </a:r>
          </a:p>
        </p:txBody>
      </p:sp>
      <p:sp>
        <p:nvSpPr>
          <p:cNvPr id="8" name="Text Placeholder 2">
            <a:extLst>
              <a:ext uri="{FF2B5EF4-FFF2-40B4-BE49-F238E27FC236}">
                <a16:creationId xmlns:a16="http://schemas.microsoft.com/office/drawing/2014/main" xmlns="" id="{1870E1B6-0ECF-4B89-8FAB-09D00538EB52}"/>
              </a:ext>
            </a:extLst>
          </p:cNvPr>
          <p:cNvSpPr>
            <a:spLocks noGrp="1"/>
          </p:cNvSpPr>
          <p:nvPr>
            <p:ph type="body" sz="quarter" idx="16" hasCustomPrompt="1"/>
          </p:nvPr>
        </p:nvSpPr>
        <p:spPr>
          <a:xfrm>
            <a:off x="388800" y="3873242"/>
            <a:ext cx="385553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0" name="Title 1">
            <a:extLst>
              <a:ext uri="{FF2B5EF4-FFF2-40B4-BE49-F238E27FC236}">
                <a16:creationId xmlns:a16="http://schemas.microsoft.com/office/drawing/2014/main" xmlns="" id="{25259958-3FB9-4566-8AB7-D98E4FCD49D5}"/>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116113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9" name="Text Placeholder 2">
            <a:extLst>
              <a:ext uri="{FF2B5EF4-FFF2-40B4-BE49-F238E27FC236}">
                <a16:creationId xmlns:a16="http://schemas.microsoft.com/office/drawing/2014/main" xmlns="" id="{4E768777-3248-42B2-85F9-58D5B20C6E63}"/>
              </a:ext>
            </a:extLst>
          </p:cNvPr>
          <p:cNvSpPr>
            <a:spLocks noGrp="1"/>
          </p:cNvSpPr>
          <p:nvPr>
            <p:ph type="body" sz="quarter" idx="17" hasCustomPrompt="1"/>
          </p:nvPr>
        </p:nvSpPr>
        <p:spPr>
          <a:xfrm>
            <a:off x="3086030" y="1150618"/>
            <a:ext cx="255251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3" name="Text Placeholder 2">
            <a:extLst>
              <a:ext uri="{FF2B5EF4-FFF2-40B4-BE49-F238E27FC236}">
                <a16:creationId xmlns:a16="http://schemas.microsoft.com/office/drawing/2014/main" xmlns="" id="{F7E46CCE-0535-4E3E-9668-C3EC281E6A5C}"/>
              </a:ext>
            </a:extLst>
          </p:cNvPr>
          <p:cNvSpPr>
            <a:spLocks noGrp="1"/>
          </p:cNvSpPr>
          <p:nvPr>
            <p:ph type="body" sz="quarter" idx="16" hasCustomPrompt="1"/>
          </p:nvPr>
        </p:nvSpPr>
        <p:spPr>
          <a:xfrm>
            <a:off x="5783259" y="1150615"/>
            <a:ext cx="2869035"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16" name="Title 1">
            <a:extLst>
              <a:ext uri="{FF2B5EF4-FFF2-40B4-BE49-F238E27FC236}">
                <a16:creationId xmlns:a16="http://schemas.microsoft.com/office/drawing/2014/main" xmlns="" id="{99316F6E-405A-4A01-9184-79CC1058A919}"/>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7494599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xmlns="" id="{698B7640-2FBE-4B1B-93BB-80CDDCC61492}"/>
              </a:ext>
            </a:extLst>
          </p:cNvPr>
          <p:cNvSpPr>
            <a:spLocks noGrp="1"/>
          </p:cNvSpPr>
          <p:nvPr>
            <p:ph type="body" sz="quarter" idx="15" hasCustomPrompt="1"/>
          </p:nvPr>
        </p:nvSpPr>
        <p:spPr>
          <a:xfrm>
            <a:off x="388801" y="1150619"/>
            <a:ext cx="8263493"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r>
              <a:rPr lang="en-US" dirty="0"/>
              <a:t/>
            </a:r>
            <a:br>
              <a:rPr lang="en-US" dirty="0"/>
            </a:br>
            <a:r>
              <a:rPr lang="en-US" dirty="0"/>
              <a:t>Charts, graphs and graphics can be positioned over the grey box.</a:t>
            </a:r>
            <a:br>
              <a:rPr lang="en-US" dirty="0"/>
            </a:br>
            <a:r>
              <a:rPr lang="en-US" dirty="0"/>
              <a:t/>
            </a:r>
            <a:br>
              <a:rPr lang="en-US" dirty="0"/>
            </a:br>
            <a:r>
              <a:rPr lang="en-US" dirty="0"/>
              <a:t/>
            </a:r>
            <a:br>
              <a:rPr lang="en-US" dirty="0"/>
            </a:br>
            <a:r>
              <a:rPr lang="en-US"/>
              <a:t>Body text</a:t>
            </a:r>
            <a:endParaRPr lang="en-US" dirty="0"/>
          </a:p>
        </p:txBody>
      </p:sp>
      <p:sp>
        <p:nvSpPr>
          <p:cNvPr id="13" name="Text Placeholder 2">
            <a:extLst>
              <a:ext uri="{FF2B5EF4-FFF2-40B4-BE49-F238E27FC236}">
                <a16:creationId xmlns:a16="http://schemas.microsoft.com/office/drawing/2014/main" xmlns="" id="{F7E46CCE-0535-4E3E-9668-C3EC281E6A5C}"/>
              </a:ext>
            </a:extLst>
          </p:cNvPr>
          <p:cNvSpPr>
            <a:spLocks noGrp="1"/>
          </p:cNvSpPr>
          <p:nvPr>
            <p:ph type="body" sz="quarter" idx="16" hasCustomPrompt="1"/>
          </p:nvPr>
        </p:nvSpPr>
        <p:spPr>
          <a:xfrm>
            <a:off x="388801" y="3566179"/>
            <a:ext cx="8263493"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xmlns="" id="{D65438FC-7DE5-43FA-96AA-BA01B74D04BF}"/>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163967204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xmlns=""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xmlns=""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xmlns=""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Arial" panose="020B060402020202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xmlns=""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Arial" panose="020B060402020202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xmlns=""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07/05/2019</a:t>
            </a:fld>
            <a:endParaRPr lang="en-GB" sz="1050" dirty="0">
              <a:solidFill>
                <a:srgbClr val="1E4B9B"/>
              </a:solidFill>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33849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xmlns=""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Arial" panose="020B060402020202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xmlns=""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Arial" panose="020B0604020202020204" pitchFamily="34" charset="0"/>
                <a:cs typeface="Arial" panose="020B0604020202020204" pitchFamily="34" charset="0"/>
              </a:rPr>
              <a:t>07/05/2019</a:t>
            </a:fld>
            <a:endParaRPr lang="en-GB" sz="1050" dirty="0">
              <a:solidFill>
                <a:srgbClr val="1E4B9B"/>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Arial" panose="020B060402020202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Arial" panose="020B060402020202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66724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xmlns=""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xmlns=""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58903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9FC8E3CA-4735-4448-B024-8A121DADF818}"/>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14" name="Subtitle 2">
            <a:extLst>
              <a:ext uri="{FF2B5EF4-FFF2-40B4-BE49-F238E27FC236}">
                <a16:creationId xmlns:a16="http://schemas.microsoft.com/office/drawing/2014/main" xmlns="" id="{A7A647E4-605B-4961-B4D2-DBA88509304E}"/>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13655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 oran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F192859-C46A-4829-96AF-7D408294B889}"/>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xmlns="" id="{D94ECEE5-5A94-4126-92B2-4FA9605C9D9F}"/>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38501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D79BA80-1E7F-4F47-AF07-7A70474A6CD2}"/>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xmlns="" id="{881FAF16-A8F7-4BA6-B2B7-5BF7AFA61EAD}"/>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77944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 turquoise">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E406321-A4C9-4532-B695-2ECC82CCAE9F}"/>
              </a:ext>
            </a:extLst>
          </p:cNvPr>
          <p:cNvSpPr>
            <a:spLocks noGrp="1"/>
          </p:cNvSpPr>
          <p:nvPr>
            <p:ph type="ctrTitle" hasCustomPrompt="1"/>
          </p:nvPr>
        </p:nvSpPr>
        <p:spPr>
          <a:xfrm>
            <a:off x="1775316" y="3179701"/>
            <a:ext cx="5400000" cy="498598"/>
          </a:xfrm>
          <a:prstGeom prst="rect">
            <a:avLst/>
          </a:prstGeom>
        </p:spPr>
        <p:txBody>
          <a:bodyPr wrap="square" lIns="0" tIns="0" rIns="0" bIns="0" anchor="t" anchorCtr="0">
            <a:spAutoFit/>
          </a:bodyPr>
          <a:lstStyle>
            <a:lvl1pPr algn="l">
              <a:defRPr sz="3600" b="1">
                <a:solidFill>
                  <a:schemeClr val="bg1"/>
                </a:solidFill>
              </a:defRPr>
            </a:lvl1pPr>
          </a:lstStyle>
          <a:p>
            <a:r>
              <a:rPr lang="en-US" dirty="0"/>
              <a:t>Section Title</a:t>
            </a:r>
          </a:p>
        </p:txBody>
      </p:sp>
      <p:sp>
        <p:nvSpPr>
          <p:cNvPr id="7" name="Subtitle 2">
            <a:extLst>
              <a:ext uri="{FF2B5EF4-FFF2-40B4-BE49-F238E27FC236}">
                <a16:creationId xmlns:a16="http://schemas.microsoft.com/office/drawing/2014/main" xmlns="" id="{11A37CB7-C061-4C30-8C0D-36C06AE61161}"/>
              </a:ext>
            </a:extLst>
          </p:cNvPr>
          <p:cNvSpPr>
            <a:spLocks noGrp="1"/>
          </p:cNvSpPr>
          <p:nvPr>
            <p:ph type="subTitle" idx="1" hasCustomPrompt="1"/>
          </p:nvPr>
        </p:nvSpPr>
        <p:spPr>
          <a:xfrm>
            <a:off x="1775317" y="4186692"/>
            <a:ext cx="5400000" cy="498598"/>
          </a:xfrm>
          <a:prstGeom prst="rect">
            <a:avLst/>
          </a:prstGeom>
        </p:spPr>
        <p:txBody>
          <a:bodyPr wrap="square" lIns="0" tIns="0" rIns="0" bIns="0">
            <a:spAutoFit/>
          </a:bodyPr>
          <a:lstStyle>
            <a:lvl1pPr marL="0" indent="0" algn="l">
              <a:spcBef>
                <a:spcPts val="0"/>
              </a:spcBef>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938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xmlns="" id="{E2698E74-DBB1-4C41-81D5-108634391B7E}"/>
              </a:ext>
            </a:extLst>
          </p:cNvPr>
          <p:cNvSpPr>
            <a:spLocks noGrp="1"/>
          </p:cNvSpPr>
          <p:nvPr>
            <p:ph type="body" sz="quarter" idx="11" hasCustomPrompt="1"/>
          </p:nvPr>
        </p:nvSpPr>
        <p:spPr>
          <a:xfrm>
            <a:off x="4232378" y="1176736"/>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01</a:t>
            </a:r>
          </a:p>
        </p:txBody>
      </p:sp>
      <p:sp>
        <p:nvSpPr>
          <p:cNvPr id="7" name="Text Placeholder 31">
            <a:extLst>
              <a:ext uri="{FF2B5EF4-FFF2-40B4-BE49-F238E27FC236}">
                <a16:creationId xmlns:a16="http://schemas.microsoft.com/office/drawing/2014/main" xmlns="" id="{27D262DD-86D2-472F-9233-2CA4C4F3C48D}"/>
              </a:ext>
            </a:extLst>
          </p:cNvPr>
          <p:cNvSpPr>
            <a:spLocks noGrp="1"/>
          </p:cNvSpPr>
          <p:nvPr>
            <p:ph type="body" sz="quarter" idx="12" hasCustomPrompt="1"/>
          </p:nvPr>
        </p:nvSpPr>
        <p:spPr>
          <a:xfrm>
            <a:off x="4772378" y="1176734"/>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8" name="Text Placeholder 31">
            <a:extLst>
              <a:ext uri="{FF2B5EF4-FFF2-40B4-BE49-F238E27FC236}">
                <a16:creationId xmlns:a16="http://schemas.microsoft.com/office/drawing/2014/main" xmlns="" id="{C0A8910E-3E33-41A3-816B-CD71BE1D50DC}"/>
              </a:ext>
            </a:extLst>
          </p:cNvPr>
          <p:cNvSpPr>
            <a:spLocks noGrp="1"/>
          </p:cNvSpPr>
          <p:nvPr>
            <p:ph type="body" sz="quarter" idx="13" hasCustomPrompt="1"/>
          </p:nvPr>
        </p:nvSpPr>
        <p:spPr>
          <a:xfrm>
            <a:off x="4772378" y="1445872"/>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9" name="Text Placeholder 4">
            <a:extLst>
              <a:ext uri="{FF2B5EF4-FFF2-40B4-BE49-F238E27FC236}">
                <a16:creationId xmlns:a16="http://schemas.microsoft.com/office/drawing/2014/main" xmlns="" id="{DC7DBC2F-B4BA-4FA1-AC8F-C1FB5D329C35}"/>
              </a:ext>
            </a:extLst>
          </p:cNvPr>
          <p:cNvSpPr>
            <a:spLocks noGrp="1"/>
          </p:cNvSpPr>
          <p:nvPr>
            <p:ph type="body" sz="quarter" idx="14" hasCustomPrompt="1"/>
          </p:nvPr>
        </p:nvSpPr>
        <p:spPr>
          <a:xfrm>
            <a:off x="4232378" y="187724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02</a:t>
            </a:r>
          </a:p>
        </p:txBody>
      </p:sp>
      <p:sp>
        <p:nvSpPr>
          <p:cNvPr id="10" name="Text Placeholder 31">
            <a:extLst>
              <a:ext uri="{FF2B5EF4-FFF2-40B4-BE49-F238E27FC236}">
                <a16:creationId xmlns:a16="http://schemas.microsoft.com/office/drawing/2014/main" xmlns="" id="{E96BEFDD-99B7-4B7A-A883-501F05DEBEB2}"/>
              </a:ext>
            </a:extLst>
          </p:cNvPr>
          <p:cNvSpPr>
            <a:spLocks noGrp="1"/>
          </p:cNvSpPr>
          <p:nvPr>
            <p:ph type="body" sz="quarter" idx="15" hasCustomPrompt="1"/>
          </p:nvPr>
        </p:nvSpPr>
        <p:spPr>
          <a:xfrm>
            <a:off x="4772378" y="1877241"/>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1" name="Text Placeholder 31">
            <a:extLst>
              <a:ext uri="{FF2B5EF4-FFF2-40B4-BE49-F238E27FC236}">
                <a16:creationId xmlns:a16="http://schemas.microsoft.com/office/drawing/2014/main" xmlns="" id="{8F24DFEC-E082-454B-B5C3-50F1E1DD3224}"/>
              </a:ext>
            </a:extLst>
          </p:cNvPr>
          <p:cNvSpPr>
            <a:spLocks noGrp="1"/>
          </p:cNvSpPr>
          <p:nvPr>
            <p:ph type="body" sz="quarter" idx="16" hasCustomPrompt="1"/>
          </p:nvPr>
        </p:nvSpPr>
        <p:spPr>
          <a:xfrm>
            <a:off x="4772378" y="2146379"/>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2" name="Text Placeholder 4">
            <a:extLst>
              <a:ext uri="{FF2B5EF4-FFF2-40B4-BE49-F238E27FC236}">
                <a16:creationId xmlns:a16="http://schemas.microsoft.com/office/drawing/2014/main" xmlns="" id="{C3A914CD-C11D-48A8-88E1-538FBD109669}"/>
              </a:ext>
            </a:extLst>
          </p:cNvPr>
          <p:cNvSpPr>
            <a:spLocks noGrp="1"/>
          </p:cNvSpPr>
          <p:nvPr>
            <p:ph type="body" sz="quarter" idx="17" hasCustomPrompt="1"/>
          </p:nvPr>
        </p:nvSpPr>
        <p:spPr>
          <a:xfrm>
            <a:off x="4232378" y="2577750"/>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03</a:t>
            </a:r>
          </a:p>
        </p:txBody>
      </p:sp>
      <p:sp>
        <p:nvSpPr>
          <p:cNvPr id="15" name="Text Placeholder 31">
            <a:extLst>
              <a:ext uri="{FF2B5EF4-FFF2-40B4-BE49-F238E27FC236}">
                <a16:creationId xmlns:a16="http://schemas.microsoft.com/office/drawing/2014/main" xmlns="" id="{5E5D34B7-01F5-4524-B815-3E8FD22045B4}"/>
              </a:ext>
            </a:extLst>
          </p:cNvPr>
          <p:cNvSpPr>
            <a:spLocks noGrp="1"/>
          </p:cNvSpPr>
          <p:nvPr>
            <p:ph type="body" sz="quarter" idx="18" hasCustomPrompt="1"/>
          </p:nvPr>
        </p:nvSpPr>
        <p:spPr>
          <a:xfrm>
            <a:off x="4772378" y="2577748"/>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6" name="Text Placeholder 31">
            <a:extLst>
              <a:ext uri="{FF2B5EF4-FFF2-40B4-BE49-F238E27FC236}">
                <a16:creationId xmlns:a16="http://schemas.microsoft.com/office/drawing/2014/main" xmlns="" id="{745E9020-E3D4-4B2E-AF64-3BC2BA80998B}"/>
              </a:ext>
            </a:extLst>
          </p:cNvPr>
          <p:cNvSpPr>
            <a:spLocks noGrp="1"/>
          </p:cNvSpPr>
          <p:nvPr>
            <p:ph type="body" sz="quarter" idx="19" hasCustomPrompt="1"/>
          </p:nvPr>
        </p:nvSpPr>
        <p:spPr>
          <a:xfrm>
            <a:off x="4772378" y="2846886"/>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17" name="Text Placeholder 4">
            <a:extLst>
              <a:ext uri="{FF2B5EF4-FFF2-40B4-BE49-F238E27FC236}">
                <a16:creationId xmlns:a16="http://schemas.microsoft.com/office/drawing/2014/main" xmlns="" id="{6E31EB1E-53F8-4104-A8D0-0BEFB18961C6}"/>
              </a:ext>
            </a:extLst>
          </p:cNvPr>
          <p:cNvSpPr>
            <a:spLocks noGrp="1"/>
          </p:cNvSpPr>
          <p:nvPr>
            <p:ph type="body" sz="quarter" idx="20" hasCustomPrompt="1"/>
          </p:nvPr>
        </p:nvSpPr>
        <p:spPr>
          <a:xfrm>
            <a:off x="4232378" y="3278255"/>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04</a:t>
            </a:r>
          </a:p>
        </p:txBody>
      </p:sp>
      <p:sp>
        <p:nvSpPr>
          <p:cNvPr id="18" name="Text Placeholder 31">
            <a:extLst>
              <a:ext uri="{FF2B5EF4-FFF2-40B4-BE49-F238E27FC236}">
                <a16:creationId xmlns:a16="http://schemas.microsoft.com/office/drawing/2014/main" xmlns="" id="{3DEAAE69-8D81-471C-A294-06DD17336F63}"/>
              </a:ext>
            </a:extLst>
          </p:cNvPr>
          <p:cNvSpPr>
            <a:spLocks noGrp="1"/>
          </p:cNvSpPr>
          <p:nvPr>
            <p:ph type="body" sz="quarter" idx="21" hasCustomPrompt="1"/>
          </p:nvPr>
        </p:nvSpPr>
        <p:spPr>
          <a:xfrm>
            <a:off x="4772378" y="3278255"/>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19" name="Text Placeholder 31">
            <a:extLst>
              <a:ext uri="{FF2B5EF4-FFF2-40B4-BE49-F238E27FC236}">
                <a16:creationId xmlns:a16="http://schemas.microsoft.com/office/drawing/2014/main" xmlns="" id="{01E75DFE-469F-4162-BFD7-0AD3CC0605D3}"/>
              </a:ext>
            </a:extLst>
          </p:cNvPr>
          <p:cNvSpPr>
            <a:spLocks noGrp="1"/>
          </p:cNvSpPr>
          <p:nvPr>
            <p:ph type="body" sz="quarter" idx="22" hasCustomPrompt="1"/>
          </p:nvPr>
        </p:nvSpPr>
        <p:spPr>
          <a:xfrm>
            <a:off x="4772378" y="3547393"/>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0" name="Text Placeholder 4">
            <a:extLst>
              <a:ext uri="{FF2B5EF4-FFF2-40B4-BE49-F238E27FC236}">
                <a16:creationId xmlns:a16="http://schemas.microsoft.com/office/drawing/2014/main" xmlns="" id="{16FACADA-AE0B-4A02-B7FE-F03E903A2008}"/>
              </a:ext>
            </a:extLst>
          </p:cNvPr>
          <p:cNvSpPr>
            <a:spLocks noGrp="1"/>
          </p:cNvSpPr>
          <p:nvPr>
            <p:ph type="body" sz="quarter" idx="23" hasCustomPrompt="1"/>
          </p:nvPr>
        </p:nvSpPr>
        <p:spPr>
          <a:xfrm>
            <a:off x="4232378" y="3978763"/>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05</a:t>
            </a:r>
          </a:p>
        </p:txBody>
      </p:sp>
      <p:sp>
        <p:nvSpPr>
          <p:cNvPr id="21" name="Text Placeholder 31">
            <a:extLst>
              <a:ext uri="{FF2B5EF4-FFF2-40B4-BE49-F238E27FC236}">
                <a16:creationId xmlns:a16="http://schemas.microsoft.com/office/drawing/2014/main" xmlns="" id="{1BE90D09-E40F-4E07-8A6C-C34ECB3A0C75}"/>
              </a:ext>
            </a:extLst>
          </p:cNvPr>
          <p:cNvSpPr>
            <a:spLocks noGrp="1"/>
          </p:cNvSpPr>
          <p:nvPr>
            <p:ph type="body" sz="quarter" idx="24" hasCustomPrompt="1"/>
          </p:nvPr>
        </p:nvSpPr>
        <p:spPr>
          <a:xfrm>
            <a:off x="4772378" y="3978762"/>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2" name="Text Placeholder 31">
            <a:extLst>
              <a:ext uri="{FF2B5EF4-FFF2-40B4-BE49-F238E27FC236}">
                <a16:creationId xmlns:a16="http://schemas.microsoft.com/office/drawing/2014/main" xmlns="" id="{E8BCD20F-DF5A-4D1F-AB59-8992CCEB4E71}"/>
              </a:ext>
            </a:extLst>
          </p:cNvPr>
          <p:cNvSpPr>
            <a:spLocks noGrp="1"/>
          </p:cNvSpPr>
          <p:nvPr>
            <p:ph type="body" sz="quarter" idx="25" hasCustomPrompt="1"/>
          </p:nvPr>
        </p:nvSpPr>
        <p:spPr>
          <a:xfrm>
            <a:off x="4772378" y="4247900"/>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23" name="Text Placeholder 4">
            <a:extLst>
              <a:ext uri="{FF2B5EF4-FFF2-40B4-BE49-F238E27FC236}">
                <a16:creationId xmlns:a16="http://schemas.microsoft.com/office/drawing/2014/main" xmlns="" id="{2CA99EFB-8D03-4007-813F-E6174F0308EE}"/>
              </a:ext>
            </a:extLst>
          </p:cNvPr>
          <p:cNvSpPr>
            <a:spLocks noGrp="1"/>
          </p:cNvSpPr>
          <p:nvPr>
            <p:ph type="body" sz="quarter" idx="26" hasCustomPrompt="1"/>
          </p:nvPr>
        </p:nvSpPr>
        <p:spPr>
          <a:xfrm>
            <a:off x="4232378" y="4679271"/>
            <a:ext cx="540000" cy="503999"/>
          </a:xfrm>
          <a:prstGeom prst="rect">
            <a:avLst/>
          </a:prstGeom>
        </p:spPr>
        <p:txBody>
          <a:bodyPr lIns="0" tIns="0" rIns="0" bIns="0"/>
          <a:lstStyle>
            <a:lvl1pPr marL="0" indent="0">
              <a:buNone/>
              <a:defRPr sz="3600" b="1">
                <a:solidFill>
                  <a:schemeClr val="accent1"/>
                </a:solidFill>
              </a:defRPr>
            </a:lvl1pPr>
          </a:lstStyle>
          <a:p>
            <a:r>
              <a:rPr lang="en-US" sz="3600" dirty="0">
                <a:solidFill>
                  <a:schemeClr val="accent1"/>
                </a:solidFill>
              </a:rPr>
              <a:t>06</a:t>
            </a:r>
          </a:p>
        </p:txBody>
      </p:sp>
      <p:sp>
        <p:nvSpPr>
          <p:cNvPr id="24" name="Text Placeholder 31">
            <a:extLst>
              <a:ext uri="{FF2B5EF4-FFF2-40B4-BE49-F238E27FC236}">
                <a16:creationId xmlns:a16="http://schemas.microsoft.com/office/drawing/2014/main" xmlns="" id="{75297938-8904-4A58-BECE-919189BAA548}"/>
              </a:ext>
            </a:extLst>
          </p:cNvPr>
          <p:cNvSpPr>
            <a:spLocks noGrp="1"/>
          </p:cNvSpPr>
          <p:nvPr>
            <p:ph type="body" sz="quarter" idx="27" hasCustomPrompt="1"/>
          </p:nvPr>
        </p:nvSpPr>
        <p:spPr>
          <a:xfrm>
            <a:off x="4772378" y="4679269"/>
            <a:ext cx="3207056"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Section Title</a:t>
            </a:r>
          </a:p>
        </p:txBody>
      </p:sp>
      <p:sp>
        <p:nvSpPr>
          <p:cNvPr id="25" name="Text Placeholder 31">
            <a:extLst>
              <a:ext uri="{FF2B5EF4-FFF2-40B4-BE49-F238E27FC236}">
                <a16:creationId xmlns:a16="http://schemas.microsoft.com/office/drawing/2014/main" xmlns="" id="{EF1B2FF4-CFE5-4357-917A-02669822510A}"/>
              </a:ext>
            </a:extLst>
          </p:cNvPr>
          <p:cNvSpPr>
            <a:spLocks noGrp="1"/>
          </p:cNvSpPr>
          <p:nvPr>
            <p:ph type="body" sz="quarter" idx="28" hasCustomPrompt="1"/>
          </p:nvPr>
        </p:nvSpPr>
        <p:spPr>
          <a:xfrm>
            <a:off x="4772378" y="4948407"/>
            <a:ext cx="3207056"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dirty="0"/>
              <a:t>A brief line about content</a:t>
            </a:r>
          </a:p>
        </p:txBody>
      </p:sp>
      <p:sp>
        <p:nvSpPr>
          <p:cNvPr id="3" name="Picture Placeholder 2">
            <a:extLst>
              <a:ext uri="{FF2B5EF4-FFF2-40B4-BE49-F238E27FC236}">
                <a16:creationId xmlns:a16="http://schemas.microsoft.com/office/drawing/2014/main" xmlns="" id="{09ABF0E3-1A7E-434D-B96E-F3343B8E07D9}"/>
              </a:ext>
            </a:extLst>
          </p:cNvPr>
          <p:cNvSpPr>
            <a:spLocks noGrp="1"/>
          </p:cNvSpPr>
          <p:nvPr>
            <p:ph type="pic" sz="quarter" idx="29" hasCustomPrompt="1"/>
          </p:nvPr>
        </p:nvSpPr>
        <p:spPr>
          <a:xfrm>
            <a:off x="0" y="0"/>
            <a:ext cx="3825920" cy="6858000"/>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31" name="Title 1">
            <a:extLst>
              <a:ext uri="{FF2B5EF4-FFF2-40B4-BE49-F238E27FC236}">
                <a16:creationId xmlns:a16="http://schemas.microsoft.com/office/drawing/2014/main" xmlns="" id="{25039EFD-26D4-4EFF-80C8-2DEC577006FA}"/>
              </a:ext>
            </a:extLst>
          </p:cNvPr>
          <p:cNvSpPr>
            <a:spLocks noGrp="1"/>
          </p:cNvSpPr>
          <p:nvPr>
            <p:ph type="ctrTitle" hasCustomPrompt="1"/>
          </p:nvPr>
        </p:nvSpPr>
        <p:spPr>
          <a:xfrm>
            <a:off x="4232378" y="770472"/>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
        <p:nvSpPr>
          <p:cNvPr id="32" name="Slide Number Placeholder 8">
            <a:extLst>
              <a:ext uri="{FF2B5EF4-FFF2-40B4-BE49-F238E27FC236}">
                <a16:creationId xmlns:a16="http://schemas.microsoft.com/office/drawing/2014/main" xmlns="" id="{6FBBA16B-4607-4475-9AA9-35D51BE89C52}"/>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Tree>
    <p:extLst>
      <p:ext uri="{BB962C8B-B14F-4D97-AF65-F5344CB8AC3E}">
        <p14:creationId xmlns:p14="http://schemas.microsoft.com/office/powerpoint/2010/main" val="314463201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xmlns="" id="{FF9A53DE-293F-4D46-94A3-8EB81742DFCF}"/>
              </a:ext>
            </a:extLst>
          </p:cNvPr>
          <p:cNvSpPr>
            <a:spLocks noGrp="1"/>
          </p:cNvSpPr>
          <p:nvPr>
            <p:ph type="body" sz="quarter" idx="11" hasCustomPrompt="1"/>
          </p:nvPr>
        </p:nvSpPr>
        <p:spPr>
          <a:xfrm>
            <a:off x="432000" y="1079999"/>
            <a:ext cx="8220294"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dirty="0"/>
              <a:t>00	Insert contents listing (2 columns)</a:t>
            </a:r>
          </a:p>
        </p:txBody>
      </p:sp>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34" name="Title 1">
            <a:extLst>
              <a:ext uri="{FF2B5EF4-FFF2-40B4-BE49-F238E27FC236}">
                <a16:creationId xmlns:a16="http://schemas.microsoft.com/office/drawing/2014/main" xmlns="" id="{091B7A03-C365-4ED6-962E-93EA096F7A2D}"/>
              </a:ext>
            </a:extLst>
          </p:cNvPr>
          <p:cNvSpPr>
            <a:spLocks noGrp="1"/>
          </p:cNvSpPr>
          <p:nvPr>
            <p:ph type="ctrTitle" hasCustomPrompt="1"/>
          </p:nvPr>
        </p:nvSpPr>
        <p:spPr>
          <a:xfrm>
            <a:off x="432000" y="544317"/>
            <a:ext cx="1044375"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CONTENTS</a:t>
            </a:r>
          </a:p>
        </p:txBody>
      </p:sp>
    </p:spTree>
    <p:extLst>
      <p:ext uri="{BB962C8B-B14F-4D97-AF65-F5344CB8AC3E}">
        <p14:creationId xmlns:p14="http://schemas.microsoft.com/office/powerpoint/2010/main" val="778058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xmlns="" id="{56ABEA7B-7448-4E43-A7A4-3421CD2E272B}"/>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xmlns="" id="{FDA22121-4331-41E2-B269-75755B804956}"/>
              </a:ext>
            </a:extLst>
          </p:cNvPr>
          <p:cNvSpPr>
            <a:spLocks noGrp="1"/>
          </p:cNvSpPr>
          <p:nvPr>
            <p:ph idx="1" hasCustomPrompt="1"/>
          </p:nvPr>
        </p:nvSpPr>
        <p:spPr>
          <a:xfrm>
            <a:off x="388801" y="1150618"/>
            <a:ext cx="8263493"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274513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xmlns="" id="{CDC988AE-A153-4139-8BF1-831C2BFCA50D}"/>
              </a:ext>
            </a:extLst>
          </p:cNvPr>
          <p:cNvSpPr txBox="1">
            <a:spLocks/>
          </p:cNvSpPr>
          <p:nvPr userDrawn="1"/>
        </p:nvSpPr>
        <p:spPr>
          <a:xfrm>
            <a:off x="8652294" y="6364967"/>
            <a:ext cx="491706"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mtClean="0"/>
              <a:pPr/>
              <a:t>‹#›</a:t>
            </a:fld>
            <a:endParaRPr lang="en-US"/>
          </a:p>
        </p:txBody>
      </p:sp>
      <p:sp>
        <p:nvSpPr>
          <p:cNvPr id="5" name="Text Placeholder 3">
            <a:extLst>
              <a:ext uri="{FF2B5EF4-FFF2-40B4-BE49-F238E27FC236}">
                <a16:creationId xmlns:a16="http://schemas.microsoft.com/office/drawing/2014/main" xmlns="" id="{E69DB766-747D-4928-9E02-4F5BC168A8F2}"/>
              </a:ext>
            </a:extLst>
          </p:cNvPr>
          <p:cNvSpPr>
            <a:spLocks noGrp="1"/>
          </p:cNvSpPr>
          <p:nvPr>
            <p:ph type="body" sz="quarter" idx="13" hasCustomPrompt="1"/>
          </p:nvPr>
        </p:nvSpPr>
        <p:spPr>
          <a:xfrm>
            <a:off x="388801" y="761442"/>
            <a:ext cx="7418105"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1" name="Picture Placeholder 2">
            <a:extLst>
              <a:ext uri="{FF2B5EF4-FFF2-40B4-BE49-F238E27FC236}">
                <a16:creationId xmlns:a16="http://schemas.microsoft.com/office/drawing/2014/main" xmlns="" id="{D7627B42-6398-42C1-94CA-C124AC35B2F5}"/>
              </a:ext>
            </a:extLst>
          </p:cNvPr>
          <p:cNvSpPr>
            <a:spLocks noGrp="1"/>
          </p:cNvSpPr>
          <p:nvPr>
            <p:ph type="pic" sz="quarter" idx="14" hasCustomPrompt="1"/>
          </p:nvPr>
        </p:nvSpPr>
        <p:spPr>
          <a:xfrm>
            <a:off x="388601" y="1150618"/>
            <a:ext cx="8263493" cy="5214347"/>
          </a:xfrm>
          <a:prstGeom prst="rect">
            <a:avLst/>
          </a:prstGeom>
          <a:solidFill>
            <a:schemeClr val="bg1">
              <a:lumMod val="95000"/>
            </a:schemeClr>
          </a:solidFill>
        </p:spPr>
        <p:txBody>
          <a:bodyPr anchor="ctr" anchorCtr="0"/>
          <a:lstStyle>
            <a:lvl1pPr marL="0" indent="0" algn="ctr">
              <a:buNone/>
              <a:defRPr sz="1200" b="1"/>
            </a:lvl1pPr>
          </a:lstStyle>
          <a:p>
            <a:r>
              <a:rPr lang="en-GB" dirty="0"/>
              <a:t>INSERT IMAGE</a:t>
            </a:r>
          </a:p>
        </p:txBody>
      </p:sp>
      <p:sp>
        <p:nvSpPr>
          <p:cNvPr id="7" name="Title 1">
            <a:extLst>
              <a:ext uri="{FF2B5EF4-FFF2-40B4-BE49-F238E27FC236}">
                <a16:creationId xmlns:a16="http://schemas.microsoft.com/office/drawing/2014/main" xmlns="" id="{4A7B25A5-6B91-4CE2-93B8-754812DA0292}"/>
              </a:ext>
            </a:extLst>
          </p:cNvPr>
          <p:cNvSpPr>
            <a:spLocks noGrp="1"/>
          </p:cNvSpPr>
          <p:nvPr>
            <p:ph type="ctrTitle" hasCustomPrompt="1"/>
          </p:nvPr>
        </p:nvSpPr>
        <p:spPr>
          <a:xfrm>
            <a:off x="432000" y="544317"/>
            <a:ext cx="126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4944895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85701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850A13-8E99-49E2-9165-C76685B082C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061342" y="226559"/>
            <a:ext cx="838348" cy="573541"/>
          </a:xfrm>
          <a:prstGeom prst="rect">
            <a:avLst/>
          </a:prstGeom>
        </p:spPr>
      </p:pic>
    </p:spTree>
    <p:extLst>
      <p:ext uri="{BB962C8B-B14F-4D97-AF65-F5344CB8AC3E}">
        <p14:creationId xmlns:p14="http://schemas.microsoft.com/office/powerpoint/2010/main" val="42019972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3ED99F8-E22C-4D15-85F7-8D466F90469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93932" y="200297"/>
            <a:ext cx="812841" cy="558826"/>
          </a:xfrm>
          <a:prstGeom prst="rect">
            <a:avLst/>
          </a:prstGeom>
        </p:spPr>
      </p:pic>
    </p:spTree>
    <p:extLst>
      <p:ext uri="{BB962C8B-B14F-4D97-AF65-F5344CB8AC3E}">
        <p14:creationId xmlns:p14="http://schemas.microsoft.com/office/powerpoint/2010/main" val="401986177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0"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Rob.janes@open.ac.uk" TargetMode="External"/><Relationship Id="rId2" Type="http://schemas.openxmlformats.org/officeDocument/2006/relationships/hyperlink" Target="mailto:lesley.boyd@open.ac.uk" TargetMode="External"/><Relationship Id="rId1" Type="http://schemas.openxmlformats.org/officeDocument/2006/relationships/slideLayout" Target="../slideLayouts/slideLayout17.xml"/><Relationship Id="rId4" Type="http://schemas.openxmlformats.org/officeDocument/2006/relationships/hyperlink" Target="mailto:tom.olney@open.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984" y="1400148"/>
            <a:ext cx="7920773" cy="4985980"/>
          </a:xfrm>
        </p:spPr>
        <p:txBody>
          <a:bodyPr/>
          <a:lstStyle/>
          <a:p>
            <a:r>
              <a:rPr lang="en-GB" dirty="0"/>
              <a:t>Using </a:t>
            </a:r>
            <a:r>
              <a:rPr lang="en-GB" dirty="0" smtClean="0"/>
              <a:t>technology-enabled learning </a:t>
            </a:r>
            <a:r>
              <a:rPr lang="en-GB" dirty="0"/>
              <a:t>networks </a:t>
            </a:r>
            <a:r>
              <a:rPr lang="en-GB" dirty="0" smtClean="0"/>
              <a:t>to </a:t>
            </a:r>
            <a:r>
              <a:rPr lang="en-GB" dirty="0"/>
              <a:t>drive module improvements in STEM</a:t>
            </a:r>
            <a:br>
              <a:rPr lang="en-GB" dirty="0"/>
            </a:br>
            <a:r>
              <a:rPr lang="en-GB" dirty="0"/>
              <a:t/>
            </a:r>
            <a:br>
              <a:rPr lang="en-GB" dirty="0"/>
            </a:br>
            <a:r>
              <a:rPr lang="en-GB" sz="2400" b="0" dirty="0"/>
              <a:t>Lesley Boyd, PhD Researcher, </a:t>
            </a:r>
            <a:r>
              <a:rPr lang="en-GB" sz="2400" b="0" dirty="0" smtClean="0"/>
              <a:t>IET</a:t>
            </a:r>
            <a:br>
              <a:rPr lang="en-GB" sz="2400" b="0" dirty="0" smtClean="0"/>
            </a:br>
            <a:r>
              <a:rPr lang="en-GB" sz="2400" b="0" dirty="0" smtClean="0"/>
              <a:t>Rob Janes, Module Chair S215</a:t>
            </a:r>
            <a:br>
              <a:rPr lang="en-GB" sz="2400" b="0" dirty="0" smtClean="0"/>
            </a:br>
            <a:r>
              <a:rPr lang="en-GB" sz="2400" b="0" dirty="0" smtClean="0"/>
              <a:t>Tom Olney, Senior Manger Teaching &amp; Learning, STEM</a:t>
            </a:r>
            <a:br>
              <a:rPr lang="en-GB" sz="2400" b="0" dirty="0" smtClean="0"/>
            </a:br>
            <a:r>
              <a:rPr lang="en-GB" b="0" dirty="0" smtClean="0"/>
              <a:t/>
            </a:r>
            <a:br>
              <a:rPr lang="en-GB" b="0" dirty="0" smtClean="0"/>
            </a:br>
            <a:r>
              <a:rPr lang="en-GB" dirty="0"/>
              <a:t/>
            </a:r>
            <a:br>
              <a:rPr lang="en-GB" dirty="0"/>
            </a:br>
            <a:r>
              <a:rPr lang="en-GB" dirty="0"/>
              <a:t/>
            </a:r>
            <a:br>
              <a:rPr lang="en-GB" dirty="0"/>
            </a:br>
            <a:r>
              <a:rPr lang="en-GB" dirty="0"/>
              <a:t> </a:t>
            </a:r>
          </a:p>
        </p:txBody>
      </p:sp>
      <p:sp>
        <p:nvSpPr>
          <p:cNvPr id="3" name="Subtitle 2"/>
          <p:cNvSpPr>
            <a:spLocks noGrp="1"/>
          </p:cNvSpPr>
          <p:nvPr>
            <p:ph type="subTitle" idx="1"/>
          </p:nvPr>
        </p:nvSpPr>
        <p:spPr>
          <a:xfrm>
            <a:off x="554984" y="4808462"/>
            <a:ext cx="4338989" cy="1381917"/>
          </a:xfrm>
        </p:spPr>
        <p:txBody>
          <a:bodyPr/>
          <a:lstStyle/>
          <a:p>
            <a:r>
              <a:rPr lang="en-GB" b="1" dirty="0" smtClean="0"/>
              <a:t>8</a:t>
            </a:r>
            <a:r>
              <a:rPr lang="en-GB" b="1" baseline="30000" dirty="0" smtClean="0"/>
              <a:t>th</a:t>
            </a:r>
            <a:r>
              <a:rPr lang="en-GB" b="1" dirty="0" smtClean="0"/>
              <a:t> </a:t>
            </a:r>
            <a:r>
              <a:rPr lang="en-GB" b="1" dirty="0" err="1"/>
              <a:t>eSTEeM</a:t>
            </a:r>
            <a:r>
              <a:rPr lang="en-GB" b="1" dirty="0"/>
              <a:t> Annual Conference</a:t>
            </a:r>
            <a:endParaRPr lang="en-GB" dirty="0"/>
          </a:p>
          <a:p>
            <a:r>
              <a:rPr lang="en-GB" b="1" dirty="0" smtClean="0"/>
              <a:t>8 - 9 </a:t>
            </a:r>
            <a:r>
              <a:rPr lang="en-GB" b="1" dirty="0"/>
              <a:t>May 2019</a:t>
            </a:r>
            <a:endParaRPr lang="en-GB" dirty="0"/>
          </a:p>
          <a:p>
            <a:endParaRPr lang="en-GB" dirty="0" smtClean="0"/>
          </a:p>
          <a:p>
            <a:endParaRPr lang="en-GB" dirty="0"/>
          </a:p>
        </p:txBody>
      </p:sp>
      <p:pic>
        <p:nvPicPr>
          <p:cNvPr id="5" name="Picture 4"/>
          <p:cNvPicPr>
            <a:picLocks noChangeAspect="1"/>
          </p:cNvPicPr>
          <p:nvPr/>
        </p:nvPicPr>
        <p:blipFill>
          <a:blip r:embed="rId2"/>
          <a:stretch>
            <a:fillRect/>
          </a:stretch>
        </p:blipFill>
        <p:spPr>
          <a:xfrm>
            <a:off x="4283551" y="5680590"/>
            <a:ext cx="2660404" cy="797483"/>
          </a:xfrm>
          <a:prstGeom prst="rect">
            <a:avLst/>
          </a:prstGeom>
        </p:spPr>
      </p:pic>
    </p:spTree>
    <p:extLst>
      <p:ext uri="{BB962C8B-B14F-4D97-AF65-F5344CB8AC3E}">
        <p14:creationId xmlns:p14="http://schemas.microsoft.com/office/powerpoint/2010/main" val="257197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E8C6438F-F79C-47EC-AD73-7086AA7F8B11}"/>
              </a:ext>
            </a:extLst>
          </p:cNvPr>
          <p:cNvSpPr>
            <a:spLocks noGrp="1"/>
          </p:cNvSpPr>
          <p:nvPr>
            <p:ph type="body" sz="quarter" idx="21"/>
          </p:nvPr>
        </p:nvSpPr>
        <p:spPr>
          <a:xfrm>
            <a:off x="227567" y="374115"/>
            <a:ext cx="7486878" cy="514527"/>
          </a:xfrm>
        </p:spPr>
        <p:txBody>
          <a:bodyPr/>
          <a:lstStyle/>
          <a:p>
            <a:r>
              <a:rPr lang="en-GB" dirty="0" smtClean="0">
                <a:solidFill>
                  <a:srgbClr val="00B7B2"/>
                </a:solidFill>
              </a:rPr>
              <a:t>Using learning design analytics </a:t>
            </a:r>
            <a:endParaRPr lang="en-GB" dirty="0">
              <a:solidFill>
                <a:srgbClr val="00B7B2"/>
              </a:solidFill>
            </a:endParaRPr>
          </a:p>
        </p:txBody>
      </p:sp>
      <p:sp>
        <p:nvSpPr>
          <p:cNvPr id="7" name="Rectangle 6"/>
          <p:cNvSpPr/>
          <p:nvPr/>
        </p:nvSpPr>
        <p:spPr>
          <a:xfrm>
            <a:off x="337684" y="5720532"/>
            <a:ext cx="7487044" cy="954107"/>
          </a:xfrm>
          <a:prstGeom prst="rect">
            <a:avLst/>
          </a:prstGeom>
        </p:spPr>
        <p:txBody>
          <a:bodyPr wrap="square">
            <a:spAutoFit/>
          </a:bodyPr>
          <a:lstStyle/>
          <a:p>
            <a:r>
              <a:rPr lang="en-GB" sz="1400" dirty="0" smtClean="0">
                <a:solidFill>
                  <a:schemeClr val="accent1">
                    <a:lumMod val="50000"/>
                  </a:schemeClr>
                </a:solidFill>
              </a:rPr>
              <a:t>The </a:t>
            </a:r>
            <a:r>
              <a:rPr lang="en-GB" sz="1400" dirty="0">
                <a:solidFill>
                  <a:schemeClr val="accent1">
                    <a:lumMod val="50000"/>
                  </a:schemeClr>
                </a:solidFill>
              </a:rPr>
              <a:t>three visualisations </a:t>
            </a:r>
            <a:r>
              <a:rPr lang="en-GB" sz="1400" dirty="0" smtClean="0">
                <a:solidFill>
                  <a:schemeClr val="accent1">
                    <a:lumMod val="50000"/>
                  </a:schemeClr>
                </a:solidFill>
              </a:rPr>
              <a:t>discussed with S215 ALs were: </a:t>
            </a:r>
          </a:p>
          <a:p>
            <a:pPr marL="342900" indent="-342900">
              <a:buAutoNum type="arabicParenR"/>
            </a:pPr>
            <a:r>
              <a:rPr lang="en-GB" sz="1400" dirty="0">
                <a:solidFill>
                  <a:schemeClr val="accent1">
                    <a:lumMod val="50000"/>
                  </a:schemeClr>
                </a:solidFill>
              </a:rPr>
              <a:t>e</a:t>
            </a:r>
            <a:r>
              <a:rPr lang="en-GB" sz="1400" dirty="0" smtClean="0">
                <a:solidFill>
                  <a:schemeClr val="accent1">
                    <a:lumMod val="50000"/>
                  </a:schemeClr>
                </a:solidFill>
              </a:rPr>
              <a:t>xpected student workload by activity type</a:t>
            </a:r>
          </a:p>
          <a:p>
            <a:pPr marL="342900" indent="-342900">
              <a:buAutoNum type="arabicParenR"/>
            </a:pPr>
            <a:r>
              <a:rPr lang="en-GB" sz="1400" dirty="0" smtClean="0">
                <a:solidFill>
                  <a:schemeClr val="accent1">
                    <a:lumMod val="50000"/>
                  </a:schemeClr>
                </a:solidFill>
              </a:rPr>
              <a:t>comparison </a:t>
            </a:r>
            <a:r>
              <a:rPr lang="en-GB" sz="1400" dirty="0">
                <a:solidFill>
                  <a:schemeClr val="accent1">
                    <a:lumMod val="50000"/>
                  </a:schemeClr>
                </a:solidFill>
              </a:rPr>
              <a:t>of </a:t>
            </a:r>
            <a:r>
              <a:rPr lang="en-GB" sz="1400" dirty="0" smtClean="0">
                <a:solidFill>
                  <a:schemeClr val="accent1">
                    <a:lumMod val="50000"/>
                  </a:schemeClr>
                </a:solidFill>
              </a:rPr>
              <a:t>expected student workload and </a:t>
            </a:r>
            <a:r>
              <a:rPr lang="en-GB" sz="1400" dirty="0">
                <a:solidFill>
                  <a:schemeClr val="accent1">
                    <a:lumMod val="50000"/>
                  </a:schemeClr>
                </a:solidFill>
              </a:rPr>
              <a:t>MT advised workload per </a:t>
            </a:r>
            <a:r>
              <a:rPr lang="en-GB" sz="1400" dirty="0" smtClean="0">
                <a:solidFill>
                  <a:schemeClr val="accent1">
                    <a:lumMod val="50000"/>
                  </a:schemeClr>
                </a:solidFill>
              </a:rPr>
              <a:t>week</a:t>
            </a:r>
            <a:endParaRPr lang="en-GB" sz="1400" dirty="0">
              <a:solidFill>
                <a:schemeClr val="accent1">
                  <a:lumMod val="50000"/>
                </a:schemeClr>
              </a:solidFill>
            </a:endParaRPr>
          </a:p>
          <a:p>
            <a:pPr marL="342900" indent="-342900">
              <a:buAutoNum type="arabicParenR"/>
            </a:pPr>
            <a:r>
              <a:rPr lang="en-GB" sz="1400" dirty="0">
                <a:solidFill>
                  <a:schemeClr val="accent1">
                    <a:lumMod val="50000"/>
                  </a:schemeClr>
                </a:solidFill>
              </a:rPr>
              <a:t>c</a:t>
            </a:r>
            <a:r>
              <a:rPr lang="en-GB" sz="1400" dirty="0" smtClean="0">
                <a:solidFill>
                  <a:schemeClr val="accent1">
                    <a:lumMod val="50000"/>
                  </a:schemeClr>
                </a:solidFill>
              </a:rPr>
              <a:t>omparison of expected student workload by activity type and average </a:t>
            </a:r>
            <a:r>
              <a:rPr lang="en-GB" sz="1400" dirty="0">
                <a:solidFill>
                  <a:schemeClr val="accent1">
                    <a:lumMod val="50000"/>
                  </a:schemeClr>
                </a:solidFill>
              </a:rPr>
              <a:t>VLE </a:t>
            </a:r>
            <a:r>
              <a:rPr lang="en-GB" sz="1400" dirty="0" smtClean="0">
                <a:solidFill>
                  <a:schemeClr val="accent1">
                    <a:lumMod val="50000"/>
                  </a:schemeClr>
                </a:solidFill>
              </a:rPr>
              <a:t>engagement</a:t>
            </a:r>
            <a:endParaRPr lang="en-GB" sz="1400" dirty="0">
              <a:solidFill>
                <a:schemeClr val="accent1">
                  <a:lumMod val="50000"/>
                </a:schemeClr>
              </a:solidFill>
            </a:endParaRPr>
          </a:p>
        </p:txBody>
      </p:sp>
      <p:pic>
        <p:nvPicPr>
          <p:cNvPr id="2" name="Picture 1"/>
          <p:cNvPicPr>
            <a:picLocks noChangeAspect="1"/>
          </p:cNvPicPr>
          <p:nvPr/>
        </p:nvPicPr>
        <p:blipFill>
          <a:blip r:embed="rId2"/>
          <a:stretch>
            <a:fillRect/>
          </a:stretch>
        </p:blipFill>
        <p:spPr>
          <a:xfrm>
            <a:off x="227566" y="1043189"/>
            <a:ext cx="8517189" cy="4677343"/>
          </a:xfrm>
          <a:prstGeom prst="rect">
            <a:avLst/>
          </a:prstGeom>
          <a:ln w="6350">
            <a:solidFill>
              <a:srgbClr val="0F264E"/>
            </a:solidFill>
          </a:ln>
        </p:spPr>
      </p:pic>
    </p:spTree>
    <p:extLst>
      <p:ext uri="{BB962C8B-B14F-4D97-AF65-F5344CB8AC3E}">
        <p14:creationId xmlns:p14="http://schemas.microsoft.com/office/powerpoint/2010/main" val="2643379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Results so far</a:t>
            </a:r>
          </a:p>
        </p:txBody>
      </p:sp>
      <p:sp>
        <p:nvSpPr>
          <p:cNvPr id="7" name="Text Placeholder 1">
            <a:extLst>
              <a:ext uri="{FF2B5EF4-FFF2-40B4-BE49-F238E27FC236}">
                <a16:creationId xmlns:a16="http://schemas.microsoft.com/office/drawing/2014/main" xmlns="" id="{5562B024-B71B-4B2C-BD47-E57B2FE01ED1}"/>
              </a:ext>
            </a:extLst>
          </p:cNvPr>
          <p:cNvSpPr>
            <a:spLocks noGrp="1"/>
          </p:cNvSpPr>
          <p:nvPr>
            <p:ph type="body" sz="quarter" idx="4294967295"/>
          </p:nvPr>
        </p:nvSpPr>
        <p:spPr>
          <a:xfrm>
            <a:off x="577850" y="1486867"/>
            <a:ext cx="7999480" cy="5078525"/>
          </a:xfrm>
          <a:prstGeom prst="rect">
            <a:avLst/>
          </a:prstGeom>
        </p:spPr>
        <p:txBody>
          <a:bodyPr/>
          <a:lstStyle/>
          <a:p>
            <a:pPr marL="0" indent="0">
              <a:buNone/>
            </a:pPr>
            <a:r>
              <a:rPr lang="en-GB" sz="1800" b="1" dirty="0" smtClean="0">
                <a:solidFill>
                  <a:srgbClr val="1E4B9B"/>
                </a:solidFill>
              </a:rPr>
              <a:t>Phase 2</a:t>
            </a:r>
          </a:p>
          <a:p>
            <a:pPr marL="0" indent="0">
              <a:buNone/>
            </a:pPr>
            <a:r>
              <a:rPr lang="en-GB" sz="1800" dirty="0" smtClean="0">
                <a:solidFill>
                  <a:srgbClr val="1E4B9B"/>
                </a:solidFill>
              </a:rPr>
              <a:t>The </a:t>
            </a:r>
            <a:r>
              <a:rPr lang="en-GB" sz="1800" dirty="0">
                <a:solidFill>
                  <a:srgbClr val="1E4B9B"/>
                </a:solidFill>
              </a:rPr>
              <a:t>learning network discussions have highlighted a number of issues, represented in </a:t>
            </a:r>
            <a:r>
              <a:rPr lang="en-GB" sz="1800" dirty="0" smtClean="0">
                <a:solidFill>
                  <a:srgbClr val="1E4B9B"/>
                </a:solidFill>
              </a:rPr>
              <a:t>an </a:t>
            </a:r>
            <a:r>
              <a:rPr lang="en-GB" sz="1800" dirty="0">
                <a:solidFill>
                  <a:srgbClr val="1E4B9B"/>
                </a:solidFill>
              </a:rPr>
              <a:t>interactive spreadsheet, which organises the supporting qualitative evidence. These issues include pace and volume of material, prerequisite knowledge and online </a:t>
            </a:r>
            <a:r>
              <a:rPr lang="en-GB" sz="1800" dirty="0" smtClean="0">
                <a:solidFill>
                  <a:srgbClr val="1E4B9B"/>
                </a:solidFill>
              </a:rPr>
              <a:t>/ offline </a:t>
            </a:r>
            <a:r>
              <a:rPr lang="en-GB" sz="1800" dirty="0">
                <a:solidFill>
                  <a:srgbClr val="1E4B9B"/>
                </a:solidFill>
              </a:rPr>
              <a:t>study behaviour. All these issues have contributed towards the planning of </a:t>
            </a:r>
            <a:r>
              <a:rPr lang="en-GB" sz="1800" dirty="0" smtClean="0">
                <a:solidFill>
                  <a:srgbClr val="1E4B9B"/>
                </a:solidFill>
              </a:rPr>
              <a:t>four </a:t>
            </a:r>
            <a:r>
              <a:rPr lang="en-GB" sz="1800" dirty="0">
                <a:solidFill>
                  <a:srgbClr val="1E4B9B"/>
                </a:solidFill>
              </a:rPr>
              <a:t>actions:</a:t>
            </a:r>
          </a:p>
          <a:p>
            <a:r>
              <a:rPr lang="en-GB" sz="1800" dirty="0" smtClean="0">
                <a:solidFill>
                  <a:srgbClr val="1E4B9B"/>
                </a:solidFill>
              </a:rPr>
              <a:t>production </a:t>
            </a:r>
            <a:r>
              <a:rPr lang="en-GB" sz="1800" dirty="0">
                <a:solidFill>
                  <a:srgbClr val="1E4B9B"/>
                </a:solidFill>
              </a:rPr>
              <a:t>and trialling of ‘signposting’ material for Blocks 9 and 10</a:t>
            </a:r>
          </a:p>
          <a:p>
            <a:r>
              <a:rPr lang="en-GB" sz="1800" dirty="0" smtClean="0">
                <a:solidFill>
                  <a:srgbClr val="1E4B9B"/>
                </a:solidFill>
              </a:rPr>
              <a:t>finding </a:t>
            </a:r>
            <a:r>
              <a:rPr lang="en-GB" sz="1800" dirty="0">
                <a:solidFill>
                  <a:srgbClr val="1E4B9B"/>
                </a:solidFill>
              </a:rPr>
              <a:t>out more re student preparedness and study </a:t>
            </a:r>
            <a:r>
              <a:rPr lang="en-GB" sz="1800" dirty="0" smtClean="0">
                <a:solidFill>
                  <a:srgbClr val="1E4B9B"/>
                </a:solidFill>
              </a:rPr>
              <a:t>choices before </a:t>
            </a:r>
            <a:r>
              <a:rPr lang="en-GB" sz="1800" dirty="0">
                <a:solidFill>
                  <a:srgbClr val="1E4B9B"/>
                </a:solidFill>
              </a:rPr>
              <a:t>S215</a:t>
            </a:r>
          </a:p>
          <a:p>
            <a:r>
              <a:rPr lang="en-GB" sz="1800" dirty="0" smtClean="0">
                <a:solidFill>
                  <a:srgbClr val="1E4B9B"/>
                </a:solidFill>
              </a:rPr>
              <a:t>finding </a:t>
            </a:r>
            <a:r>
              <a:rPr lang="en-GB" sz="1800" dirty="0">
                <a:solidFill>
                  <a:srgbClr val="1E4B9B"/>
                </a:solidFill>
              </a:rPr>
              <a:t>out more re online / offline study behaviour, and which resources </a:t>
            </a:r>
            <a:r>
              <a:rPr lang="en-GB" sz="1800" dirty="0" smtClean="0">
                <a:solidFill>
                  <a:srgbClr val="1E4B9B"/>
                </a:solidFill>
              </a:rPr>
              <a:t>students download</a:t>
            </a:r>
            <a:endParaRPr lang="en-GB" sz="1800" dirty="0">
              <a:solidFill>
                <a:srgbClr val="1E4B9B"/>
              </a:solidFill>
            </a:endParaRPr>
          </a:p>
          <a:p>
            <a:r>
              <a:rPr lang="en-GB" sz="1800" dirty="0" smtClean="0">
                <a:solidFill>
                  <a:srgbClr val="1E4B9B"/>
                </a:solidFill>
              </a:rPr>
              <a:t>clarifying </a:t>
            </a:r>
            <a:r>
              <a:rPr lang="en-GB" sz="1800" dirty="0">
                <a:solidFill>
                  <a:srgbClr val="1E4B9B"/>
                </a:solidFill>
              </a:rPr>
              <a:t>issues re the use of </a:t>
            </a:r>
            <a:r>
              <a:rPr lang="en-GB" sz="1800" dirty="0" smtClean="0">
                <a:solidFill>
                  <a:srgbClr val="1E4B9B"/>
                </a:solidFill>
              </a:rPr>
              <a:t>OU Analyse</a:t>
            </a:r>
            <a:endParaRPr lang="en-GB" sz="1800" dirty="0">
              <a:solidFill>
                <a:srgbClr val="1E4B9B"/>
              </a:solidFill>
            </a:endParaRPr>
          </a:p>
          <a:p>
            <a:pPr marL="0" indent="0">
              <a:buNone/>
            </a:pPr>
            <a:r>
              <a:rPr lang="en-GB" sz="1800" dirty="0">
                <a:solidFill>
                  <a:srgbClr val="1E4B9B"/>
                </a:solidFill>
              </a:rPr>
              <a:t>The trial signposting materials have been produced by an </a:t>
            </a:r>
            <a:r>
              <a:rPr lang="en-GB" sz="1800" dirty="0" smtClean="0">
                <a:solidFill>
                  <a:srgbClr val="1E4B9B"/>
                </a:solidFill>
              </a:rPr>
              <a:t>AL, reviewed </a:t>
            </a:r>
            <a:r>
              <a:rPr lang="en-GB" sz="1800" dirty="0">
                <a:solidFill>
                  <a:srgbClr val="1E4B9B"/>
                </a:solidFill>
              </a:rPr>
              <a:t>by the module </a:t>
            </a:r>
            <a:r>
              <a:rPr lang="en-GB" sz="1800" dirty="0" smtClean="0">
                <a:solidFill>
                  <a:srgbClr val="1E4B9B"/>
                </a:solidFill>
              </a:rPr>
              <a:t>team, and implemented in the current presentation.</a:t>
            </a:r>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2000" dirty="0">
              <a:solidFill>
                <a:srgbClr val="1E4B9B"/>
              </a:solidFill>
            </a:endParaRPr>
          </a:p>
        </p:txBody>
      </p:sp>
      <p:sp>
        <p:nvSpPr>
          <p:cNvPr id="6" name="Content Placeholder 5">
            <a:extLst>
              <a:ext uri="{FF2B5EF4-FFF2-40B4-BE49-F238E27FC236}">
                <a16:creationId xmlns:a16="http://schemas.microsoft.com/office/drawing/2014/main" xmlns="" id="{5FA77F32-8923-4822-9E66-12DC1122B4F2}"/>
              </a:ext>
            </a:extLst>
          </p:cNvPr>
          <p:cNvSpPr>
            <a:spLocks noGrp="1"/>
          </p:cNvSpPr>
          <p:nvPr>
            <p:ph sz="quarter" idx="27"/>
          </p:nvPr>
        </p:nvSpPr>
        <p:spPr/>
        <p:txBody>
          <a:bodyPr/>
          <a:lstStyle/>
          <a:p>
            <a:endParaRPr lang="en-GB"/>
          </a:p>
        </p:txBody>
      </p:sp>
    </p:spTree>
    <p:extLst>
      <p:ext uri="{BB962C8B-B14F-4D97-AF65-F5344CB8AC3E}">
        <p14:creationId xmlns:p14="http://schemas.microsoft.com/office/powerpoint/2010/main" val="62546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Analysis – interactive spreadsheet</a:t>
            </a:r>
          </a:p>
        </p:txBody>
      </p:sp>
      <p:sp>
        <p:nvSpPr>
          <p:cNvPr id="4" name="Content Placeholder 3"/>
          <p:cNvSpPr>
            <a:spLocks noGrp="1"/>
          </p:cNvSpPr>
          <p:nvPr>
            <p:ph sz="quarter" idx="27"/>
          </p:nvPr>
        </p:nvSpPr>
        <p:spPr>
          <a:xfrm>
            <a:off x="281636" y="6170122"/>
            <a:ext cx="7445688" cy="481002"/>
          </a:xfrm>
        </p:spPr>
        <p:txBody>
          <a:bodyPr/>
          <a:lstStyle/>
          <a:p>
            <a:pPr algn="l"/>
            <a:r>
              <a:rPr lang="en-GB" sz="1400" dirty="0" smtClean="0">
                <a:solidFill>
                  <a:schemeClr val="tx1"/>
                </a:solidFill>
              </a:rPr>
              <a:t>Two </a:t>
            </a:r>
            <a:r>
              <a:rPr lang="en-GB" sz="1400" dirty="0">
                <a:solidFill>
                  <a:schemeClr val="tx1"/>
                </a:solidFill>
              </a:rPr>
              <a:t>years of qualitative feedback from the 17J and 18J learning network discussion forums, which is now represented for both years in a new navigable interactive spreadsheet.</a:t>
            </a:r>
          </a:p>
        </p:txBody>
      </p:sp>
      <p:pic>
        <p:nvPicPr>
          <p:cNvPr id="8" name="Picture 7"/>
          <p:cNvPicPr>
            <a:picLocks noChangeAspect="1"/>
          </p:cNvPicPr>
          <p:nvPr/>
        </p:nvPicPr>
        <p:blipFill>
          <a:blip r:embed="rId2"/>
          <a:stretch>
            <a:fillRect/>
          </a:stretch>
        </p:blipFill>
        <p:spPr>
          <a:xfrm>
            <a:off x="476518" y="1112270"/>
            <a:ext cx="7585658" cy="4890851"/>
          </a:xfrm>
          <a:prstGeom prst="rect">
            <a:avLst/>
          </a:prstGeom>
        </p:spPr>
      </p:pic>
    </p:spTree>
    <p:extLst>
      <p:ext uri="{BB962C8B-B14F-4D97-AF65-F5344CB8AC3E}">
        <p14:creationId xmlns:p14="http://schemas.microsoft.com/office/powerpoint/2010/main" val="798111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Results so far</a:t>
            </a:r>
          </a:p>
        </p:txBody>
      </p:sp>
      <p:sp>
        <p:nvSpPr>
          <p:cNvPr id="7" name="Text Placeholder 1">
            <a:extLst>
              <a:ext uri="{FF2B5EF4-FFF2-40B4-BE49-F238E27FC236}">
                <a16:creationId xmlns:a16="http://schemas.microsoft.com/office/drawing/2014/main" xmlns="" id="{5562B024-B71B-4B2C-BD47-E57B2FE01ED1}"/>
              </a:ext>
            </a:extLst>
          </p:cNvPr>
          <p:cNvSpPr>
            <a:spLocks noGrp="1"/>
          </p:cNvSpPr>
          <p:nvPr>
            <p:ph type="body" sz="quarter" idx="4294967295"/>
          </p:nvPr>
        </p:nvSpPr>
        <p:spPr>
          <a:xfrm>
            <a:off x="577850" y="1486867"/>
            <a:ext cx="7999480" cy="5078525"/>
          </a:xfrm>
          <a:prstGeom prst="rect">
            <a:avLst/>
          </a:prstGeom>
        </p:spPr>
        <p:txBody>
          <a:bodyPr/>
          <a:lstStyle/>
          <a:p>
            <a:pPr marL="0" indent="0">
              <a:buNone/>
            </a:pPr>
            <a:r>
              <a:rPr lang="en-GB" sz="1800" b="1" dirty="0" smtClean="0">
                <a:solidFill>
                  <a:srgbClr val="1E4B9B"/>
                </a:solidFill>
              </a:rPr>
              <a:t>Phase 2</a:t>
            </a:r>
          </a:p>
          <a:p>
            <a:r>
              <a:rPr lang="en-GB" sz="1800" dirty="0" smtClean="0">
                <a:solidFill>
                  <a:srgbClr val="1E4B9B"/>
                </a:solidFill>
              </a:rPr>
              <a:t>Two </a:t>
            </a:r>
            <a:r>
              <a:rPr lang="en-GB" sz="1800" dirty="0">
                <a:solidFill>
                  <a:srgbClr val="1E4B9B"/>
                </a:solidFill>
              </a:rPr>
              <a:t>Study Pathway Analysis reports for 17J and 18J, </a:t>
            </a:r>
            <a:r>
              <a:rPr lang="en-GB" sz="1800" dirty="0" smtClean="0">
                <a:solidFill>
                  <a:srgbClr val="1E4B9B"/>
                </a:solidFill>
              </a:rPr>
              <a:t>have been produced for the project by a </a:t>
            </a:r>
            <a:r>
              <a:rPr lang="en-GB" sz="1800" dirty="0">
                <a:solidFill>
                  <a:srgbClr val="1E4B9B"/>
                </a:solidFill>
              </a:rPr>
              <a:t>STEM Data Wrangler. These reports illustrate the module combinations and </a:t>
            </a:r>
            <a:r>
              <a:rPr lang="en-GB" sz="1800" dirty="0" smtClean="0">
                <a:solidFill>
                  <a:srgbClr val="1E4B9B"/>
                </a:solidFill>
              </a:rPr>
              <a:t>presentations </a:t>
            </a:r>
            <a:r>
              <a:rPr lang="en-GB" sz="1800" dirty="0">
                <a:solidFill>
                  <a:srgbClr val="1E4B9B"/>
                </a:solidFill>
              </a:rPr>
              <a:t>taken by 17J and 18J students before </a:t>
            </a:r>
            <a:r>
              <a:rPr lang="en-GB" sz="1800" dirty="0" smtClean="0">
                <a:solidFill>
                  <a:srgbClr val="1E4B9B"/>
                </a:solidFill>
              </a:rPr>
              <a:t>S215. </a:t>
            </a:r>
          </a:p>
          <a:p>
            <a:r>
              <a:rPr lang="en-GB" sz="1800" dirty="0" smtClean="0">
                <a:solidFill>
                  <a:srgbClr val="1E4B9B"/>
                </a:solidFill>
              </a:rPr>
              <a:t>The </a:t>
            </a:r>
            <a:r>
              <a:rPr lang="en-GB" sz="1800" dirty="0">
                <a:solidFill>
                  <a:srgbClr val="1E4B9B"/>
                </a:solidFill>
              </a:rPr>
              <a:t>Study Pathway Analysis reports illustrate an extremely scattered picture of previous study pathways, taken over many years. In 18J, out of 160 students in total, there were 71 different pathways; all but the first 7 were unique to one student. </a:t>
            </a:r>
            <a:r>
              <a:rPr lang="en-GB" sz="1800" dirty="0" smtClean="0">
                <a:solidFill>
                  <a:srgbClr val="1E4B9B"/>
                </a:solidFill>
              </a:rPr>
              <a:t>32%, or 51/160 students </a:t>
            </a:r>
            <a:r>
              <a:rPr lang="en-GB" sz="1800" dirty="0">
                <a:solidFill>
                  <a:srgbClr val="1E4B9B"/>
                </a:solidFill>
              </a:rPr>
              <a:t>followed the recommended route of S111+S112.  </a:t>
            </a:r>
            <a:endParaRPr lang="en-GB" sz="1800" dirty="0" smtClean="0">
              <a:solidFill>
                <a:srgbClr val="1E4B9B"/>
              </a:solidFill>
            </a:endParaRPr>
          </a:p>
          <a:p>
            <a:r>
              <a:rPr lang="en-GB" sz="1800" dirty="0" smtClean="0">
                <a:solidFill>
                  <a:srgbClr val="1E4B9B"/>
                </a:solidFill>
              </a:rPr>
              <a:t>The Module Chair has collected some informal feedback from a selection of students at the recent Residential Schools, with initial positive feedback for the trial signposting documents and underscoring the concerns over pace and volume of material.</a:t>
            </a:r>
            <a:endParaRPr lang="en-GB" sz="2000" dirty="0">
              <a:solidFill>
                <a:srgbClr val="1E4B9B"/>
              </a:solidFill>
            </a:endParaRPr>
          </a:p>
        </p:txBody>
      </p:sp>
      <p:sp>
        <p:nvSpPr>
          <p:cNvPr id="6" name="Content Placeholder 5">
            <a:extLst>
              <a:ext uri="{FF2B5EF4-FFF2-40B4-BE49-F238E27FC236}">
                <a16:creationId xmlns:a16="http://schemas.microsoft.com/office/drawing/2014/main" xmlns="" id="{5FA77F32-8923-4822-9E66-12DC1122B4F2}"/>
              </a:ext>
            </a:extLst>
          </p:cNvPr>
          <p:cNvSpPr>
            <a:spLocks noGrp="1"/>
          </p:cNvSpPr>
          <p:nvPr>
            <p:ph sz="quarter" idx="27"/>
          </p:nvPr>
        </p:nvSpPr>
        <p:spPr/>
        <p:txBody>
          <a:bodyPr/>
          <a:lstStyle/>
          <a:p>
            <a:endParaRPr lang="en-GB"/>
          </a:p>
        </p:txBody>
      </p:sp>
    </p:spTree>
    <p:extLst>
      <p:ext uri="{BB962C8B-B14F-4D97-AF65-F5344CB8AC3E}">
        <p14:creationId xmlns:p14="http://schemas.microsoft.com/office/powerpoint/2010/main" val="209523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62B024-B71B-4B2C-BD47-E57B2FE01ED1}"/>
              </a:ext>
            </a:extLst>
          </p:cNvPr>
          <p:cNvSpPr>
            <a:spLocks noGrp="1"/>
          </p:cNvSpPr>
          <p:nvPr>
            <p:ph type="body" sz="quarter" idx="25"/>
          </p:nvPr>
        </p:nvSpPr>
        <p:spPr>
          <a:xfrm>
            <a:off x="577968" y="1249251"/>
            <a:ext cx="8102392" cy="4876853"/>
          </a:xfrm>
        </p:spPr>
        <p:txBody>
          <a:bodyPr/>
          <a:lstStyle/>
          <a:p>
            <a:pPr marL="285750" indent="-285750">
              <a:buFont typeface="Arial" panose="020B0604020202020204" pitchFamily="34" charset="0"/>
              <a:buChar char="•"/>
            </a:pPr>
            <a:r>
              <a:rPr lang="en-GB" sz="2000" dirty="0" smtClean="0">
                <a:solidFill>
                  <a:srgbClr val="1E4B9B"/>
                </a:solidFill>
              </a:rPr>
              <a:t>The next stage </a:t>
            </a:r>
            <a:r>
              <a:rPr lang="en-GB" sz="2000" dirty="0">
                <a:solidFill>
                  <a:srgbClr val="1E4B9B"/>
                </a:solidFill>
              </a:rPr>
              <a:t>is </a:t>
            </a:r>
            <a:r>
              <a:rPr lang="en-GB" sz="2000" dirty="0" smtClean="0">
                <a:solidFill>
                  <a:srgbClr val="1E4B9B"/>
                </a:solidFill>
              </a:rPr>
              <a:t>currently being undertaken: to </a:t>
            </a:r>
            <a:r>
              <a:rPr lang="en-GB" sz="2000" dirty="0">
                <a:solidFill>
                  <a:srgbClr val="1E4B9B"/>
                </a:solidFill>
              </a:rPr>
              <a:t>consider all the data and possible actions, and plan for some questions direct to students, using the Real Time Student Feedback Tool (RTSF), before the students sit their exam in early June. </a:t>
            </a:r>
            <a:endParaRPr lang="en-GB" sz="2000" dirty="0" smtClean="0">
              <a:solidFill>
                <a:srgbClr val="1E4B9B"/>
              </a:solidFill>
            </a:endParaRPr>
          </a:p>
          <a:p>
            <a:pPr marL="285750" indent="-285750">
              <a:buFont typeface="Arial" panose="020B0604020202020204" pitchFamily="34" charset="0"/>
              <a:buChar char="•"/>
            </a:pPr>
            <a:r>
              <a:rPr lang="en-GB" sz="2000" dirty="0" smtClean="0">
                <a:solidFill>
                  <a:srgbClr val="1E4B9B"/>
                </a:solidFill>
              </a:rPr>
              <a:t>The project now has organised qualitative longitudinal evidence from the ALs, staff tutors and module team in 17J and 18J, and looking to underscore this with direct feedback from students.</a:t>
            </a:r>
          </a:p>
          <a:p>
            <a:pPr marL="285750" indent="-285750">
              <a:buFont typeface="Arial" panose="020B0604020202020204" pitchFamily="34" charset="0"/>
              <a:buChar char="•"/>
            </a:pPr>
            <a:r>
              <a:rPr lang="en-GB" sz="2000" dirty="0" smtClean="0">
                <a:solidFill>
                  <a:srgbClr val="1E4B9B"/>
                </a:solidFill>
              </a:rPr>
              <a:t>Students will be asked during the RTSF whether they would like to provide further individual or discussion group feedback post exam.</a:t>
            </a:r>
          </a:p>
          <a:p>
            <a:pPr marL="285750" indent="-285750">
              <a:buFont typeface="Arial" panose="020B0604020202020204" pitchFamily="34" charset="0"/>
              <a:buChar char="•"/>
            </a:pPr>
            <a:r>
              <a:rPr lang="en-GB" sz="2000" dirty="0" smtClean="0">
                <a:solidFill>
                  <a:srgbClr val="1E4B9B"/>
                </a:solidFill>
              </a:rPr>
              <a:t>Evaluations:</a:t>
            </a:r>
            <a:endParaRPr lang="en-GB" sz="2000" dirty="0">
              <a:solidFill>
                <a:srgbClr val="1E4B9B"/>
              </a:solidFill>
            </a:endParaRPr>
          </a:p>
          <a:p>
            <a:pPr marL="914400" lvl="1"/>
            <a:r>
              <a:rPr lang="en-GB" sz="1600" dirty="0">
                <a:solidFill>
                  <a:srgbClr val="ED2891"/>
                </a:solidFill>
                <a:latin typeface="Arial" panose="020B0604020202020204"/>
                <a:cs typeface="+mn-cs"/>
              </a:rPr>
              <a:t>effectiveness of each </a:t>
            </a:r>
            <a:r>
              <a:rPr lang="en-GB" sz="1600" dirty="0" smtClean="0">
                <a:solidFill>
                  <a:srgbClr val="ED2891"/>
                </a:solidFill>
                <a:latin typeface="Arial" panose="020B0604020202020204"/>
                <a:cs typeface="+mn-cs"/>
              </a:rPr>
              <a:t>action research cycle</a:t>
            </a:r>
            <a:endParaRPr lang="en-GB" sz="1600" dirty="0">
              <a:solidFill>
                <a:srgbClr val="ED2891"/>
              </a:solidFill>
              <a:latin typeface="Arial" panose="020B0604020202020204"/>
              <a:cs typeface="+mn-cs"/>
            </a:endParaRPr>
          </a:p>
          <a:p>
            <a:pPr marL="914400" lvl="1"/>
            <a:r>
              <a:rPr lang="en-GB" sz="1600" dirty="0">
                <a:solidFill>
                  <a:srgbClr val="ED2891"/>
                </a:solidFill>
                <a:latin typeface="Arial" panose="020B0604020202020204"/>
                <a:cs typeface="+mn-cs"/>
              </a:rPr>
              <a:t>collaboration and joint ownership </a:t>
            </a:r>
            <a:endParaRPr lang="en-GB" sz="1600" dirty="0" smtClean="0">
              <a:solidFill>
                <a:srgbClr val="ED2891"/>
              </a:solidFill>
              <a:latin typeface="Arial" panose="020B0604020202020204"/>
              <a:cs typeface="+mn-cs"/>
            </a:endParaRPr>
          </a:p>
          <a:p>
            <a:pPr marL="914400" lvl="1"/>
            <a:r>
              <a:rPr lang="en-GB" sz="1600" dirty="0">
                <a:solidFill>
                  <a:srgbClr val="ED2891"/>
                </a:solidFill>
                <a:latin typeface="Arial" panose="020B0604020202020204"/>
                <a:cs typeface="+mn-cs"/>
              </a:rPr>
              <a:t>i</a:t>
            </a:r>
            <a:r>
              <a:rPr lang="en-GB" sz="1600" dirty="0" smtClean="0">
                <a:solidFill>
                  <a:srgbClr val="ED2891"/>
                </a:solidFill>
                <a:latin typeface="Arial" panose="020B0604020202020204"/>
                <a:cs typeface="+mn-cs"/>
              </a:rPr>
              <a:t>ntegration </a:t>
            </a:r>
            <a:r>
              <a:rPr lang="en-GB" sz="1600" dirty="0">
                <a:solidFill>
                  <a:srgbClr val="ED2891"/>
                </a:solidFill>
                <a:latin typeface="Arial" panose="020B0604020202020204"/>
                <a:cs typeface="+mn-cs"/>
              </a:rPr>
              <a:t>of evaluations at intervention level, module level, qualification level, and </a:t>
            </a:r>
            <a:r>
              <a:rPr lang="en-GB" sz="1600" dirty="0" smtClean="0">
                <a:solidFill>
                  <a:srgbClr val="ED2891"/>
                </a:solidFill>
                <a:latin typeface="Arial" panose="020B0604020202020204"/>
                <a:cs typeface="+mn-cs"/>
              </a:rPr>
              <a:t>organisational </a:t>
            </a:r>
            <a:r>
              <a:rPr lang="en-GB" sz="1600" dirty="0">
                <a:solidFill>
                  <a:srgbClr val="ED2891"/>
                </a:solidFill>
                <a:latin typeface="Arial" panose="020B0604020202020204"/>
                <a:cs typeface="+mn-cs"/>
              </a:rPr>
              <a:t>learning </a:t>
            </a:r>
            <a:r>
              <a:rPr lang="en-GB" sz="1600" dirty="0" smtClean="0">
                <a:solidFill>
                  <a:srgbClr val="ED2891"/>
                </a:solidFill>
                <a:latin typeface="Arial" panose="020B0604020202020204"/>
                <a:cs typeface="+mn-cs"/>
              </a:rPr>
              <a:t>or </a:t>
            </a:r>
            <a:r>
              <a:rPr lang="en-GB" sz="1600" dirty="0">
                <a:solidFill>
                  <a:srgbClr val="ED2891"/>
                </a:solidFill>
                <a:latin typeface="Arial" panose="020B0604020202020204"/>
                <a:cs typeface="+mn-cs"/>
              </a:rPr>
              <a:t>systemisation level</a:t>
            </a:r>
          </a:p>
          <a:p>
            <a:pPr marL="914400" lvl="1"/>
            <a:endParaRPr lang="en-GB" sz="1600" dirty="0">
              <a:solidFill>
                <a:srgbClr val="ED2891"/>
              </a:solidFill>
              <a:latin typeface="Arial" panose="020B0604020202020204"/>
              <a:cs typeface="+mn-cs"/>
            </a:endParaRPr>
          </a:p>
          <a:p>
            <a:pPr marL="914400" lvl="1"/>
            <a:endParaRPr lang="en-GB" sz="1600" dirty="0" smtClean="0">
              <a:solidFill>
                <a:srgbClr val="ED2891"/>
              </a:solidFill>
              <a:latin typeface="Arial" panose="020B0604020202020204"/>
              <a:cs typeface="+mn-cs"/>
            </a:endParaRPr>
          </a:p>
          <a:p>
            <a:pPr marL="914400" lvl="1"/>
            <a:endParaRPr lang="en-GB" sz="1600" dirty="0" smtClean="0">
              <a:solidFill>
                <a:srgbClr val="ED2891"/>
              </a:solidFill>
              <a:latin typeface="Arial" panose="020B0604020202020204"/>
              <a:cs typeface="+mn-cs"/>
            </a:endParaRPr>
          </a:p>
          <a:p>
            <a:pPr marL="914400" lvl="1"/>
            <a:endParaRPr lang="en-GB" sz="1600" dirty="0">
              <a:solidFill>
                <a:srgbClr val="ED2891"/>
              </a:solidFill>
              <a:latin typeface="Arial" panose="020B0604020202020204"/>
              <a:cs typeface="+mn-cs"/>
            </a:endParaRPr>
          </a:p>
          <a:p>
            <a:pPr marL="285750" indent="-285750">
              <a:buFont typeface="Arial" panose="020B0604020202020204" pitchFamily="34" charset="0"/>
              <a:buChar char="•"/>
            </a:pPr>
            <a:endParaRPr lang="en-GB" sz="2000" dirty="0">
              <a:solidFill>
                <a:srgbClr val="1E4B9B"/>
              </a:solidFill>
            </a:endParaRPr>
          </a:p>
          <a:p>
            <a:pPr marL="285750" indent="-285750">
              <a:buFont typeface="Arial" panose="020B0604020202020204" pitchFamily="34" charset="0"/>
              <a:buChar char="•"/>
            </a:pPr>
            <a:endParaRPr lang="en-GB" sz="2000" dirty="0" smtClean="0">
              <a:solidFill>
                <a:srgbClr val="1E4B9B"/>
              </a:solidFill>
            </a:endParaRPr>
          </a:p>
          <a:p>
            <a:pPr marL="285750" indent="-285750">
              <a:buFont typeface="Arial" panose="020B0604020202020204" pitchFamily="34" charset="0"/>
              <a:buChar char="•"/>
            </a:pPr>
            <a:r>
              <a:rPr lang="en-GB" sz="2000" dirty="0" smtClean="0">
                <a:solidFill>
                  <a:srgbClr val="1E4B9B"/>
                </a:solidFill>
              </a:rPr>
              <a:t>Finally </a:t>
            </a:r>
            <a:r>
              <a:rPr lang="en-GB" sz="2000" dirty="0">
                <a:solidFill>
                  <a:srgbClr val="1E4B9B"/>
                </a:solidFill>
              </a:rPr>
              <a:t>we will evaluate to assess whether this approach can be extended to other </a:t>
            </a:r>
            <a:r>
              <a:rPr lang="en-GB" sz="2000" dirty="0" smtClean="0">
                <a:solidFill>
                  <a:srgbClr val="1E4B9B"/>
                </a:solidFill>
              </a:rPr>
              <a:t>modules (one is already under consideration).</a:t>
            </a:r>
            <a:endParaRPr lang="en-GB" sz="2000" dirty="0">
              <a:solidFill>
                <a:srgbClr val="1E4B9B"/>
              </a:solidFill>
            </a:endParaRPr>
          </a:p>
          <a:p>
            <a:pPr marL="285750" indent="-285750">
              <a:buFont typeface="Arial" panose="020B0604020202020204" pitchFamily="34" charset="0"/>
              <a:buChar char="•"/>
            </a:pPr>
            <a:endParaRPr lang="en-GB" sz="2000" dirty="0">
              <a:solidFill>
                <a:srgbClr val="1E4B9B"/>
              </a:solidFill>
            </a:endParaRPr>
          </a:p>
          <a:p>
            <a:pPr marL="285750" indent="-285750">
              <a:buFont typeface="Arial" panose="020B0604020202020204" pitchFamily="34" charset="0"/>
              <a:buChar char="•"/>
            </a:pPr>
            <a:endParaRPr lang="en-GB" sz="2000" dirty="0">
              <a:solidFill>
                <a:srgbClr val="1E4B9B"/>
              </a:solidFill>
            </a:endParaRPr>
          </a:p>
        </p:txBody>
      </p:sp>
      <p:sp>
        <p:nvSpPr>
          <p:cNvPr id="3" name="Text Placeholder 2">
            <a:extLst>
              <a:ext uri="{FF2B5EF4-FFF2-40B4-BE49-F238E27FC236}">
                <a16:creationId xmlns:a16="http://schemas.microsoft.com/office/drawing/2014/main" xmlns="" id="{E8C6438F-F79C-47EC-AD73-7086AA7F8B11}"/>
              </a:ext>
            </a:extLst>
          </p:cNvPr>
          <p:cNvSpPr>
            <a:spLocks noGrp="1"/>
          </p:cNvSpPr>
          <p:nvPr>
            <p:ph type="body" sz="quarter" idx="21"/>
          </p:nvPr>
        </p:nvSpPr>
        <p:spPr>
          <a:xfrm>
            <a:off x="577968" y="580177"/>
            <a:ext cx="7123598" cy="669074"/>
          </a:xfrm>
        </p:spPr>
        <p:txBody>
          <a:bodyPr/>
          <a:lstStyle/>
          <a:p>
            <a:r>
              <a:rPr lang="en-GB" dirty="0" smtClean="0">
                <a:solidFill>
                  <a:srgbClr val="00B7B2"/>
                </a:solidFill>
              </a:rPr>
              <a:t>Next steps</a:t>
            </a:r>
            <a:endParaRPr lang="en-GB" dirty="0">
              <a:solidFill>
                <a:srgbClr val="00B7B2"/>
              </a:solidFill>
            </a:endParaRPr>
          </a:p>
        </p:txBody>
      </p:sp>
      <p:sp>
        <p:nvSpPr>
          <p:cNvPr id="4" name="Content Placeholder 3">
            <a:extLst>
              <a:ext uri="{FF2B5EF4-FFF2-40B4-BE49-F238E27FC236}">
                <a16:creationId xmlns:a16="http://schemas.microsoft.com/office/drawing/2014/main" xmlns="" id="{FF3B1695-178A-4E91-B856-CF42C4ACDBF3}"/>
              </a:ext>
            </a:extLst>
          </p:cNvPr>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1669529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62B024-B71B-4B2C-BD47-E57B2FE01ED1}"/>
              </a:ext>
            </a:extLst>
          </p:cNvPr>
          <p:cNvSpPr>
            <a:spLocks noGrp="1"/>
          </p:cNvSpPr>
          <p:nvPr>
            <p:ph type="body" sz="quarter" idx="25"/>
          </p:nvPr>
        </p:nvSpPr>
        <p:spPr>
          <a:xfrm>
            <a:off x="577969" y="1473613"/>
            <a:ext cx="8102392" cy="4876853"/>
          </a:xfrm>
        </p:spPr>
        <p:txBody>
          <a:bodyPr/>
          <a:lstStyle/>
          <a:p>
            <a:pPr marL="285750" indent="-285750">
              <a:buFont typeface="Arial" panose="020B0604020202020204" pitchFamily="34" charset="0"/>
              <a:buChar char="•"/>
            </a:pPr>
            <a:r>
              <a:rPr lang="en-GB" sz="1800" dirty="0">
                <a:solidFill>
                  <a:srgbClr val="1E4B9B"/>
                </a:solidFill>
              </a:rPr>
              <a:t>T</a:t>
            </a:r>
            <a:r>
              <a:rPr lang="en-GB" sz="1800" dirty="0" smtClean="0">
                <a:solidFill>
                  <a:srgbClr val="1E4B9B"/>
                </a:solidFill>
              </a:rPr>
              <a:t>he acquired data and qualitative feedback </a:t>
            </a:r>
            <a:r>
              <a:rPr lang="en-GB" sz="1800" dirty="0">
                <a:solidFill>
                  <a:srgbClr val="1E4B9B"/>
                </a:solidFill>
              </a:rPr>
              <a:t>may help inform future module wide improvement actions, adjustments to the learning design</a:t>
            </a:r>
            <a:r>
              <a:rPr lang="en-GB" sz="1800" dirty="0" smtClean="0">
                <a:solidFill>
                  <a:srgbClr val="1E4B9B"/>
                </a:solidFill>
              </a:rPr>
              <a:t>, provide support to </a:t>
            </a:r>
            <a:r>
              <a:rPr lang="en-GB" sz="1800" dirty="0">
                <a:solidFill>
                  <a:srgbClr val="1E4B9B"/>
                </a:solidFill>
              </a:rPr>
              <a:t>inform AL teaching practice, and answer the questions and issues raised by </a:t>
            </a:r>
            <a:r>
              <a:rPr lang="en-GB" sz="1800" dirty="0" smtClean="0">
                <a:solidFill>
                  <a:srgbClr val="1E4B9B"/>
                </a:solidFill>
              </a:rPr>
              <a:t>their participation </a:t>
            </a:r>
            <a:r>
              <a:rPr lang="en-GB" sz="1800" dirty="0">
                <a:solidFill>
                  <a:srgbClr val="1E4B9B"/>
                </a:solidFill>
              </a:rPr>
              <a:t>in the learning network thus far. </a:t>
            </a:r>
            <a:endParaRPr lang="en-GB" sz="1800" dirty="0" smtClean="0">
              <a:solidFill>
                <a:srgbClr val="1E4B9B"/>
              </a:solidFill>
            </a:endParaRPr>
          </a:p>
          <a:p>
            <a:pPr marL="285750" indent="-285750">
              <a:buFont typeface="Arial" panose="020B0604020202020204" pitchFamily="34" charset="0"/>
              <a:buChar char="•"/>
            </a:pPr>
            <a:r>
              <a:rPr lang="en-GB" sz="1800" dirty="0" smtClean="0">
                <a:solidFill>
                  <a:srgbClr val="1E4B9B"/>
                </a:solidFill>
              </a:rPr>
              <a:t>All the data, learning analytics visualisations, discussion forums and analysis of the issues with supporting evidence are held in a dedicated VLE site for S215, which is accessible by all participants and stakeholders.  </a:t>
            </a:r>
          </a:p>
          <a:p>
            <a:pPr marL="285750" indent="-285750">
              <a:buFont typeface="Arial" panose="020B0604020202020204" pitchFamily="34" charset="0"/>
              <a:buChar char="•"/>
            </a:pPr>
            <a:r>
              <a:rPr lang="en-GB" sz="1800" dirty="0">
                <a:solidFill>
                  <a:srgbClr val="1E4B9B"/>
                </a:solidFill>
              </a:rPr>
              <a:t>The grounded theory analysis will be extended to consolidate and strengthen the emerging conceptual framework of technology-enabled organisational learning, and compared back to other existing and emerging conceptual frameworks in the literature. </a:t>
            </a:r>
          </a:p>
          <a:p>
            <a:pPr marL="285750" indent="-285750">
              <a:buFont typeface="Arial" panose="020B0604020202020204" pitchFamily="34" charset="0"/>
              <a:buChar char="•"/>
            </a:pPr>
            <a:r>
              <a:rPr lang="en-GB" sz="1800" dirty="0" smtClean="0">
                <a:solidFill>
                  <a:srgbClr val="1E4B9B"/>
                </a:solidFill>
              </a:rPr>
              <a:t>Evaluation </a:t>
            </a:r>
            <a:r>
              <a:rPr lang="en-GB" sz="1800" dirty="0">
                <a:solidFill>
                  <a:srgbClr val="1E4B9B"/>
                </a:solidFill>
              </a:rPr>
              <a:t>of use of GTM to explore a new conceptual framework and drive round progressive AR cycles in a structured and rigorous manner. Does it yield </a:t>
            </a:r>
            <a:r>
              <a:rPr lang="en-GB" sz="1800" i="1" dirty="0">
                <a:solidFill>
                  <a:srgbClr val="1E4B9B"/>
                </a:solidFill>
              </a:rPr>
              <a:t>actionable knowledge</a:t>
            </a:r>
            <a:r>
              <a:rPr lang="en-GB" sz="1800" dirty="0">
                <a:solidFill>
                  <a:srgbClr val="1E4B9B"/>
                </a:solidFill>
              </a:rPr>
              <a:t>, which is usable by practitioners whilst being sufficiently theoretically robust? </a:t>
            </a:r>
            <a:r>
              <a:rPr lang="en-GB" sz="1800" dirty="0" smtClean="0">
                <a:solidFill>
                  <a:srgbClr val="1E4B9B"/>
                </a:solidFill>
              </a:rPr>
              <a:t>(</a:t>
            </a:r>
            <a:r>
              <a:rPr lang="en-GB" sz="1800" dirty="0" err="1">
                <a:solidFill>
                  <a:srgbClr val="1E4B9B"/>
                </a:solidFill>
              </a:rPr>
              <a:t>Coghlan</a:t>
            </a:r>
            <a:r>
              <a:rPr lang="en-GB" sz="1800" dirty="0">
                <a:solidFill>
                  <a:srgbClr val="1E4B9B"/>
                </a:solidFill>
              </a:rPr>
              <a:t> and </a:t>
            </a:r>
            <a:r>
              <a:rPr lang="en-GB" sz="1800" dirty="0" err="1">
                <a:solidFill>
                  <a:srgbClr val="1E4B9B"/>
                </a:solidFill>
              </a:rPr>
              <a:t>Brannick</a:t>
            </a:r>
            <a:r>
              <a:rPr lang="en-GB" sz="1800" dirty="0">
                <a:solidFill>
                  <a:srgbClr val="1E4B9B"/>
                </a:solidFill>
              </a:rPr>
              <a:t>, 2014). </a:t>
            </a:r>
          </a:p>
          <a:p>
            <a:pPr marL="285750" indent="-285750">
              <a:buFont typeface="Arial" panose="020B0604020202020204" pitchFamily="34" charset="0"/>
              <a:buChar char="•"/>
            </a:pPr>
            <a:endParaRPr lang="en-GB" sz="1800" dirty="0">
              <a:solidFill>
                <a:srgbClr val="1E4B9B"/>
              </a:solidFill>
            </a:endParaRPr>
          </a:p>
        </p:txBody>
      </p:sp>
      <p:sp>
        <p:nvSpPr>
          <p:cNvPr id="3" name="Text Placeholder 2">
            <a:extLst>
              <a:ext uri="{FF2B5EF4-FFF2-40B4-BE49-F238E27FC236}">
                <a16:creationId xmlns:a16="http://schemas.microsoft.com/office/drawing/2014/main" xmlns="" id="{E8C6438F-F79C-47EC-AD73-7086AA7F8B11}"/>
              </a:ext>
            </a:extLst>
          </p:cNvPr>
          <p:cNvSpPr>
            <a:spLocks noGrp="1"/>
          </p:cNvSpPr>
          <p:nvPr>
            <p:ph type="body" sz="quarter" idx="21"/>
          </p:nvPr>
        </p:nvSpPr>
        <p:spPr>
          <a:xfrm>
            <a:off x="577968" y="580177"/>
            <a:ext cx="7123598" cy="669074"/>
          </a:xfrm>
        </p:spPr>
        <p:txBody>
          <a:bodyPr/>
          <a:lstStyle/>
          <a:p>
            <a:r>
              <a:rPr lang="en-GB" dirty="0" smtClean="0">
                <a:solidFill>
                  <a:srgbClr val="00B7B2"/>
                </a:solidFill>
              </a:rPr>
              <a:t>Next steps</a:t>
            </a:r>
            <a:endParaRPr lang="en-GB" dirty="0">
              <a:solidFill>
                <a:srgbClr val="00B7B2"/>
              </a:solidFill>
            </a:endParaRPr>
          </a:p>
        </p:txBody>
      </p:sp>
      <p:sp>
        <p:nvSpPr>
          <p:cNvPr id="4" name="Content Placeholder 3">
            <a:extLst>
              <a:ext uri="{FF2B5EF4-FFF2-40B4-BE49-F238E27FC236}">
                <a16:creationId xmlns:a16="http://schemas.microsoft.com/office/drawing/2014/main" xmlns="" id="{FF3B1695-178A-4E91-B856-CF42C4ACDBF3}"/>
              </a:ext>
            </a:extLst>
          </p:cNvPr>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277672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EEA414E-D396-4F9D-940F-EF24D246A57E}"/>
              </a:ext>
            </a:extLst>
          </p:cNvPr>
          <p:cNvSpPr>
            <a:spLocks noGrp="1"/>
          </p:cNvSpPr>
          <p:nvPr>
            <p:ph type="body" sz="quarter" idx="16"/>
          </p:nvPr>
        </p:nvSpPr>
        <p:spPr>
          <a:xfrm>
            <a:off x="1587260" y="1944802"/>
            <a:ext cx="3010497" cy="704014"/>
          </a:xfrm>
        </p:spPr>
        <p:txBody>
          <a:bodyPr/>
          <a:lstStyle/>
          <a:p>
            <a:pPr algn="ctr"/>
            <a:r>
              <a:rPr lang="en-GB" dirty="0"/>
              <a:t>Thank you</a:t>
            </a:r>
          </a:p>
        </p:txBody>
      </p:sp>
      <p:sp>
        <p:nvSpPr>
          <p:cNvPr id="6" name="Text Placeholder 3">
            <a:extLst>
              <a:ext uri="{FF2B5EF4-FFF2-40B4-BE49-F238E27FC236}">
                <a16:creationId xmlns:a16="http://schemas.microsoft.com/office/drawing/2014/main" xmlns="" id="{DEEA414E-D396-4F9D-940F-EF24D246A57E}"/>
              </a:ext>
            </a:extLst>
          </p:cNvPr>
          <p:cNvSpPr>
            <a:spLocks noGrp="1"/>
          </p:cNvSpPr>
          <p:nvPr>
            <p:ph type="body" sz="quarter" idx="16"/>
          </p:nvPr>
        </p:nvSpPr>
        <p:spPr>
          <a:xfrm>
            <a:off x="1587259" y="4106249"/>
            <a:ext cx="4826419" cy="1959700"/>
          </a:xfrm>
          <a:solidFill>
            <a:srgbClr val="00B7B2"/>
          </a:solidFill>
          <a:ln>
            <a:solidFill>
              <a:srgbClr val="00B7B2"/>
            </a:solidFill>
          </a:ln>
        </p:spPr>
        <p:txBody>
          <a:bodyPr/>
          <a:lstStyle/>
          <a:p>
            <a:pPr algn="ctr"/>
            <a:r>
              <a:rPr lang="en-GB" sz="2800" dirty="0"/>
              <a:t/>
            </a:r>
            <a:br>
              <a:rPr lang="en-GB" sz="2800" dirty="0"/>
            </a:br>
            <a:r>
              <a:rPr lang="en-GB" sz="2800" dirty="0" smtClean="0">
                <a:hlinkClick r:id="rId2"/>
              </a:rPr>
              <a:t>lesley.boyd@open.ac.uk</a:t>
            </a:r>
            <a:endParaRPr lang="en-GB" sz="2800" dirty="0" smtClean="0"/>
          </a:p>
          <a:p>
            <a:pPr algn="ctr"/>
            <a:r>
              <a:rPr lang="en-GB" sz="2800" dirty="0">
                <a:hlinkClick r:id="rId3"/>
              </a:rPr>
              <a:t>r</a:t>
            </a:r>
            <a:r>
              <a:rPr lang="en-GB" sz="2800" dirty="0" smtClean="0">
                <a:hlinkClick r:id="rId3"/>
              </a:rPr>
              <a:t>ob.janes@open.ac.uk</a:t>
            </a:r>
            <a:endParaRPr lang="en-GB" sz="2800" dirty="0" smtClean="0"/>
          </a:p>
          <a:p>
            <a:pPr algn="ctr"/>
            <a:r>
              <a:rPr lang="en-GB" sz="2800" dirty="0" smtClean="0">
                <a:hlinkClick r:id="rId4"/>
              </a:rPr>
              <a:t>tom.olney@open.ac.uk</a:t>
            </a:r>
            <a:endParaRPr lang="en-GB" sz="2800" dirty="0" smtClean="0"/>
          </a:p>
          <a:p>
            <a:pPr algn="ctr"/>
            <a:endParaRPr lang="en-GB" sz="2800" dirty="0"/>
          </a:p>
        </p:txBody>
      </p:sp>
      <p:sp>
        <p:nvSpPr>
          <p:cNvPr id="5" name="Text Placeholder 3">
            <a:extLst>
              <a:ext uri="{FF2B5EF4-FFF2-40B4-BE49-F238E27FC236}">
                <a16:creationId xmlns:a16="http://schemas.microsoft.com/office/drawing/2014/main" xmlns="" id="{DEEA414E-D396-4F9D-940F-EF24D246A57E}"/>
              </a:ext>
            </a:extLst>
          </p:cNvPr>
          <p:cNvSpPr>
            <a:spLocks noGrp="1"/>
          </p:cNvSpPr>
          <p:nvPr>
            <p:ph type="body" sz="quarter" idx="16"/>
          </p:nvPr>
        </p:nvSpPr>
        <p:spPr>
          <a:xfrm>
            <a:off x="1587260" y="2883857"/>
            <a:ext cx="4362779" cy="704014"/>
          </a:xfrm>
        </p:spPr>
        <p:txBody>
          <a:bodyPr/>
          <a:lstStyle/>
          <a:p>
            <a:r>
              <a:rPr lang="en-GB" dirty="0"/>
              <a:t>Any questions?</a:t>
            </a:r>
          </a:p>
        </p:txBody>
      </p:sp>
    </p:spTree>
    <p:extLst>
      <p:ext uri="{BB962C8B-B14F-4D97-AF65-F5344CB8AC3E}">
        <p14:creationId xmlns:p14="http://schemas.microsoft.com/office/powerpoint/2010/main" val="1030315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577967" y="464267"/>
            <a:ext cx="7703147" cy="881332"/>
          </a:xfrm>
        </p:spPr>
        <p:txBody>
          <a:bodyPr/>
          <a:lstStyle/>
          <a:p>
            <a:r>
              <a:rPr lang="en-GB" sz="2400" dirty="0"/>
              <a:t>Using </a:t>
            </a:r>
            <a:r>
              <a:rPr lang="en-GB" sz="2400" dirty="0" smtClean="0"/>
              <a:t>technology-enabled learning networks </a:t>
            </a:r>
            <a:r>
              <a:rPr lang="en-GB" sz="2400" dirty="0"/>
              <a:t>to drive module improvements in STEM</a:t>
            </a:r>
            <a:br>
              <a:rPr lang="en-GB" sz="2400" dirty="0"/>
            </a:br>
            <a:endParaRPr lang="en-GB" sz="2400" dirty="0"/>
          </a:p>
        </p:txBody>
      </p:sp>
      <p:sp>
        <p:nvSpPr>
          <p:cNvPr id="3" name="Text Placeholder 2"/>
          <p:cNvSpPr>
            <a:spLocks noGrp="1"/>
          </p:cNvSpPr>
          <p:nvPr>
            <p:ph type="body" sz="quarter" idx="22"/>
          </p:nvPr>
        </p:nvSpPr>
        <p:spPr>
          <a:xfrm>
            <a:off x="577968" y="1458819"/>
            <a:ext cx="7445570" cy="614365"/>
          </a:xfrm>
        </p:spPr>
        <p:txBody>
          <a:bodyPr/>
          <a:lstStyle/>
          <a:p>
            <a:r>
              <a:rPr lang="en-GB" dirty="0" smtClean="0"/>
              <a:t>An </a:t>
            </a:r>
            <a:r>
              <a:rPr lang="en-GB" dirty="0"/>
              <a:t>action research story of collaborative participation in problem solving and improvement, and putting ALs ‘close to the solution’. </a:t>
            </a:r>
          </a:p>
          <a:p>
            <a:endParaRPr lang="en-GB" dirty="0"/>
          </a:p>
        </p:txBody>
      </p:sp>
      <p:sp>
        <p:nvSpPr>
          <p:cNvPr id="6" name="Content Placeholder 5"/>
          <p:cNvSpPr>
            <a:spLocks noGrp="1"/>
          </p:cNvSpPr>
          <p:nvPr>
            <p:ph sz="quarter" idx="27"/>
          </p:nvPr>
        </p:nvSpPr>
        <p:spPr/>
        <p:txBody>
          <a:bodyPr/>
          <a:lstStyle/>
          <a:p>
            <a:endParaRPr lang="en-GB"/>
          </a:p>
        </p:txBody>
      </p:sp>
      <p:pic>
        <p:nvPicPr>
          <p:cNvPr id="7" name="Picture Placeholder 23"/>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17637" r="17637"/>
          <a:stretch>
            <a:fillRect/>
          </a:stretch>
        </p:blipFill>
        <p:spPr/>
      </p:pic>
      <p:sp>
        <p:nvSpPr>
          <p:cNvPr id="8" name="Text Placeholder 2">
            <a:extLst>
              <a:ext uri="{FF2B5EF4-FFF2-40B4-BE49-F238E27FC236}">
                <a16:creationId xmlns:a16="http://schemas.microsoft.com/office/drawing/2014/main" xmlns="" id="{C6B8D1F2-96C8-4665-96A7-1D05EA198779}"/>
              </a:ext>
            </a:extLst>
          </p:cNvPr>
          <p:cNvSpPr>
            <a:spLocks noGrp="1"/>
          </p:cNvSpPr>
          <p:nvPr>
            <p:ph type="body" sz="quarter" idx="24"/>
          </p:nvPr>
        </p:nvSpPr>
        <p:spPr>
          <a:xfrm>
            <a:off x="4825954" y="2955007"/>
            <a:ext cx="4318046" cy="2603747"/>
          </a:xfrm>
        </p:spPr>
        <p:txBody>
          <a:bodyPr/>
          <a:lstStyle/>
          <a:p>
            <a:pPr marL="457200" indent="-457200">
              <a:buFont typeface="+mj-lt"/>
              <a:buAutoNum type="arabicPeriod"/>
            </a:pPr>
            <a:r>
              <a:rPr lang="en-GB" sz="2000" dirty="0">
                <a:solidFill>
                  <a:srgbClr val="008496"/>
                </a:solidFill>
              </a:rPr>
              <a:t>What’s a learning network</a:t>
            </a:r>
            <a:r>
              <a:rPr lang="en-GB" sz="2000" dirty="0" smtClean="0">
                <a:solidFill>
                  <a:srgbClr val="008496"/>
                </a:solidFill>
              </a:rPr>
              <a:t>?</a:t>
            </a:r>
          </a:p>
          <a:p>
            <a:pPr marL="457200" indent="-457200">
              <a:buFont typeface="+mj-lt"/>
              <a:buAutoNum type="arabicPeriod"/>
            </a:pPr>
            <a:r>
              <a:rPr lang="en-GB" sz="2000" dirty="0">
                <a:solidFill>
                  <a:srgbClr val="008496"/>
                </a:solidFill>
              </a:rPr>
              <a:t>Methodology</a:t>
            </a:r>
          </a:p>
          <a:p>
            <a:pPr marL="457200" indent="-457200">
              <a:buFont typeface="+mj-lt"/>
              <a:buAutoNum type="arabicPeriod"/>
            </a:pPr>
            <a:r>
              <a:rPr lang="en-GB" sz="2000" dirty="0" smtClean="0">
                <a:solidFill>
                  <a:srgbClr val="008496"/>
                </a:solidFill>
              </a:rPr>
              <a:t>A </a:t>
            </a:r>
            <a:r>
              <a:rPr lang="en-GB" sz="2000" dirty="0">
                <a:solidFill>
                  <a:srgbClr val="008496"/>
                </a:solidFill>
              </a:rPr>
              <a:t>brief </a:t>
            </a:r>
            <a:r>
              <a:rPr lang="en-GB" sz="2000" dirty="0" smtClean="0">
                <a:solidFill>
                  <a:srgbClr val="008496"/>
                </a:solidFill>
              </a:rPr>
              <a:t>history of the project Phase 1 (17J) &amp; Phase 2 (18J)</a:t>
            </a:r>
            <a:endParaRPr lang="en-GB" sz="2000" dirty="0">
              <a:solidFill>
                <a:srgbClr val="008496"/>
              </a:solidFill>
            </a:endParaRPr>
          </a:p>
          <a:p>
            <a:pPr marL="457200" indent="-457200">
              <a:buFont typeface="+mj-lt"/>
              <a:buAutoNum type="arabicPeriod"/>
            </a:pPr>
            <a:r>
              <a:rPr lang="en-GB" sz="2000" dirty="0" smtClean="0">
                <a:solidFill>
                  <a:srgbClr val="008496"/>
                </a:solidFill>
              </a:rPr>
              <a:t>Results </a:t>
            </a:r>
            <a:r>
              <a:rPr lang="en-GB" sz="2000" dirty="0">
                <a:solidFill>
                  <a:srgbClr val="008496"/>
                </a:solidFill>
              </a:rPr>
              <a:t>so far</a:t>
            </a:r>
          </a:p>
          <a:p>
            <a:pPr marL="457200" indent="-457200">
              <a:buFont typeface="+mj-lt"/>
              <a:buAutoNum type="arabicPeriod"/>
            </a:pPr>
            <a:r>
              <a:rPr lang="en-GB" sz="2000" dirty="0">
                <a:solidFill>
                  <a:srgbClr val="008496"/>
                </a:solidFill>
              </a:rPr>
              <a:t>What are the next steps?</a:t>
            </a:r>
          </a:p>
          <a:p>
            <a:endParaRPr lang="en-GB" sz="2000" dirty="0">
              <a:solidFill>
                <a:srgbClr val="008496"/>
              </a:solidFill>
            </a:endParaRPr>
          </a:p>
          <a:p>
            <a:pPr marL="342900" indent="-342900">
              <a:buFont typeface="Arial" panose="020B0604020202020204" pitchFamily="34" charset="0"/>
              <a:buChar char="•"/>
            </a:pPr>
            <a:endParaRPr lang="en-GB" sz="2000" dirty="0">
              <a:solidFill>
                <a:srgbClr val="008496"/>
              </a:solidFill>
            </a:endParaRPr>
          </a:p>
          <a:p>
            <a:endParaRPr lang="en-GB" sz="2000" dirty="0"/>
          </a:p>
        </p:txBody>
      </p:sp>
    </p:spTree>
    <p:extLst>
      <p:ext uri="{BB962C8B-B14F-4D97-AF65-F5344CB8AC3E}">
        <p14:creationId xmlns:p14="http://schemas.microsoft.com/office/powerpoint/2010/main" val="284866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968" y="464267"/>
            <a:ext cx="7246761" cy="881332"/>
          </a:xfrm>
        </p:spPr>
        <p:txBody>
          <a:bodyPr/>
          <a:lstStyle/>
          <a:p>
            <a:r>
              <a:rPr lang="en-GB" dirty="0">
                <a:solidFill>
                  <a:srgbClr val="E5007D"/>
                </a:solidFill>
              </a:rPr>
              <a:t>What’s a learning network?</a:t>
            </a:r>
          </a:p>
        </p:txBody>
      </p:sp>
      <p:pic>
        <p:nvPicPr>
          <p:cNvPr id="19" name="Picture 18"/>
          <p:cNvPicPr>
            <a:picLocks noChangeAspect="1"/>
          </p:cNvPicPr>
          <p:nvPr/>
        </p:nvPicPr>
        <p:blipFill>
          <a:blip r:embed="rId2"/>
          <a:stretch>
            <a:fillRect/>
          </a:stretch>
        </p:blipFill>
        <p:spPr>
          <a:xfrm>
            <a:off x="6219803" y="1080283"/>
            <a:ext cx="2537017" cy="2096012"/>
          </a:xfrm>
          <a:prstGeom prst="rect">
            <a:avLst/>
          </a:prstGeom>
        </p:spPr>
      </p:pic>
      <p:sp>
        <p:nvSpPr>
          <p:cNvPr id="7" name="Text Placeholder 1">
            <a:extLst>
              <a:ext uri="{FF2B5EF4-FFF2-40B4-BE49-F238E27FC236}">
                <a16:creationId xmlns:a16="http://schemas.microsoft.com/office/drawing/2014/main" xmlns="" id="{5562B024-B71B-4B2C-BD47-E57B2FE01ED1}"/>
              </a:ext>
            </a:extLst>
          </p:cNvPr>
          <p:cNvSpPr>
            <a:spLocks noGrp="1"/>
          </p:cNvSpPr>
          <p:nvPr>
            <p:ph type="body" sz="quarter" idx="4294967295"/>
          </p:nvPr>
        </p:nvSpPr>
        <p:spPr>
          <a:xfrm>
            <a:off x="668002" y="2246720"/>
            <a:ext cx="7883407" cy="2861404"/>
          </a:xfrm>
          <a:prstGeom prst="rect">
            <a:avLst/>
          </a:prstGeom>
        </p:spPr>
        <p:txBody>
          <a:bodyPr/>
          <a:lstStyle/>
          <a:p>
            <a:r>
              <a:rPr lang="en-GB" sz="1800" dirty="0">
                <a:solidFill>
                  <a:srgbClr val="ED2891"/>
                </a:solidFill>
              </a:rPr>
              <a:t>Task driven</a:t>
            </a:r>
          </a:p>
          <a:p>
            <a:r>
              <a:rPr lang="en-GB" sz="1800" dirty="0" smtClean="0">
                <a:solidFill>
                  <a:srgbClr val="008496"/>
                </a:solidFill>
              </a:rPr>
              <a:t>Technology-enabled</a:t>
            </a:r>
            <a:endParaRPr lang="en-GB" sz="1800" dirty="0">
              <a:solidFill>
                <a:srgbClr val="008496"/>
              </a:solidFill>
            </a:endParaRPr>
          </a:p>
          <a:p>
            <a:r>
              <a:rPr lang="en-GB" sz="1800" dirty="0" smtClean="0">
                <a:solidFill>
                  <a:srgbClr val="1E4B9B"/>
                </a:solidFill>
              </a:rPr>
              <a:t>Collaborative</a:t>
            </a:r>
            <a:endParaRPr lang="en-GB" sz="1800" dirty="0">
              <a:solidFill>
                <a:srgbClr val="1E4B9B"/>
              </a:solidFill>
            </a:endParaRPr>
          </a:p>
          <a:p>
            <a:r>
              <a:rPr lang="en-GB" sz="1800" dirty="0" smtClean="0">
                <a:solidFill>
                  <a:srgbClr val="ED2891"/>
                </a:solidFill>
              </a:rPr>
              <a:t>Structured </a:t>
            </a:r>
            <a:endParaRPr lang="en-GB" sz="1800" dirty="0">
              <a:solidFill>
                <a:srgbClr val="ED2891"/>
              </a:solidFill>
            </a:endParaRPr>
          </a:p>
          <a:p>
            <a:r>
              <a:rPr lang="en-GB" sz="1800" dirty="0">
                <a:solidFill>
                  <a:srgbClr val="008496"/>
                </a:solidFill>
              </a:rPr>
              <a:t>Connecting together disparate </a:t>
            </a:r>
            <a:r>
              <a:rPr lang="en-GB" sz="1800" dirty="0" smtClean="0">
                <a:solidFill>
                  <a:srgbClr val="008496"/>
                </a:solidFill>
              </a:rPr>
              <a:t>practitioners </a:t>
            </a:r>
            <a:r>
              <a:rPr lang="en-GB" sz="1800" dirty="0">
                <a:solidFill>
                  <a:srgbClr val="008496"/>
                </a:solidFill>
              </a:rPr>
              <a:t>across </a:t>
            </a:r>
            <a:r>
              <a:rPr lang="en-GB" sz="1800" dirty="0" smtClean="0">
                <a:solidFill>
                  <a:srgbClr val="008496"/>
                </a:solidFill>
              </a:rPr>
              <a:t>our </a:t>
            </a:r>
            <a:r>
              <a:rPr lang="en-GB" sz="1800" dirty="0">
                <a:solidFill>
                  <a:srgbClr val="008496"/>
                </a:solidFill>
              </a:rPr>
              <a:t>different contexts and </a:t>
            </a:r>
            <a:r>
              <a:rPr lang="en-GB" sz="1800" dirty="0" smtClean="0">
                <a:solidFill>
                  <a:srgbClr val="008496"/>
                </a:solidFill>
              </a:rPr>
              <a:t>boundaries, </a:t>
            </a:r>
            <a:r>
              <a:rPr lang="en-GB" sz="1800" dirty="0" err="1" smtClean="0">
                <a:solidFill>
                  <a:srgbClr val="008496"/>
                </a:solidFill>
              </a:rPr>
              <a:t>eg</a:t>
            </a:r>
            <a:r>
              <a:rPr lang="en-GB" sz="1800" dirty="0" smtClean="0">
                <a:solidFill>
                  <a:srgbClr val="008496"/>
                </a:solidFill>
              </a:rPr>
              <a:t> ALs, module teams, staff tutors, Learning Design</a:t>
            </a:r>
            <a:endParaRPr lang="en-GB" sz="1800" dirty="0">
              <a:solidFill>
                <a:srgbClr val="008496"/>
              </a:solidFill>
            </a:endParaRPr>
          </a:p>
          <a:p>
            <a:r>
              <a:rPr lang="en-GB" sz="1800" dirty="0">
                <a:solidFill>
                  <a:srgbClr val="1E4B9B"/>
                </a:solidFill>
              </a:rPr>
              <a:t>Aiming for a particular practical improvement outcome</a:t>
            </a:r>
          </a:p>
          <a:p>
            <a:r>
              <a:rPr lang="en-GB" sz="1800" dirty="0">
                <a:solidFill>
                  <a:srgbClr val="ED2891"/>
                </a:solidFill>
              </a:rPr>
              <a:t>No known right answer</a:t>
            </a:r>
          </a:p>
          <a:p>
            <a:endParaRPr lang="en-GB" sz="1800" dirty="0">
              <a:solidFill>
                <a:srgbClr val="1E4B9B"/>
              </a:solidFill>
            </a:endParaRPr>
          </a:p>
          <a:p>
            <a:endParaRPr lang="en-GB" sz="1800" dirty="0">
              <a:solidFill>
                <a:srgbClr val="1E4B9B"/>
              </a:solidFill>
            </a:endParaRPr>
          </a:p>
          <a:p>
            <a:pPr marL="0" indent="0">
              <a:buNone/>
            </a:pPr>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2000" dirty="0">
              <a:solidFill>
                <a:srgbClr val="1E4B9B"/>
              </a:solidFill>
            </a:endParaRPr>
          </a:p>
        </p:txBody>
      </p:sp>
      <p:sp>
        <p:nvSpPr>
          <p:cNvPr id="3" name="Content Placeholder 2"/>
          <p:cNvSpPr>
            <a:spLocks noGrp="1"/>
          </p:cNvSpPr>
          <p:nvPr>
            <p:ph sz="quarter" idx="27"/>
          </p:nvPr>
        </p:nvSpPr>
        <p:spPr/>
        <p:txBody>
          <a:bodyPr/>
          <a:lstStyle/>
          <a:p>
            <a:endParaRPr lang="en-GB"/>
          </a:p>
        </p:txBody>
      </p:sp>
    </p:spTree>
    <p:extLst>
      <p:ext uri="{BB962C8B-B14F-4D97-AF65-F5344CB8AC3E}">
        <p14:creationId xmlns:p14="http://schemas.microsoft.com/office/powerpoint/2010/main" val="6540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850" y="541541"/>
            <a:ext cx="7246761" cy="881332"/>
          </a:xfrm>
        </p:spPr>
        <p:txBody>
          <a:bodyPr/>
          <a:lstStyle/>
          <a:p>
            <a:r>
              <a:rPr lang="en-GB" sz="3600" dirty="0"/>
              <a:t>Methodology</a:t>
            </a:r>
            <a:endParaRPr lang="en-GB" dirty="0">
              <a:solidFill>
                <a:srgbClr val="E5007D"/>
              </a:solidFill>
            </a:endParaRPr>
          </a:p>
        </p:txBody>
      </p:sp>
      <p:sp>
        <p:nvSpPr>
          <p:cNvPr id="7" name="Text Placeholder 1">
            <a:extLst>
              <a:ext uri="{FF2B5EF4-FFF2-40B4-BE49-F238E27FC236}">
                <a16:creationId xmlns:a16="http://schemas.microsoft.com/office/drawing/2014/main" xmlns="" id="{5562B024-B71B-4B2C-BD47-E57B2FE01ED1}"/>
              </a:ext>
            </a:extLst>
          </p:cNvPr>
          <p:cNvSpPr>
            <a:spLocks noGrp="1"/>
          </p:cNvSpPr>
          <p:nvPr>
            <p:ph type="body" sz="quarter" idx="4294967295"/>
          </p:nvPr>
        </p:nvSpPr>
        <p:spPr>
          <a:xfrm>
            <a:off x="577850" y="1655932"/>
            <a:ext cx="7922206" cy="3330853"/>
          </a:xfrm>
          <a:prstGeom prst="rect">
            <a:avLst/>
          </a:prstGeom>
        </p:spPr>
        <p:txBody>
          <a:bodyPr/>
          <a:lstStyle/>
          <a:p>
            <a:r>
              <a:rPr lang="en-GB" sz="1800" dirty="0">
                <a:solidFill>
                  <a:srgbClr val="ED2891"/>
                </a:solidFill>
              </a:rPr>
              <a:t>Technology-enabled participatory action research</a:t>
            </a:r>
          </a:p>
          <a:p>
            <a:r>
              <a:rPr lang="en-GB" sz="1800" dirty="0">
                <a:solidFill>
                  <a:srgbClr val="008496"/>
                </a:solidFill>
              </a:rPr>
              <a:t>Learn together in an unfolding and emergent process</a:t>
            </a:r>
          </a:p>
          <a:p>
            <a:r>
              <a:rPr lang="en-GB" sz="1800" dirty="0">
                <a:solidFill>
                  <a:srgbClr val="1E4B9B"/>
                </a:solidFill>
              </a:rPr>
              <a:t>Equitable</a:t>
            </a:r>
          </a:p>
          <a:p>
            <a:r>
              <a:rPr lang="en-GB" sz="1800" dirty="0">
                <a:solidFill>
                  <a:srgbClr val="ED2891"/>
                </a:solidFill>
              </a:rPr>
              <a:t>Collaborative</a:t>
            </a:r>
          </a:p>
          <a:p>
            <a:r>
              <a:rPr lang="en-GB" sz="1800" dirty="0">
                <a:solidFill>
                  <a:srgbClr val="008496"/>
                </a:solidFill>
              </a:rPr>
              <a:t>Joint ownership: discussion, action planning, implementation &amp; evaluation</a:t>
            </a:r>
          </a:p>
          <a:p>
            <a:r>
              <a:rPr lang="en-GB" sz="1800" dirty="0">
                <a:solidFill>
                  <a:srgbClr val="1E4B9B"/>
                </a:solidFill>
              </a:rPr>
              <a:t>Underpinned by Grounded Theory Method (GTM)</a:t>
            </a:r>
          </a:p>
          <a:p>
            <a:r>
              <a:rPr lang="en-GB" sz="1800" dirty="0">
                <a:solidFill>
                  <a:srgbClr val="ED2891"/>
                </a:solidFill>
              </a:rPr>
              <a:t>Exploring a new conceptual framework regarding the unfolding process, and driving round the progressive action research cycles in a structured and rigorous manner.</a:t>
            </a:r>
          </a:p>
          <a:p>
            <a:endParaRPr lang="en-GB" sz="1800" dirty="0">
              <a:solidFill>
                <a:srgbClr val="1E4B9B"/>
              </a:solidFill>
            </a:endParaRPr>
          </a:p>
          <a:p>
            <a:endParaRPr lang="en-GB" sz="1800" dirty="0">
              <a:solidFill>
                <a:srgbClr val="1E4B9B"/>
              </a:solidFill>
            </a:endParaRPr>
          </a:p>
          <a:p>
            <a:pPr marL="0" indent="0">
              <a:buNone/>
            </a:pPr>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1800" dirty="0">
              <a:solidFill>
                <a:srgbClr val="1E4B9B"/>
              </a:solidFill>
            </a:endParaRPr>
          </a:p>
          <a:p>
            <a:endParaRPr lang="en-GB" sz="2000" dirty="0">
              <a:solidFill>
                <a:srgbClr val="1E4B9B"/>
              </a:solidFill>
            </a:endParaRPr>
          </a:p>
        </p:txBody>
      </p:sp>
    </p:spTree>
    <p:extLst>
      <p:ext uri="{BB962C8B-B14F-4D97-AF65-F5344CB8AC3E}">
        <p14:creationId xmlns:p14="http://schemas.microsoft.com/office/powerpoint/2010/main" val="10701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850" y="541541"/>
            <a:ext cx="7246761" cy="881332"/>
          </a:xfrm>
        </p:spPr>
        <p:txBody>
          <a:bodyPr/>
          <a:lstStyle/>
          <a:p>
            <a:r>
              <a:rPr lang="en-GB" sz="3600" dirty="0" smtClean="0">
                <a:solidFill>
                  <a:srgbClr val="E5007D"/>
                </a:solidFill>
              </a:rPr>
              <a:t>Action research table top model</a:t>
            </a:r>
            <a:endParaRPr lang="en-GB" sz="3600" dirty="0">
              <a:solidFill>
                <a:srgbClr val="E5007D"/>
              </a:solidFill>
            </a:endParaRPr>
          </a:p>
          <a:p>
            <a:r>
              <a:rPr lang="en-GB" sz="3600" dirty="0" smtClean="0"/>
              <a:t> </a:t>
            </a:r>
            <a:endParaRPr lang="en-GB" dirty="0">
              <a:solidFill>
                <a:srgbClr val="E5007D"/>
              </a:solidFill>
            </a:endParaRPr>
          </a:p>
        </p:txBody>
      </p:sp>
      <p:sp>
        <p:nvSpPr>
          <p:cNvPr id="3" name="Rectangle 2"/>
          <p:cNvSpPr/>
          <p:nvPr/>
        </p:nvSpPr>
        <p:spPr>
          <a:xfrm>
            <a:off x="1088263" y="5893369"/>
            <a:ext cx="7076941" cy="677108"/>
          </a:xfrm>
          <a:prstGeom prst="rect">
            <a:avLst/>
          </a:prstGeom>
        </p:spPr>
        <p:txBody>
          <a:bodyPr wrap="square">
            <a:spAutoFit/>
          </a:bodyPr>
          <a:lstStyle/>
          <a:p>
            <a:r>
              <a:rPr lang="en-GB" sz="1200" dirty="0" smtClean="0"/>
              <a:t>Source:</a:t>
            </a:r>
          </a:p>
          <a:p>
            <a:r>
              <a:rPr lang="en-GB" sz="1200" dirty="0" err="1" smtClean="0"/>
              <a:t>Coghlan</a:t>
            </a:r>
            <a:r>
              <a:rPr lang="en-GB" sz="1200" dirty="0"/>
              <a:t>, D. and </a:t>
            </a:r>
            <a:r>
              <a:rPr lang="en-GB" sz="1200" dirty="0" err="1"/>
              <a:t>Brannick</a:t>
            </a:r>
            <a:r>
              <a:rPr lang="en-GB" sz="1200" dirty="0"/>
              <a:t>, T. (2014) </a:t>
            </a:r>
            <a:r>
              <a:rPr lang="en-GB" sz="1200" i="1" dirty="0"/>
              <a:t>Doing Action Research in Your Own Organisation, </a:t>
            </a:r>
            <a:r>
              <a:rPr lang="en-GB" sz="1200" dirty="0"/>
              <a:t>London, Sage.</a:t>
            </a:r>
          </a:p>
          <a:p>
            <a:endParaRPr lang="en-GB"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445" y="1422873"/>
            <a:ext cx="5009147" cy="4172806"/>
          </a:xfrm>
          <a:prstGeom prst="rect">
            <a:avLst/>
          </a:prstGeom>
        </p:spPr>
      </p:pic>
    </p:spTree>
    <p:extLst>
      <p:ext uri="{BB962C8B-B14F-4D97-AF65-F5344CB8AC3E}">
        <p14:creationId xmlns:p14="http://schemas.microsoft.com/office/powerpoint/2010/main" val="3149561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850" y="541541"/>
            <a:ext cx="7246761" cy="881332"/>
          </a:xfrm>
        </p:spPr>
        <p:txBody>
          <a:bodyPr/>
          <a:lstStyle/>
          <a:p>
            <a:r>
              <a:rPr lang="en-GB" sz="3600" dirty="0" smtClean="0"/>
              <a:t>A collaborative conversation</a:t>
            </a:r>
            <a:endParaRPr lang="en-GB" dirty="0">
              <a:solidFill>
                <a:srgbClr val="E5007D"/>
              </a:solidFill>
            </a:endParaRPr>
          </a:p>
        </p:txBody>
      </p:sp>
      <p:pic>
        <p:nvPicPr>
          <p:cNvPr id="4" name="Picture Placeholder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796" b="2796"/>
          <a:stretch>
            <a:fillRect/>
          </a:stretch>
        </p:blipFill>
        <p:spPr>
          <a:xfrm>
            <a:off x="388600" y="1184856"/>
            <a:ext cx="8263493" cy="5214347"/>
          </a:xfrm>
          <a:prstGeom prst="rect">
            <a:avLst/>
          </a:prstGeom>
        </p:spPr>
      </p:pic>
      <p:sp>
        <p:nvSpPr>
          <p:cNvPr id="8" name="Rectangle 7"/>
          <p:cNvSpPr/>
          <p:nvPr/>
        </p:nvSpPr>
        <p:spPr>
          <a:xfrm>
            <a:off x="6723360" y="6152982"/>
            <a:ext cx="1928733" cy="246221"/>
          </a:xfrm>
          <a:prstGeom prst="rect">
            <a:avLst/>
          </a:prstGeom>
        </p:spPr>
        <p:txBody>
          <a:bodyPr wrap="none">
            <a:spAutoFit/>
          </a:bodyPr>
          <a:lstStyle/>
          <a:p>
            <a:r>
              <a:rPr lang="en-GB" sz="1000" dirty="0">
                <a:latin typeface="Calibri" panose="020F0502020204030204" pitchFamily="34" charset="0"/>
              </a:rPr>
              <a:t>Image: Getty Images/</a:t>
            </a:r>
            <a:r>
              <a:rPr lang="en-GB" sz="1000" dirty="0" err="1">
                <a:latin typeface="Calibri" panose="020F0502020204030204" pitchFamily="34" charset="0"/>
              </a:rPr>
              <a:t>iStockphoto</a:t>
            </a:r>
            <a:endParaRPr lang="en-GB" sz="1000" dirty="0">
              <a:latin typeface="Calibri" panose="020F0502020204030204" pitchFamily="34" charset="0"/>
            </a:endParaRPr>
          </a:p>
        </p:txBody>
      </p:sp>
    </p:spTree>
    <p:extLst>
      <p:ext uri="{BB962C8B-B14F-4D97-AF65-F5344CB8AC3E}">
        <p14:creationId xmlns:p14="http://schemas.microsoft.com/office/powerpoint/2010/main" val="4004464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62B024-B71B-4B2C-BD47-E57B2FE01ED1}"/>
              </a:ext>
            </a:extLst>
          </p:cNvPr>
          <p:cNvSpPr>
            <a:spLocks noGrp="1"/>
          </p:cNvSpPr>
          <p:nvPr>
            <p:ph type="body" sz="quarter" idx="25"/>
          </p:nvPr>
        </p:nvSpPr>
        <p:spPr>
          <a:xfrm>
            <a:off x="577968" y="1345599"/>
            <a:ext cx="7922088" cy="4966965"/>
          </a:xfrm>
        </p:spPr>
        <p:txBody>
          <a:bodyPr/>
          <a:lstStyle/>
          <a:p>
            <a:pPr marL="285750" indent="-285750">
              <a:buFont typeface="Arial" panose="020B0604020202020204" pitchFamily="34" charset="0"/>
              <a:buChar char="•"/>
            </a:pPr>
            <a:r>
              <a:rPr lang="en-GB" sz="2000" dirty="0">
                <a:solidFill>
                  <a:srgbClr val="1E4B9B"/>
                </a:solidFill>
              </a:rPr>
              <a:t>A theory-building, not theory-testing or theory-verification methodology. Systematic data collection and analysis.</a:t>
            </a:r>
          </a:p>
          <a:p>
            <a:pPr marL="285750" indent="-285750">
              <a:buFont typeface="Arial" panose="020B0604020202020204" pitchFamily="34" charset="0"/>
              <a:buChar char="•"/>
            </a:pPr>
            <a:endParaRPr lang="en-GB" sz="2000" dirty="0">
              <a:solidFill>
                <a:srgbClr val="1E4B9B"/>
              </a:solidFill>
            </a:endParaRPr>
          </a:p>
          <a:p>
            <a:pPr marL="285750" indent="-285750">
              <a:buFont typeface="Arial" panose="020B0604020202020204" pitchFamily="34" charset="0"/>
              <a:buChar char="•"/>
            </a:pPr>
            <a:r>
              <a:rPr lang="en-GB" sz="2000" dirty="0">
                <a:solidFill>
                  <a:srgbClr val="1E4B9B"/>
                </a:solidFill>
              </a:rPr>
              <a:t>‘Far better to allow the data to tell its own story in the first instance, build a theory, then, subsequently, engage your theory with the theory that you thought you might impose initially. You can see if your emergent theory confirms or challenges existing theories. So, potentially GTM has a huge role to play in theory building, in all disciplines’. </a:t>
            </a:r>
          </a:p>
          <a:p>
            <a:pPr lvl="0"/>
            <a:r>
              <a:rPr lang="en-US" sz="1200" dirty="0">
                <a:latin typeface="Arial" panose="020B0604020202020204"/>
              </a:rPr>
              <a:t>	</a:t>
            </a:r>
            <a:r>
              <a:rPr lang="en-US" sz="1200" dirty="0" smtClean="0">
                <a:latin typeface="Arial" panose="020B0604020202020204"/>
              </a:rPr>
              <a:t>Urquhart</a:t>
            </a:r>
            <a:r>
              <a:rPr lang="en-US" sz="1200" dirty="0">
                <a:latin typeface="Arial" panose="020B0604020202020204"/>
              </a:rPr>
              <a:t>, C. (2013) </a:t>
            </a:r>
            <a:r>
              <a:rPr lang="en-US" sz="1200" i="1" dirty="0">
                <a:latin typeface="Arial" panose="020B0604020202020204"/>
              </a:rPr>
              <a:t>Grounded Theory for Qualitative Research: A Practical Guide</a:t>
            </a:r>
            <a:r>
              <a:rPr lang="en-US" sz="1200" dirty="0">
                <a:latin typeface="Arial" panose="020B0604020202020204"/>
              </a:rPr>
              <a:t>, London, Sage</a:t>
            </a:r>
            <a:r>
              <a:rPr lang="en-US" sz="1200" dirty="0" smtClean="0">
                <a:latin typeface="Arial" panose="020B0604020202020204"/>
              </a:rPr>
              <a:t>.</a:t>
            </a:r>
          </a:p>
          <a:p>
            <a:pPr lvl="0"/>
            <a:endParaRPr lang="en-US" sz="1200" dirty="0">
              <a:latin typeface="Arial" panose="020B0604020202020204"/>
            </a:endParaRPr>
          </a:p>
          <a:p>
            <a:pPr marL="285750" lvl="0" indent="-285750">
              <a:buFont typeface="Arial" panose="020B0604020202020204" pitchFamily="34" charset="0"/>
              <a:buChar char="•"/>
            </a:pPr>
            <a:r>
              <a:rPr lang="en-GB" sz="2000" dirty="0" err="1" smtClean="0">
                <a:solidFill>
                  <a:srgbClr val="1E4B9B"/>
                </a:solidFill>
              </a:rPr>
              <a:t>Sannino</a:t>
            </a:r>
            <a:r>
              <a:rPr lang="en-GB" sz="2000" dirty="0" smtClean="0">
                <a:solidFill>
                  <a:srgbClr val="1E4B9B"/>
                </a:solidFill>
              </a:rPr>
              <a:t> </a:t>
            </a:r>
            <a:r>
              <a:rPr lang="en-GB" sz="2000" dirty="0">
                <a:solidFill>
                  <a:srgbClr val="1E4B9B"/>
                </a:solidFill>
              </a:rPr>
              <a:t>and </a:t>
            </a:r>
            <a:r>
              <a:rPr lang="en-GB" sz="2000" dirty="0" err="1">
                <a:solidFill>
                  <a:srgbClr val="1E4B9B"/>
                </a:solidFill>
              </a:rPr>
              <a:t>Engeström</a:t>
            </a:r>
            <a:r>
              <a:rPr lang="en-GB" sz="2000" dirty="0">
                <a:solidFill>
                  <a:srgbClr val="1E4B9B"/>
                </a:solidFill>
              </a:rPr>
              <a:t> (2017) describe ‘looking in vain’ for recent discussions of ‘theoretically and methodologically ambitious approaches’ of intervention research in major journals.</a:t>
            </a:r>
          </a:p>
          <a:p>
            <a:pPr lvl="1" indent="0">
              <a:buNone/>
            </a:pPr>
            <a:r>
              <a:rPr lang="en-GB" dirty="0" err="1" smtClean="0">
                <a:latin typeface="Arial" panose="020B0604020202020204"/>
              </a:rPr>
              <a:t>Sannino</a:t>
            </a:r>
            <a:r>
              <a:rPr lang="en-GB" dirty="0">
                <a:latin typeface="Arial" panose="020B0604020202020204"/>
              </a:rPr>
              <a:t>, A. and </a:t>
            </a:r>
            <a:r>
              <a:rPr lang="en-GB" dirty="0" err="1">
                <a:latin typeface="Arial" panose="020B0604020202020204"/>
              </a:rPr>
              <a:t>Engeström</a:t>
            </a:r>
            <a:r>
              <a:rPr lang="en-GB" dirty="0">
                <a:latin typeface="Arial" panose="020B0604020202020204"/>
              </a:rPr>
              <a:t>, Y. (2017) Co-generation of societally impactful knowledge in Change Laboratories. </a:t>
            </a:r>
            <a:r>
              <a:rPr lang="en-GB" i="1" dirty="0">
                <a:latin typeface="Arial" panose="020B0604020202020204"/>
              </a:rPr>
              <a:t>Management Learning</a:t>
            </a:r>
            <a:r>
              <a:rPr lang="en-GB" dirty="0">
                <a:latin typeface="Arial" panose="020B0604020202020204"/>
              </a:rPr>
              <a:t>, vol.48, no.1, pp.80-96.</a:t>
            </a:r>
          </a:p>
          <a:p>
            <a:pPr lvl="1" indent="0">
              <a:buNone/>
            </a:pPr>
            <a:endParaRPr lang="en-GB" sz="1000" dirty="0">
              <a:latin typeface="Arial" panose="020B0604020202020204"/>
            </a:endParaRPr>
          </a:p>
          <a:p>
            <a:pPr lvl="0"/>
            <a:endParaRPr lang="en-GB" sz="1200" dirty="0">
              <a:solidFill>
                <a:srgbClr val="1E4B9B"/>
              </a:solidFill>
              <a:latin typeface="Arial" panose="020B0604020202020204"/>
            </a:endParaRPr>
          </a:p>
          <a:p>
            <a:pPr marL="285750" indent="-285750">
              <a:buFont typeface="Arial" panose="020B0604020202020204" pitchFamily="34" charset="0"/>
              <a:buChar char="•"/>
            </a:pPr>
            <a:endParaRPr lang="en-GB" sz="2000" dirty="0">
              <a:solidFill>
                <a:srgbClr val="1E4B9B"/>
              </a:solidFill>
            </a:endParaRPr>
          </a:p>
        </p:txBody>
      </p:sp>
      <p:sp>
        <p:nvSpPr>
          <p:cNvPr id="4" name="Content Placeholder 3">
            <a:extLst>
              <a:ext uri="{FF2B5EF4-FFF2-40B4-BE49-F238E27FC236}">
                <a16:creationId xmlns:a16="http://schemas.microsoft.com/office/drawing/2014/main" xmlns="" id="{FF3B1695-178A-4E91-B856-CF42C4ACDBF3}"/>
              </a:ext>
            </a:extLst>
          </p:cNvPr>
          <p:cNvSpPr>
            <a:spLocks noGrp="1"/>
          </p:cNvSpPr>
          <p:nvPr>
            <p:ph sz="quarter" idx="27"/>
          </p:nvPr>
        </p:nvSpPr>
        <p:spPr/>
        <p:txBody>
          <a:bodyPr/>
          <a:lstStyle/>
          <a:p>
            <a:endParaRPr lang="en-GB" dirty="0"/>
          </a:p>
        </p:txBody>
      </p:sp>
      <p:sp>
        <p:nvSpPr>
          <p:cNvPr id="8"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p:txBody>
          <a:bodyPr/>
          <a:lstStyle/>
          <a:p>
            <a:r>
              <a:rPr lang="en-GB" dirty="0">
                <a:solidFill>
                  <a:srgbClr val="E5007D"/>
                </a:solidFill>
              </a:rPr>
              <a:t>Methodology – why GTM?</a:t>
            </a:r>
          </a:p>
        </p:txBody>
      </p:sp>
    </p:spTree>
    <p:extLst>
      <p:ext uri="{BB962C8B-B14F-4D97-AF65-F5344CB8AC3E}">
        <p14:creationId xmlns:p14="http://schemas.microsoft.com/office/powerpoint/2010/main" val="3688659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62B024-B71B-4B2C-BD47-E57B2FE01ED1}"/>
              </a:ext>
            </a:extLst>
          </p:cNvPr>
          <p:cNvSpPr>
            <a:spLocks noGrp="1"/>
          </p:cNvSpPr>
          <p:nvPr>
            <p:ph type="body" sz="quarter" idx="25"/>
          </p:nvPr>
        </p:nvSpPr>
        <p:spPr>
          <a:xfrm>
            <a:off x="577968" y="1113004"/>
            <a:ext cx="8102392" cy="4876853"/>
          </a:xfrm>
        </p:spPr>
        <p:txBody>
          <a:bodyPr/>
          <a:lstStyle/>
          <a:p>
            <a:r>
              <a:rPr lang="en-GB" sz="1800" b="1" dirty="0" smtClean="0">
                <a:solidFill>
                  <a:srgbClr val="1E4B9B"/>
                </a:solidFill>
              </a:rPr>
              <a:t>Phase 1</a:t>
            </a:r>
            <a:r>
              <a:rPr lang="en-GB" sz="1800" dirty="0">
                <a:solidFill>
                  <a:srgbClr val="1E4B9B"/>
                </a:solidFill>
              </a:rPr>
              <a:t>: </a:t>
            </a:r>
            <a:endParaRPr lang="en-GB" sz="1800" dirty="0" smtClean="0">
              <a:solidFill>
                <a:srgbClr val="1E4B9B"/>
              </a:solidFill>
            </a:endParaRPr>
          </a:p>
          <a:p>
            <a:pPr marL="342900" indent="-342900">
              <a:buFont typeface="Arial" panose="020B0604020202020204" pitchFamily="34" charset="0"/>
              <a:buChar char="•"/>
            </a:pPr>
            <a:r>
              <a:rPr lang="en-GB" sz="1800" dirty="0" smtClean="0">
                <a:solidFill>
                  <a:srgbClr val="1E4B9B"/>
                </a:solidFill>
              </a:rPr>
              <a:t>learning </a:t>
            </a:r>
            <a:r>
              <a:rPr lang="en-GB" sz="1800" dirty="0">
                <a:solidFill>
                  <a:srgbClr val="1E4B9B"/>
                </a:solidFill>
              </a:rPr>
              <a:t>networks </a:t>
            </a:r>
            <a:r>
              <a:rPr lang="en-GB" sz="1800" dirty="0" smtClean="0">
                <a:solidFill>
                  <a:srgbClr val="1E4B9B"/>
                </a:solidFill>
              </a:rPr>
              <a:t>hosted </a:t>
            </a:r>
            <a:r>
              <a:rPr lang="en-GB" sz="1800" dirty="0">
                <a:solidFill>
                  <a:srgbClr val="1E4B9B"/>
                </a:solidFill>
              </a:rPr>
              <a:t>in dedicated VLE sites for each of three pilot modules on Tricky </a:t>
            </a:r>
            <a:r>
              <a:rPr lang="en-GB" sz="1800" dirty="0" smtClean="0">
                <a:solidFill>
                  <a:srgbClr val="1E4B9B"/>
                </a:solidFill>
              </a:rPr>
              <a:t>Topics.</a:t>
            </a:r>
            <a:endParaRPr lang="en-GB" sz="1800" dirty="0">
              <a:solidFill>
                <a:srgbClr val="1E4B9B"/>
              </a:solidFill>
            </a:endParaRPr>
          </a:p>
          <a:p>
            <a:pPr marL="342900" indent="-342900">
              <a:buFont typeface="Arial" panose="020B0604020202020204" pitchFamily="34" charset="0"/>
              <a:buChar char="•"/>
            </a:pPr>
            <a:r>
              <a:rPr lang="en-GB" sz="1800" dirty="0">
                <a:solidFill>
                  <a:srgbClr val="1E4B9B"/>
                </a:solidFill>
              </a:rPr>
              <a:t>d</a:t>
            </a:r>
            <a:r>
              <a:rPr lang="en-GB" sz="1800" dirty="0" smtClean="0">
                <a:solidFill>
                  <a:srgbClr val="1E4B9B"/>
                </a:solidFill>
              </a:rPr>
              <a:t>iscussion </a:t>
            </a:r>
            <a:r>
              <a:rPr lang="en-GB" sz="1800" dirty="0">
                <a:solidFill>
                  <a:srgbClr val="1E4B9B"/>
                </a:solidFill>
              </a:rPr>
              <a:t>forums and online </a:t>
            </a:r>
            <a:r>
              <a:rPr lang="en-GB" sz="1800" dirty="0" smtClean="0">
                <a:solidFill>
                  <a:srgbClr val="1E4B9B"/>
                </a:solidFill>
              </a:rPr>
              <a:t>workshops used </a:t>
            </a:r>
            <a:r>
              <a:rPr lang="en-GB" sz="1800" dirty="0">
                <a:solidFill>
                  <a:srgbClr val="1E4B9B"/>
                </a:solidFill>
              </a:rPr>
              <a:t>to seek feedback from tutors, in order to collaboratively identify Tricky Topics and suggest improvements or produce learning interventions. </a:t>
            </a:r>
            <a:r>
              <a:rPr lang="en-GB" sz="1800" dirty="0" smtClean="0">
                <a:solidFill>
                  <a:srgbClr val="1E4B9B"/>
                </a:solidFill>
              </a:rPr>
              <a:t>S215 ALs </a:t>
            </a:r>
            <a:r>
              <a:rPr lang="en-GB" sz="1800" dirty="0">
                <a:solidFill>
                  <a:srgbClr val="1E4B9B"/>
                </a:solidFill>
              </a:rPr>
              <a:t>and the module team </a:t>
            </a:r>
            <a:r>
              <a:rPr lang="en-GB" sz="1800" dirty="0" smtClean="0">
                <a:solidFill>
                  <a:srgbClr val="1E4B9B"/>
                </a:solidFill>
              </a:rPr>
              <a:t>very successfully identified </a:t>
            </a:r>
            <a:r>
              <a:rPr lang="en-GB" sz="1800" dirty="0">
                <a:solidFill>
                  <a:srgbClr val="1E4B9B"/>
                </a:solidFill>
              </a:rPr>
              <a:t>a list of conceptual Tricky Topics, plus a list of additional </a:t>
            </a:r>
            <a:r>
              <a:rPr lang="en-GB" sz="1800" dirty="0" smtClean="0">
                <a:solidFill>
                  <a:srgbClr val="1E4B9B"/>
                </a:solidFill>
              </a:rPr>
              <a:t>issues </a:t>
            </a:r>
            <a:r>
              <a:rPr lang="en-GB" sz="1800" dirty="0">
                <a:solidFill>
                  <a:srgbClr val="1E4B9B"/>
                </a:solidFill>
              </a:rPr>
              <a:t>including pace and volume of </a:t>
            </a:r>
            <a:r>
              <a:rPr lang="en-GB" sz="1800" dirty="0" smtClean="0">
                <a:solidFill>
                  <a:srgbClr val="1E4B9B"/>
                </a:solidFill>
              </a:rPr>
              <a:t>material.</a:t>
            </a:r>
          </a:p>
          <a:p>
            <a:pPr marL="285750" indent="-285750">
              <a:buFont typeface="Arial" panose="020B0604020202020204" pitchFamily="34" charset="0"/>
              <a:buChar char="•"/>
            </a:pPr>
            <a:r>
              <a:rPr lang="en-GB" sz="1800" dirty="0" smtClean="0">
                <a:solidFill>
                  <a:srgbClr val="1E4B9B"/>
                </a:solidFill>
              </a:rPr>
              <a:t>ALs </a:t>
            </a:r>
            <a:r>
              <a:rPr lang="en-GB" sz="1800" dirty="0">
                <a:solidFill>
                  <a:srgbClr val="1E4B9B"/>
                </a:solidFill>
              </a:rPr>
              <a:t>designed and implemented four innovative </a:t>
            </a:r>
            <a:r>
              <a:rPr lang="en-GB" sz="1800" dirty="0" smtClean="0">
                <a:solidFill>
                  <a:srgbClr val="1E4B9B"/>
                </a:solidFill>
              </a:rPr>
              <a:t>Tricky Topics intervention videos</a:t>
            </a:r>
            <a:r>
              <a:rPr lang="en-GB" sz="1800" dirty="0">
                <a:solidFill>
                  <a:srgbClr val="1E4B9B"/>
                </a:solidFill>
              </a:rPr>
              <a:t>, which have been in use on the </a:t>
            </a:r>
            <a:r>
              <a:rPr lang="en-GB" sz="1800" dirty="0" smtClean="0">
                <a:solidFill>
                  <a:srgbClr val="1E4B9B"/>
                </a:solidFill>
              </a:rPr>
              <a:t>17J and 18J module website, shared with other modules </a:t>
            </a:r>
            <a:r>
              <a:rPr lang="en-GB" sz="1800" dirty="0">
                <a:solidFill>
                  <a:srgbClr val="1E4B9B"/>
                </a:solidFill>
              </a:rPr>
              <a:t>and emulated elsewhere.</a:t>
            </a:r>
            <a:endParaRPr lang="en-GB" sz="1800" dirty="0" smtClean="0">
              <a:solidFill>
                <a:srgbClr val="1E4B9B"/>
              </a:solidFill>
            </a:endParaRPr>
          </a:p>
          <a:p>
            <a:r>
              <a:rPr lang="en-GB" sz="1800" b="1" dirty="0" smtClean="0">
                <a:solidFill>
                  <a:srgbClr val="1E4B9B"/>
                </a:solidFill>
              </a:rPr>
              <a:t>Phase 2</a:t>
            </a:r>
            <a:r>
              <a:rPr lang="en-GB" sz="1800" dirty="0" smtClean="0">
                <a:solidFill>
                  <a:srgbClr val="1E4B9B"/>
                </a:solidFill>
              </a:rPr>
              <a:t>: </a:t>
            </a:r>
          </a:p>
          <a:p>
            <a:pPr marL="285750" indent="-285750">
              <a:buFont typeface="Arial" panose="020B0604020202020204" pitchFamily="34" charset="0"/>
              <a:buChar char="•"/>
            </a:pPr>
            <a:r>
              <a:rPr lang="en-GB" sz="1800" dirty="0" smtClean="0">
                <a:solidFill>
                  <a:srgbClr val="1E4B9B"/>
                </a:solidFill>
              </a:rPr>
              <a:t>second </a:t>
            </a:r>
            <a:r>
              <a:rPr lang="en-GB" sz="1800" dirty="0">
                <a:solidFill>
                  <a:srgbClr val="1E4B9B"/>
                </a:solidFill>
              </a:rPr>
              <a:t>cycle of collaborative work </a:t>
            </a:r>
            <a:r>
              <a:rPr lang="en-GB" sz="1800" dirty="0" smtClean="0">
                <a:solidFill>
                  <a:srgbClr val="1E4B9B"/>
                </a:solidFill>
              </a:rPr>
              <a:t>building </a:t>
            </a:r>
            <a:r>
              <a:rPr lang="en-GB" sz="1800" dirty="0">
                <a:solidFill>
                  <a:srgbClr val="1E4B9B"/>
                </a:solidFill>
              </a:rPr>
              <a:t>on the analysis from the first </a:t>
            </a:r>
            <a:r>
              <a:rPr lang="en-GB" sz="1800" dirty="0" smtClean="0">
                <a:solidFill>
                  <a:srgbClr val="1E4B9B"/>
                </a:solidFill>
              </a:rPr>
              <a:t>cycle in S215. Since tutors had identified concerns </a:t>
            </a:r>
            <a:r>
              <a:rPr lang="en-GB" sz="1800" dirty="0">
                <a:solidFill>
                  <a:srgbClr val="1E4B9B"/>
                </a:solidFill>
              </a:rPr>
              <a:t>about pace and volume of </a:t>
            </a:r>
            <a:r>
              <a:rPr lang="en-GB" sz="1800" dirty="0" smtClean="0">
                <a:solidFill>
                  <a:srgbClr val="1E4B9B"/>
                </a:solidFill>
              </a:rPr>
              <a:t>material, </a:t>
            </a:r>
            <a:r>
              <a:rPr lang="en-GB" sz="1800" dirty="0">
                <a:solidFill>
                  <a:srgbClr val="1E4B9B"/>
                </a:solidFill>
              </a:rPr>
              <a:t>a</a:t>
            </a:r>
            <a:r>
              <a:rPr lang="en-GB" sz="1800" dirty="0" smtClean="0">
                <a:solidFill>
                  <a:srgbClr val="1E4B9B"/>
                </a:solidFill>
              </a:rPr>
              <a:t>n online workshop and discussion forum shared </a:t>
            </a:r>
            <a:r>
              <a:rPr lang="en-GB" sz="1800" dirty="0">
                <a:solidFill>
                  <a:srgbClr val="1E4B9B"/>
                </a:solidFill>
              </a:rPr>
              <a:t>and </a:t>
            </a:r>
            <a:r>
              <a:rPr lang="en-GB" sz="1800" dirty="0" smtClean="0">
                <a:solidFill>
                  <a:srgbClr val="1E4B9B"/>
                </a:solidFill>
              </a:rPr>
              <a:t>interpreted specialised learning design analytics </a:t>
            </a:r>
            <a:r>
              <a:rPr lang="en-GB" sz="1800" dirty="0">
                <a:solidFill>
                  <a:srgbClr val="1E4B9B"/>
                </a:solidFill>
              </a:rPr>
              <a:t>visualisations </a:t>
            </a:r>
            <a:r>
              <a:rPr lang="en-GB" sz="1800" dirty="0" smtClean="0">
                <a:solidFill>
                  <a:srgbClr val="1E4B9B"/>
                </a:solidFill>
              </a:rPr>
              <a:t>with tutors with the aim of identifying areas for further new interventions. </a:t>
            </a:r>
            <a:endParaRPr lang="en-GB" sz="1800" dirty="0">
              <a:solidFill>
                <a:srgbClr val="1E4B9B"/>
              </a:solidFill>
            </a:endParaRPr>
          </a:p>
        </p:txBody>
      </p:sp>
      <p:sp>
        <p:nvSpPr>
          <p:cNvPr id="3" name="Text Placeholder 2">
            <a:extLst>
              <a:ext uri="{FF2B5EF4-FFF2-40B4-BE49-F238E27FC236}">
                <a16:creationId xmlns:a16="http://schemas.microsoft.com/office/drawing/2014/main" xmlns="" id="{E8C6438F-F79C-47EC-AD73-7086AA7F8B11}"/>
              </a:ext>
            </a:extLst>
          </p:cNvPr>
          <p:cNvSpPr>
            <a:spLocks noGrp="1"/>
          </p:cNvSpPr>
          <p:nvPr>
            <p:ph type="body" sz="quarter" idx="21"/>
          </p:nvPr>
        </p:nvSpPr>
        <p:spPr>
          <a:xfrm>
            <a:off x="577968" y="580177"/>
            <a:ext cx="7123598" cy="669074"/>
          </a:xfrm>
        </p:spPr>
        <p:txBody>
          <a:bodyPr/>
          <a:lstStyle/>
          <a:p>
            <a:r>
              <a:rPr lang="en-GB" dirty="0" smtClean="0">
                <a:solidFill>
                  <a:srgbClr val="00B7B2"/>
                </a:solidFill>
              </a:rPr>
              <a:t>Brief history of the project</a:t>
            </a:r>
            <a:endParaRPr lang="en-GB" dirty="0">
              <a:solidFill>
                <a:srgbClr val="00B7B2"/>
              </a:solidFill>
            </a:endParaRPr>
          </a:p>
        </p:txBody>
      </p:sp>
    </p:spTree>
    <p:extLst>
      <p:ext uri="{BB962C8B-B14F-4D97-AF65-F5344CB8AC3E}">
        <p14:creationId xmlns:p14="http://schemas.microsoft.com/office/powerpoint/2010/main" val="3811232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34F65A-79D9-42C5-91E9-4EFB24C8EA5E}"/>
              </a:ext>
            </a:extLst>
          </p:cNvPr>
          <p:cNvSpPr>
            <a:spLocks noGrp="1"/>
          </p:cNvSpPr>
          <p:nvPr>
            <p:ph type="body" sz="quarter" idx="21"/>
          </p:nvPr>
        </p:nvSpPr>
        <p:spPr>
          <a:xfrm>
            <a:off x="577850" y="541541"/>
            <a:ext cx="7246761" cy="881332"/>
          </a:xfrm>
        </p:spPr>
        <p:txBody>
          <a:bodyPr/>
          <a:lstStyle/>
          <a:p>
            <a:r>
              <a:rPr lang="en-GB" sz="3600" dirty="0" smtClean="0">
                <a:solidFill>
                  <a:srgbClr val="00B7B2"/>
                </a:solidFill>
              </a:rPr>
              <a:t>Learning Network site</a:t>
            </a:r>
            <a:endParaRPr lang="en-GB" dirty="0">
              <a:solidFill>
                <a:srgbClr val="E5007D"/>
              </a:solidFill>
            </a:endParaRPr>
          </a:p>
        </p:txBody>
      </p:sp>
      <p:pic>
        <p:nvPicPr>
          <p:cNvPr id="5" name="Picture 4" descr="A screenshot of a social media post&#10;&#10;Description generated with very high confidence">
            <a:extLst>
              <a:ext uri="{FF2B5EF4-FFF2-40B4-BE49-F238E27FC236}">
                <a16:creationId xmlns:a16="http://schemas.microsoft.com/office/drawing/2014/main" xmlns="" id="{6EB12428-B986-4EB0-B508-A5800DF50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23" y="1228016"/>
            <a:ext cx="7139031" cy="4943247"/>
          </a:xfrm>
          <a:prstGeom prst="rect">
            <a:avLst/>
          </a:prstGeom>
        </p:spPr>
      </p:pic>
    </p:spTree>
    <p:extLst>
      <p:ext uri="{BB962C8B-B14F-4D97-AF65-F5344CB8AC3E}">
        <p14:creationId xmlns:p14="http://schemas.microsoft.com/office/powerpoint/2010/main" val="4020370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U Title">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Section">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3785</TotalTime>
  <Words>1163</Words>
  <Application>Microsoft Office PowerPoint</Application>
  <PresentationFormat>On-screen Show (4:3)</PresentationFormat>
  <Paragraphs>108</Paragraphs>
  <Slides>16</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16</vt:i4>
      </vt:variant>
    </vt:vector>
  </HeadingPairs>
  <TitlesOfParts>
    <vt:vector size="21" baseType="lpstr">
      <vt:lpstr>Arial</vt:lpstr>
      <vt:lpstr>Calibri</vt:lpstr>
      <vt:lpstr>OU Title</vt:lpstr>
      <vt:lpstr>OU Section</vt:lpstr>
      <vt:lpstr>OU Layouts</vt:lpstr>
      <vt:lpstr>Using technology-enabled learning networks to drive module improvements in STEM  Lesley Boyd, PhD Researcher, IET Rob Janes, Module Chair S215 Tom Olney, Senior Manger Teaching &amp; Learning, 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Austin</dc:creator>
  <cp:lastModifiedBy>Lesley.Boyd</cp:lastModifiedBy>
  <cp:revision>173</cp:revision>
  <dcterms:created xsi:type="dcterms:W3CDTF">2017-12-14T14:52:50Z</dcterms:created>
  <dcterms:modified xsi:type="dcterms:W3CDTF">2019-05-07T09:38:17Z</dcterms:modified>
</cp:coreProperties>
</file>