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sldIdLst>
    <p:sldId id="272" r:id="rId4"/>
    <p:sldId id="276" r:id="rId5"/>
    <p:sldId id="274" r:id="rId6"/>
    <p:sldId id="307" r:id="rId7"/>
    <p:sldId id="281" r:id="rId8"/>
    <p:sldId id="282" r:id="rId9"/>
    <p:sldId id="299" r:id="rId10"/>
    <p:sldId id="287" r:id="rId11"/>
    <p:sldId id="304" r:id="rId12"/>
    <p:sldId id="306" r:id="rId13"/>
    <p:sldId id="279" r:id="rId14"/>
    <p:sldId id="316" r:id="rId15"/>
    <p:sldId id="308" r:id="rId16"/>
    <p:sldId id="311" r:id="rId17"/>
    <p:sldId id="313" r:id="rId18"/>
    <p:sldId id="315" r:id="rId19"/>
    <p:sldId id="303" r:id="rId20"/>
    <p:sldId id="31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6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7" autoAdjust="0"/>
    <p:restoredTop sz="94660"/>
  </p:normalViewPr>
  <p:slideViewPr>
    <p:cSldViewPr snapToGrid="0">
      <p:cViewPr varScale="1">
        <p:scale>
          <a:sx n="72" d="100"/>
          <a:sy n="72" d="100"/>
        </p:scale>
        <p:origin x="1086" y="54"/>
      </p:cViewPr>
      <p:guideLst/>
    </p:cSldViewPr>
  </p:slideViewPr>
  <p:notesTextViewPr>
    <p:cViewPr>
      <p:scale>
        <a:sx n="1" d="1"/>
        <a:sy n="1" d="1"/>
      </p:scale>
      <p:origin x="0" y="0"/>
    </p:cViewPr>
  </p:notesTextViewPr>
  <p:sorterViewPr>
    <p:cViewPr varScale="1">
      <p:scale>
        <a:sx n="100" d="100"/>
        <a:sy n="100" d="100"/>
      </p:scale>
      <p:origin x="0" y="-22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51B943-E6E1-48F6-B811-8D9A7977D85B}"/>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id="{C1B6DA54-71CA-48A5-B3CD-D2321285AC1A}"/>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id="{4CE899DC-EEB7-4FE9-99EC-B6BA0FB34588}"/>
              </a:ext>
            </a:extLst>
          </p:cNvPr>
          <p:cNvSpPr>
            <a:spLocks noGrp="1"/>
          </p:cNvSpPr>
          <p:nvPr>
            <p:ph type="pic" sz="quarter" idx="23"/>
          </p:nvPr>
        </p:nvSpPr>
        <p:spPr>
          <a:xfrm>
            <a:off x="577850" y="2243138"/>
            <a:ext cx="3916363" cy="4027487"/>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id="{74507D58-4B62-42B4-946E-AC191B8C8E91}"/>
              </a:ext>
            </a:extLst>
          </p:cNvPr>
          <p:cNvSpPr>
            <a:spLocks noGrp="1"/>
          </p:cNvSpPr>
          <p:nvPr>
            <p:ph type="body" sz="quarter" idx="24" hasCustomPrompt="1"/>
          </p:nvPr>
        </p:nvSpPr>
        <p:spPr>
          <a:xfrm>
            <a:off x="4572000" y="2234782"/>
            <a:ext cx="3889375" cy="4027487"/>
          </a:xfrm>
          <a:prstGeom prst="rect">
            <a:avLst/>
          </a:prstGeom>
        </p:spPr>
        <p:txBody>
          <a:bodyPr/>
          <a:lstStyle>
            <a:lvl1pPr marL="0" indent="0">
              <a:buNone/>
              <a:defRPr sz="1200">
                <a:solidFill>
                  <a:srgbClr val="1E4B9B"/>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10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id="{FD1548AB-1A41-4C06-B3F6-882FE01A82ED}"/>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03/02/2022</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43FD19CB-E5DD-4EB0-A648-B1B63B8A7EDD}"/>
              </a:ext>
            </a:extLst>
          </p:cNvPr>
          <p:cNvSpPr>
            <a:spLocks noGrp="1"/>
          </p:cNvSpPr>
          <p:nvPr>
            <p:ph sz="quarter" idx="27"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338490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577968" y="2243138"/>
            <a:ext cx="7883407"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98251539-4EDC-4E36-A4D9-AF94C23958A5}"/>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03/02/2022</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40F4C93-6DA7-4D8C-9677-1ABFD64DBB3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66724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open.edu/openlearn/education-development/learning/teaching-and-learning-tricky-topics/content-section-0?active-tab=description-tab" TargetMode="External"/><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531" y="704689"/>
            <a:ext cx="7661737" cy="6232475"/>
          </a:xfrm>
        </p:spPr>
        <p:txBody>
          <a:bodyPr/>
          <a:lstStyle/>
          <a:p>
            <a:r>
              <a:rPr lang="en-GB" dirty="0"/>
              <a:t>The search for collaborative improvements: using learning networks and learning analytics to drive module improvements in STEM at the Open University</a:t>
            </a:r>
            <a:r>
              <a:rPr lang="en-GB" sz="4000" dirty="0"/>
              <a:t> </a:t>
            </a:r>
            <a:br>
              <a:rPr lang="en-GB" sz="4000" dirty="0"/>
            </a:br>
            <a:br>
              <a:rPr lang="en-GB" sz="4000" dirty="0"/>
            </a:br>
            <a:r>
              <a:rPr lang="en-GB" sz="2000" b="0" dirty="0"/>
              <a:t>Lesley Boyd, PhD Researcher, Institute of Educational Technology</a:t>
            </a:r>
            <a:br>
              <a:rPr lang="en-GB" sz="2000" b="0" dirty="0"/>
            </a:br>
            <a:r>
              <a:rPr lang="en-GB" sz="2000" b="0" dirty="0"/>
              <a:t>Christine Leach, Module Associate Lecturer</a:t>
            </a:r>
            <a:br>
              <a:rPr lang="en-GB" sz="2000" b="0" dirty="0"/>
            </a:br>
            <a:r>
              <a:rPr lang="en-GB" sz="2000" b="0" dirty="0"/>
              <a:t>Rob Janes, Module Chair </a:t>
            </a:r>
            <a:br>
              <a:rPr lang="en-GB" sz="2000" b="0" dirty="0"/>
            </a:br>
            <a:r>
              <a:rPr lang="en-GB" sz="2000" b="0" dirty="0"/>
              <a:t>Tom Olney, Senior Manger Teaching &amp; Learning, STEM faculty</a:t>
            </a:r>
            <a:br>
              <a:rPr lang="en-GB" sz="2000" b="0" dirty="0"/>
            </a:br>
            <a:br>
              <a:rPr lang="en-GB" sz="2000" b="0" dirty="0"/>
            </a:br>
            <a:br>
              <a:rPr lang="en-GB" sz="1800" b="0" dirty="0"/>
            </a:br>
            <a:br>
              <a:rPr lang="en-GB" dirty="0"/>
            </a:br>
            <a:br>
              <a:rPr lang="en-GB" dirty="0"/>
            </a:br>
            <a:r>
              <a:rPr lang="en-GB" dirty="0"/>
              <a:t> </a:t>
            </a:r>
          </a:p>
        </p:txBody>
      </p:sp>
      <p:sp>
        <p:nvSpPr>
          <p:cNvPr id="3" name="Subtitle 2"/>
          <p:cNvSpPr>
            <a:spLocks noGrp="1"/>
          </p:cNvSpPr>
          <p:nvPr>
            <p:ph type="subTitle" idx="1"/>
          </p:nvPr>
        </p:nvSpPr>
        <p:spPr>
          <a:xfrm>
            <a:off x="413316" y="5787114"/>
            <a:ext cx="4957174" cy="1381917"/>
          </a:xfrm>
        </p:spPr>
        <p:txBody>
          <a:bodyPr/>
          <a:lstStyle/>
          <a:p>
            <a:r>
              <a:rPr lang="en-GB" b="1" dirty="0"/>
              <a:t>Horizons in STEM Conference</a:t>
            </a:r>
            <a:endParaRPr lang="en-GB" dirty="0"/>
          </a:p>
          <a:p>
            <a:r>
              <a:rPr lang="en-GB" b="1" dirty="0"/>
              <a:t>3 - 4 July 2019</a:t>
            </a:r>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4438098" y="5680589"/>
            <a:ext cx="2660404" cy="797483"/>
          </a:xfrm>
          <a:prstGeom prst="rect">
            <a:avLst/>
          </a:prstGeom>
        </p:spPr>
      </p:pic>
    </p:spTree>
    <p:extLst>
      <p:ext uri="{BB962C8B-B14F-4D97-AF65-F5344CB8AC3E}">
        <p14:creationId xmlns:p14="http://schemas.microsoft.com/office/powerpoint/2010/main" val="257197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227567" y="374115"/>
            <a:ext cx="7486878" cy="514527"/>
          </a:xfrm>
        </p:spPr>
        <p:txBody>
          <a:bodyPr/>
          <a:lstStyle/>
          <a:p>
            <a:r>
              <a:rPr lang="en-GB" dirty="0">
                <a:solidFill>
                  <a:srgbClr val="00B7B2"/>
                </a:solidFill>
              </a:rPr>
              <a:t>Using learning design analytics </a:t>
            </a:r>
          </a:p>
        </p:txBody>
      </p:sp>
      <p:sp>
        <p:nvSpPr>
          <p:cNvPr id="7" name="Rectangle 6"/>
          <p:cNvSpPr/>
          <p:nvPr/>
        </p:nvSpPr>
        <p:spPr>
          <a:xfrm>
            <a:off x="337684" y="5720532"/>
            <a:ext cx="7487044" cy="954107"/>
          </a:xfrm>
          <a:prstGeom prst="rect">
            <a:avLst/>
          </a:prstGeom>
        </p:spPr>
        <p:txBody>
          <a:bodyPr wrap="square">
            <a:spAutoFit/>
          </a:bodyPr>
          <a:lstStyle/>
          <a:p>
            <a:r>
              <a:rPr lang="en-GB" sz="1400" dirty="0">
                <a:solidFill>
                  <a:schemeClr val="accent1">
                    <a:lumMod val="50000"/>
                  </a:schemeClr>
                </a:solidFill>
              </a:rPr>
              <a:t>The three visualisations discussed with tutors were: </a:t>
            </a:r>
          </a:p>
          <a:p>
            <a:pPr marL="342900" indent="-342900">
              <a:buAutoNum type="arabicParenR"/>
            </a:pPr>
            <a:r>
              <a:rPr lang="en-GB" sz="1400" dirty="0">
                <a:solidFill>
                  <a:schemeClr val="accent1">
                    <a:lumMod val="50000"/>
                  </a:schemeClr>
                </a:solidFill>
              </a:rPr>
              <a:t>expected student workload by activity type</a:t>
            </a:r>
          </a:p>
          <a:p>
            <a:pPr marL="342900" indent="-342900">
              <a:buAutoNum type="arabicParenR"/>
            </a:pPr>
            <a:r>
              <a:rPr lang="en-GB" sz="1400" dirty="0">
                <a:solidFill>
                  <a:schemeClr val="accent1">
                    <a:lumMod val="50000"/>
                  </a:schemeClr>
                </a:solidFill>
              </a:rPr>
              <a:t>comparison of expected student workload and MT advised workload per week</a:t>
            </a:r>
          </a:p>
          <a:p>
            <a:pPr marL="342900" indent="-342900">
              <a:buAutoNum type="arabicParenR"/>
            </a:pPr>
            <a:r>
              <a:rPr lang="en-GB" sz="1400" dirty="0">
                <a:solidFill>
                  <a:schemeClr val="accent1">
                    <a:lumMod val="50000"/>
                  </a:schemeClr>
                </a:solidFill>
              </a:rPr>
              <a:t>comparison of expected student workload by activity type and average VLE engagement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09" y="1118865"/>
            <a:ext cx="8459381" cy="4620270"/>
          </a:xfrm>
          <a:prstGeom prst="rect">
            <a:avLst/>
          </a:prstGeom>
          <a:ln>
            <a:solidFill>
              <a:schemeClr val="accent1"/>
            </a:solidFill>
          </a:ln>
        </p:spPr>
      </p:pic>
    </p:spTree>
    <p:extLst>
      <p:ext uri="{BB962C8B-B14F-4D97-AF65-F5344CB8AC3E}">
        <p14:creationId xmlns:p14="http://schemas.microsoft.com/office/powerpoint/2010/main" val="18542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8" y="464267"/>
            <a:ext cx="7246761" cy="881332"/>
          </a:xfrm>
        </p:spPr>
        <p:txBody>
          <a:bodyPr/>
          <a:lstStyle/>
          <a:p>
            <a:r>
              <a:rPr lang="en-GB" dirty="0">
                <a:solidFill>
                  <a:srgbClr val="E5007D"/>
                </a:solidFill>
              </a:rPr>
              <a:t>Results so far: unfolding </a:t>
            </a:r>
            <a:r>
              <a:rPr lang="en-GB" i="1" dirty="0">
                <a:solidFill>
                  <a:srgbClr val="E5007D"/>
                </a:solidFill>
              </a:rPr>
              <a:t>process</a:t>
            </a:r>
          </a:p>
        </p:txBody>
      </p:sp>
      <p:sp>
        <p:nvSpPr>
          <p:cNvPr id="7" name="Text Placeholder 1">
            <a:extLst>
              <a:ext uri="{FF2B5EF4-FFF2-40B4-BE49-F238E27FC236}">
                <a16:creationId xmlns:a16="http://schemas.microsoft.com/office/drawing/2014/main" id="{5562B024-B71B-4B2C-BD47-E57B2FE01ED1}"/>
              </a:ext>
            </a:extLst>
          </p:cNvPr>
          <p:cNvSpPr>
            <a:spLocks noGrp="1"/>
          </p:cNvSpPr>
          <p:nvPr>
            <p:ph type="body" sz="quarter" idx="4294967295"/>
          </p:nvPr>
        </p:nvSpPr>
        <p:spPr>
          <a:xfrm>
            <a:off x="577850" y="1278097"/>
            <a:ext cx="7999480" cy="5078525"/>
          </a:xfrm>
          <a:prstGeom prst="rect">
            <a:avLst/>
          </a:prstGeom>
        </p:spPr>
        <p:txBody>
          <a:bodyPr/>
          <a:lstStyle/>
          <a:p>
            <a:pPr marL="0" indent="0">
              <a:buNone/>
            </a:pPr>
            <a:r>
              <a:rPr lang="en-GB" sz="1800" b="1" dirty="0">
                <a:solidFill>
                  <a:srgbClr val="1E4B9B"/>
                </a:solidFill>
              </a:rPr>
              <a:t>Phase 2</a:t>
            </a:r>
          </a:p>
          <a:p>
            <a:pPr marL="0" indent="0">
              <a:buNone/>
            </a:pPr>
            <a:r>
              <a:rPr lang="en-GB" sz="1800" dirty="0">
                <a:solidFill>
                  <a:srgbClr val="1E4B9B"/>
                </a:solidFill>
              </a:rPr>
              <a:t>The learning network discussions have highlighted a number of issues, represented in an interactive spreadsheet, which organises the supporting qualitative evidence. These issues include pace and volume of material, prerequisite knowledge and online / offline study behaviour. All these issues have contributed towards the planning of four actions:</a:t>
            </a:r>
          </a:p>
          <a:p>
            <a:r>
              <a:rPr lang="en-GB" sz="1800" dirty="0">
                <a:solidFill>
                  <a:srgbClr val="1E4B9B"/>
                </a:solidFill>
              </a:rPr>
              <a:t>production and trialling of ‘signposting’ material</a:t>
            </a:r>
          </a:p>
          <a:p>
            <a:r>
              <a:rPr lang="en-GB" sz="1800" dirty="0">
                <a:solidFill>
                  <a:srgbClr val="1E4B9B"/>
                </a:solidFill>
              </a:rPr>
              <a:t>finding out more re student preparedness</a:t>
            </a:r>
          </a:p>
          <a:p>
            <a:r>
              <a:rPr lang="en-GB" sz="1800" dirty="0">
                <a:solidFill>
                  <a:srgbClr val="1E4B9B"/>
                </a:solidFill>
              </a:rPr>
              <a:t>finding out more re online / offline study behaviour, and which resources students download</a:t>
            </a:r>
          </a:p>
          <a:p>
            <a:r>
              <a:rPr lang="en-GB" sz="1800" dirty="0">
                <a:solidFill>
                  <a:srgbClr val="1E4B9B"/>
                </a:solidFill>
              </a:rPr>
              <a:t>clarifying issues re the use of ‘OU Analyse’</a:t>
            </a:r>
          </a:p>
          <a:p>
            <a:pPr marL="0" indent="0">
              <a:buNone/>
            </a:pPr>
            <a:r>
              <a:rPr lang="en-GB" sz="1800" dirty="0">
                <a:solidFill>
                  <a:srgbClr val="1E4B9B"/>
                </a:solidFill>
              </a:rPr>
              <a:t>The trial signposting materials have been produced by a tutor, reviewed by the module team, and implemented in the current module presentation.</a:t>
            </a:r>
          </a:p>
          <a:p>
            <a:pPr marL="0" indent="0">
              <a:buNone/>
            </a:pPr>
            <a:r>
              <a:rPr lang="en-GB" sz="1800" dirty="0">
                <a:solidFill>
                  <a:srgbClr val="1E4B9B"/>
                </a:solidFill>
              </a:rPr>
              <a:t>An end of module questionnaire and follow up session for students was run based on the identified issues. </a:t>
            </a:r>
          </a:p>
          <a:p>
            <a:endParaRPr lang="en-GB" sz="1800" dirty="0">
              <a:solidFill>
                <a:srgbClr val="1E4B9B"/>
              </a:solidFill>
            </a:endParaRPr>
          </a:p>
          <a:p>
            <a:endParaRPr lang="en-GB" sz="1800" dirty="0">
              <a:solidFill>
                <a:srgbClr val="1E4B9B"/>
              </a:solidFill>
            </a:endParaRPr>
          </a:p>
          <a:p>
            <a:endParaRPr lang="en-GB" sz="2000" dirty="0">
              <a:solidFill>
                <a:srgbClr val="1E4B9B"/>
              </a:solidFill>
            </a:endParaRPr>
          </a:p>
        </p:txBody>
      </p:sp>
      <p:sp>
        <p:nvSpPr>
          <p:cNvPr id="6" name="Content Placeholder 5">
            <a:extLst>
              <a:ext uri="{FF2B5EF4-FFF2-40B4-BE49-F238E27FC236}">
                <a16:creationId xmlns:a16="http://schemas.microsoft.com/office/drawing/2014/main" id="{5FA77F32-8923-4822-9E66-12DC1122B4F2}"/>
              </a:ext>
            </a:extLst>
          </p:cNvPr>
          <p:cNvSpPr>
            <a:spLocks noGrp="1"/>
          </p:cNvSpPr>
          <p:nvPr>
            <p:ph sz="quarter" idx="27"/>
          </p:nvPr>
        </p:nvSpPr>
        <p:spPr/>
        <p:txBody>
          <a:bodyPr/>
          <a:lstStyle/>
          <a:p>
            <a:endParaRPr lang="en-GB"/>
          </a:p>
        </p:txBody>
      </p:sp>
    </p:spTree>
    <p:extLst>
      <p:ext uri="{BB962C8B-B14F-4D97-AF65-F5344CB8AC3E}">
        <p14:creationId xmlns:p14="http://schemas.microsoft.com/office/powerpoint/2010/main" val="62546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8" y="464267"/>
            <a:ext cx="7246761" cy="881332"/>
          </a:xfrm>
        </p:spPr>
        <p:txBody>
          <a:bodyPr/>
          <a:lstStyle/>
          <a:p>
            <a:r>
              <a:rPr lang="en-GB" i="1" dirty="0">
                <a:solidFill>
                  <a:srgbClr val="E5007D"/>
                </a:solidFill>
              </a:rPr>
              <a:t>Process</a:t>
            </a:r>
            <a:r>
              <a:rPr lang="en-GB" dirty="0">
                <a:solidFill>
                  <a:srgbClr val="E5007D"/>
                </a:solidFill>
              </a:rPr>
              <a:t> – interactive spreadsheet</a:t>
            </a:r>
          </a:p>
        </p:txBody>
      </p:sp>
      <p:sp>
        <p:nvSpPr>
          <p:cNvPr id="4" name="Content Placeholder 3"/>
          <p:cNvSpPr>
            <a:spLocks noGrp="1"/>
          </p:cNvSpPr>
          <p:nvPr>
            <p:ph sz="quarter" idx="27"/>
          </p:nvPr>
        </p:nvSpPr>
        <p:spPr>
          <a:xfrm>
            <a:off x="281636" y="6170122"/>
            <a:ext cx="7445688" cy="481002"/>
          </a:xfrm>
        </p:spPr>
        <p:txBody>
          <a:bodyPr/>
          <a:lstStyle/>
          <a:p>
            <a:pPr algn="l"/>
            <a:r>
              <a:rPr lang="en-GB" sz="1400" dirty="0">
                <a:solidFill>
                  <a:schemeClr val="tx1"/>
                </a:solidFill>
              </a:rPr>
              <a:t>Two years of qualitative feedback from the 2017 and 2018 learning network discussion forums, which is now represented for both years in a new navigable interactive spreadsheet.</a:t>
            </a:r>
          </a:p>
        </p:txBody>
      </p:sp>
      <p:pic>
        <p:nvPicPr>
          <p:cNvPr id="3" name="Picture 2"/>
          <p:cNvPicPr>
            <a:picLocks noChangeAspect="1"/>
          </p:cNvPicPr>
          <p:nvPr/>
        </p:nvPicPr>
        <p:blipFill>
          <a:blip r:embed="rId2"/>
          <a:stretch>
            <a:fillRect/>
          </a:stretch>
        </p:blipFill>
        <p:spPr>
          <a:xfrm>
            <a:off x="577968" y="1025010"/>
            <a:ext cx="7581900" cy="4962525"/>
          </a:xfrm>
          <a:prstGeom prst="rect">
            <a:avLst/>
          </a:prstGeom>
        </p:spPr>
      </p:pic>
    </p:spTree>
    <p:extLst>
      <p:ext uri="{BB962C8B-B14F-4D97-AF65-F5344CB8AC3E}">
        <p14:creationId xmlns:p14="http://schemas.microsoft.com/office/powerpoint/2010/main" val="369944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345599"/>
            <a:ext cx="8269818" cy="4966965"/>
          </a:xfrm>
        </p:spPr>
        <p:txBody>
          <a:bodyPr/>
          <a:lstStyle/>
          <a:p>
            <a:r>
              <a:rPr lang="en-GB" sz="1800" dirty="0">
                <a:solidFill>
                  <a:srgbClr val="1E4B9B"/>
                </a:solidFill>
              </a:rPr>
              <a:t>Level 2 Chemistry is divided into 14 Blocks providing students with a broad foundation in physical, inorganic and organic chemistry. It is the first full chemistry module studied by our students and makes up one sixth of a degree.</a:t>
            </a:r>
          </a:p>
          <a:p>
            <a:r>
              <a:rPr lang="en-GB" sz="1800" dirty="0">
                <a:solidFill>
                  <a:srgbClr val="1E4B9B"/>
                </a:solidFill>
              </a:rPr>
              <a:t> </a:t>
            </a:r>
          </a:p>
          <a:p>
            <a:r>
              <a:rPr lang="en-GB" sz="1800" dirty="0">
                <a:solidFill>
                  <a:srgbClr val="008496"/>
                </a:solidFill>
              </a:rPr>
              <a:t>The Blocks chosen for this pilot were:</a:t>
            </a:r>
          </a:p>
          <a:p>
            <a:pPr marL="285750" indent="-285750">
              <a:buFont typeface="Arial" panose="020B0604020202020204" pitchFamily="34" charset="0"/>
              <a:buChar char="•"/>
            </a:pPr>
            <a:r>
              <a:rPr lang="en-GB" sz="1800" dirty="0">
                <a:solidFill>
                  <a:srgbClr val="1E4B9B"/>
                </a:solidFill>
              </a:rPr>
              <a:t>Molecular characterisation and spectroscopic analysis</a:t>
            </a:r>
          </a:p>
          <a:p>
            <a:pPr marL="285750" indent="-285750">
              <a:buFont typeface="Arial" panose="020B0604020202020204" pitchFamily="34" charset="0"/>
              <a:buChar char="•"/>
            </a:pPr>
            <a:r>
              <a:rPr lang="en-GB" sz="1800" dirty="0">
                <a:solidFill>
                  <a:srgbClr val="1E4B9B"/>
                </a:solidFill>
              </a:rPr>
              <a:t>Introduction to the first-row transition metals</a:t>
            </a:r>
          </a:p>
          <a:p>
            <a:pPr marL="285750" indent="-285750">
              <a:buFont typeface="Arial" panose="020B0604020202020204" pitchFamily="34" charset="0"/>
              <a:buChar char="•"/>
            </a:pPr>
            <a:endParaRPr lang="en-GB" sz="1800" dirty="0">
              <a:solidFill>
                <a:srgbClr val="1E4B9B"/>
              </a:solidFill>
            </a:endParaRPr>
          </a:p>
          <a:p>
            <a:r>
              <a:rPr lang="en-GB" sz="1800" dirty="0">
                <a:solidFill>
                  <a:srgbClr val="E5007D"/>
                </a:solidFill>
              </a:rPr>
              <a:t>The signposting material aims to cover:</a:t>
            </a:r>
          </a:p>
          <a:p>
            <a:pPr marL="285750" indent="-285750">
              <a:buFont typeface="Arial" panose="020B0604020202020204" pitchFamily="34" charset="0"/>
              <a:buChar char="•"/>
            </a:pPr>
            <a:r>
              <a:rPr lang="en-GB" sz="1800" dirty="0">
                <a:solidFill>
                  <a:srgbClr val="008496"/>
                </a:solidFill>
              </a:rPr>
              <a:t>prerequisite knowledge/conceptual understanding required to study the Block</a:t>
            </a:r>
            <a:endParaRPr lang="en-GB" sz="1800" dirty="0"/>
          </a:p>
          <a:p>
            <a:pPr marL="285750" indent="-285750">
              <a:buFont typeface="Arial" panose="020B0604020202020204" pitchFamily="34" charset="0"/>
              <a:buChar char="•"/>
            </a:pPr>
            <a:r>
              <a:rPr lang="en-GB" sz="1800" dirty="0">
                <a:solidFill>
                  <a:srgbClr val="1E4B9B"/>
                </a:solidFill>
              </a:rPr>
              <a:t>key points regularly examined</a:t>
            </a:r>
            <a:endParaRPr lang="en-GB" sz="1800" dirty="0"/>
          </a:p>
          <a:p>
            <a:pPr marL="285750" indent="-285750">
              <a:buFont typeface="Arial" panose="020B0604020202020204" pitchFamily="34" charset="0"/>
              <a:buChar char="•"/>
            </a:pPr>
            <a:r>
              <a:rPr lang="en-GB" sz="1800" dirty="0">
                <a:solidFill>
                  <a:srgbClr val="008496"/>
                </a:solidFill>
              </a:rPr>
              <a:t>material that is crucial to learning but not directly tested</a:t>
            </a:r>
            <a:r>
              <a:rPr lang="en-GB" sz="1800" dirty="0"/>
              <a:t> </a:t>
            </a:r>
          </a:p>
          <a:p>
            <a:pPr marL="285750" indent="-285750">
              <a:buFont typeface="Arial" panose="020B0604020202020204" pitchFamily="34" charset="0"/>
              <a:buChar char="•"/>
            </a:pPr>
            <a:r>
              <a:rPr lang="en-GB" sz="1800" dirty="0">
                <a:solidFill>
                  <a:srgbClr val="1E4B9B"/>
                </a:solidFill>
              </a:rPr>
              <a:t>material written for interest only.</a:t>
            </a:r>
          </a:p>
          <a:p>
            <a:pPr marL="285750" indent="-285750">
              <a:buFont typeface="Arial" panose="020B0604020202020204" pitchFamily="34" charset="0"/>
              <a:buChar char="•"/>
            </a:pPr>
            <a:endParaRPr lang="en-GB" sz="2800" dirty="0">
              <a:latin typeface="Arial" panose="020B0604020202020204"/>
            </a:endParaRPr>
          </a:p>
          <a:p>
            <a:pPr lvl="1" indent="0">
              <a:buNone/>
            </a:pPr>
            <a:endParaRPr lang="en-GB" sz="1000" dirty="0">
              <a:latin typeface="Arial" panose="020B0604020202020204"/>
            </a:endParaRPr>
          </a:p>
          <a:p>
            <a:pPr lvl="0"/>
            <a:endParaRPr lang="en-GB" sz="1200" dirty="0">
              <a:solidFill>
                <a:srgbClr val="1E4B9B"/>
              </a:solidFill>
              <a:latin typeface="Arial" panose="020B0604020202020204"/>
            </a:endParaRPr>
          </a:p>
          <a:p>
            <a:pPr marL="285750" indent="-285750">
              <a:buFont typeface="Arial" panose="020B0604020202020204" pitchFamily="34" charset="0"/>
              <a:buChar char="•"/>
            </a:pPr>
            <a:endParaRPr lang="en-GB" sz="2000" dirty="0">
              <a:solidFill>
                <a:srgbClr val="1E4B9B"/>
              </a:solidFill>
            </a:endParaRPr>
          </a:p>
        </p:txBody>
      </p:sp>
      <p:sp>
        <p:nvSpPr>
          <p:cNvPr id="4" name="Content Placeholder 3">
            <a:extLst>
              <a:ext uri="{FF2B5EF4-FFF2-40B4-BE49-F238E27FC236}">
                <a16:creationId xmlns:a16="http://schemas.microsoft.com/office/drawing/2014/main" id="{FF3B1695-178A-4E91-B856-CF42C4ACDBF3}"/>
              </a:ext>
            </a:extLst>
          </p:cNvPr>
          <p:cNvSpPr>
            <a:spLocks noGrp="1"/>
          </p:cNvSpPr>
          <p:nvPr>
            <p:ph sz="quarter" idx="27"/>
          </p:nvPr>
        </p:nvSpPr>
        <p:spPr/>
        <p:txBody>
          <a:bodyPr/>
          <a:lstStyle/>
          <a:p>
            <a:endParaRPr lang="en-GB" dirty="0"/>
          </a:p>
        </p:txBody>
      </p:sp>
      <p:sp>
        <p:nvSpPr>
          <p:cNvPr id="8"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7" y="464267"/>
            <a:ext cx="8076636" cy="881332"/>
          </a:xfrm>
        </p:spPr>
        <p:txBody>
          <a:bodyPr/>
          <a:lstStyle/>
          <a:p>
            <a:r>
              <a:rPr lang="en-GB" dirty="0">
                <a:solidFill>
                  <a:srgbClr val="E5007D"/>
                </a:solidFill>
              </a:rPr>
              <a:t>Results so far: signposting trial </a:t>
            </a:r>
          </a:p>
        </p:txBody>
      </p:sp>
    </p:spTree>
    <p:extLst>
      <p:ext uri="{BB962C8B-B14F-4D97-AF65-F5344CB8AC3E}">
        <p14:creationId xmlns:p14="http://schemas.microsoft.com/office/powerpoint/2010/main" val="83605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019320"/>
            <a:ext cx="8216277" cy="5461227"/>
          </a:xfrm>
        </p:spPr>
        <p:txBody>
          <a:bodyPr/>
          <a:lstStyle/>
          <a:p>
            <a:r>
              <a:rPr lang="en-GB" sz="1800" dirty="0">
                <a:solidFill>
                  <a:srgbClr val="ED2891"/>
                </a:solidFill>
              </a:rPr>
              <a:t>Developed to include:</a:t>
            </a:r>
          </a:p>
          <a:p>
            <a:pPr marL="457200" indent="-457200">
              <a:buFont typeface="Arial" panose="020B0604020202020204" pitchFamily="34" charset="0"/>
              <a:buChar char="•"/>
            </a:pPr>
            <a:r>
              <a:rPr lang="en-GB" sz="1800" dirty="0">
                <a:solidFill>
                  <a:srgbClr val="1E4B9B"/>
                </a:solidFill>
              </a:rPr>
              <a:t>Overview</a:t>
            </a:r>
          </a:p>
          <a:p>
            <a:pPr marL="457200" indent="-457200">
              <a:buFont typeface="Arial" panose="020B0604020202020204" pitchFamily="34" charset="0"/>
              <a:buChar char="•"/>
            </a:pPr>
            <a:r>
              <a:rPr lang="en-GB" sz="1800" dirty="0">
                <a:solidFill>
                  <a:srgbClr val="1E4B9B"/>
                </a:solidFill>
              </a:rPr>
              <a:t>Knowledge and understanding; Learning Outcomes</a:t>
            </a:r>
          </a:p>
          <a:p>
            <a:pPr marL="457200" indent="-457200">
              <a:buFont typeface="Arial" panose="020B0604020202020204" pitchFamily="34" charset="0"/>
              <a:buChar char="•"/>
            </a:pPr>
            <a:r>
              <a:rPr lang="en-GB" sz="1800" dirty="0">
                <a:solidFill>
                  <a:srgbClr val="1E4B9B"/>
                </a:solidFill>
              </a:rPr>
              <a:t>Objectives tested directly in assignments and the exam</a:t>
            </a:r>
          </a:p>
          <a:p>
            <a:pPr marL="457200" indent="-457200">
              <a:buFont typeface="Arial" panose="020B0604020202020204" pitchFamily="34" charset="0"/>
              <a:buChar char="•"/>
            </a:pPr>
            <a:r>
              <a:rPr lang="en-GB" sz="1800" dirty="0">
                <a:solidFill>
                  <a:srgbClr val="1E4B9B"/>
                </a:solidFill>
              </a:rPr>
              <a:t>Background and key terms from earlier in course</a:t>
            </a:r>
          </a:p>
          <a:p>
            <a:pPr marL="457200" indent="-457200">
              <a:buFont typeface="Arial" panose="020B0604020202020204" pitchFamily="34" charset="0"/>
              <a:buChar char="•"/>
            </a:pPr>
            <a:r>
              <a:rPr lang="en-GB" sz="1800" dirty="0">
                <a:solidFill>
                  <a:srgbClr val="1E4B9B"/>
                </a:solidFill>
              </a:rPr>
              <a:t>Summary of topics</a:t>
            </a:r>
          </a:p>
          <a:p>
            <a:pPr marL="1143000" lvl="1" indent="-457200"/>
            <a:r>
              <a:rPr lang="en-GB" sz="1800" dirty="0">
                <a:solidFill>
                  <a:srgbClr val="1E4B9B"/>
                </a:solidFill>
              </a:rPr>
              <a:t>a brief summary of each section and then a list of sections which are not crucial but with the caveat that they are likely to help your overall understanding</a:t>
            </a:r>
          </a:p>
          <a:p>
            <a:pPr marL="1143000" lvl="1" indent="-457200"/>
            <a:r>
              <a:rPr lang="en-GB" sz="1800" dirty="0">
                <a:solidFill>
                  <a:srgbClr val="1E4B9B"/>
                </a:solidFill>
              </a:rPr>
              <a:t>whether topics were crucial, essential reading, or not essential  </a:t>
            </a:r>
          </a:p>
          <a:p>
            <a:pPr marL="1143000" lvl="1" indent="-457200"/>
            <a:r>
              <a:rPr lang="en-GB" sz="1800" dirty="0">
                <a:solidFill>
                  <a:srgbClr val="1E4B9B"/>
                </a:solidFill>
              </a:rPr>
              <a:t>an indication of whether the topic is examined and which parts do not need memorising.</a:t>
            </a:r>
          </a:p>
          <a:p>
            <a:pPr marL="457200" indent="-457200"/>
            <a:r>
              <a:rPr lang="en-GB" sz="1800" dirty="0">
                <a:solidFill>
                  <a:srgbClr val="ED2891"/>
                </a:solidFill>
              </a:rPr>
              <a:t>Considerations:</a:t>
            </a:r>
            <a:endParaRPr lang="en-GB" sz="1800" dirty="0">
              <a:solidFill>
                <a:srgbClr val="1E4B9B"/>
              </a:solidFill>
            </a:endParaRPr>
          </a:p>
          <a:p>
            <a:pPr marL="285750" indent="-285750">
              <a:buFont typeface="Arial" panose="020B0604020202020204" pitchFamily="34" charset="0"/>
              <a:buChar char="•"/>
            </a:pPr>
            <a:r>
              <a:rPr lang="en-GB" sz="1800" dirty="0">
                <a:solidFill>
                  <a:srgbClr val="1E4B9B"/>
                </a:solidFill>
              </a:rPr>
              <a:t>We do not want to give students more work – this is to save time for those who are finding it hard to keep up or have already dropped behind.</a:t>
            </a:r>
          </a:p>
          <a:p>
            <a:pPr marL="285750" indent="-285750">
              <a:buFont typeface="Arial" panose="020B0604020202020204" pitchFamily="34" charset="0"/>
              <a:buChar char="•"/>
            </a:pPr>
            <a:r>
              <a:rPr lang="en-GB" sz="1800" dirty="0">
                <a:solidFill>
                  <a:srgbClr val="1E4B9B"/>
                </a:solidFill>
                <a:latin typeface="Arial" panose="020B0604020202020204"/>
              </a:rPr>
              <a:t>Materials must be brief and easy to use.</a:t>
            </a:r>
          </a:p>
          <a:p>
            <a:pPr marL="285750" indent="-285750">
              <a:buFont typeface="Arial" panose="020B0604020202020204" pitchFamily="34" charset="0"/>
              <a:buChar char="•"/>
            </a:pPr>
            <a:endParaRPr lang="en-GB" sz="1800" dirty="0">
              <a:solidFill>
                <a:srgbClr val="1E4B9B"/>
              </a:solidFill>
            </a:endParaRPr>
          </a:p>
          <a:p>
            <a:pPr marL="285750" indent="-285750">
              <a:buFont typeface="Arial" panose="020B0604020202020204" pitchFamily="34" charset="0"/>
              <a:buChar char="•"/>
            </a:pPr>
            <a:endParaRPr lang="en-GB" sz="1800" dirty="0">
              <a:solidFill>
                <a:srgbClr val="1E4B9B"/>
              </a:solidFill>
            </a:endParaRPr>
          </a:p>
          <a:p>
            <a:pPr marL="285750" indent="-285750">
              <a:buFont typeface="Arial" panose="020B0604020202020204" pitchFamily="34" charset="0"/>
              <a:buChar char="•"/>
            </a:pPr>
            <a:endParaRPr lang="en-GB" sz="1800" dirty="0">
              <a:solidFill>
                <a:srgbClr val="1E4B9B"/>
              </a:solidFill>
            </a:endParaRPr>
          </a:p>
        </p:txBody>
      </p:sp>
      <p:sp>
        <p:nvSpPr>
          <p:cNvPr id="4" name="Content Placeholder 3">
            <a:extLst>
              <a:ext uri="{FF2B5EF4-FFF2-40B4-BE49-F238E27FC236}">
                <a16:creationId xmlns:a16="http://schemas.microsoft.com/office/drawing/2014/main" id="{FF3B1695-178A-4E91-B856-CF42C4ACDBF3}"/>
              </a:ext>
            </a:extLst>
          </p:cNvPr>
          <p:cNvSpPr>
            <a:spLocks noGrp="1"/>
          </p:cNvSpPr>
          <p:nvPr>
            <p:ph sz="quarter" idx="27"/>
          </p:nvPr>
        </p:nvSpPr>
        <p:spPr/>
        <p:txBody>
          <a:bodyPr/>
          <a:lstStyle/>
          <a:p>
            <a:endParaRPr lang="en-GB" dirty="0"/>
          </a:p>
        </p:txBody>
      </p:sp>
      <p:sp>
        <p:nvSpPr>
          <p:cNvPr id="8"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8" y="399210"/>
            <a:ext cx="7246761" cy="620110"/>
          </a:xfrm>
        </p:spPr>
        <p:txBody>
          <a:bodyPr/>
          <a:lstStyle/>
          <a:p>
            <a:r>
              <a:rPr lang="en-GB" dirty="0">
                <a:solidFill>
                  <a:srgbClr val="00B7B2"/>
                </a:solidFill>
              </a:rPr>
              <a:t>Block Signposts</a:t>
            </a:r>
          </a:p>
          <a:p>
            <a:endParaRPr lang="en-GB" dirty="0">
              <a:solidFill>
                <a:srgbClr val="E5007D"/>
              </a:solidFill>
            </a:endParaRPr>
          </a:p>
        </p:txBody>
      </p:sp>
    </p:spTree>
    <p:extLst>
      <p:ext uri="{BB962C8B-B14F-4D97-AF65-F5344CB8AC3E}">
        <p14:creationId xmlns:p14="http://schemas.microsoft.com/office/powerpoint/2010/main" val="172315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264023"/>
            <a:ext cx="7922088" cy="5461227"/>
          </a:xfrm>
        </p:spPr>
        <p:txBody>
          <a:bodyPr/>
          <a:lstStyle/>
          <a:p>
            <a:endParaRPr lang="en-GB" sz="1800" dirty="0"/>
          </a:p>
          <a:p>
            <a:pPr>
              <a:lnSpc>
                <a:spcPct val="120000"/>
              </a:lnSpc>
            </a:pPr>
            <a:r>
              <a:rPr lang="en-GB" sz="1800" dirty="0">
                <a:solidFill>
                  <a:srgbClr val="1E4B9B"/>
                </a:solidFill>
              </a:rPr>
              <a:t>Section 1 introduces different oxidation states of transition metal ions and their colours in solution.  </a:t>
            </a:r>
            <a:r>
              <a:rPr lang="en-GB" sz="1800" dirty="0">
                <a:solidFill>
                  <a:srgbClr val="1E4B9B"/>
                </a:solidFill>
                <a:highlight>
                  <a:srgbClr val="FFFF00"/>
                </a:highlight>
              </a:rPr>
              <a:t>Section 1.5 is crucial </a:t>
            </a:r>
            <a:r>
              <a:rPr lang="en-GB" sz="1800" dirty="0">
                <a:solidFill>
                  <a:srgbClr val="1E4B9B"/>
                </a:solidFill>
              </a:rPr>
              <a:t>as it introduces the structure of transition metal complexes.</a:t>
            </a:r>
            <a:endParaRPr lang="en-GB" sz="1800" dirty="0"/>
          </a:p>
          <a:p>
            <a:pPr>
              <a:lnSpc>
                <a:spcPct val="120000"/>
              </a:lnSpc>
            </a:pPr>
            <a:endParaRPr lang="en-GB" sz="1800" dirty="0">
              <a:solidFill>
                <a:srgbClr val="ED2891"/>
              </a:solidFill>
            </a:endParaRPr>
          </a:p>
          <a:p>
            <a:pPr>
              <a:lnSpc>
                <a:spcPct val="120000"/>
              </a:lnSpc>
            </a:pPr>
            <a:endParaRPr lang="en-GB" sz="1800" dirty="0">
              <a:solidFill>
                <a:srgbClr val="ED2891"/>
              </a:solidFill>
            </a:endParaRPr>
          </a:p>
          <a:p>
            <a:pPr>
              <a:lnSpc>
                <a:spcPct val="120000"/>
              </a:lnSpc>
              <a:spcAft>
                <a:spcPts val="800"/>
              </a:spcAft>
            </a:pPr>
            <a:r>
              <a:rPr lang="en-GB" sz="1800" dirty="0">
                <a:solidFill>
                  <a:srgbClr val="1E4B9B"/>
                </a:solidFill>
                <a:latin typeface="+mn-lt"/>
                <a:ea typeface="Calibri" panose="020F0502020204030204" pitchFamily="34" charset="0"/>
                <a:cs typeface="Times New Roman" panose="02020603050405020304" pitchFamily="18" charset="0"/>
              </a:rPr>
              <a:t>Section 7 covers tetrahedral complexes. The concepts introduced in section 5 and are applied to tetrahedral complexes so </a:t>
            </a:r>
            <a:r>
              <a:rPr lang="en-GB" sz="1800" dirty="0">
                <a:solidFill>
                  <a:srgbClr val="1E4B9B"/>
                </a:solidFill>
                <a:highlight>
                  <a:srgbClr val="FFFF00"/>
                </a:highlight>
                <a:latin typeface="+mn-lt"/>
                <a:ea typeface="Calibri" panose="020F0502020204030204" pitchFamily="34" charset="0"/>
                <a:cs typeface="Times New Roman" panose="02020603050405020304" pitchFamily="18" charset="0"/>
              </a:rPr>
              <a:t>this section provides useful consolidation and practice of what you have learnt</a:t>
            </a:r>
            <a:r>
              <a:rPr lang="en-GB" sz="1800" dirty="0">
                <a:solidFill>
                  <a:srgbClr val="1E4B9B"/>
                </a:solidFill>
                <a:latin typeface="+mn-lt"/>
                <a:ea typeface="Calibri" panose="020F0502020204030204" pitchFamily="34" charset="0"/>
                <a:cs typeface="Times New Roman" panose="02020603050405020304" pitchFamily="18" charset="0"/>
              </a:rPr>
              <a:t>. The exam can ask about octahedral and tetrahedral complexes, so </a:t>
            </a:r>
            <a:r>
              <a:rPr lang="en-GB" sz="1800" dirty="0">
                <a:solidFill>
                  <a:srgbClr val="1E4B9B"/>
                </a:solidFill>
                <a:highlight>
                  <a:srgbClr val="FFFF00"/>
                </a:highlight>
                <a:latin typeface="+mn-lt"/>
                <a:ea typeface="Calibri" panose="020F0502020204030204" pitchFamily="34" charset="0"/>
                <a:cs typeface="Times New Roman" panose="02020603050405020304" pitchFamily="18" charset="0"/>
              </a:rPr>
              <a:t>this section is crucial for the exam, except for section 7.4 on spinels.</a:t>
            </a:r>
          </a:p>
          <a:p>
            <a:endParaRPr lang="en-GB" sz="2800" dirty="0">
              <a:solidFill>
                <a:srgbClr val="ED2891"/>
              </a:solidFill>
            </a:endParaRPr>
          </a:p>
          <a:p>
            <a:endParaRPr lang="en-GB" sz="2800" dirty="0">
              <a:solidFill>
                <a:srgbClr val="ED2891"/>
              </a:solidFill>
            </a:endParaRPr>
          </a:p>
          <a:p>
            <a:endParaRPr lang="en-GB" sz="2800" dirty="0">
              <a:solidFill>
                <a:srgbClr val="ED2891"/>
              </a:solidFill>
            </a:endParaRPr>
          </a:p>
          <a:p>
            <a:pPr marL="285750" indent="-285750">
              <a:buFont typeface="Arial" panose="020B0604020202020204" pitchFamily="34" charset="0"/>
              <a:buChar char="•"/>
            </a:pPr>
            <a:endParaRPr lang="en-GB" sz="2800" dirty="0">
              <a:solidFill>
                <a:srgbClr val="1E4B9B"/>
              </a:solidFill>
            </a:endParaRPr>
          </a:p>
          <a:p>
            <a:pPr marL="285750" indent="-285750">
              <a:buFont typeface="Arial" panose="020B0604020202020204" pitchFamily="34" charset="0"/>
              <a:buChar char="•"/>
            </a:pPr>
            <a:endParaRPr lang="en-GB" sz="2800" dirty="0">
              <a:solidFill>
                <a:srgbClr val="1E4B9B"/>
              </a:solidFill>
            </a:endParaRPr>
          </a:p>
          <a:p>
            <a:pPr marL="285750" indent="-285750">
              <a:buFont typeface="Arial" panose="020B0604020202020204" pitchFamily="34" charset="0"/>
              <a:buChar char="•"/>
            </a:pPr>
            <a:endParaRPr lang="en-GB" sz="2800" dirty="0">
              <a:solidFill>
                <a:srgbClr val="1E4B9B"/>
              </a:solidFill>
            </a:endParaRPr>
          </a:p>
        </p:txBody>
      </p:sp>
      <p:sp>
        <p:nvSpPr>
          <p:cNvPr id="4" name="Content Placeholder 3">
            <a:extLst>
              <a:ext uri="{FF2B5EF4-FFF2-40B4-BE49-F238E27FC236}">
                <a16:creationId xmlns:a16="http://schemas.microsoft.com/office/drawing/2014/main" id="{FF3B1695-178A-4E91-B856-CF42C4ACDBF3}"/>
              </a:ext>
            </a:extLst>
          </p:cNvPr>
          <p:cNvSpPr>
            <a:spLocks noGrp="1"/>
          </p:cNvSpPr>
          <p:nvPr>
            <p:ph sz="quarter" idx="27"/>
          </p:nvPr>
        </p:nvSpPr>
        <p:spPr/>
        <p:txBody>
          <a:bodyPr/>
          <a:lstStyle/>
          <a:p>
            <a:endParaRPr lang="en-GB" dirty="0"/>
          </a:p>
        </p:txBody>
      </p:sp>
      <p:sp>
        <p:nvSpPr>
          <p:cNvPr id="8"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8" y="450169"/>
            <a:ext cx="7246761" cy="471077"/>
          </a:xfrm>
        </p:spPr>
        <p:txBody>
          <a:bodyPr/>
          <a:lstStyle/>
          <a:p>
            <a:r>
              <a:rPr lang="en-GB" dirty="0">
                <a:solidFill>
                  <a:srgbClr val="00B7B2"/>
                </a:solidFill>
              </a:rPr>
              <a:t>Examples</a:t>
            </a:r>
          </a:p>
        </p:txBody>
      </p:sp>
    </p:spTree>
    <p:extLst>
      <p:ext uri="{BB962C8B-B14F-4D97-AF65-F5344CB8AC3E}">
        <p14:creationId xmlns:p14="http://schemas.microsoft.com/office/powerpoint/2010/main" val="189417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264023"/>
            <a:ext cx="7922088" cy="4709394"/>
          </a:xfrm>
        </p:spPr>
        <p:txBody>
          <a:bodyPr/>
          <a:lstStyle/>
          <a:p>
            <a:pPr marL="285750" indent="-285750">
              <a:buFont typeface="Arial" panose="020B0604020202020204" pitchFamily="34" charset="0"/>
              <a:buChar char="•"/>
            </a:pPr>
            <a:r>
              <a:rPr lang="en-GB" sz="1800" dirty="0">
                <a:solidFill>
                  <a:schemeClr val="accent2"/>
                </a:solidFill>
              </a:rPr>
              <a:t>fantastic and helped reduce the workload</a:t>
            </a:r>
          </a:p>
          <a:p>
            <a:pPr marL="285750" lvl="0" indent="-285750">
              <a:buFont typeface="Arial" panose="020B0604020202020204" pitchFamily="34" charset="0"/>
              <a:buChar char="•"/>
            </a:pPr>
            <a:r>
              <a:rPr lang="en-GB" sz="1800" dirty="0">
                <a:solidFill>
                  <a:schemeClr val="accent1"/>
                </a:solidFill>
              </a:rPr>
              <a:t>both ‘loved and hated’ them</a:t>
            </a:r>
          </a:p>
          <a:p>
            <a:pPr marL="285750" lvl="0" indent="-285750">
              <a:buFont typeface="Arial" panose="020B0604020202020204" pitchFamily="34" charset="0"/>
              <a:buChar char="•"/>
            </a:pPr>
            <a:r>
              <a:rPr lang="en-GB" sz="1800" dirty="0">
                <a:solidFill>
                  <a:schemeClr val="accent2"/>
                </a:solidFill>
              </a:rPr>
              <a:t>didn’t find them</a:t>
            </a:r>
          </a:p>
          <a:p>
            <a:pPr marL="285750" lvl="0" indent="-285750">
              <a:buFont typeface="Arial" panose="020B0604020202020204" pitchFamily="34" charset="0"/>
              <a:buChar char="•"/>
            </a:pPr>
            <a:r>
              <a:rPr lang="en-GB" sz="1800" dirty="0">
                <a:solidFill>
                  <a:schemeClr val="accent1"/>
                </a:solidFill>
              </a:rPr>
              <a:t>instead of signposting, could there just be less content please?</a:t>
            </a:r>
          </a:p>
          <a:p>
            <a:pPr marL="285750" lvl="0" indent="-285750">
              <a:buFont typeface="Arial" panose="020B0604020202020204" pitchFamily="34" charset="0"/>
              <a:buChar char="•"/>
            </a:pPr>
            <a:r>
              <a:rPr lang="en-GB" sz="1800" dirty="0">
                <a:solidFill>
                  <a:schemeClr val="accent2"/>
                </a:solidFill>
              </a:rPr>
              <a:t>a link to the extra content for those who want to go on to more chemistry</a:t>
            </a:r>
          </a:p>
          <a:p>
            <a:pPr marL="457200" indent="-457200">
              <a:buFont typeface="Arial" panose="020B0604020202020204" pitchFamily="34" charset="0"/>
              <a:buChar char="•"/>
            </a:pPr>
            <a:endParaRPr lang="en-GB" sz="1800" dirty="0">
              <a:solidFill>
                <a:schemeClr val="accent2"/>
              </a:solidFill>
            </a:endParaRPr>
          </a:p>
          <a:p>
            <a:pPr marL="457200" indent="-457200">
              <a:buFont typeface="Arial" panose="020B0604020202020204" pitchFamily="34" charset="0"/>
              <a:buChar char="•"/>
            </a:pPr>
            <a:endParaRPr lang="en-GB" sz="1800" dirty="0">
              <a:solidFill>
                <a:schemeClr val="accent2"/>
              </a:solidFill>
            </a:endParaRPr>
          </a:p>
          <a:p>
            <a:endParaRPr lang="en-GB" sz="1800" dirty="0">
              <a:solidFill>
                <a:srgbClr val="ED2891"/>
              </a:solidFill>
            </a:endParaRPr>
          </a:p>
          <a:p>
            <a:pPr marL="457200" indent="-457200">
              <a:buFont typeface="Arial" panose="020B0604020202020204" pitchFamily="34" charset="0"/>
              <a:buChar char="•"/>
            </a:pPr>
            <a:r>
              <a:rPr lang="en-GB" sz="1800" dirty="0">
                <a:solidFill>
                  <a:srgbClr val="ED2891"/>
                </a:solidFill>
              </a:rPr>
              <a:t>improve presentation based on student feedback</a:t>
            </a:r>
          </a:p>
          <a:p>
            <a:pPr marL="457200" indent="-457200">
              <a:buFont typeface="Arial" panose="020B0604020202020204" pitchFamily="34" charset="0"/>
              <a:buChar char="•"/>
            </a:pPr>
            <a:r>
              <a:rPr lang="en-GB" sz="1800" dirty="0">
                <a:solidFill>
                  <a:srgbClr val="1E4B9B"/>
                </a:solidFill>
              </a:rPr>
              <a:t>write signposts for more Blocks</a:t>
            </a:r>
          </a:p>
          <a:p>
            <a:pPr marL="457200" indent="-457200">
              <a:buFont typeface="Arial" panose="020B0604020202020204" pitchFamily="34" charset="0"/>
              <a:buChar char="•"/>
            </a:pPr>
            <a:r>
              <a:rPr lang="en-GB" sz="1800" dirty="0">
                <a:solidFill>
                  <a:srgbClr val="ED2891"/>
                </a:solidFill>
              </a:rPr>
              <a:t>not all students found them – so embed them in our online materials</a:t>
            </a:r>
          </a:p>
          <a:p>
            <a:pPr marL="457200" indent="-457200">
              <a:buFont typeface="Arial" panose="020B0604020202020204" pitchFamily="34" charset="0"/>
              <a:buChar char="•"/>
            </a:pPr>
            <a:endParaRPr lang="en-GB" sz="2800" dirty="0">
              <a:solidFill>
                <a:srgbClr val="ED2891"/>
              </a:solidFill>
            </a:endParaRPr>
          </a:p>
          <a:p>
            <a:pPr marL="457200" indent="-457200">
              <a:buFont typeface="Arial" panose="020B0604020202020204" pitchFamily="34" charset="0"/>
              <a:buChar char="•"/>
            </a:pPr>
            <a:endParaRPr lang="en-GB" sz="2800" dirty="0">
              <a:solidFill>
                <a:srgbClr val="ED2891"/>
              </a:solidFill>
            </a:endParaRPr>
          </a:p>
          <a:p>
            <a:endParaRPr lang="en-GB" sz="2800" dirty="0">
              <a:solidFill>
                <a:srgbClr val="ED2891"/>
              </a:solidFill>
            </a:endParaRPr>
          </a:p>
          <a:p>
            <a:pPr marL="457200" indent="-457200">
              <a:buFont typeface="Arial" panose="020B0604020202020204" pitchFamily="34" charset="0"/>
              <a:buChar char="•"/>
            </a:pPr>
            <a:endParaRPr lang="en-GB" sz="2800" dirty="0">
              <a:solidFill>
                <a:srgbClr val="ED2891"/>
              </a:solidFill>
            </a:endParaRPr>
          </a:p>
          <a:p>
            <a:endParaRPr lang="en-GB" sz="2800" dirty="0">
              <a:solidFill>
                <a:srgbClr val="ED2891"/>
              </a:solidFill>
            </a:endParaRPr>
          </a:p>
          <a:p>
            <a:endParaRPr lang="en-GB" sz="2800" dirty="0">
              <a:solidFill>
                <a:srgbClr val="ED2891"/>
              </a:solidFill>
            </a:endParaRPr>
          </a:p>
          <a:p>
            <a:pPr marL="285750" indent="-285750">
              <a:buFont typeface="Arial" panose="020B0604020202020204" pitchFamily="34" charset="0"/>
              <a:buChar char="•"/>
            </a:pPr>
            <a:endParaRPr lang="en-GB" sz="2800" dirty="0">
              <a:solidFill>
                <a:srgbClr val="1E4B9B"/>
              </a:solidFill>
            </a:endParaRPr>
          </a:p>
          <a:p>
            <a:pPr marL="285750" indent="-285750">
              <a:buFont typeface="Arial" panose="020B0604020202020204" pitchFamily="34" charset="0"/>
              <a:buChar char="•"/>
            </a:pPr>
            <a:endParaRPr lang="en-GB" sz="2800" dirty="0">
              <a:solidFill>
                <a:srgbClr val="1E4B9B"/>
              </a:solidFill>
            </a:endParaRPr>
          </a:p>
          <a:p>
            <a:pPr marL="285750" indent="-285750">
              <a:buFont typeface="Arial" panose="020B0604020202020204" pitchFamily="34" charset="0"/>
              <a:buChar char="•"/>
            </a:pPr>
            <a:endParaRPr lang="en-GB" sz="2800" dirty="0">
              <a:solidFill>
                <a:srgbClr val="1E4B9B"/>
              </a:solidFill>
            </a:endParaRPr>
          </a:p>
        </p:txBody>
      </p:sp>
      <p:sp>
        <p:nvSpPr>
          <p:cNvPr id="4" name="Content Placeholder 3">
            <a:extLst>
              <a:ext uri="{FF2B5EF4-FFF2-40B4-BE49-F238E27FC236}">
                <a16:creationId xmlns:a16="http://schemas.microsoft.com/office/drawing/2014/main" id="{FF3B1695-178A-4E91-B856-CF42C4ACDBF3}"/>
              </a:ext>
            </a:extLst>
          </p:cNvPr>
          <p:cNvSpPr>
            <a:spLocks noGrp="1"/>
          </p:cNvSpPr>
          <p:nvPr>
            <p:ph sz="quarter" idx="27"/>
          </p:nvPr>
        </p:nvSpPr>
        <p:spPr/>
        <p:txBody>
          <a:bodyPr/>
          <a:lstStyle/>
          <a:p>
            <a:endParaRPr lang="en-GB" dirty="0"/>
          </a:p>
        </p:txBody>
      </p:sp>
      <p:sp>
        <p:nvSpPr>
          <p:cNvPr id="8"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8" y="450169"/>
            <a:ext cx="7246761" cy="471077"/>
          </a:xfrm>
        </p:spPr>
        <p:txBody>
          <a:bodyPr/>
          <a:lstStyle/>
          <a:p>
            <a:r>
              <a:rPr lang="en-GB" dirty="0">
                <a:solidFill>
                  <a:srgbClr val="00B7B2"/>
                </a:solidFill>
              </a:rPr>
              <a:t>Feedback</a:t>
            </a:r>
          </a:p>
        </p:txBody>
      </p:sp>
      <p:sp>
        <p:nvSpPr>
          <p:cNvPr id="5" name="Text Placeholder 1">
            <a:extLst>
              <a:ext uri="{FF2B5EF4-FFF2-40B4-BE49-F238E27FC236}">
                <a16:creationId xmlns:a16="http://schemas.microsoft.com/office/drawing/2014/main" id="{FA5D166C-428E-4FE6-A557-10502689CC5F}"/>
              </a:ext>
            </a:extLst>
          </p:cNvPr>
          <p:cNvSpPr txBox="1">
            <a:spLocks/>
          </p:cNvSpPr>
          <p:nvPr/>
        </p:nvSpPr>
        <p:spPr>
          <a:xfrm>
            <a:off x="643944" y="3488634"/>
            <a:ext cx="7246761" cy="471077"/>
          </a:xfrm>
          <a:prstGeom prst="rect">
            <a:avLst/>
          </a:prstGeom>
          <a:noFill/>
        </p:spPr>
        <p:txBody>
          <a:bodyPr lIns="36000" tIns="36000" rIns="18000" bIns="36000" anchor="t" anchorCtr="0"/>
          <a:lstStyle>
            <a:lvl1pPr marL="0" indent="0" algn="l" defTabSz="914400" rtl="0" eaLnBrk="1" latinLnBrk="0" hangingPunct="1">
              <a:lnSpc>
                <a:spcPct val="85000"/>
              </a:lnSpc>
              <a:spcBef>
                <a:spcPts val="1000"/>
              </a:spcBef>
              <a:buFont typeface="Arial" panose="020B0604020202020204" pitchFamily="34" charset="0"/>
              <a:buNone/>
              <a:defRPr sz="3400" b="1" kern="1200" baseline="0">
                <a:solidFill>
                  <a:srgbClr val="1E4B9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B7B2"/>
                </a:solidFill>
              </a:rPr>
              <a:t>What next for signposts?</a:t>
            </a:r>
          </a:p>
        </p:txBody>
      </p:sp>
    </p:spTree>
    <p:extLst>
      <p:ext uri="{BB962C8B-B14F-4D97-AF65-F5344CB8AC3E}">
        <p14:creationId xmlns:p14="http://schemas.microsoft.com/office/powerpoint/2010/main" val="11969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249251"/>
            <a:ext cx="8102392" cy="4876853"/>
          </a:xfrm>
        </p:spPr>
        <p:txBody>
          <a:bodyPr/>
          <a:lstStyle/>
          <a:p>
            <a:pPr marL="285750" lvl="0" indent="-285750">
              <a:buFont typeface="Arial" panose="020B0604020202020204" pitchFamily="34" charset="0"/>
              <a:buChar char="•"/>
            </a:pPr>
            <a:r>
              <a:rPr lang="en-GB" sz="1800" dirty="0">
                <a:solidFill>
                  <a:srgbClr val="1E4B9B"/>
                </a:solidFill>
                <a:latin typeface="Arial" panose="020B0604020202020204"/>
                <a:cs typeface="+mn-cs"/>
              </a:rPr>
              <a:t>Evaluate interventions and perceptions of new improvement mechanisms</a:t>
            </a:r>
          </a:p>
          <a:p>
            <a:pPr marL="285750" lvl="0" indent="-285750">
              <a:buFont typeface="Arial" panose="020B0604020202020204" pitchFamily="34" charset="0"/>
              <a:buChar char="•"/>
            </a:pPr>
            <a:r>
              <a:rPr lang="en-GB" sz="1800" dirty="0">
                <a:solidFill>
                  <a:srgbClr val="1E4B9B"/>
                </a:solidFill>
                <a:latin typeface="Arial" panose="020B0604020202020204"/>
                <a:cs typeface="+mn-cs"/>
              </a:rPr>
              <a:t>Continue grounded theory analysis to consolidate and strengthen the emerging conceptual framework of technology-enabled organisational learning </a:t>
            </a:r>
          </a:p>
          <a:p>
            <a:pPr marL="285750" lvl="0" indent="-285750">
              <a:buFont typeface="Arial" panose="020B0604020202020204" pitchFamily="34" charset="0"/>
              <a:buChar char="•"/>
            </a:pPr>
            <a:r>
              <a:rPr lang="en-GB" sz="1800" dirty="0">
                <a:solidFill>
                  <a:srgbClr val="1E4B9B"/>
                </a:solidFill>
                <a:latin typeface="Arial" panose="020B0604020202020204"/>
                <a:cs typeface="+mn-cs"/>
              </a:rPr>
              <a:t>Evaluate use of GTM to explore a new conceptual framework and drive round progressive AR cycles in a structured and rigorous manner. Does it yield </a:t>
            </a:r>
            <a:r>
              <a:rPr lang="en-GB" sz="1800" i="1" dirty="0">
                <a:solidFill>
                  <a:srgbClr val="1E4B9B"/>
                </a:solidFill>
                <a:latin typeface="Arial" panose="020B0604020202020204"/>
                <a:cs typeface="+mn-cs"/>
              </a:rPr>
              <a:t>actionable knowledge</a:t>
            </a:r>
            <a:r>
              <a:rPr lang="en-GB" sz="1800" dirty="0">
                <a:solidFill>
                  <a:srgbClr val="1E4B9B"/>
                </a:solidFill>
                <a:latin typeface="Arial" panose="020B0604020202020204"/>
                <a:cs typeface="+mn-cs"/>
              </a:rPr>
              <a:t>, which is usable by practitioners whilst being sufficiently theoretically robust? (</a:t>
            </a:r>
            <a:r>
              <a:rPr lang="en-GB" sz="1800" dirty="0" err="1">
                <a:solidFill>
                  <a:srgbClr val="1E4B9B"/>
                </a:solidFill>
                <a:latin typeface="Arial" panose="020B0604020202020204"/>
                <a:cs typeface="+mn-cs"/>
              </a:rPr>
              <a:t>Coghlan</a:t>
            </a:r>
            <a:r>
              <a:rPr lang="en-GB" sz="1800" dirty="0">
                <a:solidFill>
                  <a:srgbClr val="1E4B9B"/>
                </a:solidFill>
                <a:latin typeface="Arial" panose="020B0604020202020204"/>
                <a:cs typeface="+mn-cs"/>
              </a:rPr>
              <a:t> and </a:t>
            </a:r>
            <a:r>
              <a:rPr lang="en-GB" sz="1800" dirty="0" err="1">
                <a:solidFill>
                  <a:srgbClr val="1E4B9B"/>
                </a:solidFill>
                <a:latin typeface="Arial" panose="020B0604020202020204"/>
                <a:cs typeface="+mn-cs"/>
              </a:rPr>
              <a:t>Brannick</a:t>
            </a:r>
            <a:r>
              <a:rPr lang="en-GB" sz="1800" dirty="0">
                <a:solidFill>
                  <a:srgbClr val="1E4B9B"/>
                </a:solidFill>
                <a:latin typeface="Arial" panose="020B0604020202020204"/>
                <a:cs typeface="+mn-cs"/>
              </a:rPr>
              <a:t>, 2014).  </a:t>
            </a:r>
          </a:p>
          <a:p>
            <a:pPr marL="285750" lvl="0" indent="-285750">
              <a:buFont typeface="Arial" panose="020B0604020202020204" pitchFamily="34" charset="0"/>
              <a:buChar char="•"/>
            </a:pPr>
            <a:r>
              <a:rPr lang="en-GB" sz="1800" dirty="0">
                <a:solidFill>
                  <a:srgbClr val="1E4B9B"/>
                </a:solidFill>
                <a:latin typeface="Arial" panose="020B0604020202020204"/>
                <a:cs typeface="+mn-cs"/>
              </a:rPr>
              <a:t>Challenges / enabling or constraining factors:</a:t>
            </a:r>
          </a:p>
          <a:p>
            <a:pPr marL="971550" lvl="1" indent="-285750"/>
            <a:r>
              <a:rPr lang="en-GB" sz="1600" dirty="0">
                <a:solidFill>
                  <a:srgbClr val="1E4B9B"/>
                </a:solidFill>
                <a:latin typeface="Arial" panose="020B0604020202020204"/>
                <a:cs typeface="+mn-cs"/>
              </a:rPr>
              <a:t>time!!</a:t>
            </a:r>
          </a:p>
          <a:p>
            <a:pPr marL="971550" lvl="1" indent="-285750"/>
            <a:r>
              <a:rPr lang="en-GB" sz="1600" dirty="0">
                <a:solidFill>
                  <a:srgbClr val="1E4B9B"/>
                </a:solidFill>
                <a:latin typeface="Arial" panose="020B0604020202020204"/>
                <a:cs typeface="+mn-cs"/>
              </a:rPr>
              <a:t>facilitation and engagement</a:t>
            </a:r>
          </a:p>
          <a:p>
            <a:pPr marL="971550" lvl="1" indent="-285750"/>
            <a:r>
              <a:rPr lang="en-GB" sz="1600" dirty="0">
                <a:solidFill>
                  <a:srgbClr val="1E4B9B"/>
                </a:solidFill>
              </a:rPr>
              <a:t>insider action research</a:t>
            </a:r>
          </a:p>
          <a:p>
            <a:pPr marL="971550" lvl="1" indent="-285750"/>
            <a:r>
              <a:rPr lang="en-GB" sz="1600" dirty="0">
                <a:solidFill>
                  <a:srgbClr val="1E4B9B"/>
                </a:solidFill>
              </a:rPr>
              <a:t>rigorous analysis methods / GTM</a:t>
            </a:r>
          </a:p>
          <a:p>
            <a:pPr marL="971550" lvl="1" indent="-285750"/>
            <a:r>
              <a:rPr lang="en-GB" sz="1600" dirty="0">
                <a:solidFill>
                  <a:srgbClr val="1E4B9B"/>
                </a:solidFill>
              </a:rPr>
              <a:t>combining the two methodologies</a:t>
            </a:r>
          </a:p>
          <a:p>
            <a:pPr marL="971550" lvl="1" indent="-285750"/>
            <a:r>
              <a:rPr lang="en-GB" sz="1600" dirty="0">
                <a:solidFill>
                  <a:srgbClr val="1E4B9B"/>
                </a:solidFill>
              </a:rPr>
              <a:t>relationship between theory and practice, </a:t>
            </a:r>
          </a:p>
          <a:p>
            <a:pPr marL="457200" lvl="1" indent="0">
              <a:buNone/>
            </a:pPr>
            <a:r>
              <a:rPr lang="en-GB" sz="1700" dirty="0">
                <a:solidFill>
                  <a:srgbClr val="1E4B9B"/>
                </a:solidFill>
              </a:rPr>
              <a:t>	    or between research and scholarship	</a:t>
            </a:r>
          </a:p>
          <a:p>
            <a:pPr marL="457200" lvl="1" indent="0">
              <a:buNone/>
            </a:pPr>
            <a:r>
              <a:rPr lang="en-GB" sz="1700" dirty="0">
                <a:solidFill>
                  <a:srgbClr val="1E4B9B"/>
                </a:solidFill>
              </a:rPr>
              <a:t>	</a:t>
            </a:r>
            <a:endParaRPr lang="en-GB" sz="1500" dirty="0">
              <a:solidFill>
                <a:srgbClr val="1E4B9B"/>
              </a:solidFill>
            </a:endParaRPr>
          </a:p>
          <a:p>
            <a:r>
              <a:rPr lang="en-GB" sz="1700" dirty="0">
                <a:solidFill>
                  <a:srgbClr val="1E4B9B"/>
                </a:solidFill>
              </a:rPr>
              <a:t>	</a:t>
            </a:r>
          </a:p>
          <a:p>
            <a:pPr marL="285750" indent="-285750">
              <a:buFont typeface="Arial" panose="020B0604020202020204" pitchFamily="34" charset="0"/>
              <a:buChar char="•"/>
            </a:pPr>
            <a:endParaRPr lang="en-GB" sz="1800" dirty="0">
              <a:solidFill>
                <a:srgbClr val="1E4B9B"/>
              </a:solidFill>
            </a:endParaRPr>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577967" y="580177"/>
            <a:ext cx="7246761" cy="669074"/>
          </a:xfrm>
        </p:spPr>
        <p:txBody>
          <a:bodyPr/>
          <a:lstStyle/>
          <a:p>
            <a:r>
              <a:rPr lang="en-GB" dirty="0">
                <a:solidFill>
                  <a:srgbClr val="00B7B2"/>
                </a:solidFill>
              </a:rPr>
              <a:t>Completing the research</a:t>
            </a:r>
            <a:endParaRPr lang="en-GB" i="1" dirty="0">
              <a:solidFill>
                <a:srgbClr val="00B7B2"/>
              </a:solidFill>
            </a:endParaRPr>
          </a:p>
        </p:txBody>
      </p:sp>
      <p:sp>
        <p:nvSpPr>
          <p:cNvPr id="4" name="Content Placeholder 3">
            <a:extLst>
              <a:ext uri="{FF2B5EF4-FFF2-40B4-BE49-F238E27FC236}">
                <a16:creationId xmlns:a16="http://schemas.microsoft.com/office/drawing/2014/main" id="{FF3B1695-178A-4E91-B856-CF42C4ACDBF3}"/>
              </a:ext>
            </a:extLst>
          </p:cNvPr>
          <p:cNvSpPr>
            <a:spLocks noGrp="1"/>
          </p:cNvSpPr>
          <p:nvPr>
            <p:ph sz="quarter" idx="27"/>
          </p:nvPr>
        </p:nvSpPr>
        <p:spPr/>
        <p:txBody>
          <a:bodyPr/>
          <a:lstStyle/>
          <a:p>
            <a:endParaRPr lang="en-GB" dirty="0"/>
          </a:p>
        </p:txBody>
      </p:sp>
    </p:spTree>
    <p:extLst>
      <p:ext uri="{BB962C8B-B14F-4D97-AF65-F5344CB8AC3E}">
        <p14:creationId xmlns:p14="http://schemas.microsoft.com/office/powerpoint/2010/main" val="294810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8" y="464267"/>
            <a:ext cx="7246761" cy="881332"/>
          </a:xfrm>
        </p:spPr>
        <p:txBody>
          <a:bodyPr/>
          <a:lstStyle/>
          <a:p>
            <a:r>
              <a:rPr lang="en-GB" dirty="0">
                <a:solidFill>
                  <a:srgbClr val="E5007D"/>
                </a:solidFill>
              </a:rPr>
              <a:t>Some key references</a:t>
            </a:r>
          </a:p>
        </p:txBody>
      </p:sp>
      <p:pic>
        <p:nvPicPr>
          <p:cNvPr id="3" name="Picture 2"/>
          <p:cNvPicPr>
            <a:picLocks noChangeAspect="1"/>
          </p:cNvPicPr>
          <p:nvPr/>
        </p:nvPicPr>
        <p:blipFill>
          <a:blip r:embed="rId2"/>
          <a:stretch>
            <a:fillRect/>
          </a:stretch>
        </p:blipFill>
        <p:spPr>
          <a:xfrm>
            <a:off x="2706152" y="5552283"/>
            <a:ext cx="3462828" cy="1176630"/>
          </a:xfrm>
          <a:prstGeom prst="rect">
            <a:avLst/>
          </a:prstGeom>
        </p:spPr>
      </p:pic>
      <p:sp>
        <p:nvSpPr>
          <p:cNvPr id="5" name="Rectangle 4"/>
          <p:cNvSpPr/>
          <p:nvPr/>
        </p:nvSpPr>
        <p:spPr>
          <a:xfrm>
            <a:off x="577968" y="1213851"/>
            <a:ext cx="8179666" cy="5411097"/>
          </a:xfrm>
          <a:prstGeom prst="rect">
            <a:avLst/>
          </a:prstGeom>
        </p:spPr>
        <p:txBody>
          <a:bodyPr wrap="square">
            <a:spAutoFit/>
          </a:bodyPr>
          <a:lstStyle/>
          <a:p>
            <a:pPr>
              <a:lnSpc>
                <a:spcPct val="107000"/>
              </a:lnSpc>
              <a:spcAft>
                <a:spcPts val="800"/>
              </a:spcAft>
            </a:pPr>
            <a:r>
              <a:rPr lang="en-ZA" sz="1100" dirty="0" err="1">
                <a:latin typeface="Verdana" panose="020B0604030504040204" pitchFamily="34" charset="0"/>
                <a:ea typeface="Calibri" panose="020F0502020204030204" pitchFamily="34" charset="0"/>
                <a:cs typeface="Times New Roman" panose="02020603050405020304" pitchFamily="18" charset="0"/>
              </a:rPr>
              <a:t>Carvalho</a:t>
            </a:r>
            <a:r>
              <a:rPr lang="en-ZA" sz="1100" dirty="0">
                <a:latin typeface="Verdana" panose="020B0604030504040204" pitchFamily="34" charset="0"/>
                <a:ea typeface="Calibri" panose="020F0502020204030204" pitchFamily="34" charset="0"/>
                <a:cs typeface="Times New Roman" panose="02020603050405020304" pitchFamily="18" charset="0"/>
              </a:rPr>
              <a:t>, L. &amp; Goodyear, P. (2014) (</a:t>
            </a:r>
            <a:r>
              <a:rPr lang="en-ZA" sz="1100" dirty="0" err="1">
                <a:latin typeface="Verdana" panose="020B0604030504040204" pitchFamily="34" charset="0"/>
                <a:ea typeface="Calibri" panose="020F0502020204030204" pitchFamily="34" charset="0"/>
                <a:cs typeface="Times New Roman" panose="02020603050405020304" pitchFamily="18" charset="0"/>
              </a:rPr>
              <a:t>eds</a:t>
            </a:r>
            <a:r>
              <a:rPr lang="en-ZA" sz="1100" dirty="0">
                <a:latin typeface="Verdana" panose="020B0604030504040204" pitchFamily="34" charset="0"/>
                <a:ea typeface="Calibri" panose="020F0502020204030204" pitchFamily="34" charset="0"/>
                <a:cs typeface="Times New Roman" panose="02020603050405020304" pitchFamily="18" charset="0"/>
              </a:rPr>
              <a:t>) </a:t>
            </a:r>
            <a:r>
              <a:rPr lang="en-ZA" sz="1100" i="1" dirty="0">
                <a:latin typeface="Verdana" panose="020B0604030504040204" pitchFamily="34" charset="0"/>
                <a:ea typeface="Calibri" panose="020F0502020204030204" pitchFamily="34" charset="0"/>
                <a:cs typeface="Times New Roman" panose="02020603050405020304" pitchFamily="18" charset="0"/>
              </a:rPr>
              <a:t>The Architecture of Productive Learning Networks</a:t>
            </a:r>
            <a:r>
              <a:rPr lang="en-ZA" sz="1100" dirty="0">
                <a:latin typeface="Verdana" panose="020B0604030504040204" pitchFamily="34" charset="0"/>
                <a:ea typeface="Calibri" panose="020F0502020204030204" pitchFamily="34" charset="0"/>
                <a:cs typeface="Times New Roman" panose="02020603050405020304" pitchFamily="18" charset="0"/>
              </a:rPr>
              <a:t>, New York, Routledge.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err="1">
                <a:latin typeface="Verdana" panose="020B0604030504040204" pitchFamily="34" charset="0"/>
                <a:ea typeface="Calibri" panose="020F0502020204030204" pitchFamily="34" charset="0"/>
                <a:cs typeface="Times New Roman" panose="02020603050405020304" pitchFamily="18" charset="0"/>
              </a:rPr>
              <a:t>Coghlan</a:t>
            </a:r>
            <a:r>
              <a:rPr lang="en-ZA" sz="1100" dirty="0">
                <a:latin typeface="Verdana" panose="020B0604030504040204" pitchFamily="34" charset="0"/>
                <a:ea typeface="Calibri" panose="020F0502020204030204" pitchFamily="34" charset="0"/>
                <a:cs typeface="Times New Roman" panose="02020603050405020304" pitchFamily="18" charset="0"/>
              </a:rPr>
              <a:t>, D. &amp; </a:t>
            </a:r>
            <a:r>
              <a:rPr lang="en-ZA" sz="1100" dirty="0" err="1">
                <a:latin typeface="Verdana" panose="020B0604030504040204" pitchFamily="34" charset="0"/>
                <a:ea typeface="Calibri" panose="020F0502020204030204" pitchFamily="34" charset="0"/>
                <a:cs typeface="Times New Roman" panose="02020603050405020304" pitchFamily="18" charset="0"/>
              </a:rPr>
              <a:t>Brannick</a:t>
            </a:r>
            <a:r>
              <a:rPr lang="en-ZA" sz="1100" dirty="0">
                <a:latin typeface="Verdana" panose="020B0604030504040204" pitchFamily="34" charset="0"/>
                <a:ea typeface="Calibri" panose="020F0502020204030204" pitchFamily="34" charset="0"/>
                <a:cs typeface="Times New Roman" panose="02020603050405020304" pitchFamily="18" charset="0"/>
              </a:rPr>
              <a:t>, T. (2014) </a:t>
            </a:r>
            <a:r>
              <a:rPr lang="en-ZA" sz="1100" i="1" dirty="0">
                <a:latin typeface="Verdana" panose="020B0604030504040204" pitchFamily="34" charset="0"/>
                <a:ea typeface="Calibri" panose="020F0502020204030204" pitchFamily="34" charset="0"/>
                <a:cs typeface="Times New Roman" panose="02020603050405020304" pitchFamily="18" charset="0"/>
              </a:rPr>
              <a:t>Doing Action Research in Your Own Organisation</a:t>
            </a:r>
            <a:r>
              <a:rPr lang="en-ZA" sz="1100" dirty="0">
                <a:latin typeface="Verdana" panose="020B0604030504040204" pitchFamily="34" charset="0"/>
                <a:ea typeface="Calibri" panose="020F0502020204030204" pitchFamily="34" charset="0"/>
                <a:cs typeface="Times New Roman" panose="02020603050405020304" pitchFamily="18" charset="0"/>
              </a:rPr>
              <a:t>, London, Sage.</a:t>
            </a:r>
          </a:p>
          <a:p>
            <a:pPr>
              <a:lnSpc>
                <a:spcPct val="107000"/>
              </a:lnSpc>
              <a:spcAft>
                <a:spcPts val="800"/>
              </a:spcAft>
            </a:pPr>
            <a:r>
              <a:rPr lang="en-GB" sz="1100" dirty="0" err="1">
                <a:latin typeface="Verdana" panose="020B0604030504040204" pitchFamily="34" charset="0"/>
                <a:ea typeface="Verdana" panose="020B0604030504040204" pitchFamily="34" charset="0"/>
                <a:cs typeface="Verdana" panose="020B0604030504040204" pitchFamily="34" charset="0"/>
              </a:rPr>
              <a:t>Conole</a:t>
            </a:r>
            <a:r>
              <a:rPr lang="en-GB" sz="1100" dirty="0">
                <a:latin typeface="Verdana" panose="020B0604030504040204" pitchFamily="34" charset="0"/>
                <a:ea typeface="Verdana" panose="020B0604030504040204" pitchFamily="34" charset="0"/>
                <a:cs typeface="Verdana" panose="020B0604030504040204" pitchFamily="34" charset="0"/>
              </a:rPr>
              <a:t>, G. 2012. </a:t>
            </a:r>
            <a:r>
              <a:rPr lang="en-GB" sz="1100" i="1" dirty="0">
                <a:latin typeface="Verdana" panose="020B0604030504040204" pitchFamily="34" charset="0"/>
                <a:ea typeface="Verdana" panose="020B0604030504040204" pitchFamily="34" charset="0"/>
                <a:cs typeface="Verdana" panose="020B0604030504040204" pitchFamily="34" charset="0"/>
              </a:rPr>
              <a:t>Designing for Learning in an Open World</a:t>
            </a:r>
            <a:r>
              <a:rPr lang="en-GB" sz="1100" dirty="0">
                <a:latin typeface="Verdana" panose="020B0604030504040204" pitchFamily="34" charset="0"/>
                <a:ea typeface="Verdana" panose="020B0604030504040204" pitchFamily="34" charset="0"/>
                <a:cs typeface="Verdana" panose="020B0604030504040204" pitchFamily="34" charset="0"/>
              </a:rPr>
              <a:t>. Dordrecht: Springer </a:t>
            </a:r>
          </a:p>
          <a:p>
            <a:pPr>
              <a:lnSpc>
                <a:spcPct val="107000"/>
              </a:lnSpc>
              <a:spcAft>
                <a:spcPts val="800"/>
              </a:spcAft>
            </a:pPr>
            <a:r>
              <a:rPr lang="en-GB" sz="1100" dirty="0">
                <a:latin typeface="Verdana" panose="020B0604030504040204" pitchFamily="34" charset="0"/>
                <a:ea typeface="Verdana" panose="020B0604030504040204" pitchFamily="34" charset="0"/>
                <a:cs typeface="Verdana" panose="020B0604030504040204" pitchFamily="34" charset="0"/>
              </a:rPr>
              <a:t>Meyer, J. and Land, R. 2006. Overcoming barriers to student understanding: Threshold Concepts and Troublesome Knowledge. In: Meyer, J. and Land, R. (eds.) Overcoming Barriers to Student Understanding: Threshold Concepts and Troublesome Knowledge, London and New York: Routledge. pp.19–32.</a:t>
            </a:r>
          </a:p>
          <a:p>
            <a:pPr>
              <a:lnSpc>
                <a:spcPct val="107000"/>
              </a:lnSpc>
              <a:spcAft>
                <a:spcPts val="800"/>
              </a:spcAft>
            </a:pPr>
            <a:r>
              <a:rPr lang="en-GB" sz="1100" dirty="0">
                <a:latin typeface="Verdana" panose="020B0604030504040204" pitchFamily="34" charset="0"/>
                <a:ea typeface="Verdana" panose="020B0604030504040204" pitchFamily="34" charset="0"/>
                <a:cs typeface="Verdana" panose="020B0604030504040204" pitchFamily="34" charset="0"/>
              </a:rPr>
              <a:t>Open University. 2018. Teaching and Learning Tricky Topics. Available at </a:t>
            </a:r>
            <a:r>
              <a:rPr lang="en-GB" sz="1100" dirty="0">
                <a:latin typeface="Verdana" panose="020B0604030504040204" pitchFamily="34" charset="0"/>
                <a:ea typeface="Verdana" panose="020B0604030504040204" pitchFamily="34" charset="0"/>
                <a:cs typeface="Verdana" panose="020B0604030504040204" pitchFamily="34" charset="0"/>
                <a:hlinkClick r:id="rId3"/>
              </a:rPr>
              <a:t>https://www.open.edu/openlearn/education-development/learning/teaching-and-learning-tricky-topics/content-section-0?active-tab=description-tab </a:t>
            </a:r>
            <a:r>
              <a:rPr lang="en-GB" sz="1100" dirty="0">
                <a:latin typeface="Verdana" panose="020B0604030504040204" pitchFamily="34" charset="0"/>
                <a:ea typeface="Verdana" panose="020B0604030504040204" pitchFamily="34" charset="0"/>
                <a:cs typeface="Verdana" panose="020B0604030504040204" pitchFamily="34" charset="0"/>
              </a:rPr>
              <a:t>[Last accessed 1 July 2019]. </a:t>
            </a:r>
          </a:p>
          <a:p>
            <a:pPr>
              <a:lnSpc>
                <a:spcPct val="107000"/>
              </a:lnSpc>
              <a:spcAft>
                <a:spcPts val="800"/>
              </a:spcAft>
            </a:pPr>
            <a:r>
              <a:rPr lang="en-GB" sz="1100" dirty="0" err="1">
                <a:latin typeface="Verdana" panose="020B0604030504040204" pitchFamily="34" charset="0"/>
                <a:ea typeface="Calibri" panose="020F0502020204030204" pitchFamily="34" charset="0"/>
                <a:cs typeface="Times New Roman" panose="02020603050405020304" pitchFamily="18" charset="0"/>
              </a:rPr>
              <a:t>Sannino</a:t>
            </a:r>
            <a:r>
              <a:rPr lang="en-GB" sz="1100" dirty="0">
                <a:latin typeface="Verdana" panose="020B0604030504040204" pitchFamily="34" charset="0"/>
                <a:ea typeface="Calibri" panose="020F0502020204030204" pitchFamily="34" charset="0"/>
                <a:cs typeface="Times New Roman" panose="02020603050405020304" pitchFamily="18" charset="0"/>
              </a:rPr>
              <a:t>, A. &amp; </a:t>
            </a:r>
            <a:r>
              <a:rPr lang="en-GB" sz="1100" dirty="0" err="1">
                <a:latin typeface="Verdana" panose="020B0604030504040204" pitchFamily="34" charset="0"/>
                <a:ea typeface="Calibri" panose="020F0502020204030204" pitchFamily="34" charset="0"/>
                <a:cs typeface="Times New Roman" panose="02020603050405020304" pitchFamily="18" charset="0"/>
              </a:rPr>
              <a:t>Engeström</a:t>
            </a:r>
            <a:r>
              <a:rPr lang="en-GB" sz="1100" dirty="0">
                <a:latin typeface="Verdana" panose="020B0604030504040204" pitchFamily="34" charset="0"/>
                <a:ea typeface="Calibri" panose="020F0502020204030204" pitchFamily="34" charset="0"/>
                <a:cs typeface="Times New Roman" panose="02020603050405020304" pitchFamily="18" charset="0"/>
              </a:rPr>
              <a:t>, Y. (2017) Co-generation of societally impactful knowledge in Change Laboratories. </a:t>
            </a:r>
            <a:r>
              <a:rPr lang="en-GB" sz="1100" i="1" dirty="0">
                <a:latin typeface="Verdana" panose="020B0604030504040204" pitchFamily="34" charset="0"/>
                <a:ea typeface="Calibri" panose="020F0502020204030204" pitchFamily="34" charset="0"/>
                <a:cs typeface="Times New Roman" panose="02020603050405020304" pitchFamily="18" charset="0"/>
              </a:rPr>
              <a:t>Management Learning</a:t>
            </a:r>
            <a:r>
              <a:rPr lang="en-GB" sz="1100" dirty="0">
                <a:latin typeface="Verdana" panose="020B0604030504040204" pitchFamily="34" charset="0"/>
                <a:ea typeface="Calibri" panose="020F0502020204030204" pitchFamily="34" charset="0"/>
                <a:cs typeface="Times New Roman" panose="02020603050405020304" pitchFamily="18" charset="0"/>
              </a:rPr>
              <a:t>, 48(1), pp.80-96.</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Verdana" panose="020B0604030504040204" pitchFamily="34" charset="0"/>
                <a:ea typeface="Calibri" panose="020F0502020204030204" pitchFamily="34" charset="0"/>
                <a:cs typeface="Times New Roman" panose="02020603050405020304" pitchFamily="18" charset="0"/>
              </a:rPr>
              <a:t>Urquhart, C. (2013) </a:t>
            </a:r>
            <a:r>
              <a:rPr lang="en-US" sz="1100" i="1" dirty="0">
                <a:latin typeface="Verdana" panose="020B0604030504040204" pitchFamily="34" charset="0"/>
                <a:ea typeface="Calibri" panose="020F0502020204030204" pitchFamily="34" charset="0"/>
                <a:cs typeface="Times New Roman" panose="02020603050405020304" pitchFamily="18" charset="0"/>
              </a:rPr>
              <a:t>Grounded Theory for Qualitative Research: A Practical Guide</a:t>
            </a:r>
            <a:r>
              <a:rPr lang="en-US" sz="1100" dirty="0">
                <a:latin typeface="Verdana" panose="020B0604030504040204" pitchFamily="34" charset="0"/>
                <a:ea typeface="Calibri" panose="020F0502020204030204" pitchFamily="34" charset="0"/>
                <a:cs typeface="Times New Roman" panose="02020603050405020304" pitchFamily="18" charset="0"/>
              </a:rPr>
              <a:t>, London, Sage.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Verdana" panose="020B0604030504040204" pitchFamily="34" charset="0"/>
                <a:ea typeface="Calibri" panose="020F0502020204030204" pitchFamily="34" charset="0"/>
                <a:cs typeface="Times New Roman" panose="02020603050405020304" pitchFamily="18" charset="0"/>
              </a:rPr>
              <a:t>Wenger-</a:t>
            </a:r>
            <a:r>
              <a:rPr lang="en-GB" sz="1100" dirty="0" err="1">
                <a:latin typeface="Verdana" panose="020B0604030504040204" pitchFamily="34" charset="0"/>
                <a:ea typeface="Calibri" panose="020F0502020204030204" pitchFamily="34" charset="0"/>
                <a:cs typeface="Times New Roman" panose="02020603050405020304" pitchFamily="18" charset="0"/>
              </a:rPr>
              <a:t>Trayner</a:t>
            </a:r>
            <a:r>
              <a:rPr lang="en-GB" sz="1100" dirty="0">
                <a:latin typeface="Verdana" panose="020B0604030504040204" pitchFamily="34" charset="0"/>
                <a:ea typeface="Calibri" panose="020F0502020204030204" pitchFamily="34" charset="0"/>
                <a:cs typeface="Times New Roman" panose="02020603050405020304" pitchFamily="18" charset="0"/>
              </a:rPr>
              <a:t>, E., Fenton-</a:t>
            </a:r>
            <a:r>
              <a:rPr lang="en-GB" sz="1100" dirty="0" err="1">
                <a:latin typeface="Verdana" panose="020B0604030504040204" pitchFamily="34" charset="0"/>
                <a:ea typeface="Calibri" panose="020F0502020204030204" pitchFamily="34" charset="0"/>
                <a:cs typeface="Times New Roman" panose="02020603050405020304" pitchFamily="18" charset="0"/>
              </a:rPr>
              <a:t>O'Creevy,M</a:t>
            </a:r>
            <a:r>
              <a:rPr lang="en-GB" sz="1100" dirty="0">
                <a:latin typeface="Verdana" panose="020B0604030504040204" pitchFamily="34" charset="0"/>
                <a:ea typeface="Calibri" panose="020F0502020204030204" pitchFamily="34" charset="0"/>
                <a:cs typeface="Times New Roman" panose="02020603050405020304" pitchFamily="18" charset="0"/>
              </a:rPr>
              <a:t>., </a:t>
            </a:r>
            <a:r>
              <a:rPr lang="en-GB" sz="1100" dirty="0" err="1">
                <a:latin typeface="Verdana" panose="020B0604030504040204" pitchFamily="34" charset="0"/>
                <a:ea typeface="Calibri" panose="020F0502020204030204" pitchFamily="34" charset="0"/>
                <a:cs typeface="Times New Roman" panose="02020603050405020304" pitchFamily="18" charset="0"/>
              </a:rPr>
              <a:t>Kubiak,C</a:t>
            </a:r>
            <a:r>
              <a:rPr lang="en-GB" sz="1100" dirty="0">
                <a:latin typeface="Verdana" panose="020B0604030504040204" pitchFamily="34" charset="0"/>
                <a:ea typeface="Calibri" panose="020F0502020204030204" pitchFamily="34" charset="0"/>
                <a:cs typeface="Times New Roman" panose="02020603050405020304" pitchFamily="18" charset="0"/>
              </a:rPr>
              <a:t>., </a:t>
            </a:r>
            <a:r>
              <a:rPr lang="en-GB" sz="1100" dirty="0" err="1">
                <a:latin typeface="Verdana" panose="020B0604030504040204" pitchFamily="34" charset="0"/>
                <a:ea typeface="Calibri" panose="020F0502020204030204" pitchFamily="34" charset="0"/>
                <a:cs typeface="Times New Roman" panose="02020603050405020304" pitchFamily="18" charset="0"/>
              </a:rPr>
              <a:t>Hutchinson,S</a:t>
            </a:r>
            <a:r>
              <a:rPr lang="en-GB" sz="1100" dirty="0">
                <a:latin typeface="Verdana" panose="020B0604030504040204" pitchFamily="34" charset="0"/>
                <a:ea typeface="Calibri" panose="020F0502020204030204" pitchFamily="34" charset="0"/>
                <a:cs typeface="Times New Roman" panose="02020603050405020304" pitchFamily="18" charset="0"/>
              </a:rPr>
              <a:t>., &amp; Wenger-</a:t>
            </a:r>
            <a:r>
              <a:rPr lang="en-GB" sz="1100" dirty="0" err="1">
                <a:latin typeface="Verdana" panose="020B0604030504040204" pitchFamily="34" charset="0"/>
                <a:ea typeface="Calibri" panose="020F0502020204030204" pitchFamily="34" charset="0"/>
                <a:cs typeface="Times New Roman" panose="02020603050405020304" pitchFamily="18" charset="0"/>
              </a:rPr>
              <a:t>Trayner</a:t>
            </a:r>
            <a:r>
              <a:rPr lang="en-GB" sz="1100" dirty="0">
                <a:latin typeface="Verdana" panose="020B0604030504040204" pitchFamily="34" charset="0"/>
                <a:ea typeface="Calibri" panose="020F0502020204030204" pitchFamily="34" charset="0"/>
                <a:cs typeface="Times New Roman" panose="02020603050405020304" pitchFamily="18" charset="0"/>
              </a:rPr>
              <a:t>, B.  (2015) (</a:t>
            </a:r>
            <a:r>
              <a:rPr lang="en-GB" sz="1100" dirty="0" err="1">
                <a:latin typeface="Verdana" panose="020B0604030504040204" pitchFamily="34" charset="0"/>
                <a:ea typeface="Calibri" panose="020F0502020204030204" pitchFamily="34" charset="0"/>
                <a:cs typeface="Times New Roman" panose="02020603050405020304" pitchFamily="18" charset="0"/>
              </a:rPr>
              <a:t>eds</a:t>
            </a:r>
            <a:r>
              <a:rPr lang="en-GB" sz="1100" dirty="0">
                <a:latin typeface="Verdana" panose="020B0604030504040204" pitchFamily="34" charset="0"/>
                <a:ea typeface="Calibri" panose="020F0502020204030204" pitchFamily="34" charset="0"/>
                <a:cs typeface="Times New Roman" panose="02020603050405020304" pitchFamily="18" charset="0"/>
              </a:rPr>
              <a:t>) </a:t>
            </a:r>
            <a:r>
              <a:rPr lang="en-GB" sz="1100" i="1" dirty="0">
                <a:latin typeface="Verdana" panose="020B0604030504040204" pitchFamily="34" charset="0"/>
                <a:ea typeface="Calibri" panose="020F0502020204030204" pitchFamily="34" charset="0"/>
                <a:cs typeface="Times New Roman" panose="02020603050405020304" pitchFamily="18" charset="0"/>
              </a:rPr>
              <a:t>Learning in Landscapes of Practice: Boundaries, identity, and knowledgeability in practice-based learning</a:t>
            </a:r>
            <a:r>
              <a:rPr lang="en-GB" sz="1100" dirty="0">
                <a:latin typeface="Verdana" panose="020B0604030504040204" pitchFamily="34" charset="0"/>
                <a:ea typeface="Calibri" panose="020F0502020204030204" pitchFamily="34" charset="0"/>
                <a:cs typeface="Times New Roman" panose="02020603050405020304" pitchFamily="18" charset="0"/>
              </a:rPr>
              <a:t>, Abingdon, Routledge.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100" dirty="0">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1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1687136" y="5114715"/>
            <a:ext cx="5961330" cy="669074"/>
          </a:xfrm>
        </p:spPr>
        <p:txBody>
          <a:bodyPr/>
          <a:lstStyle/>
          <a:p>
            <a:r>
              <a:rPr lang="en-GB" sz="2400" dirty="0">
                <a:solidFill>
                  <a:srgbClr val="00B7B2"/>
                </a:solidFill>
              </a:rPr>
              <a:t>lesley.boyd@open.ac.uk    @</a:t>
            </a:r>
            <a:r>
              <a:rPr lang="en-GB" sz="2400" dirty="0" err="1">
                <a:solidFill>
                  <a:srgbClr val="00B7B2"/>
                </a:solidFill>
              </a:rPr>
              <a:t>lesleyboyd</a:t>
            </a:r>
            <a:endParaRPr lang="en-GB" sz="2400" dirty="0">
              <a:solidFill>
                <a:srgbClr val="00B7B2"/>
              </a:solidFill>
            </a:endParaRPr>
          </a:p>
          <a:p>
            <a:endParaRPr lang="en-GB" i="1" dirty="0">
              <a:solidFill>
                <a:srgbClr val="00B7B2"/>
              </a:solidFill>
            </a:endParaRPr>
          </a:p>
        </p:txBody>
      </p:sp>
    </p:spTree>
    <p:extLst>
      <p:ext uri="{BB962C8B-B14F-4D97-AF65-F5344CB8AC3E}">
        <p14:creationId xmlns:p14="http://schemas.microsoft.com/office/powerpoint/2010/main" val="2609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577967" y="464267"/>
            <a:ext cx="7703147" cy="881332"/>
          </a:xfrm>
        </p:spPr>
        <p:txBody>
          <a:bodyPr/>
          <a:lstStyle/>
          <a:p>
            <a:r>
              <a:rPr lang="en-GB" sz="2400" dirty="0"/>
              <a:t>Using learning networks and learning analytics to drive module improvements in STEM at the UK OU</a:t>
            </a:r>
            <a:br>
              <a:rPr lang="en-GB" sz="2400" dirty="0"/>
            </a:br>
            <a:endParaRPr lang="en-GB" sz="2400" dirty="0"/>
          </a:p>
        </p:txBody>
      </p:sp>
      <p:sp>
        <p:nvSpPr>
          <p:cNvPr id="3" name="Text Placeholder 2"/>
          <p:cNvSpPr>
            <a:spLocks noGrp="1"/>
          </p:cNvSpPr>
          <p:nvPr>
            <p:ph type="body" sz="quarter" idx="22"/>
          </p:nvPr>
        </p:nvSpPr>
        <p:spPr>
          <a:xfrm>
            <a:off x="577850" y="1277539"/>
            <a:ext cx="7947964" cy="965599"/>
          </a:xfrm>
        </p:spPr>
        <p:txBody>
          <a:bodyPr/>
          <a:lstStyle/>
          <a:p>
            <a:r>
              <a:rPr lang="en-GB" sz="1600" dirty="0"/>
              <a:t>A story of combining theory and practice - insider action research and Grounded Theory Method (GTM) – in a Higher Education distance learning context</a:t>
            </a:r>
          </a:p>
          <a:p>
            <a:endParaRPr lang="en-GB" dirty="0"/>
          </a:p>
        </p:txBody>
      </p:sp>
      <p:sp>
        <p:nvSpPr>
          <p:cNvPr id="6" name="Content Placeholder 5"/>
          <p:cNvSpPr>
            <a:spLocks noGrp="1"/>
          </p:cNvSpPr>
          <p:nvPr>
            <p:ph sz="quarter" idx="27"/>
          </p:nvPr>
        </p:nvSpPr>
        <p:spPr/>
        <p:txBody>
          <a:bodyPr/>
          <a:lstStyle/>
          <a:p>
            <a:endParaRPr lang="en-GB"/>
          </a:p>
        </p:txBody>
      </p:sp>
      <p:pic>
        <p:nvPicPr>
          <p:cNvPr id="7" name="Picture Placeholder 23"/>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17637" r="17637"/>
          <a:stretch>
            <a:fillRect/>
          </a:stretch>
        </p:blipFill>
        <p:spPr/>
      </p:pic>
      <p:sp>
        <p:nvSpPr>
          <p:cNvPr id="8" name="Text Placeholder 2">
            <a:extLst>
              <a:ext uri="{FF2B5EF4-FFF2-40B4-BE49-F238E27FC236}">
                <a16:creationId xmlns:a16="http://schemas.microsoft.com/office/drawing/2014/main" id="{C6B8D1F2-96C8-4665-96A7-1D05EA198779}"/>
              </a:ext>
            </a:extLst>
          </p:cNvPr>
          <p:cNvSpPr>
            <a:spLocks noGrp="1"/>
          </p:cNvSpPr>
          <p:nvPr>
            <p:ph type="body" sz="quarter" idx="24"/>
          </p:nvPr>
        </p:nvSpPr>
        <p:spPr>
          <a:xfrm>
            <a:off x="4825954" y="2723187"/>
            <a:ext cx="4318046" cy="3226852"/>
          </a:xfrm>
        </p:spPr>
        <p:txBody>
          <a:bodyPr/>
          <a:lstStyle/>
          <a:p>
            <a:pPr marL="457200" indent="-457200">
              <a:buFont typeface="+mj-lt"/>
              <a:buAutoNum type="arabicPeriod"/>
            </a:pPr>
            <a:r>
              <a:rPr lang="en-GB" sz="2000" dirty="0">
                <a:solidFill>
                  <a:srgbClr val="008496"/>
                </a:solidFill>
              </a:rPr>
              <a:t>What’s a learning network?</a:t>
            </a:r>
          </a:p>
          <a:p>
            <a:pPr marL="457200" indent="-457200">
              <a:buFont typeface="+mj-lt"/>
              <a:buAutoNum type="arabicPeriod"/>
            </a:pPr>
            <a:r>
              <a:rPr lang="en-GB" sz="2000" dirty="0">
                <a:solidFill>
                  <a:srgbClr val="008496"/>
                </a:solidFill>
              </a:rPr>
              <a:t>Methodology</a:t>
            </a:r>
          </a:p>
          <a:p>
            <a:pPr marL="457200" indent="-457200">
              <a:buFont typeface="+mj-lt"/>
              <a:buAutoNum type="arabicPeriod"/>
            </a:pPr>
            <a:r>
              <a:rPr lang="en-GB" sz="2000" dirty="0">
                <a:solidFill>
                  <a:srgbClr val="008496"/>
                </a:solidFill>
              </a:rPr>
              <a:t>Brief history of the project</a:t>
            </a:r>
          </a:p>
          <a:p>
            <a:pPr marL="457200" indent="-457200">
              <a:buFont typeface="+mj-lt"/>
              <a:buAutoNum type="arabicPeriod"/>
            </a:pPr>
            <a:r>
              <a:rPr lang="en-GB" sz="2000" dirty="0">
                <a:solidFill>
                  <a:srgbClr val="008496"/>
                </a:solidFill>
              </a:rPr>
              <a:t>Progress so far</a:t>
            </a:r>
          </a:p>
          <a:p>
            <a:pPr lvl="1"/>
            <a:r>
              <a:rPr lang="en-GB" sz="1600" dirty="0">
                <a:solidFill>
                  <a:srgbClr val="008496"/>
                </a:solidFill>
              </a:rPr>
              <a:t>Phase 1 (2017) &amp; Phase 2 (2018)</a:t>
            </a:r>
          </a:p>
          <a:p>
            <a:pPr marL="342900" indent="-342900">
              <a:buFont typeface="+mj-lt"/>
              <a:buAutoNum type="arabicPeriod"/>
            </a:pPr>
            <a:r>
              <a:rPr lang="en-GB" sz="2000" dirty="0">
                <a:solidFill>
                  <a:srgbClr val="008496"/>
                </a:solidFill>
              </a:rPr>
              <a:t> Signposting trial</a:t>
            </a:r>
          </a:p>
          <a:p>
            <a:pPr marL="342900" indent="-342900">
              <a:buFont typeface="+mj-lt"/>
              <a:buAutoNum type="arabicPeriod"/>
            </a:pPr>
            <a:r>
              <a:rPr lang="en-GB" sz="2000" dirty="0">
                <a:solidFill>
                  <a:srgbClr val="008496"/>
                </a:solidFill>
              </a:rPr>
              <a:t> Completing the research</a:t>
            </a:r>
          </a:p>
          <a:p>
            <a:pPr marL="457200" indent="-457200">
              <a:buFont typeface="+mj-lt"/>
              <a:buAutoNum type="arabicPeriod"/>
            </a:pPr>
            <a:r>
              <a:rPr lang="en-GB" sz="2000" dirty="0">
                <a:solidFill>
                  <a:srgbClr val="008496"/>
                </a:solidFill>
              </a:rPr>
              <a:t>References</a:t>
            </a:r>
          </a:p>
          <a:p>
            <a:endParaRPr lang="en-GB" sz="2000" dirty="0">
              <a:solidFill>
                <a:srgbClr val="008496"/>
              </a:solidFill>
            </a:endParaRPr>
          </a:p>
          <a:p>
            <a:pPr marL="342900" indent="-342900">
              <a:buFont typeface="Arial" panose="020B0604020202020204" pitchFamily="34" charset="0"/>
              <a:buChar char="•"/>
            </a:pPr>
            <a:endParaRPr lang="en-GB" sz="2000" dirty="0">
              <a:solidFill>
                <a:srgbClr val="008496"/>
              </a:solidFill>
            </a:endParaRPr>
          </a:p>
          <a:p>
            <a:endParaRPr lang="en-GB" sz="2000" dirty="0"/>
          </a:p>
        </p:txBody>
      </p:sp>
    </p:spTree>
    <p:extLst>
      <p:ext uri="{BB962C8B-B14F-4D97-AF65-F5344CB8AC3E}">
        <p14:creationId xmlns:p14="http://schemas.microsoft.com/office/powerpoint/2010/main" val="284866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968" y="464267"/>
            <a:ext cx="7246761" cy="881332"/>
          </a:xfrm>
        </p:spPr>
        <p:txBody>
          <a:bodyPr/>
          <a:lstStyle/>
          <a:p>
            <a:r>
              <a:rPr lang="en-GB" dirty="0">
                <a:solidFill>
                  <a:srgbClr val="E5007D"/>
                </a:solidFill>
              </a:rPr>
              <a:t>What’s a learning network?</a:t>
            </a:r>
          </a:p>
        </p:txBody>
      </p:sp>
      <p:sp>
        <p:nvSpPr>
          <p:cNvPr id="7" name="Text Placeholder 1">
            <a:extLst>
              <a:ext uri="{FF2B5EF4-FFF2-40B4-BE49-F238E27FC236}">
                <a16:creationId xmlns:a16="http://schemas.microsoft.com/office/drawing/2014/main" id="{5562B024-B71B-4B2C-BD47-E57B2FE01ED1}"/>
              </a:ext>
            </a:extLst>
          </p:cNvPr>
          <p:cNvSpPr>
            <a:spLocks noGrp="1"/>
          </p:cNvSpPr>
          <p:nvPr>
            <p:ph type="body" sz="quarter" idx="4294967295"/>
          </p:nvPr>
        </p:nvSpPr>
        <p:spPr>
          <a:xfrm>
            <a:off x="577968" y="2490794"/>
            <a:ext cx="7883407" cy="2861404"/>
          </a:xfrm>
          <a:prstGeom prst="rect">
            <a:avLst/>
          </a:prstGeom>
        </p:spPr>
        <p:txBody>
          <a:bodyPr/>
          <a:lstStyle/>
          <a:p>
            <a:r>
              <a:rPr lang="en-GB" sz="1800" dirty="0">
                <a:solidFill>
                  <a:srgbClr val="ED2891"/>
                </a:solidFill>
              </a:rPr>
              <a:t>Task driven (what shall we do next?), but no known right answer</a:t>
            </a:r>
          </a:p>
          <a:p>
            <a:r>
              <a:rPr lang="en-GB" sz="1800" dirty="0">
                <a:solidFill>
                  <a:srgbClr val="008496"/>
                </a:solidFill>
              </a:rPr>
              <a:t>Technology-enabled (in contrast to technology-enhanced)</a:t>
            </a:r>
          </a:p>
          <a:p>
            <a:r>
              <a:rPr lang="en-GB" sz="1800" dirty="0">
                <a:solidFill>
                  <a:srgbClr val="1E4B9B"/>
                </a:solidFill>
              </a:rPr>
              <a:t>Collaborative and equitable</a:t>
            </a:r>
          </a:p>
          <a:p>
            <a:r>
              <a:rPr lang="en-GB" sz="1800" dirty="0">
                <a:solidFill>
                  <a:srgbClr val="ED2891"/>
                </a:solidFill>
              </a:rPr>
              <a:t>Structured </a:t>
            </a:r>
          </a:p>
          <a:p>
            <a:r>
              <a:rPr lang="en-GB" sz="1800" dirty="0">
                <a:solidFill>
                  <a:srgbClr val="008496"/>
                </a:solidFill>
              </a:rPr>
              <a:t>Connecting together disparate practitioners across different contexts and boundaries, </a:t>
            </a:r>
            <a:r>
              <a:rPr lang="en-GB" sz="1800" dirty="0" err="1">
                <a:solidFill>
                  <a:srgbClr val="008496"/>
                </a:solidFill>
              </a:rPr>
              <a:t>eg</a:t>
            </a:r>
            <a:r>
              <a:rPr lang="en-GB" sz="1800" dirty="0">
                <a:solidFill>
                  <a:srgbClr val="008496"/>
                </a:solidFill>
              </a:rPr>
              <a:t> remote tutors, module teams, staff tutors, Learning Design</a:t>
            </a:r>
          </a:p>
          <a:p>
            <a:r>
              <a:rPr lang="en-GB" sz="1800" dirty="0">
                <a:solidFill>
                  <a:srgbClr val="1E4B9B"/>
                </a:solidFill>
              </a:rPr>
              <a:t>Aiming for a particular practical improvement outcome</a:t>
            </a:r>
          </a:p>
          <a:p>
            <a:r>
              <a:rPr lang="en-GB" sz="1800" dirty="0">
                <a:solidFill>
                  <a:srgbClr val="ED2891"/>
                </a:solidFill>
              </a:rPr>
              <a:t>Using affordances of collaborative learning technology </a:t>
            </a:r>
            <a:endParaRPr lang="en-GB" sz="1800" dirty="0">
              <a:solidFill>
                <a:srgbClr val="008496"/>
              </a:solidFill>
            </a:endParaRPr>
          </a:p>
          <a:p>
            <a:endParaRPr lang="en-GB" sz="1800" dirty="0">
              <a:solidFill>
                <a:srgbClr val="1E4B9B"/>
              </a:solidFill>
            </a:endParaRPr>
          </a:p>
          <a:p>
            <a:endParaRPr lang="en-GB" sz="1800" dirty="0">
              <a:solidFill>
                <a:srgbClr val="1E4B9B"/>
              </a:solidFill>
            </a:endParaRPr>
          </a:p>
          <a:p>
            <a:pPr marL="0" indent="0">
              <a:buNone/>
            </a:pPr>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2000" dirty="0">
              <a:solidFill>
                <a:srgbClr val="1E4B9B"/>
              </a:solidFill>
            </a:endParaRPr>
          </a:p>
        </p:txBody>
      </p:sp>
      <p:sp>
        <p:nvSpPr>
          <p:cNvPr id="8" name="Text Placeholder 1">
            <a:extLst>
              <a:ext uri="{FF2B5EF4-FFF2-40B4-BE49-F238E27FC236}">
                <a16:creationId xmlns:a16="http://schemas.microsoft.com/office/drawing/2014/main" id="{5562B024-B71B-4B2C-BD47-E57B2FE01ED1}"/>
              </a:ext>
            </a:extLst>
          </p:cNvPr>
          <p:cNvSpPr>
            <a:spLocks noGrp="1"/>
          </p:cNvSpPr>
          <p:nvPr>
            <p:ph type="body" sz="quarter" idx="4294967295"/>
          </p:nvPr>
        </p:nvSpPr>
        <p:spPr>
          <a:xfrm>
            <a:off x="101406" y="1129308"/>
            <a:ext cx="7922088" cy="936483"/>
          </a:xfrm>
          <a:prstGeom prst="rect">
            <a:avLst/>
          </a:prstGeom>
        </p:spPr>
        <p:txBody>
          <a:bodyPr/>
          <a:lstStyle/>
          <a:p>
            <a:pPr marL="457200" lvl="1" indent="0">
              <a:buNone/>
            </a:pPr>
            <a:r>
              <a:rPr lang="en-GB" sz="1700" dirty="0">
                <a:solidFill>
                  <a:srgbClr val="1E4B9B"/>
                </a:solidFill>
              </a:rPr>
              <a:t>Working definition: a task-driven technology-mediated intervention, connecting together individuals of disparate backgrounds to learn how to address a specified outcome or goal; the learning may be formal, informal, social, organisational or creative. </a:t>
            </a:r>
          </a:p>
        </p:txBody>
      </p:sp>
      <p:sp>
        <p:nvSpPr>
          <p:cNvPr id="4" name="Oval 3"/>
          <p:cNvSpPr/>
          <p:nvPr/>
        </p:nvSpPr>
        <p:spPr>
          <a:xfrm>
            <a:off x="1171977" y="1674254"/>
            <a:ext cx="1635617" cy="66970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40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850" y="541541"/>
            <a:ext cx="7576249" cy="565806"/>
          </a:xfrm>
        </p:spPr>
        <p:txBody>
          <a:bodyPr/>
          <a:lstStyle/>
          <a:p>
            <a:r>
              <a:rPr lang="en-GB" sz="3600" dirty="0"/>
              <a:t>Methodology </a:t>
            </a:r>
            <a:endParaRPr lang="en-GB" dirty="0">
              <a:solidFill>
                <a:srgbClr val="E5007D"/>
              </a:solidFill>
            </a:endParaRPr>
          </a:p>
        </p:txBody>
      </p:sp>
      <p:sp>
        <p:nvSpPr>
          <p:cNvPr id="7" name="Text Placeholder 1">
            <a:extLst>
              <a:ext uri="{FF2B5EF4-FFF2-40B4-BE49-F238E27FC236}">
                <a16:creationId xmlns:a16="http://schemas.microsoft.com/office/drawing/2014/main" id="{5562B024-B71B-4B2C-BD47-E57B2FE01ED1}"/>
              </a:ext>
            </a:extLst>
          </p:cNvPr>
          <p:cNvSpPr>
            <a:spLocks noGrp="1"/>
          </p:cNvSpPr>
          <p:nvPr>
            <p:ph type="body" sz="quarter" idx="4294967295"/>
          </p:nvPr>
        </p:nvSpPr>
        <p:spPr>
          <a:xfrm>
            <a:off x="577850" y="1107347"/>
            <a:ext cx="7922206" cy="3330853"/>
          </a:xfrm>
          <a:prstGeom prst="rect">
            <a:avLst/>
          </a:prstGeom>
        </p:spPr>
        <p:txBody>
          <a:bodyPr/>
          <a:lstStyle/>
          <a:p>
            <a:r>
              <a:rPr lang="en-GB" sz="1800" dirty="0">
                <a:solidFill>
                  <a:srgbClr val="ED2891"/>
                </a:solidFill>
              </a:rPr>
              <a:t>Technology-enabled participatory action research </a:t>
            </a:r>
          </a:p>
          <a:p>
            <a:pPr lvl="1"/>
            <a:r>
              <a:rPr lang="en-GB" sz="1400" dirty="0">
                <a:solidFill>
                  <a:srgbClr val="008496"/>
                </a:solidFill>
              </a:rPr>
              <a:t>Point of departure is that insider action research is one way to develop new organisational capabilities</a:t>
            </a:r>
          </a:p>
          <a:p>
            <a:pPr lvl="1"/>
            <a:r>
              <a:rPr lang="en-GB" sz="1400" dirty="0">
                <a:solidFill>
                  <a:srgbClr val="008496"/>
                </a:solidFill>
              </a:rPr>
              <a:t>Answer a perennial organisational need to close a feedback loop between remote module tutors and campus based teams, to develop a joint understanding of teaching and learning design challenges, and to put tutors as close as possible to the development of solutions. Can learning networks help to achieve this? </a:t>
            </a:r>
            <a:endParaRPr lang="en-GB" sz="1400" dirty="0">
              <a:solidFill>
                <a:srgbClr val="ED2891"/>
              </a:solidFill>
            </a:endParaRPr>
          </a:p>
          <a:p>
            <a:r>
              <a:rPr lang="en-GB" sz="1800" dirty="0">
                <a:solidFill>
                  <a:srgbClr val="008496"/>
                </a:solidFill>
              </a:rPr>
              <a:t>Learn together in an unfolding and emergent process</a:t>
            </a:r>
          </a:p>
          <a:p>
            <a:r>
              <a:rPr lang="en-GB" sz="1800" dirty="0">
                <a:solidFill>
                  <a:srgbClr val="ED2891"/>
                </a:solidFill>
              </a:rPr>
              <a:t>Joint ownership: discussion, action planning, implementation &amp; evaluation </a:t>
            </a:r>
          </a:p>
          <a:p>
            <a:r>
              <a:rPr lang="en-GB" sz="1800" dirty="0">
                <a:solidFill>
                  <a:srgbClr val="1E4B9B"/>
                </a:solidFill>
              </a:rPr>
              <a:t>Underpinned by Grounded Theory Method (GTM)</a:t>
            </a:r>
          </a:p>
          <a:p>
            <a:pPr lvl="1"/>
            <a:r>
              <a:rPr lang="en-GB" sz="1400" dirty="0">
                <a:solidFill>
                  <a:srgbClr val="008496"/>
                </a:solidFill>
              </a:rPr>
              <a:t>Exploring a new conceptual framework regarding the unfolding process, and driving round the progressive action research cycles in a structured and rigorous manner.</a:t>
            </a:r>
          </a:p>
          <a:p>
            <a:endParaRPr lang="en-GB" sz="1800" dirty="0">
              <a:solidFill>
                <a:srgbClr val="1E4B9B"/>
              </a:solidFill>
            </a:endParaRPr>
          </a:p>
          <a:p>
            <a:endParaRPr lang="en-GB" sz="1800" dirty="0">
              <a:solidFill>
                <a:srgbClr val="1E4B9B"/>
              </a:solidFill>
            </a:endParaRPr>
          </a:p>
          <a:p>
            <a:endParaRPr lang="en-GB" sz="2000" dirty="0">
              <a:solidFill>
                <a:srgbClr val="1E4B9B"/>
              </a:solidFill>
            </a:endParaRPr>
          </a:p>
        </p:txBody>
      </p:sp>
      <p:pic>
        <p:nvPicPr>
          <p:cNvPr id="5" name="Picture 4">
            <a:extLst>
              <a:ext uri="{FF2B5EF4-FFF2-40B4-BE49-F238E27FC236}">
                <a16:creationId xmlns:a16="http://schemas.microsoft.com/office/drawing/2014/main" id="{4B0EB749-749C-409E-AE67-C5C5384EF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35" y="4438200"/>
            <a:ext cx="2771626" cy="2141711"/>
          </a:xfrm>
          <a:prstGeom prst="rect">
            <a:avLst/>
          </a:prstGeom>
        </p:spPr>
      </p:pic>
    </p:spTree>
    <p:extLst>
      <p:ext uri="{BB962C8B-B14F-4D97-AF65-F5344CB8AC3E}">
        <p14:creationId xmlns:p14="http://schemas.microsoft.com/office/powerpoint/2010/main" val="84573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850" y="541541"/>
            <a:ext cx="7246761" cy="881332"/>
          </a:xfrm>
        </p:spPr>
        <p:txBody>
          <a:bodyPr/>
          <a:lstStyle/>
          <a:p>
            <a:r>
              <a:rPr lang="en-GB" sz="3600" dirty="0">
                <a:solidFill>
                  <a:srgbClr val="E5007D"/>
                </a:solidFill>
              </a:rPr>
              <a:t>Action research table top model</a:t>
            </a:r>
          </a:p>
          <a:p>
            <a:r>
              <a:rPr lang="en-GB" sz="3600" dirty="0"/>
              <a:t> </a:t>
            </a:r>
            <a:endParaRPr lang="en-GB" dirty="0">
              <a:solidFill>
                <a:srgbClr val="E5007D"/>
              </a:solidFill>
            </a:endParaRPr>
          </a:p>
        </p:txBody>
      </p:sp>
      <p:sp>
        <p:nvSpPr>
          <p:cNvPr id="3" name="Rectangle 2"/>
          <p:cNvSpPr/>
          <p:nvPr/>
        </p:nvSpPr>
        <p:spPr>
          <a:xfrm>
            <a:off x="1088263" y="5893369"/>
            <a:ext cx="7076941" cy="677108"/>
          </a:xfrm>
          <a:prstGeom prst="rect">
            <a:avLst/>
          </a:prstGeom>
        </p:spPr>
        <p:txBody>
          <a:bodyPr wrap="square">
            <a:spAutoFit/>
          </a:bodyPr>
          <a:lstStyle/>
          <a:p>
            <a:r>
              <a:rPr lang="en-GB" sz="1200" dirty="0"/>
              <a:t>Source:</a:t>
            </a:r>
          </a:p>
          <a:p>
            <a:r>
              <a:rPr lang="en-GB" sz="1200" dirty="0" err="1"/>
              <a:t>Coghlan</a:t>
            </a:r>
            <a:r>
              <a:rPr lang="en-GB" sz="1200" dirty="0"/>
              <a:t>, D. and </a:t>
            </a:r>
            <a:r>
              <a:rPr lang="en-GB" sz="1200" dirty="0" err="1"/>
              <a:t>Brannick</a:t>
            </a:r>
            <a:r>
              <a:rPr lang="en-GB" sz="1200" dirty="0"/>
              <a:t>, T. (2014) </a:t>
            </a:r>
            <a:r>
              <a:rPr lang="en-GB" sz="1200" i="1" dirty="0"/>
              <a:t>Doing Action Research in Your Own Organisation, </a:t>
            </a:r>
            <a:r>
              <a:rPr lang="en-GB" sz="1200" dirty="0"/>
              <a:t>London, Sage.</a:t>
            </a:r>
          </a:p>
          <a:p>
            <a:endParaRPr lang="en-GB"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445" y="1324176"/>
            <a:ext cx="5362575" cy="4467225"/>
          </a:xfrm>
          <a:prstGeom prst="rect">
            <a:avLst/>
          </a:prstGeom>
        </p:spPr>
      </p:pic>
    </p:spTree>
    <p:extLst>
      <p:ext uri="{BB962C8B-B14F-4D97-AF65-F5344CB8AC3E}">
        <p14:creationId xmlns:p14="http://schemas.microsoft.com/office/powerpoint/2010/main" val="314956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850" y="541541"/>
            <a:ext cx="7246761" cy="881332"/>
          </a:xfrm>
        </p:spPr>
        <p:txBody>
          <a:bodyPr/>
          <a:lstStyle/>
          <a:p>
            <a:r>
              <a:rPr lang="en-GB" sz="3600" dirty="0"/>
              <a:t>A collaborative conversation</a:t>
            </a:r>
            <a:endParaRPr lang="en-GB" dirty="0">
              <a:solidFill>
                <a:srgbClr val="E5007D"/>
              </a:solidFill>
            </a:endParaRPr>
          </a:p>
        </p:txBody>
      </p:sp>
      <p:pic>
        <p:nvPicPr>
          <p:cNvPr id="4" name="Picture Placeholder 4"/>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796" b="2796"/>
          <a:stretch>
            <a:fillRect/>
          </a:stretch>
        </p:blipFill>
        <p:spPr>
          <a:xfrm>
            <a:off x="388600" y="1184856"/>
            <a:ext cx="8263493" cy="5214347"/>
          </a:xfrm>
          <a:prstGeom prst="rect">
            <a:avLst/>
          </a:prstGeom>
        </p:spPr>
      </p:pic>
      <p:sp>
        <p:nvSpPr>
          <p:cNvPr id="8" name="Rectangle 7"/>
          <p:cNvSpPr/>
          <p:nvPr/>
        </p:nvSpPr>
        <p:spPr>
          <a:xfrm>
            <a:off x="6723360" y="6152982"/>
            <a:ext cx="1928733" cy="246221"/>
          </a:xfrm>
          <a:prstGeom prst="rect">
            <a:avLst/>
          </a:prstGeom>
        </p:spPr>
        <p:txBody>
          <a:bodyPr wrap="none">
            <a:spAutoFit/>
          </a:bodyPr>
          <a:lstStyle/>
          <a:p>
            <a:r>
              <a:rPr lang="en-GB" sz="1000" dirty="0">
                <a:latin typeface="Calibri" panose="020F0502020204030204" pitchFamily="34" charset="0"/>
              </a:rPr>
              <a:t>Image: Getty Images/</a:t>
            </a:r>
            <a:r>
              <a:rPr lang="en-GB" sz="1000" dirty="0" err="1">
                <a:latin typeface="Calibri" panose="020F0502020204030204" pitchFamily="34" charset="0"/>
              </a:rPr>
              <a:t>iStockphoto</a:t>
            </a:r>
            <a:endParaRPr lang="en-GB" sz="1000" dirty="0">
              <a:latin typeface="Calibri" panose="020F0502020204030204" pitchFamily="34" charset="0"/>
            </a:endParaRPr>
          </a:p>
        </p:txBody>
      </p:sp>
    </p:spTree>
    <p:extLst>
      <p:ext uri="{BB962C8B-B14F-4D97-AF65-F5344CB8AC3E}">
        <p14:creationId xmlns:p14="http://schemas.microsoft.com/office/powerpoint/2010/main" val="400446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345599"/>
            <a:ext cx="7922088" cy="4966965"/>
          </a:xfrm>
        </p:spPr>
        <p:txBody>
          <a:bodyPr/>
          <a:lstStyle/>
          <a:p>
            <a:pPr marL="285750" indent="-285750">
              <a:buFont typeface="Arial" panose="020B0604020202020204" pitchFamily="34" charset="0"/>
              <a:buChar char="•"/>
            </a:pPr>
            <a:r>
              <a:rPr lang="en-GB" sz="2000" dirty="0">
                <a:solidFill>
                  <a:srgbClr val="1E4B9B"/>
                </a:solidFill>
              </a:rPr>
              <a:t>A theory-building, not theory-testing or theory-verification methodology. Systematic data collection and analysis.</a:t>
            </a:r>
          </a:p>
          <a:p>
            <a:pPr marL="285750" indent="-285750">
              <a:buFont typeface="Arial" panose="020B0604020202020204" pitchFamily="34" charset="0"/>
              <a:buChar char="•"/>
            </a:pPr>
            <a:endParaRPr lang="en-GB" sz="2000" dirty="0">
              <a:solidFill>
                <a:srgbClr val="1E4B9B"/>
              </a:solidFill>
            </a:endParaRPr>
          </a:p>
          <a:p>
            <a:pPr marL="285750" indent="-285750">
              <a:buFont typeface="Arial" panose="020B0604020202020204" pitchFamily="34" charset="0"/>
              <a:buChar char="•"/>
            </a:pPr>
            <a:r>
              <a:rPr lang="en-GB" sz="2000" dirty="0">
                <a:solidFill>
                  <a:srgbClr val="1E4B9B"/>
                </a:solidFill>
              </a:rPr>
              <a:t>‘Far better to allow the data to tell its own story in the first instance, build a theory, then, subsequently, engage your theory with the theory that you thought you might impose initially. You can see if your emergent theory confirms or challenges existing theories. So, potentially GTM has a huge role to play in theory building, in all disciplines’. </a:t>
            </a:r>
          </a:p>
          <a:p>
            <a:pPr lvl="0"/>
            <a:r>
              <a:rPr lang="en-US" sz="1200" dirty="0">
                <a:latin typeface="Arial" panose="020B0604020202020204"/>
              </a:rPr>
              <a:t>	Urquhart, C. (2013) </a:t>
            </a:r>
            <a:r>
              <a:rPr lang="en-US" sz="1200" i="1" dirty="0">
                <a:latin typeface="Arial" panose="020B0604020202020204"/>
              </a:rPr>
              <a:t>Grounded Theory for Qualitative Research: A Practical Guide</a:t>
            </a:r>
            <a:r>
              <a:rPr lang="en-US" sz="1200" dirty="0">
                <a:latin typeface="Arial" panose="020B0604020202020204"/>
              </a:rPr>
              <a:t>, London, Sage.</a:t>
            </a:r>
          </a:p>
          <a:p>
            <a:pPr lvl="0"/>
            <a:endParaRPr lang="en-US" sz="1200" dirty="0">
              <a:latin typeface="Arial" panose="020B0604020202020204"/>
            </a:endParaRPr>
          </a:p>
          <a:p>
            <a:pPr marL="285750" lvl="0" indent="-285750">
              <a:buFont typeface="Arial" panose="020B0604020202020204" pitchFamily="34" charset="0"/>
              <a:buChar char="•"/>
            </a:pPr>
            <a:r>
              <a:rPr lang="en-GB" sz="2000" dirty="0" err="1">
                <a:solidFill>
                  <a:srgbClr val="1E4B9B"/>
                </a:solidFill>
              </a:rPr>
              <a:t>Sannino</a:t>
            </a:r>
            <a:r>
              <a:rPr lang="en-GB" sz="2000" dirty="0">
                <a:solidFill>
                  <a:srgbClr val="1E4B9B"/>
                </a:solidFill>
              </a:rPr>
              <a:t> and </a:t>
            </a:r>
            <a:r>
              <a:rPr lang="en-GB" sz="2000" dirty="0" err="1">
                <a:solidFill>
                  <a:srgbClr val="1E4B9B"/>
                </a:solidFill>
              </a:rPr>
              <a:t>Engeström</a:t>
            </a:r>
            <a:r>
              <a:rPr lang="en-GB" sz="2000" dirty="0">
                <a:solidFill>
                  <a:srgbClr val="1E4B9B"/>
                </a:solidFill>
              </a:rPr>
              <a:t> (2017) describe ‘looking in vain’ for recent discussions of ‘theoretically and methodologically ambitious approaches’ of intervention research in major journals.</a:t>
            </a:r>
          </a:p>
          <a:p>
            <a:pPr lvl="1" indent="0">
              <a:buNone/>
            </a:pPr>
            <a:r>
              <a:rPr lang="en-GB" dirty="0" err="1">
                <a:latin typeface="Arial" panose="020B0604020202020204"/>
              </a:rPr>
              <a:t>Sannino</a:t>
            </a:r>
            <a:r>
              <a:rPr lang="en-GB" dirty="0">
                <a:latin typeface="Arial" panose="020B0604020202020204"/>
              </a:rPr>
              <a:t>, A. and </a:t>
            </a:r>
            <a:r>
              <a:rPr lang="en-GB" dirty="0" err="1">
                <a:latin typeface="Arial" panose="020B0604020202020204"/>
              </a:rPr>
              <a:t>Engeström</a:t>
            </a:r>
            <a:r>
              <a:rPr lang="en-GB" dirty="0">
                <a:latin typeface="Arial" panose="020B0604020202020204"/>
              </a:rPr>
              <a:t>, Y. (2017) Co-generation of societally impactful knowledge in Change Laboratories. </a:t>
            </a:r>
            <a:r>
              <a:rPr lang="en-GB" i="1" dirty="0">
                <a:latin typeface="Arial" panose="020B0604020202020204"/>
              </a:rPr>
              <a:t>Management Learning</a:t>
            </a:r>
            <a:r>
              <a:rPr lang="en-GB" dirty="0">
                <a:latin typeface="Arial" panose="020B0604020202020204"/>
              </a:rPr>
              <a:t>, vol.48, no.1, pp.80-96.</a:t>
            </a:r>
          </a:p>
          <a:p>
            <a:pPr lvl="1" indent="0">
              <a:buNone/>
            </a:pPr>
            <a:endParaRPr lang="en-GB" sz="1000" dirty="0">
              <a:latin typeface="Arial" panose="020B0604020202020204"/>
            </a:endParaRPr>
          </a:p>
          <a:p>
            <a:pPr lvl="0"/>
            <a:endParaRPr lang="en-GB" sz="1200" dirty="0">
              <a:solidFill>
                <a:srgbClr val="1E4B9B"/>
              </a:solidFill>
              <a:latin typeface="Arial" panose="020B0604020202020204"/>
            </a:endParaRPr>
          </a:p>
          <a:p>
            <a:pPr marL="285750" indent="-285750">
              <a:buFont typeface="Arial" panose="020B0604020202020204" pitchFamily="34" charset="0"/>
              <a:buChar char="•"/>
            </a:pPr>
            <a:endParaRPr lang="en-GB" sz="2000" dirty="0">
              <a:solidFill>
                <a:srgbClr val="1E4B9B"/>
              </a:solidFill>
            </a:endParaRPr>
          </a:p>
        </p:txBody>
      </p:sp>
      <p:sp>
        <p:nvSpPr>
          <p:cNvPr id="4" name="Content Placeholder 3">
            <a:extLst>
              <a:ext uri="{FF2B5EF4-FFF2-40B4-BE49-F238E27FC236}">
                <a16:creationId xmlns:a16="http://schemas.microsoft.com/office/drawing/2014/main" id="{FF3B1695-178A-4E91-B856-CF42C4ACDBF3}"/>
              </a:ext>
            </a:extLst>
          </p:cNvPr>
          <p:cNvSpPr>
            <a:spLocks noGrp="1"/>
          </p:cNvSpPr>
          <p:nvPr>
            <p:ph sz="quarter" idx="27"/>
          </p:nvPr>
        </p:nvSpPr>
        <p:spPr/>
        <p:txBody>
          <a:bodyPr/>
          <a:lstStyle/>
          <a:p>
            <a:endParaRPr lang="en-GB" dirty="0"/>
          </a:p>
        </p:txBody>
      </p:sp>
      <p:sp>
        <p:nvSpPr>
          <p:cNvPr id="8"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p:txBody>
          <a:bodyPr/>
          <a:lstStyle/>
          <a:p>
            <a:r>
              <a:rPr lang="en-GB" dirty="0">
                <a:solidFill>
                  <a:srgbClr val="E5007D"/>
                </a:solidFill>
              </a:rPr>
              <a:t>Methodology – why GTM?</a:t>
            </a:r>
          </a:p>
        </p:txBody>
      </p:sp>
    </p:spTree>
    <p:extLst>
      <p:ext uri="{BB962C8B-B14F-4D97-AF65-F5344CB8AC3E}">
        <p14:creationId xmlns:p14="http://schemas.microsoft.com/office/powerpoint/2010/main" val="25451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113004"/>
            <a:ext cx="8102392" cy="4876853"/>
          </a:xfrm>
        </p:spPr>
        <p:txBody>
          <a:bodyPr/>
          <a:lstStyle/>
          <a:p>
            <a:r>
              <a:rPr lang="en-GB" sz="1800" b="1" dirty="0">
                <a:solidFill>
                  <a:srgbClr val="1E4B9B"/>
                </a:solidFill>
              </a:rPr>
              <a:t>Phase 1 (Oct 2017 modules):</a:t>
            </a:r>
          </a:p>
          <a:p>
            <a:pPr marL="342900" indent="-342900">
              <a:buFont typeface="Arial" panose="020B0604020202020204" pitchFamily="34" charset="0"/>
              <a:buChar char="•"/>
            </a:pPr>
            <a:r>
              <a:rPr lang="en-GB" sz="1800" dirty="0">
                <a:solidFill>
                  <a:srgbClr val="1E4B9B"/>
                </a:solidFill>
              </a:rPr>
              <a:t>learning networks hosted in dedicated VLE sites for three pilot modules on conceptually challenging ‘Tricky Topics’ being experienced by students.</a:t>
            </a:r>
          </a:p>
          <a:p>
            <a:pPr marL="342900" indent="-342900">
              <a:buFont typeface="Arial" panose="020B0604020202020204" pitchFamily="34" charset="0"/>
              <a:buChar char="•"/>
            </a:pPr>
            <a:r>
              <a:rPr lang="en-GB" sz="1800" dirty="0">
                <a:solidFill>
                  <a:srgbClr val="1E4B9B"/>
                </a:solidFill>
              </a:rPr>
              <a:t>discussion forums and online workshops used to seek feedback from tutors, in order to collaboratively identify Tricky Topics and suggest improvements or produce learning interventions. One particular module team very successfully identified a list of conceptual Tricky Topics, plus a list of additional issues including pace and volume of material.</a:t>
            </a:r>
          </a:p>
          <a:p>
            <a:pPr marL="285750" indent="-285750">
              <a:buFont typeface="Arial" panose="020B0604020202020204" pitchFamily="34" charset="0"/>
              <a:buChar char="•"/>
            </a:pPr>
            <a:r>
              <a:rPr lang="en-GB" sz="1800" dirty="0">
                <a:solidFill>
                  <a:srgbClr val="1E4B9B"/>
                </a:solidFill>
              </a:rPr>
              <a:t>tutors designed and implemented four innovative Tricky Topics intervention videos, which have been in use on the 2017 and 2018 module website, shared with other modules and emulated elsewhere.</a:t>
            </a:r>
          </a:p>
          <a:p>
            <a:r>
              <a:rPr lang="en-GB" sz="1800" b="1" dirty="0">
                <a:solidFill>
                  <a:srgbClr val="1E4B9B"/>
                </a:solidFill>
              </a:rPr>
              <a:t>Phase 2 (Oct 2018 module)</a:t>
            </a:r>
            <a:r>
              <a:rPr lang="en-GB" sz="1800" dirty="0">
                <a:solidFill>
                  <a:srgbClr val="1E4B9B"/>
                </a:solidFill>
              </a:rPr>
              <a:t>: </a:t>
            </a:r>
          </a:p>
          <a:p>
            <a:pPr marL="285750" indent="-285750">
              <a:buFont typeface="Arial" panose="020B0604020202020204" pitchFamily="34" charset="0"/>
              <a:buChar char="•"/>
            </a:pPr>
            <a:r>
              <a:rPr lang="en-GB" sz="1800" dirty="0">
                <a:solidFill>
                  <a:srgbClr val="1E4B9B"/>
                </a:solidFill>
              </a:rPr>
              <a:t>second cycle of collaborative work building on the analysis from the first cycle. Since tutors had identified concerns about pace and volume of material, an online workshop and discussion forum shared and interpreted specialised learning design analytics visualisations with tutors with the aim of identifying areas for further interventions. </a:t>
            </a:r>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577968" y="580177"/>
            <a:ext cx="7123598" cy="669074"/>
          </a:xfrm>
        </p:spPr>
        <p:txBody>
          <a:bodyPr/>
          <a:lstStyle/>
          <a:p>
            <a:r>
              <a:rPr lang="en-GB" dirty="0">
                <a:solidFill>
                  <a:srgbClr val="00B7B2"/>
                </a:solidFill>
              </a:rPr>
              <a:t>Brief history of the project</a:t>
            </a:r>
          </a:p>
        </p:txBody>
      </p:sp>
    </p:spTree>
    <p:extLst>
      <p:ext uri="{BB962C8B-B14F-4D97-AF65-F5344CB8AC3E}">
        <p14:creationId xmlns:p14="http://schemas.microsoft.com/office/powerpoint/2010/main" val="381123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F65A-79D9-42C5-91E9-4EFB24C8EA5E}"/>
              </a:ext>
            </a:extLst>
          </p:cNvPr>
          <p:cNvSpPr>
            <a:spLocks noGrp="1"/>
          </p:cNvSpPr>
          <p:nvPr>
            <p:ph type="body" sz="quarter" idx="21"/>
          </p:nvPr>
        </p:nvSpPr>
        <p:spPr>
          <a:xfrm>
            <a:off x="577850" y="541541"/>
            <a:ext cx="7246761" cy="881332"/>
          </a:xfrm>
        </p:spPr>
        <p:txBody>
          <a:bodyPr/>
          <a:lstStyle/>
          <a:p>
            <a:r>
              <a:rPr lang="en-GB" sz="3600" dirty="0">
                <a:solidFill>
                  <a:srgbClr val="00B7B2"/>
                </a:solidFill>
              </a:rPr>
              <a:t>Learning Network site</a:t>
            </a:r>
            <a:endParaRPr lang="en-GB" dirty="0">
              <a:solidFill>
                <a:srgbClr val="E5007D"/>
              </a:solidFill>
            </a:endParaRPr>
          </a:p>
        </p:txBody>
      </p:sp>
      <p:pic>
        <p:nvPicPr>
          <p:cNvPr id="3" name="Picture 2"/>
          <p:cNvPicPr>
            <a:picLocks noChangeAspect="1"/>
          </p:cNvPicPr>
          <p:nvPr/>
        </p:nvPicPr>
        <p:blipFill>
          <a:blip r:embed="rId2"/>
          <a:stretch>
            <a:fillRect/>
          </a:stretch>
        </p:blipFill>
        <p:spPr>
          <a:xfrm>
            <a:off x="577850" y="1206723"/>
            <a:ext cx="6991350" cy="4933950"/>
          </a:xfrm>
          <a:prstGeom prst="rect">
            <a:avLst/>
          </a:prstGeom>
        </p:spPr>
      </p:pic>
    </p:spTree>
    <p:extLst>
      <p:ext uri="{BB962C8B-B14F-4D97-AF65-F5344CB8AC3E}">
        <p14:creationId xmlns:p14="http://schemas.microsoft.com/office/powerpoint/2010/main" val="3838021138"/>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6349</TotalTime>
  <Words>1794</Words>
  <Application>Microsoft Office PowerPoint</Application>
  <PresentationFormat>On-screen Show (4:3)</PresentationFormat>
  <Paragraphs>164</Paragraphs>
  <Slides>18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Verdana</vt:lpstr>
      <vt:lpstr>OU Title</vt:lpstr>
      <vt:lpstr>OU Section</vt:lpstr>
      <vt:lpstr>OU Layouts</vt:lpstr>
      <vt:lpstr>The search for collaborative improvements: using learning networks and learning analytics to drive module improvements in STEM at the Open University   Lesley Boyd, PhD Researcher, Institute of Educational Technology Christine Leach, Module Associate Lecturer Rob Janes, Module Chair  Tom Olney, Senior Manger Teaching &amp; Learning, STEM faculty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Austin</dc:creator>
  <cp:lastModifiedBy>Diane.Ford</cp:lastModifiedBy>
  <cp:revision>250</cp:revision>
  <dcterms:created xsi:type="dcterms:W3CDTF">2017-12-14T14:52:50Z</dcterms:created>
  <dcterms:modified xsi:type="dcterms:W3CDTF">2022-02-03T14:50:35Z</dcterms:modified>
</cp:coreProperties>
</file>