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31" r:id="rId2"/>
  </p:sldIdLst>
  <p:sldSz cx="12192000" cy="6858000"/>
  <p:notesSz cx="7010400" cy="9296400"/>
  <p:custDataLst>
    <p:tags r:id="rId5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FD8A8B4-689F-40A0-B40E-9B5D98CDE766}" v="39" dt="2021-04-23T20:13:31.637"/>
    <p1510:client id="{D58FD3FB-43A3-48F1-B30D-21DC907AE75C}" v="3" dt="2021-04-23T20:14:46.391"/>
    <p1510:client id="{F8087E01-CC71-5945-8758-E43D4E3B583A}" v="70" dt="2021-04-22T08:52:47.26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330" autoAdjust="0"/>
    <p:restoredTop sz="86410" autoAdjust="0"/>
  </p:normalViewPr>
  <p:slideViewPr>
    <p:cSldViewPr snapToGrid="0">
      <p:cViewPr varScale="1">
        <p:scale>
          <a:sx n="62" d="100"/>
          <a:sy n="62" d="100"/>
        </p:scale>
        <p:origin x="1164" y="7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563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40" d="100"/>
        <a:sy n="140" d="100"/>
      </p:scale>
      <p:origin x="0" y="-4937"/>
    </p:cViewPr>
  </p:sorterViewPr>
  <p:notesViewPr>
    <p:cSldViewPr snapToGrid="0">
      <p:cViewPr varScale="1">
        <p:scale>
          <a:sx n="64" d="100"/>
          <a:sy n="64" d="100"/>
        </p:scale>
        <p:origin x="3149" y="43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tags" Target="tags/tag1.xml"/><Relationship Id="rId10" Type="http://schemas.microsoft.com/office/2015/10/relationships/revisionInfo" Target="revisionInfo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88CC96A8-6ED5-4539-87D6-AFCB6A9ADD7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1" y="1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0501CA9-6E9A-4637-835A-572E070E7FD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70339" y="1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431E61-F304-4060-A71B-12EF89F2AB62}" type="datetimeFigureOut">
              <a:rPr lang="en-GB" smtClean="0"/>
              <a:t>26/04/2021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7A7BD09-F700-4294-844B-B16BB42D451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1" y="8829676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3BD03D2-9D32-4973-B2F2-CBB43172B8F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70339" y="8829676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F62D12-9E5E-493C-BE47-C6A094F24C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71034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840" cy="4664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1"/>
            <a:ext cx="3037840" cy="4664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B1C1C4-A2CA-4E67-A1F5-602634E2BCF5}" type="datetimeFigureOut">
              <a:rPr lang="en-GB" smtClean="0"/>
              <a:t>26/04/2021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1" y="4473892"/>
            <a:ext cx="5608320" cy="366045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8"/>
            <a:ext cx="3037840" cy="4664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8"/>
            <a:ext cx="3037840" cy="4664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755DF9-41A9-4B2A-8603-E47104E21A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50996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755DF9-41A9-4B2A-8603-E47104E21A85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49225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A5024934-070C-DA4D-AC21-0DC55BDEFACF}"/>
              </a:ext>
            </a:extLst>
          </p:cNvPr>
          <p:cNvSpPr/>
          <p:nvPr userDrawn="1"/>
        </p:nvSpPr>
        <p:spPr>
          <a:xfrm>
            <a:off x="10087429" y="319314"/>
            <a:ext cx="1266371" cy="92891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28695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85448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97052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07479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62414B7-E694-DD45-8C62-70FE79ADDF1F}"/>
              </a:ext>
            </a:extLst>
          </p:cNvPr>
          <p:cNvSpPr/>
          <p:nvPr userDrawn="1"/>
        </p:nvSpPr>
        <p:spPr>
          <a:xfrm>
            <a:off x="10087429" y="319314"/>
            <a:ext cx="1266371" cy="92891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43584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368107"/>
            <a:ext cx="5181600" cy="480885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368107"/>
            <a:ext cx="5181600" cy="480885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9807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41584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75392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1443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79895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37648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235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351280"/>
            <a:ext cx="10515600" cy="48463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2" descr="Image result for open university logo">
            <a:extLst>
              <a:ext uri="{FF2B5EF4-FFF2-40B4-BE49-F238E27FC236}">
                <a16:creationId xmlns:a16="http://schemas.microsoft.com/office/drawing/2014/main" id="{73F5A3A6-890C-3C44-8E85-866FAD5E91E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19712" y="361703"/>
            <a:ext cx="1234088" cy="8415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310274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8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8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8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8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8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notesSlide" Target="../notesSlides/notesSlide1.xml"/><Relationship Id="rId7" Type="http://schemas.openxmlformats.org/officeDocument/2006/relationships/hyperlink" Target="http://sgba-resource.ca/en/process/module-6-issues/" TargetMode="Externa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10" Type="http://schemas.openxmlformats.org/officeDocument/2006/relationships/hyperlink" Target="https://creativecommons.org/licenses/by/3.0/" TargetMode="External"/><Relationship Id="rId4" Type="http://schemas.openxmlformats.org/officeDocument/2006/relationships/image" Target="../media/image2.png"/><Relationship Id="rId9" Type="http://schemas.openxmlformats.org/officeDocument/2006/relationships/hyperlink" Target="https://uta.pressbooks.pub/industrialengineeringintro/chapter/what-is-problem-solving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CBC9E42-CF55-F942-9572-3ACDE7694071}"/>
              </a:ext>
            </a:extLst>
          </p:cNvPr>
          <p:cNvSpPr txBox="1"/>
          <p:nvPr/>
        </p:nvSpPr>
        <p:spPr>
          <a:xfrm>
            <a:off x="5285678" y="664612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3" name="Rectangle 1">
            <a:extLst>
              <a:ext uri="{FF2B5EF4-FFF2-40B4-BE49-F238E27FC236}">
                <a16:creationId xmlns:a16="http://schemas.microsoft.com/office/drawing/2014/main" id="{BF465D11-9EEB-4425-A721-333EF169DD5E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 bwMode="auto">
          <a:xfrm>
            <a:off x="493059" y="0"/>
            <a:ext cx="8546115" cy="103566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algn="l" eaLnBrk="0" fontAlgn="base" hangingPunct="0">
              <a:lnSpc>
                <a:spcPct val="100000"/>
              </a:lnSpc>
              <a:spcAft>
                <a:spcPct val="0"/>
              </a:spcAft>
            </a:pPr>
            <a:r>
              <a:rPr lang="en-GB" sz="2400" dirty="0"/>
              <a:t>Improving student use of feedback on marked TMAs </a:t>
            </a:r>
            <a:br>
              <a:rPr lang="en-GB" altLang="en-US" sz="2400" b="1" dirty="0">
                <a:solidFill>
                  <a:srgbClr val="FF6600"/>
                </a:solidFill>
                <a:latin typeface="Arial"/>
                <a:cs typeface="Arial"/>
              </a:rPr>
            </a:br>
            <a:r>
              <a:rPr lang="en-GB" altLang="en-US" sz="2000" b="1" dirty="0">
                <a:solidFill>
                  <a:schemeClr val="accent1"/>
                </a:solidFill>
                <a:latin typeface="Arial"/>
                <a:cs typeface="Arial"/>
              </a:rPr>
              <a:t>Carol Calvert (staff tutor), Clare Morris (AL)</a:t>
            </a:r>
            <a:br>
              <a:rPr lang="en-GB" altLang="en-US" sz="2000" b="1" dirty="0">
                <a:solidFill>
                  <a:schemeClr val="tx1"/>
                </a:solidFill>
                <a:latin typeface="Arial"/>
                <a:cs typeface="Arial"/>
              </a:rPr>
            </a:br>
            <a:br>
              <a:rPr lang="en-GB" altLang="en-US" sz="2000" b="1" dirty="0">
                <a:solidFill>
                  <a:schemeClr val="tx1"/>
                </a:solidFill>
                <a:latin typeface="Arial"/>
                <a:cs typeface="Arial"/>
              </a:rPr>
            </a:br>
            <a:r>
              <a:rPr lang="en-GB" altLang="en-US" sz="2000" b="1" dirty="0">
                <a:solidFill>
                  <a:schemeClr val="accent1"/>
                </a:solidFill>
                <a:latin typeface="Arial"/>
                <a:cs typeface="Arial"/>
              </a:rPr>
              <a:t>Problem</a:t>
            </a:r>
            <a:r>
              <a:rPr lang="en-GB" altLang="en-US" sz="2000" b="1" dirty="0">
                <a:solidFill>
                  <a:schemeClr val="tx1"/>
                </a:solidFill>
                <a:latin typeface="Arial"/>
                <a:cs typeface="Arial"/>
              </a:rPr>
              <a:t>: Inefficient use of correspondence teaching time</a:t>
            </a:r>
            <a:br>
              <a:rPr lang="en-GB" altLang="en-US" sz="2000" b="1" dirty="0">
                <a:solidFill>
                  <a:schemeClr val="tx1"/>
                </a:solidFill>
                <a:latin typeface="Arial"/>
                <a:cs typeface="Arial"/>
              </a:rPr>
            </a:br>
            <a:br>
              <a:rPr lang="en-GB" altLang="en-US" sz="2000" b="1" dirty="0">
                <a:solidFill>
                  <a:schemeClr val="tx1"/>
                </a:solidFill>
                <a:latin typeface="Arial"/>
                <a:cs typeface="Arial"/>
              </a:rPr>
            </a:br>
            <a:r>
              <a:rPr lang="en-GB" altLang="en-US" sz="2000" b="1" dirty="0">
                <a:solidFill>
                  <a:schemeClr val="accent1"/>
                </a:solidFill>
                <a:latin typeface="Arial"/>
                <a:cs typeface="Arial"/>
              </a:rPr>
              <a:t>Symptom</a:t>
            </a:r>
            <a:r>
              <a:rPr lang="en-GB" altLang="en-US" sz="2000" b="1" dirty="0">
                <a:solidFill>
                  <a:schemeClr val="tx1"/>
                </a:solidFill>
                <a:latin typeface="Arial"/>
                <a:cs typeface="Arial"/>
              </a:rPr>
              <a:t>:  up to 10% of marked </a:t>
            </a:r>
            <a:r>
              <a:rPr lang="en-GB" altLang="en-US" sz="2000" b="1">
                <a:solidFill>
                  <a:schemeClr val="tx1"/>
                </a:solidFill>
                <a:latin typeface="Arial"/>
                <a:cs typeface="Arial"/>
              </a:rPr>
              <a:t>etmas</a:t>
            </a:r>
            <a:r>
              <a:rPr lang="en-GB" altLang="en-US" sz="2000" b="1" dirty="0">
                <a:solidFill>
                  <a:schemeClr val="tx1"/>
                </a:solidFill>
                <a:latin typeface="Arial"/>
                <a:cs typeface="Arial"/>
              </a:rPr>
              <a:t> are not collected</a:t>
            </a:r>
            <a:br>
              <a:rPr lang="en-GB" altLang="en-US" sz="2000" b="1" dirty="0">
                <a:solidFill>
                  <a:schemeClr val="tx1"/>
                </a:solidFill>
                <a:latin typeface="Arial"/>
                <a:cs typeface="Arial"/>
              </a:rPr>
            </a:br>
            <a:r>
              <a:rPr lang="en-GB" altLang="en-US" sz="1400" b="1" dirty="0">
                <a:solidFill>
                  <a:schemeClr val="tx1"/>
                </a:solidFill>
                <a:latin typeface="Arial"/>
                <a:cs typeface="Arial"/>
              </a:rPr>
              <a:t>(prior work undertaken outside </a:t>
            </a:r>
            <a:r>
              <a:rPr lang="en-GB" altLang="en-US" sz="1400" b="1" dirty="0" err="1">
                <a:solidFill>
                  <a:schemeClr val="tx1"/>
                </a:solidFill>
                <a:latin typeface="Arial"/>
                <a:cs typeface="Arial"/>
              </a:rPr>
              <a:t>eSTEeM</a:t>
            </a:r>
            <a:r>
              <a:rPr lang="en-GB" altLang="en-US" sz="1400" b="1" dirty="0">
                <a:solidFill>
                  <a:schemeClr val="tx1"/>
                </a:solidFill>
                <a:latin typeface="Arial"/>
                <a:cs typeface="Arial"/>
              </a:rPr>
              <a:t> on scholarship exchange </a:t>
            </a:r>
            <a:br>
              <a:rPr lang="en-GB" altLang="en-US" sz="1400" b="1" dirty="0">
                <a:solidFill>
                  <a:schemeClr val="tx1"/>
                </a:solidFill>
                <a:latin typeface="Arial"/>
                <a:cs typeface="Arial"/>
              </a:rPr>
            </a:br>
            <a:r>
              <a:rPr lang="en-GB" altLang="en-US" sz="1400" b="1" dirty="0">
                <a:solidFill>
                  <a:schemeClr val="tx1"/>
                </a:solidFill>
                <a:latin typeface="Arial"/>
                <a:cs typeface="Arial"/>
              </a:rPr>
              <a:t>https://openuniv.sharepoint.com/sites/units/lds/scholarship-exchange/documents/Student%20%20use%20of%20TMA%20feedback.pdf#search=calvert)</a:t>
            </a:r>
            <a:br>
              <a:rPr lang="en-GB" altLang="en-US" sz="2000" b="1" dirty="0">
                <a:solidFill>
                  <a:schemeClr val="tx1"/>
                </a:solidFill>
                <a:latin typeface="Arial"/>
                <a:cs typeface="Arial"/>
              </a:rPr>
            </a:br>
            <a:br>
              <a:rPr lang="en-GB" altLang="en-US" sz="2000" b="1" dirty="0">
                <a:solidFill>
                  <a:schemeClr val="tx1"/>
                </a:solidFill>
                <a:latin typeface="Arial"/>
                <a:cs typeface="Arial"/>
              </a:rPr>
            </a:br>
            <a:r>
              <a:rPr lang="en-GB" altLang="en-US" sz="2000" b="1" dirty="0">
                <a:solidFill>
                  <a:schemeClr val="accent1"/>
                </a:solidFill>
                <a:latin typeface="Arial"/>
                <a:cs typeface="Arial"/>
              </a:rPr>
              <a:t>Solution (</a:t>
            </a:r>
            <a:r>
              <a:rPr lang="en-GB" altLang="en-US" sz="2000" b="1" dirty="0" err="1">
                <a:solidFill>
                  <a:schemeClr val="accent1"/>
                </a:solidFill>
                <a:latin typeface="Arial"/>
                <a:cs typeface="Arial"/>
              </a:rPr>
              <a:t>eSTEeM</a:t>
            </a:r>
            <a:r>
              <a:rPr lang="en-GB" altLang="en-US" sz="2000" b="1" dirty="0">
                <a:solidFill>
                  <a:schemeClr val="accent1"/>
                </a:solidFill>
                <a:latin typeface="Arial"/>
                <a:cs typeface="Arial"/>
              </a:rPr>
              <a:t> project)</a:t>
            </a:r>
            <a:r>
              <a:rPr lang="en-GB" altLang="en-US" sz="2000" b="1" dirty="0">
                <a:solidFill>
                  <a:schemeClr val="tx1"/>
                </a:solidFill>
                <a:latin typeface="Arial"/>
                <a:cs typeface="Arial"/>
              </a:rPr>
              <a:t>:</a:t>
            </a:r>
            <a:br>
              <a:rPr lang="en-GB" altLang="en-US" sz="2000" b="1" dirty="0">
                <a:solidFill>
                  <a:schemeClr val="tx1"/>
                </a:solidFill>
                <a:latin typeface="Arial"/>
                <a:cs typeface="Arial"/>
              </a:rPr>
            </a:br>
            <a:r>
              <a:rPr lang="en-GB" altLang="en-US" sz="2000" b="1" dirty="0">
                <a:solidFill>
                  <a:schemeClr val="tx1"/>
                </a:solidFill>
                <a:latin typeface="Arial"/>
                <a:cs typeface="Arial"/>
              </a:rPr>
              <a:t>-  increase awareness of tutors of which students are and are not picking up and why</a:t>
            </a:r>
            <a:br>
              <a:rPr lang="en-GB" altLang="en-US" sz="2000" b="1" dirty="0">
                <a:solidFill>
                  <a:schemeClr val="tx1"/>
                </a:solidFill>
                <a:latin typeface="Arial"/>
                <a:cs typeface="Arial"/>
              </a:rPr>
            </a:br>
            <a:br>
              <a:rPr lang="en-GB" altLang="en-US" sz="2000" b="1" dirty="0">
                <a:solidFill>
                  <a:schemeClr val="tx1"/>
                </a:solidFill>
                <a:latin typeface="Arial"/>
                <a:cs typeface="Arial"/>
              </a:rPr>
            </a:br>
            <a:r>
              <a:rPr lang="en-GB" altLang="en-US" sz="2000" b="1" dirty="0">
                <a:solidFill>
                  <a:schemeClr val="tx1"/>
                </a:solidFill>
                <a:latin typeface="Arial"/>
                <a:cs typeface="Arial"/>
              </a:rPr>
              <a:t> - build and disseminate materials for students  to help them understand, use and value  written feedback on TMAs</a:t>
            </a:r>
            <a:br>
              <a:rPr lang="en-GB" altLang="en-US" sz="2000" b="1" dirty="0">
                <a:solidFill>
                  <a:schemeClr val="tx1"/>
                </a:solidFill>
                <a:latin typeface="Arial"/>
                <a:cs typeface="Arial"/>
              </a:rPr>
            </a:br>
            <a:br>
              <a:rPr lang="en-GB" altLang="en-US" sz="2000" b="1" dirty="0">
                <a:solidFill>
                  <a:schemeClr val="tx1"/>
                </a:solidFill>
                <a:latin typeface="Arial"/>
                <a:cs typeface="Arial"/>
              </a:rPr>
            </a:br>
            <a:r>
              <a:rPr lang="en-GB" altLang="en-US" sz="2000" b="1" dirty="0">
                <a:solidFill>
                  <a:schemeClr val="tx1"/>
                </a:solidFill>
                <a:latin typeface="Arial"/>
                <a:cs typeface="Arial"/>
              </a:rPr>
              <a:t>-  build  and disseminate materials for tutors to help them develop ways to get students to want to engage with feedback</a:t>
            </a:r>
            <a:br>
              <a:rPr lang="en-GB" altLang="en-US" sz="2000" b="1" dirty="0">
                <a:solidFill>
                  <a:schemeClr val="tx1"/>
                </a:solidFill>
                <a:latin typeface="Arial"/>
                <a:cs typeface="Arial"/>
              </a:rPr>
            </a:br>
            <a:br>
              <a:rPr lang="en-GB" altLang="en-US" sz="2000" b="1" dirty="0">
                <a:solidFill>
                  <a:schemeClr val="tx1"/>
                </a:solidFill>
                <a:latin typeface="Arial"/>
                <a:cs typeface="Arial"/>
              </a:rPr>
            </a:br>
            <a:br>
              <a:rPr lang="en-GB" altLang="en-US" sz="2000" b="1" dirty="0">
                <a:solidFill>
                  <a:schemeClr val="tx1"/>
                </a:solidFill>
                <a:latin typeface="Arial"/>
                <a:cs typeface="Arial"/>
              </a:rPr>
            </a:br>
            <a:br>
              <a:rPr lang="en-GB" altLang="en-US" sz="2000" b="1" dirty="0">
                <a:solidFill>
                  <a:schemeClr val="tx1"/>
                </a:solidFill>
                <a:latin typeface="Arial"/>
                <a:cs typeface="Arial"/>
              </a:rPr>
            </a:br>
            <a:br>
              <a:rPr lang="en-GB" altLang="en-US" sz="2000" b="1" dirty="0">
                <a:solidFill>
                  <a:schemeClr val="tx1"/>
                </a:solidFill>
                <a:latin typeface="Arial"/>
                <a:cs typeface="Arial"/>
              </a:rPr>
            </a:br>
            <a:br>
              <a:rPr lang="en-GB" altLang="en-US" sz="1800" b="1" dirty="0">
                <a:latin typeface="Arial"/>
                <a:cs typeface="Arial"/>
              </a:rPr>
            </a:br>
            <a:br>
              <a:rPr lang="en-GB" altLang="en-US" sz="1400" b="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br>
              <a:rPr lang="en-GB" altLang="en-US" sz="1400" b="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br>
              <a:rPr lang="en-GB" altLang="en-US" sz="1400" b="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br>
              <a:rPr lang="en-GB" altLang="en-US" sz="1400" b="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br>
              <a:rPr lang="en-GB" altLang="en-US" sz="1400" b="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br>
              <a:rPr lang="en-GB" altLang="en-US" sz="1400" b="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br>
              <a:rPr lang="en-GB" altLang="en-US" sz="1400" b="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br>
              <a:rPr lang="en-GB" altLang="en-US" sz="1400" b="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br>
              <a:rPr lang="en-GB" altLang="en-US" sz="1400" b="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br>
              <a:rPr lang="en-GB" altLang="en-US" sz="1400" b="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br>
              <a:rPr lang="en-GB" altLang="en-US" sz="1400" b="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br>
              <a:rPr lang="en-GB" altLang="en-US" sz="1400" b="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endParaRPr kumimoji="0" lang="en-GB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F0355B4-B561-421A-8E06-D2A49AF4379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297502" y="312158"/>
            <a:ext cx="1605196" cy="110047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B246E7F0-9E49-4431-8EB9-672D860D99B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21149" y="5772227"/>
            <a:ext cx="2856161" cy="873900"/>
          </a:xfrm>
          <a:prstGeom prst="rect">
            <a:avLst/>
          </a:prstGeom>
        </p:spPr>
      </p:pic>
      <p:pic>
        <p:nvPicPr>
          <p:cNvPr id="6" name="Picture 5" descr="A picture containing text&#10;&#10;Description automatically generated">
            <a:extLst>
              <a:ext uri="{FF2B5EF4-FFF2-40B4-BE49-F238E27FC236}">
                <a16:creationId xmlns:a16="http://schemas.microsoft.com/office/drawing/2014/main" id="{7A7A99E0-21E3-418A-B452-644813A83D1B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7"/>
              </a:ext>
            </a:extLst>
          </a:blip>
          <a:stretch>
            <a:fillRect/>
          </a:stretch>
        </p:blipFill>
        <p:spPr>
          <a:xfrm>
            <a:off x="7963678" y="-391729"/>
            <a:ext cx="238538" cy="255713"/>
          </a:xfrm>
          <a:prstGeom prst="rect">
            <a:avLst/>
          </a:prstGeom>
        </p:spPr>
      </p:pic>
      <p:pic>
        <p:nvPicPr>
          <p:cNvPr id="10" name="Picture 9" descr="A picture containing icon&#10;&#10;Description automatically generated">
            <a:extLst>
              <a:ext uri="{FF2B5EF4-FFF2-40B4-BE49-F238E27FC236}">
                <a16:creationId xmlns:a16="http://schemas.microsoft.com/office/drawing/2014/main" id="{B08AF8FB-BB74-4913-B136-5C44282272DD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9"/>
              </a:ext>
            </a:extLst>
          </a:blip>
          <a:stretch>
            <a:fillRect/>
          </a:stretch>
        </p:blipFill>
        <p:spPr>
          <a:xfrm>
            <a:off x="8429574" y="1449742"/>
            <a:ext cx="2839381" cy="1583287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B29BD293-BD93-4AAB-B949-973BD6E798FA}"/>
              </a:ext>
            </a:extLst>
          </p:cNvPr>
          <p:cNvSpPr txBox="1"/>
          <p:nvPr/>
        </p:nvSpPr>
        <p:spPr>
          <a:xfrm>
            <a:off x="8528186" y="3033029"/>
            <a:ext cx="283938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>
                <a:hlinkClick r:id="rId9" tooltip="https://uta.pressbooks.pub/industrialengineeringintro/chapter/what-is-problem-solving/"/>
              </a:rPr>
              <a:t>This Photo</a:t>
            </a:r>
            <a:r>
              <a:rPr lang="en-GB" sz="900" dirty="0"/>
              <a:t> by Unknown Author is licensed under </a:t>
            </a:r>
            <a:r>
              <a:rPr lang="en-GB" sz="900" dirty="0">
                <a:hlinkClick r:id="rId10" tooltip="https://creativecommons.org/licenses/by/3.0/"/>
              </a:rPr>
              <a:t>CC BY</a:t>
            </a:r>
            <a:endParaRPr lang="en-GB" sz="9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3857224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MICROSOFT_TRANSLATOR_CLM_PRESENTATIONINFO" val="{&quot;DocumentId&quot;:&quot;29ad3a3ebe5e404357d4ecaf534720f0&quot;,&quot;LanguageCode&quot;:&quot;en-US&quot;,&quot;SlideGuids&quot;:[&quot;c9357629-6185-4467-a39f-3b7c432b5c10&quot;,&quot;a4878e81-4d15-4d43-9531-39680c84ecfd&quot;,&quot;f5b398ea-cf7c-4b3e-8177-824a4a8ab1cf&quot;,&quot;c49b6e99-fa39-4211-a779-fc7790e6eed6&quot;,&quot;dd196faf-b12c-483b-aa38-b2c4502e2f6b&quot;,&quot;18aba1ed-efdf-4f22-8d7a-ad6c440525cb&quot;,&quot;7158b587-1b31-406f-8257-87dc7fa3f787&quot;,&quot;05797c85-1add-41f0-b160-1fadf135e4cf&quot;,&quot;adaa4fae-b221-436f-8dba-057a16a6d2e7&quot;,&quot;e72066f0-097a-49a3-a904-6929ad9723e8&quot;,&quot;34c97da7-b5dc-453c-a409-7a366c37ccaf&quot;,&quot;6cc20db3-ea89-47d1-a321-ca87e78ad727&quot;,&quot;6538ee61-a74c-46f4-87b8-1761415f06fa&quot;],&quot;TimeStamp&quot;:&quot;2018-10-04T22:54:38.6356615+01:00&quot;}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MICROSOFT_TRANSLATOR_CLM_SLIDEINFO" val="{&quot;Guid&quot;:&quot;c9357629-6185-4467-a39f-3b7c432b5c10&quot;,&quot;TimeStamp&quot;:&quot;2018-10-04T22:54:38.5658229+01:00&quot;}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3934</TotalTime>
  <Words>187</Words>
  <Application>Microsoft Office PowerPoint</Application>
  <PresentationFormat>Widescreen</PresentationFormat>
  <Paragraphs>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Improving student use of feedback on marked TMAs  Carol Calvert (staff tutor), Clare Morris (AL)  Problem: Inefficient use of correspondence teaching time  Symptom:  up to 10% of marked etmas are not collected (prior work undertaken outside eSTEeM on scholarship exchange  https://openuniv.sharepoint.com/sites/units/lds/scholarship-exchange/documents/Student%20%20use%20of%20TMA%20feedback.pdf#search=calvert)  Solution (eSTEeM project): -  increase awareness of tutors of which students are and are not picking up and why   - build and disseminate materials for students  to help them understand, use and value  written feedback on TMAs  -  build  and disseminate materials for tutors to help them develop ways to get students to want to engage with feedback                  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Embedding and sustaining inclusive STEM practices</dc:title>
  <dc:creator>Trevor Collins</dc:creator>
  <cp:lastModifiedBy>Diane.Ford</cp:lastModifiedBy>
  <cp:revision>495</cp:revision>
  <cp:lastPrinted>2018-10-16T09:27:54Z</cp:lastPrinted>
  <dcterms:created xsi:type="dcterms:W3CDTF">2017-05-06T04:58:44Z</dcterms:created>
  <dcterms:modified xsi:type="dcterms:W3CDTF">2021-04-26T08:35:13Z</dcterms:modified>
</cp:coreProperties>
</file>