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Lst>
  <p:notesMasterIdLst>
    <p:notesMasterId r:id="rId24"/>
  </p:notesMasterIdLst>
  <p:handoutMasterIdLst>
    <p:handoutMasterId r:id="rId25"/>
  </p:handoutMasterIdLst>
  <p:sldIdLst>
    <p:sldId id="316" r:id="rId9"/>
    <p:sldId id="334" r:id="rId10"/>
    <p:sldId id="323" r:id="rId11"/>
    <p:sldId id="335" r:id="rId12"/>
    <p:sldId id="336" r:id="rId13"/>
    <p:sldId id="337" r:id="rId14"/>
    <p:sldId id="338" r:id="rId15"/>
    <p:sldId id="329" r:id="rId16"/>
    <p:sldId id="327" r:id="rId17"/>
    <p:sldId id="326" r:id="rId18"/>
    <p:sldId id="324" r:id="rId19"/>
    <p:sldId id="333" r:id="rId20"/>
    <p:sldId id="332" r:id="rId21"/>
    <p:sldId id="328" r:id="rId22"/>
    <p:sldId id="30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2C21D-9C31-DAEC-E611-E76D7525B8BA}" name="Hannah.King" initials="H" userId="S::hlk63@open.ac.uk::a66496f2-2df4-4361-8801-89f9e25bfccb" providerId="AD"/>
  <p188:author id="{BCA45B1E-77CB-B2A4-EDEF-A7B86FB8F2BA}" name="Elaine.McPherson [she/her]" initials="E[" userId="S::em623@open.ac.uk::a444e823-535d-4c7b-89d4-d370a6f3bbed" providerId="AD"/>
  <p188:author id="{339A2559-5351-9AB9-A575-925B05E80428}" name="Anne.Campbell" initials="" userId="S::amc348@open.ac.uk::af331935-19c7-4247-906a-af9114e16407" providerId="AD"/>
  <p188:author id="{EA05EF6D-7C04-230C-F1AF-CB459B615FCF}" name="Rachel.Slater" initials="R" userId="S::ras56@open.ac.uk::8f28aa87-c0d6-46ff-9cda-d804d1fd1b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45"/>
    <a:srgbClr val="FFD7FD"/>
    <a:srgbClr val="FF8A76"/>
    <a:srgbClr val="FFB4FF"/>
    <a:srgbClr val="D6FFF2"/>
    <a:srgbClr val="CAD2FF"/>
    <a:srgbClr val="FEE3E9"/>
    <a:srgbClr val="4F9AE9"/>
    <a:srgbClr val="8AFFD7"/>
    <a:srgbClr val="BA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187FE5-1569-44E5-A841-5EDDB9405E02}" v="755" dt="2023-10-17T16:07:27.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18/10/2023</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a:t>
            </a:fld>
            <a:endParaRPr lang="en-US"/>
          </a:p>
        </p:txBody>
      </p:sp>
    </p:spTree>
    <p:extLst>
      <p:ext uri="{BB962C8B-B14F-4D97-AF65-F5344CB8AC3E}">
        <p14:creationId xmlns:p14="http://schemas.microsoft.com/office/powerpoint/2010/main" val="20055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a tutor is working with a student with complex needs  it can be really important to reach out for support. This slide shows some of the people that the tutor might work with.</a:t>
            </a: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pPr/>
              <a:t>10</a:t>
            </a:fld>
            <a:endParaRPr lang="en-US"/>
          </a:p>
        </p:txBody>
      </p:sp>
    </p:spTree>
    <p:extLst>
      <p:ext uri="{BB962C8B-B14F-4D97-AF65-F5344CB8AC3E}">
        <p14:creationId xmlns:p14="http://schemas.microsoft.com/office/powerpoint/2010/main" val="72768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Two themes emerging from the interviews on supporting complex needs:</a:t>
            </a:r>
            <a:br>
              <a:rPr lang="en-GB"/>
            </a:br>
            <a:r>
              <a:rPr lang="en-GB"/>
              <a:t> - the importance of a more collaborative approach, with the student, possibly an advocate, the AL, ST and education advisor, and possibly other support members of the University</a:t>
            </a:r>
          </a:p>
          <a:p>
            <a:r>
              <a:rPr lang="en-GB"/>
              <a:t> - this isn’t always easy to achieve in practice. </a:t>
            </a:r>
          </a:p>
          <a:p>
            <a:endParaRPr lang="en-GB"/>
          </a:p>
          <a:p>
            <a:r>
              <a:rPr lang="en-GB"/>
              <a:t>There can be questions for ALs in terms of knowing boundaries, maybe not having a full picture, how much work they are supposed to put in, where to go for more specialised help</a:t>
            </a:r>
          </a:p>
          <a:p>
            <a:endParaRPr lang="en-GB"/>
          </a:p>
          <a:p>
            <a:r>
              <a:rPr lang="en-GB"/>
              <a:t>ALs can also find support from SSTs really helpful:</a:t>
            </a:r>
          </a:p>
          <a:p>
            <a:r>
              <a:rPr lang="en-GB"/>
              <a:t>“</a:t>
            </a:r>
            <a:r>
              <a:rPr lang="en-US" sz="1800">
                <a:effectLst/>
                <a:latin typeface="Cambria" panose="02040503050406030204" pitchFamily="18" charset="0"/>
              </a:rPr>
              <a:t>the SST do a fantastic job in my experience … I find quite often that students who might have been reluctant to continue or who are having significant difficulties might have additional verbal support from the student support team person and perhaps from me has enabled them to continue and complete the course successfully.” (interview 2)</a:t>
            </a:r>
          </a:p>
          <a:p>
            <a:endParaRPr lang="en-US" sz="1800">
              <a:effectLst/>
              <a:latin typeface="Cambria" panose="02040503050406030204" pitchFamily="18" charset="0"/>
            </a:endParaRPr>
          </a:p>
          <a:p>
            <a:r>
              <a:rPr lang="en-US" sz="1800">
                <a:effectLst/>
                <a:latin typeface="Cambria" panose="02040503050406030204" pitchFamily="18" charset="0"/>
              </a:rPr>
              <a:t>Though sometimes the SST can make decisions without involving the AL (in one case the student was transferred from the AL without discussion when the student got in touch with the SST and the AL felt that this was saying they were a poor AL – went to the ST who did sort it out, the student was not moved but got extra support and did well in the end)</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Challenges: </a:t>
            </a:r>
            <a:r>
              <a:rPr lang="en-GB"/>
              <a:t>ALs often feel as if they are working alone and just have to cope. Linking up support and sharing information is possibly an area we could do better, but when it does work well it can have very positive results.</a:t>
            </a: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pPr/>
              <a:t>11</a:t>
            </a:fld>
            <a:endParaRPr lang="en-US"/>
          </a:p>
        </p:txBody>
      </p:sp>
    </p:spTree>
    <p:extLst>
      <p:ext uri="{BB962C8B-B14F-4D97-AF65-F5344CB8AC3E}">
        <p14:creationId xmlns:p14="http://schemas.microsoft.com/office/powerpoint/2010/main" val="339505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extract links back to our previous point about how time-consuming this work can be for ALs &amp; emotional toll it can take on everyone who is helping</a:t>
            </a:r>
          </a:p>
          <a:p>
            <a:endParaRPr lang="en-GB"/>
          </a:p>
          <a:p>
            <a:r>
              <a:rPr lang="en-GB"/>
              <a:t>1 min 14 secs</a:t>
            </a: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pPr/>
              <a:t>12</a:t>
            </a:fld>
            <a:endParaRPr lang="en-US"/>
          </a:p>
        </p:txBody>
      </p:sp>
    </p:spTree>
    <p:extLst>
      <p:ext uri="{BB962C8B-B14F-4D97-AF65-F5344CB8AC3E}">
        <p14:creationId xmlns:p14="http://schemas.microsoft.com/office/powerpoint/2010/main" val="1715122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Being an encourager and helping students to build resilience</a:t>
            </a:r>
          </a:p>
          <a:p>
            <a:endParaRPr lang="en-GB"/>
          </a:p>
          <a:p>
            <a:r>
              <a:rPr lang="en-GB"/>
              <a:t>Building trust and confidence, regular contact with students</a:t>
            </a:r>
          </a:p>
          <a:p>
            <a:endParaRPr lang="en-GB"/>
          </a:p>
          <a:p>
            <a:r>
              <a:rPr lang="en-GB"/>
              <a:t>Trust and confidence between the tutor and those available to support them – their staff tutor and education advisors</a:t>
            </a:r>
          </a:p>
          <a:p>
            <a:endParaRPr lang="en-GB"/>
          </a:p>
          <a:p>
            <a:r>
              <a:rPr lang="en-GB"/>
              <a:t>We’ve talked about the difficulties ALs can have in knowing the boundaries, how much work to put in, not always feeling confident in the best way to support students with complex needs – don’t need to struggle on alone, working with Staff Tutor and/or educational advisors can be the best way to support some students, and can be rewarding and helpful experience</a:t>
            </a:r>
          </a:p>
          <a:p>
            <a:endParaRPr lang="en-GB"/>
          </a:p>
          <a:p>
            <a:r>
              <a:rPr lang="en-GB"/>
              <a:t>And linked to that, know that as a AL you’re not alone, reach out for support. There is help available, and we don’t always get it right in communicating that and for ALs knowing where to go for help. </a:t>
            </a:r>
          </a:p>
        </p:txBody>
      </p:sp>
      <p:sp>
        <p:nvSpPr>
          <p:cNvPr id="4" name="Slide Number Placeholder 3"/>
          <p:cNvSpPr>
            <a:spLocks noGrp="1"/>
          </p:cNvSpPr>
          <p:nvPr>
            <p:ph type="sldNum" sz="quarter" idx="5"/>
          </p:nvPr>
        </p:nvSpPr>
        <p:spPr/>
        <p:txBody>
          <a:bodyPr/>
          <a:lstStyle/>
          <a:p>
            <a:fld id="{8CCD80B4-3417-B74B-BDCD-C7836226A258}" type="slidenum">
              <a:rPr lang="en-US" smtClean="0"/>
              <a:pPr/>
              <a:t>13</a:t>
            </a:fld>
            <a:endParaRPr lang="en-US"/>
          </a:p>
        </p:txBody>
      </p:sp>
    </p:spTree>
    <p:extLst>
      <p:ext uri="{BB962C8B-B14F-4D97-AF65-F5344CB8AC3E}">
        <p14:creationId xmlns:p14="http://schemas.microsoft.com/office/powerpoint/2010/main" val="906080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min 7 secs</a:t>
            </a:r>
          </a:p>
        </p:txBody>
      </p:sp>
      <p:sp>
        <p:nvSpPr>
          <p:cNvPr id="4" name="Slide Number Placeholder 3"/>
          <p:cNvSpPr>
            <a:spLocks noGrp="1"/>
          </p:cNvSpPr>
          <p:nvPr>
            <p:ph type="sldNum" sz="quarter" idx="5"/>
          </p:nvPr>
        </p:nvSpPr>
        <p:spPr/>
        <p:txBody>
          <a:bodyPr/>
          <a:lstStyle/>
          <a:p>
            <a:fld id="{8CCD80B4-3417-B74B-BDCD-C7836226A258}" type="slidenum">
              <a:rPr lang="en-US" smtClean="0"/>
              <a:pPr/>
              <a:t>14</a:t>
            </a:fld>
            <a:endParaRPr lang="en-US"/>
          </a:p>
        </p:txBody>
      </p:sp>
    </p:spTree>
    <p:extLst>
      <p:ext uri="{BB962C8B-B14F-4D97-AF65-F5344CB8AC3E}">
        <p14:creationId xmlns:p14="http://schemas.microsoft.com/office/powerpoint/2010/main" val="3165078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15</a:t>
            </a:fld>
            <a:endParaRPr lang="en-US"/>
          </a:p>
        </p:txBody>
      </p:sp>
    </p:spTree>
    <p:extLst>
      <p:ext uri="{BB962C8B-B14F-4D97-AF65-F5344CB8AC3E}">
        <p14:creationId xmlns:p14="http://schemas.microsoft.com/office/powerpoint/2010/main" val="3445707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By tuition we mean all the practices within an ALs control to support their students. Includes support within face to face and online tutorials, but also goes beyond that to cover one-to-one support and communication, tutor group forums, TMA feedback/feedforward, support ahead of tutorials etc</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Individualised support to improve accessibility and inclusion could be necessary or desirable for a variety of reasons, including to address the needs of students with a disability, long-term health condition, specific learning difficulty (such as dyslexia) or mental health difficulty. Or temporary illness or a myriad of life events that cause disruption.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Why the focus on ALs? In the literature on accessibility in distance education, there is a focus on technical and design tools, on collaborative work between educators and technologists/developers, on the value of blended technological and pedagogical approaches. However, no matter how well-designed inclusive curriculum is, it can never respond perfectly to the needs of every possible student, there will often be a need for ALs to tailor their provision, and this has received much less attention in the literature. </a:t>
            </a:r>
            <a:endParaRPr lang="en-GB"/>
          </a:p>
          <a:p>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pPr/>
              <a:t>2</a:t>
            </a:fld>
            <a:endParaRPr lang="en-US"/>
          </a:p>
        </p:txBody>
      </p:sp>
    </p:spTree>
    <p:extLst>
      <p:ext uri="{BB962C8B-B14F-4D97-AF65-F5344CB8AC3E}">
        <p14:creationId xmlns:p14="http://schemas.microsoft.com/office/powerpoint/2010/main" val="684990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we started the project pre-pandemic, but it slowed/paused during the pandemic.)</a:t>
            </a:r>
          </a:p>
          <a:p>
            <a:endParaRPr lang="en-GB"/>
          </a:p>
          <a:p>
            <a:r>
              <a:rPr lang="en-GB"/>
              <a:t>MAPP survey goes to sample of OU staff including Academics/CMs, ALs, learning technologists, library and student support. </a:t>
            </a:r>
          </a:p>
          <a:p>
            <a:endParaRPr lang="en-GB"/>
          </a:p>
          <a:p>
            <a:r>
              <a:rPr lang="en-GB"/>
              <a:t>In 2019 received just under 300 AL responses, 99 of these from STEM ALs, to a statement we had included:  ‘</a:t>
            </a:r>
            <a:r>
              <a:rPr lang="en-GB" sz="1200"/>
              <a:t>‘I have adapted my tuition practice to respond to a disabled student's need’.</a:t>
            </a:r>
          </a:p>
          <a:p>
            <a:endParaRPr lang="en-GB" sz="1200"/>
          </a:p>
          <a:p>
            <a:r>
              <a:rPr lang="en-GB" sz="1200"/>
              <a:t>84% agreed with this statement and 71 gave examples of how they had adapted their tuition practice.  Overall, 85% AL responses from across the university agreed with the statement and there were 212 examples in total from across the university.</a:t>
            </a:r>
          </a:p>
          <a:p>
            <a:endParaRPr lang="en-GB" sz="1200"/>
          </a:p>
          <a:p>
            <a:r>
              <a:rPr lang="en-GB" sz="1200"/>
              <a:t>Interviewed ALs were not fully representative of STEM – no Engineering, Environment or Design represented.</a:t>
            </a:r>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pPr/>
              <a:t>3</a:t>
            </a:fld>
            <a:endParaRPr lang="en-US"/>
          </a:p>
        </p:txBody>
      </p:sp>
    </p:spTree>
    <p:extLst>
      <p:ext uri="{BB962C8B-B14F-4D97-AF65-F5344CB8AC3E}">
        <p14:creationId xmlns:p14="http://schemas.microsoft.com/office/powerpoint/2010/main" val="134164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taken from both the MAPP STEM results and the </a:t>
            </a:r>
            <a:r>
              <a:rPr lang="en-GB" err="1"/>
              <a:t>AccIT</a:t>
            </a:r>
            <a:r>
              <a:rPr lang="en-GB"/>
              <a:t> interviews</a:t>
            </a:r>
          </a:p>
          <a:p>
            <a:r>
              <a:rPr lang="en-GB"/>
              <a:t>We’ve called them ‘most common’ as they were the most frequently mentioned in the responses</a:t>
            </a:r>
          </a:p>
          <a:p>
            <a:endParaRPr lang="en-GB"/>
          </a:p>
          <a:p>
            <a:r>
              <a:rPr lang="en-GB" b="1"/>
              <a:t>Adapting the format of documents </a:t>
            </a:r>
            <a:r>
              <a:rPr lang="en-GB"/>
              <a:t>– type face used, large font, coloured backgrounds, coloured fonts etc – often for visually impaired or dyslexic students. Assignment feedback can be helpful in a separate document for </a:t>
            </a:r>
            <a:r>
              <a:rPr lang="en-GB" err="1"/>
              <a:t>screenreader</a:t>
            </a:r>
            <a:r>
              <a:rPr lang="en-GB"/>
              <a:t> users.</a:t>
            </a: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pPr/>
              <a:t>4</a:t>
            </a:fld>
            <a:endParaRPr lang="en-US"/>
          </a:p>
        </p:txBody>
      </p:sp>
    </p:spTree>
    <p:extLst>
      <p:ext uri="{BB962C8B-B14F-4D97-AF65-F5344CB8AC3E}">
        <p14:creationId xmlns:p14="http://schemas.microsoft.com/office/powerpoint/2010/main" val="29702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cs typeface="Calibri" panose="020F0502020204030204"/>
              </a:rPr>
              <a:t>Materials in advance </a:t>
            </a:r>
            <a:r>
              <a:rPr lang="en-GB" sz="1200">
                <a:cs typeface="Calibri" panose="020F0502020204030204"/>
              </a:rPr>
              <a:t>can be very helpful, especially for students that may need longer to read text (specific learning difficulties like dyslexia or dyspraxia for example) </a:t>
            </a:r>
            <a:r>
              <a:rPr lang="en-GB"/>
              <a:t>– can also be very helpful for students with mental health, helps with anxiety as know what to expect, also helpful if hard of hearing or sight loss</a:t>
            </a:r>
            <a:endParaRPr lang="en-GB">
              <a:cs typeface="Calibri" panose="020F0502020204030204"/>
            </a:endParaRPr>
          </a:p>
          <a:p>
            <a:endParaRPr lang="en-GB" sz="1200" b="1"/>
          </a:p>
          <a:p>
            <a:r>
              <a:rPr lang="en-GB" sz="1200" b="1"/>
              <a:t>Measures to support anxiety </a:t>
            </a:r>
            <a:r>
              <a:rPr lang="en-GB" sz="1200"/>
              <a:t>– this came up time and time again. Students can have a previous bad experience </a:t>
            </a:r>
            <a:r>
              <a:rPr lang="en-GB" sz="1200" err="1"/>
              <a:t>cf</a:t>
            </a:r>
            <a:r>
              <a:rPr lang="en-GB" sz="1200"/>
              <a:t> quote from an AL: “</a:t>
            </a:r>
            <a:r>
              <a:rPr lang="en-GB" sz="1800">
                <a:effectLst/>
                <a:latin typeface="Segoe UI" panose="020B0502040204020203" pitchFamily="34" charset="0"/>
                <a:ea typeface="Calibri" panose="020F0502020204030204" pitchFamily="34" charset="0"/>
              </a:rPr>
              <a:t>there were several comments at the start saying “We are so scared about this. We went to these other tutorials and it was just way too fast for us. The tutors didn’t pay any attention to us” and so on”</a:t>
            </a:r>
            <a:endParaRPr lang="en-GB" sz="1200"/>
          </a:p>
          <a:p>
            <a:r>
              <a:rPr lang="en-GB" sz="1200"/>
              <a:t> - not asking questions or drawing attention to a student in a tutorial - ok to be a ‘fly on the wall’, don’t need to participate, can leave anytime</a:t>
            </a:r>
          </a:p>
          <a:p>
            <a:pPr>
              <a:defRPr/>
            </a:pPr>
            <a:r>
              <a:rPr lang="en-GB">
                <a:cs typeface="Calibri"/>
              </a:rPr>
              <a:t>Many students are anxious about tutorials, especially new students. Mental health and anxiety issues are one of the most commonly declared accessibility issues.</a:t>
            </a:r>
          </a:p>
          <a:p>
            <a:pPr>
              <a:defRPr/>
            </a:pPr>
            <a:r>
              <a:rPr lang="en-GB">
                <a:cs typeface="Calibri"/>
              </a:rPr>
              <a:t>Reassurance about not having to speak is really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Lovely example of building students confidence to attend online tutorials, did a 1:1 run through, then encourage them attend and listen and built to more participation later.  Another example where a student struggled in a group setting: tutor met them, showed them the room, arranged the seating so he wasn’t f2f with another student but was next to them but also had a good social distance, open doorway, tutor aware of fidgeting need – student stayed for the whole day school and came back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Pacing </a:t>
            </a:r>
            <a:r>
              <a:rPr lang="en-GB" b="0">
                <a:cs typeface="Calibri"/>
              </a:rPr>
              <a:t> - important for neurodiverse, also for students with hearing impairments (important for all students, not going too fast for them to follow/keep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Main points in chat </a:t>
            </a:r>
            <a:r>
              <a:rPr lang="en-GB" b="0">
                <a:cs typeface="Calibri"/>
              </a:rPr>
              <a:t>– useful for students with hearing impairments. </a:t>
            </a:r>
            <a:r>
              <a:rPr lang="en-GB">
                <a:cs typeface="Calibri"/>
              </a:rPr>
              <a:t>If there are main points you plan to say not covered in the slides – have them in a word doc so you can easily cut and paste in the chat if you have deaf or hard or hearing students. </a:t>
            </a:r>
            <a:endParaRPr lang="en-GB"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Also verbalising chat:  </a:t>
            </a:r>
            <a:r>
              <a:rPr lang="en-GB" sz="1200">
                <a:cs typeface="Calibri"/>
              </a:rPr>
              <a:t>Chat box compounds the problem with reading time for some students, and they may be unable to focus on both the slide and the chat - read out any questions from the chat before answering</a:t>
            </a: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cs typeface="Calibri"/>
            </a:endParaRPr>
          </a:p>
        </p:txBody>
      </p:sp>
      <p:sp>
        <p:nvSpPr>
          <p:cNvPr id="4" name="Slide Number Placeholder 3"/>
          <p:cNvSpPr>
            <a:spLocks noGrp="1"/>
          </p:cNvSpPr>
          <p:nvPr>
            <p:ph type="sldNum" sz="quarter" idx="5"/>
          </p:nvPr>
        </p:nvSpPr>
        <p:spPr/>
        <p:txBody>
          <a:bodyPr/>
          <a:lstStyle/>
          <a:p>
            <a:fld id="{8CCD80B4-3417-B74B-BDCD-C7836226A258}" type="slidenum">
              <a:rPr lang="en-US" smtClean="0"/>
              <a:pPr/>
              <a:t>5</a:t>
            </a:fld>
            <a:endParaRPr lang="en-US"/>
          </a:p>
        </p:txBody>
      </p:sp>
    </p:spTree>
    <p:extLst>
      <p:ext uri="{BB962C8B-B14F-4D97-AF65-F5344CB8AC3E}">
        <p14:creationId xmlns:p14="http://schemas.microsoft.com/office/powerpoint/2010/main" val="1750095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Additional materials, support or extra time </a:t>
            </a:r>
            <a:r>
              <a:rPr lang="en-GB" sz="1200"/>
              <a:t>– often additional email and telephone support was referred to, sometimes if can be working through a ‘how to’ together, drawing graphs and diagrams, navigating units, specific software. </a:t>
            </a:r>
          </a:p>
          <a:p>
            <a:r>
              <a:rPr lang="en-GB" sz="1200"/>
              <a:t>Offer the opportunity to talk through any issues 1:1 after a tutorial. </a:t>
            </a:r>
          </a:p>
          <a:p>
            <a:r>
              <a:rPr lang="en-GB" sz="1200"/>
              <a:t>AC rooms can be very helpful for 1:1 trouble shooting problems – better than phone calls. </a:t>
            </a:r>
          </a:p>
          <a:p>
            <a:r>
              <a:rPr lang="en-GB" sz="1200"/>
              <a:t>Back up data if student experiments go wrong. </a:t>
            </a:r>
          </a:p>
          <a:p>
            <a:r>
              <a:rPr lang="en-GB" sz="1200"/>
              <a:t>Additional explanations for key concepts of needed. </a:t>
            </a:r>
          </a:p>
          <a:p>
            <a:r>
              <a:rPr lang="en-GB" sz="1200"/>
              <a:t>Understand some students need extra time to process material, and be flexible with TMA extensions.</a:t>
            </a:r>
          </a:p>
          <a:p>
            <a:r>
              <a:rPr lang="en-GB" sz="1200" b="1"/>
              <a:t>Measures to support anxiety </a:t>
            </a:r>
            <a:r>
              <a:rPr lang="en-GB" sz="1200"/>
              <a:t>– this came up time and time again. </a:t>
            </a:r>
          </a:p>
          <a:p>
            <a:r>
              <a:rPr lang="en-GB" sz="1200"/>
              <a:t> - be careful not to give too much feedback that can exacerbate their anxiety, keep to key points</a:t>
            </a:r>
          </a:p>
          <a:p>
            <a:r>
              <a:rPr lang="en-GB" sz="1200" b="1"/>
              <a:t>Measures to support neurodiverse </a:t>
            </a:r>
            <a:r>
              <a:rPr lang="en-GB" sz="1200"/>
              <a:t>– being very clear and direct, sometimes to the point of being blunt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Time management and prioritising </a:t>
            </a:r>
            <a:r>
              <a:rPr lang="en-GB" sz="1200"/>
              <a:t>– this came up a number of times – if need extra study time, can help to prioritise what’s an essential ‘must do’ and what's a desirable. Some younger students need more support with the transition from school/college to being an independent learner and how to manage their time. Some students only study for small chunks of time – help them to work out how best to do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Being an encourager </a:t>
            </a:r>
            <a:r>
              <a:rPr lang="en-GB" sz="1200"/>
              <a:t>– emphasising that they can do it, encourage them to keep going.  Encouragement and praise can make a huge difference: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a:t>
            </a:r>
            <a:r>
              <a:rPr lang="en-GB" sz="1800">
                <a:effectLst/>
                <a:latin typeface="Calibri" panose="020F0502020204030204" pitchFamily="34" charset="0"/>
                <a:ea typeface="Calibri" panose="020F0502020204030204" pitchFamily="34" charset="0"/>
                <a:cs typeface="Times New Roman" panose="02020603050405020304" pitchFamily="18" charset="0"/>
              </a:rPr>
              <a:t>Talking to them, taking those examples, being positive with the feedback – whatever mistake you see, whatever thing has gone wrong has been positive all the time and turning a negative into a positive and showing them how you can turn that negative into a positive and that it can help with their marks because they do want to pass that assignment! “ (Interview 20)</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a:t>
            </a:r>
            <a:r>
              <a:rPr lang="en-US" sz="1800">
                <a:effectLst/>
                <a:latin typeface="Cambria" panose="02040503050406030204" pitchFamily="18" charset="0"/>
              </a:rPr>
              <a:t>by giving lots of praise his contribution was actually very helpful and then when he asked the question he said he didn’t understand and I said don’t be sorry, you’re probably not the only on not understanding but being brave enough to speak up – so I believe he’s now very comfortable and coming back …I think he’s </a:t>
            </a:r>
            <a:r>
              <a:rPr lang="en-US" sz="1800" err="1">
                <a:effectLst/>
                <a:latin typeface="Cambria" panose="02040503050406030204" pitchFamily="18" charset="0"/>
              </a:rPr>
              <a:t>realised</a:t>
            </a:r>
            <a:r>
              <a:rPr lang="en-US" sz="1800">
                <a:effectLst/>
                <a:latin typeface="Cambria" panose="02040503050406030204" pitchFamily="18" charset="0"/>
              </a:rPr>
              <a:t> that they are not sort of public humiliation sessions” (interview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rPr>
              <a:t>“</a:t>
            </a:r>
            <a:r>
              <a:rPr lang="en-GB" sz="1800">
                <a:effectLst/>
                <a:latin typeface="Calibri" panose="020F0502020204030204" pitchFamily="34" charset="0"/>
                <a:ea typeface="Calibri" panose="020F0502020204030204" pitchFamily="34" charset="0"/>
                <a:cs typeface="Times New Roman" panose="02020603050405020304" pitchFamily="18" charset="0"/>
              </a:rPr>
              <a:t>My strategy was to be an encourager.  I emailed him at the start and told him to get in touch with me whenever he needed time management or other advice on carrying on.  I always granted extensions.  From time to time I’d send brief emails ‘I hope all is well’ – ‘how’s it going with time management’ – ‘are you enjoying studying the material this month’ – very light-hearted.” (Interview 19)</a:t>
            </a:r>
            <a:endParaRPr lang="en-US" sz="1800">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rPr>
              <a:t>“I will always have a little plan of which questions I’m going to ask him that are reasonably straightforward or ones that he can work on with other people.” (interview 2)</a:t>
            </a:r>
            <a:endParaRPr lang="en-GB" sz="1200"/>
          </a:p>
          <a:p>
            <a:endParaRPr lang="en-GB" sz="1200"/>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pPr/>
              <a:t>6</a:t>
            </a:fld>
            <a:endParaRPr lang="en-US"/>
          </a:p>
        </p:txBody>
      </p:sp>
    </p:spTree>
    <p:extLst>
      <p:ext uri="{BB962C8B-B14F-4D97-AF65-F5344CB8AC3E}">
        <p14:creationId xmlns:p14="http://schemas.microsoft.com/office/powerpoint/2010/main" val="70257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Disability profiles:  </a:t>
            </a:r>
            <a:r>
              <a:rPr lang="en-GB"/>
              <a:t>lots of issues with them.  </a:t>
            </a:r>
          </a:p>
          <a:p>
            <a:r>
              <a:rPr lang="en-GB" b="0"/>
              <a:t>Too much information/too broad that the tutor can’t see how they can manage to help.  </a:t>
            </a:r>
          </a:p>
          <a:p>
            <a:r>
              <a:rPr lang="en-GB" b="0"/>
              <a:t>Too little </a:t>
            </a:r>
            <a:r>
              <a:rPr lang="en-GB" b="0" err="1"/>
              <a:t>eg</a:t>
            </a:r>
            <a:r>
              <a:rPr lang="en-GB" b="0"/>
              <a:t> just says ‘issue with mental health’ but tutor doesn’t know what that means, whether it is a huge ongoing problem or something occasional.  </a:t>
            </a:r>
          </a:p>
          <a:p>
            <a:r>
              <a:rPr lang="en-GB" b="0"/>
              <a:t>Too generic </a:t>
            </a:r>
            <a:r>
              <a:rPr lang="en-GB" b="0" err="1"/>
              <a:t>ie</a:t>
            </a:r>
            <a:r>
              <a:rPr lang="en-GB" b="0"/>
              <a:t> </a:t>
            </a:r>
            <a:r>
              <a:rPr lang="en-GB"/>
              <a:t>without having spoken to the student – so tutor doesn’t know whether it is what THIS student needs.</a:t>
            </a:r>
          </a:p>
          <a:p>
            <a:r>
              <a:rPr lang="en-GB"/>
              <a:t>Too complex – might be full of terms unfamiliar to the tutor</a:t>
            </a:r>
          </a:p>
          <a:p>
            <a:r>
              <a:rPr lang="en-GB"/>
              <a:t>Too many profiles – for cluster or module-wide tutorials, too many to check</a:t>
            </a:r>
          </a:p>
          <a:p>
            <a:r>
              <a:rPr lang="en-GB"/>
              <a:t>Conflicting profiles for students attending the same tutorial</a:t>
            </a:r>
          </a:p>
          <a:p>
            <a:r>
              <a:rPr lang="en-GB"/>
              <a:t>Some students don’t declare – because they are concerned about being stigmatised, don’t want to be seen as a problem, don’t realise they might struggle, think they can deal with it themselves</a:t>
            </a:r>
          </a:p>
          <a:p>
            <a:endParaRPr lang="en-GB"/>
          </a:p>
          <a:p>
            <a:r>
              <a:rPr lang="en-GB" b="1"/>
              <a:t>Time taken</a:t>
            </a:r>
            <a:r>
              <a:rPr lang="en-GB" b="0"/>
              <a:t>  Individualised support can be very time-consuming with and without extra payment.  Tutors often spend many hours assisting students perhaps in email conversations, sometimes in special sessions.</a:t>
            </a:r>
          </a:p>
          <a:p>
            <a:endParaRPr lang="en-GB" b="0"/>
          </a:p>
          <a:p>
            <a:r>
              <a:rPr lang="en-GB" b="1" i="0"/>
              <a:t>Isolation/support </a:t>
            </a:r>
            <a:r>
              <a:rPr lang="en-GB" b="0" i="0"/>
              <a:t> New tutors especially may not know who to turn to for support, even true for continuing tutors.  Can be a lonely &amp; scary experience. Support can come eventually but often tutors feel they don’t understand the challenges that a student might have with module materials.  Would like to know about student needs much earlier (TSA can occur so close to module start date) and some help in how to support the student.</a:t>
            </a:r>
          </a:p>
          <a:p>
            <a:endParaRPr lang="en-GB" b="0" i="0"/>
          </a:p>
          <a:p>
            <a:r>
              <a:rPr lang="en-GB" b="1" i="0"/>
              <a:t>Student behaviours</a:t>
            </a:r>
            <a:r>
              <a:rPr lang="en-GB" b="0" i="0"/>
              <a:t>  Several different stories here from different ALs.  </a:t>
            </a:r>
          </a:p>
          <a:p>
            <a:r>
              <a:rPr lang="en-GB" b="0" i="0"/>
              <a:t>Neurodiverse student was posting far too much on a forum, writing pages and pages when it was meant to be two or three lines – which was terribly </a:t>
            </a:r>
            <a:r>
              <a:rPr lang="en-GB" b="0" i="0" err="1"/>
              <a:t>offputting</a:t>
            </a:r>
            <a:r>
              <a:rPr lang="en-GB" b="0" i="0"/>
              <a:t> to the other students, tutor posted a general comment about fine to write just a few lines and got a furious reaction from the student.  Very upsetting for the tutor. </a:t>
            </a:r>
          </a:p>
          <a:p>
            <a:r>
              <a:rPr lang="en-GB" b="0" i="0"/>
              <a:t>Student walked out of a tutorial – tutor was fine with it and could see it was part of the condition (bipolar) but the other students were angry and felt they wanted to support the tutor – had to work out how to calm them without breaking confidentiality.  </a:t>
            </a:r>
          </a:p>
          <a:p>
            <a:r>
              <a:rPr lang="en-GB" b="0" i="0"/>
              <a:t>Lack of communication came up a few times, even when an advocate was involved – sometimes the advocate doesn’t communicate either.</a:t>
            </a:r>
          </a:p>
          <a:p>
            <a:r>
              <a:rPr lang="en-GB" b="0" i="0"/>
              <a:t>Neurodiverse students not understanding boundaries, sending huge numbers of emails expecting instant responses</a:t>
            </a:r>
          </a:p>
          <a:p>
            <a:endParaRPr lang="en-GB" b="0" i="0"/>
          </a:p>
          <a:p>
            <a:r>
              <a:rPr lang="en-GB" b="1" i="0"/>
              <a:t>Documents/slides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cs typeface="Calibri"/>
              </a:rPr>
              <a:t>Slides provided by module teams are usually not checked for accessibility meaning a lot of extra time spent by individual tutors trying to fix this, or if tutors don’t have time to change them, students get inaccessible documents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cs typeface="Calibri"/>
              </a:rPr>
              <a:t>How to send out materials without actually giving away the answers to questions to be discussed in the tutorial – want to challenge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cs typeface="Calibri"/>
              </a:rPr>
              <a:t>If using graphs/diagrams in interactive tutorials or informal assessments, the learning points from a graph given in the alt text often will give the answer to any questions posed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cs typeface="Calibri"/>
              </a:rPr>
              <a:t>Inserting a table can cause accessibility issues –  some </a:t>
            </a:r>
            <a:r>
              <a:rPr lang="en-GB" err="1">
                <a:cs typeface="Calibri"/>
              </a:rPr>
              <a:t>screenreaders</a:t>
            </a:r>
            <a:r>
              <a:rPr lang="en-GB">
                <a:cs typeface="Calibri"/>
              </a:rPr>
              <a:t> don’t not read the content of a table, so either has to be done in a different way or have a proper description underlying the table for a </a:t>
            </a:r>
            <a:r>
              <a:rPr lang="en-GB" err="1">
                <a:cs typeface="Calibri"/>
              </a:rPr>
              <a:t>screenreader</a:t>
            </a:r>
            <a:r>
              <a:rPr lang="en-GB">
                <a:cs typeface="Calibri"/>
              </a:rPr>
              <a:t> to 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cs typeface="Calibri"/>
              </a:rPr>
              <a:t>Session may actually go a different way from what is planned so advance </a:t>
            </a:r>
            <a:r>
              <a:rPr lang="en-GB" err="1">
                <a:cs typeface="Calibri"/>
              </a:rPr>
              <a:t>slideset</a:t>
            </a:r>
            <a:r>
              <a:rPr lang="en-GB">
                <a:cs typeface="Calibri"/>
              </a:rPr>
              <a:t> may end up not being appropriate</a:t>
            </a:r>
            <a:endParaRPr lang="en-GB"/>
          </a:p>
          <a:p>
            <a:endParaRPr lang="en-GB" b="1" i="0"/>
          </a:p>
        </p:txBody>
      </p:sp>
      <p:sp>
        <p:nvSpPr>
          <p:cNvPr id="4" name="Slide Number Placeholder 3"/>
          <p:cNvSpPr>
            <a:spLocks noGrp="1"/>
          </p:cNvSpPr>
          <p:nvPr>
            <p:ph type="sldNum" sz="quarter" idx="5"/>
          </p:nvPr>
        </p:nvSpPr>
        <p:spPr/>
        <p:txBody>
          <a:bodyPr/>
          <a:lstStyle/>
          <a:p>
            <a:fld id="{8CCD80B4-3417-B74B-BDCD-C7836226A258}" type="slidenum">
              <a:rPr lang="en-US" smtClean="0"/>
              <a:pPr/>
              <a:t>7</a:t>
            </a:fld>
            <a:endParaRPr lang="en-US"/>
          </a:p>
        </p:txBody>
      </p:sp>
    </p:spTree>
    <p:extLst>
      <p:ext uri="{BB962C8B-B14F-4D97-AF65-F5344CB8AC3E}">
        <p14:creationId xmlns:p14="http://schemas.microsoft.com/office/powerpoint/2010/main" val="224718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AL talked about making a Resource bank of short screencasts for common requests, e.g. how to find the help centre, how to find and submit a TMA, how to compress files. </a:t>
            </a:r>
          </a:p>
          <a:p>
            <a:r>
              <a:rPr lang="en-GB"/>
              <a:t>They framed their support in terms of building students’ resilience</a:t>
            </a:r>
          </a:p>
          <a:p>
            <a:endParaRPr lang="en-GB"/>
          </a:p>
          <a:p>
            <a:r>
              <a:rPr lang="en-GB"/>
              <a:t>Another talked about recordings for common errors – subscript and superscript, also for some maths calculations and equations</a:t>
            </a:r>
          </a:p>
          <a:p>
            <a:endParaRPr lang="en-GB"/>
          </a:p>
          <a:p>
            <a:r>
              <a:rPr lang="en-GB"/>
              <a:t>Also empty room recordings to show step by step work through of an activity they know students get anxious about </a:t>
            </a:r>
          </a:p>
          <a:p>
            <a:endParaRPr lang="en-GB"/>
          </a:p>
          <a:p>
            <a:r>
              <a:rPr lang="en-GB"/>
              <a:t>Often ALs make these recordings available to all their tutor group – and may be shared more widely across the module. And one AL commented that they know it often duplicates other material available – especially some of the common request ones – but students don’t always find the material elsewhere and the AL feels it’s a more personal approach from them, they did them in response to repeated requests.</a:t>
            </a:r>
          </a:p>
          <a:p>
            <a:endParaRPr lang="en-GB"/>
          </a:p>
          <a:p>
            <a:r>
              <a:rPr lang="en-GB"/>
              <a:t>Other examples were more individualised, in response to something the student was not understanding.</a:t>
            </a:r>
          </a:p>
          <a:p>
            <a:endParaRPr lang="en-GB"/>
          </a:p>
          <a:p>
            <a:r>
              <a:rPr lang="en-GB"/>
              <a:t>We didn’t go into detail about how these recordings were made – but screen-o-</a:t>
            </a:r>
            <a:r>
              <a:rPr lang="en-GB" err="1"/>
              <a:t>matic</a:t>
            </a:r>
            <a:r>
              <a:rPr lang="en-GB"/>
              <a:t>, now </a:t>
            </a:r>
            <a:r>
              <a:rPr lang="en-GB" err="1"/>
              <a:t>ScreenPal</a:t>
            </a:r>
            <a:r>
              <a:rPr lang="en-GB"/>
              <a:t> is some free software that several ALs mentioned using.</a:t>
            </a:r>
          </a:p>
        </p:txBody>
      </p:sp>
      <p:sp>
        <p:nvSpPr>
          <p:cNvPr id="4" name="Slide Number Placeholder 3"/>
          <p:cNvSpPr>
            <a:spLocks noGrp="1"/>
          </p:cNvSpPr>
          <p:nvPr>
            <p:ph type="sldNum" sz="quarter" idx="5"/>
          </p:nvPr>
        </p:nvSpPr>
        <p:spPr/>
        <p:txBody>
          <a:bodyPr/>
          <a:lstStyle/>
          <a:p>
            <a:fld id="{8CCD80B4-3417-B74B-BDCD-C7836226A258}" type="slidenum">
              <a:rPr lang="en-US" smtClean="0"/>
              <a:pPr/>
              <a:t>8</a:t>
            </a:fld>
            <a:endParaRPr lang="en-US"/>
          </a:p>
        </p:txBody>
      </p:sp>
    </p:spTree>
    <p:extLst>
      <p:ext uri="{BB962C8B-B14F-4D97-AF65-F5344CB8AC3E}">
        <p14:creationId xmlns:p14="http://schemas.microsoft.com/office/powerpoint/2010/main" val="194954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In the spirit of ‘voiced over by an actor’ this is the words of our interviewee spoken by Anne, part of our project team</a:t>
            </a:r>
          </a:p>
        </p:txBody>
      </p:sp>
      <p:sp>
        <p:nvSpPr>
          <p:cNvPr id="4" name="Slide Number Placeholder 3"/>
          <p:cNvSpPr>
            <a:spLocks noGrp="1"/>
          </p:cNvSpPr>
          <p:nvPr>
            <p:ph type="sldNum" sz="quarter" idx="5"/>
          </p:nvPr>
        </p:nvSpPr>
        <p:spPr/>
        <p:txBody>
          <a:bodyPr/>
          <a:lstStyle/>
          <a:p>
            <a:fld id="{8CCD80B4-3417-B74B-BDCD-C7836226A258}" type="slidenum">
              <a:rPr lang="en-US" smtClean="0"/>
              <a:pPr/>
              <a:t>9</a:t>
            </a:fld>
            <a:endParaRPr lang="en-US"/>
          </a:p>
        </p:txBody>
      </p:sp>
    </p:spTree>
    <p:extLst>
      <p:ext uri="{BB962C8B-B14F-4D97-AF65-F5344CB8AC3E}">
        <p14:creationId xmlns:p14="http://schemas.microsoft.com/office/powerpoint/2010/main" val="958813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descr="The Open University Logo">
            <a:extLst>
              <a:ext uri="{FF2B5EF4-FFF2-40B4-BE49-F238E27FC236}">
                <a16:creationId xmlns:a16="http://schemas.microsoft.com/office/drawing/2014/main" id="{41C1F544-4F91-82A6-00C9-2CD07BD90F6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413915" y="163013"/>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Tree>
    <p:extLst>
      <p:ext uri="{BB962C8B-B14F-4D97-AF65-F5344CB8AC3E}">
        <p14:creationId xmlns:p14="http://schemas.microsoft.com/office/powerpoint/2010/main" val="2573154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A75198C-6ADB-FB44-7D03-6F5213AC312E}"/>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5EE5AA7-CE9F-6795-3587-5FECAE58305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87A5F3DD-B4AB-BD17-596F-E74A62BFB6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412ECB0-A0F7-C3C3-CD7E-53BD501749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1EF4921-C4EA-38D0-FDB1-827E4E6B7F75}"/>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86717"/>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38D216E0-7352-C52F-6A35-B80CBA18497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1EB04BC9-BBC1-9452-43AC-4FD759F04F16}"/>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DBE218AA-1FFB-BE5D-8642-2B04DCCE99A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Logo">
            <a:extLst>
              <a:ext uri="{FF2B5EF4-FFF2-40B4-BE49-F238E27FC236}">
                <a16:creationId xmlns:a16="http://schemas.microsoft.com/office/drawing/2014/main" id="{5E1AC07D-4E2F-CEA1-4D8E-FFA7745DD919}"/>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a:extLst>
              <a:ext uri="{FF2B5EF4-FFF2-40B4-BE49-F238E27FC236}">
                <a16:creationId xmlns:a16="http://schemas.microsoft.com/office/drawing/2014/main" id="{C3B3B649-1EB8-9846-A24F-3002667E74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a:extLst>
              <a:ext uri="{FF2B5EF4-FFF2-40B4-BE49-F238E27FC236}">
                <a16:creationId xmlns:a16="http://schemas.microsoft.com/office/drawing/2014/main" id="{2B25C514-5CFA-FD4E-BB21-038E4D8FF8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descr="The Open University Logo">
            <a:extLst>
              <a:ext uri="{FF2B5EF4-FFF2-40B4-BE49-F238E27FC236}">
                <a16:creationId xmlns:a16="http://schemas.microsoft.com/office/drawing/2014/main" id="{E4D12D21-2F9E-2846-20E0-F0307CE0821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0AAA8F9F-42A8-344E-BFDB-6B187AAC9728}" type="datetimeFigureOut">
              <a:rPr lang="en-US" smtClean="0"/>
              <a:pPr/>
              <a:t>10/18/2023</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5" r:id="rId7"/>
    <p:sldLayoutId id="2147483836" r:id="rId8"/>
    <p:sldLayoutId id="2147483839" r:id="rId9"/>
    <p:sldLayoutId id="2147483935" r:id="rId10"/>
    <p:sldLayoutId id="2147483842"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notesSlide" Target="../notesSlides/notesSlide12.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notesSlide" Target="../notesSlides/notesSlide9.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8CC96E-894A-8AC7-E4DD-4B955CB3DD19}"/>
              </a:ext>
            </a:extLst>
          </p:cNvPr>
          <p:cNvSpPr txBox="1">
            <a:spLocks noGrp="1"/>
          </p:cNvSpPr>
          <p:nvPr>
            <p:ph type="title" idx="4294967295"/>
          </p:nvPr>
        </p:nvSpPr>
        <p:spPr>
          <a:xfrm>
            <a:off x="408207" y="185491"/>
            <a:ext cx="10515600" cy="1832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500" b="0" i="0" u="none" strike="noStrike" kern="1200" cap="none" spc="0" normalizeH="0" baseline="0" noProof="0">
                <a:ln>
                  <a:noFill/>
                </a:ln>
                <a:solidFill>
                  <a:schemeClr val="bg1"/>
                </a:solidFill>
                <a:effectLst/>
                <a:uLnTx/>
                <a:uFillTx/>
                <a:latin typeface="Poppins SemiBold" panose="00000700000000000000" pitchFamily="2" charset="0"/>
                <a:ea typeface="+mj-ea"/>
                <a:cs typeface="Poppins SemiBold" panose="00000700000000000000" pitchFamily="2" charset="0"/>
              </a:rPr>
              <a:t>AL practices for accessibility in tuition</a:t>
            </a:r>
          </a:p>
        </p:txBody>
      </p:sp>
      <p:sp>
        <p:nvSpPr>
          <p:cNvPr id="8" name="Text Placeholder 7">
            <a:extLst>
              <a:ext uri="{FF2B5EF4-FFF2-40B4-BE49-F238E27FC236}">
                <a16:creationId xmlns:a16="http://schemas.microsoft.com/office/drawing/2014/main" id="{B150BB79-51B7-2BAD-B6F6-0D09DD0C73B9}"/>
              </a:ext>
            </a:extLst>
          </p:cNvPr>
          <p:cNvSpPr>
            <a:spLocks noGrp="1"/>
          </p:cNvSpPr>
          <p:nvPr>
            <p:ph type="body" sz="quarter" idx="16"/>
          </p:nvPr>
        </p:nvSpPr>
        <p:spPr>
          <a:xfrm>
            <a:off x="408207" y="2152460"/>
            <a:ext cx="10740438" cy="1305402"/>
          </a:xfrm>
        </p:spPr>
        <p:txBody>
          <a:bodyPr/>
          <a:lstStyle/>
          <a:p>
            <a:r>
              <a:rPr lang="en-GB"/>
              <a:t>Associate lecturer examples of responding to </a:t>
            </a:r>
            <a:br>
              <a:rPr lang="en-GB"/>
            </a:br>
            <a:r>
              <a:rPr lang="en-GB"/>
              <a:t>students’ needs</a:t>
            </a:r>
          </a:p>
          <a:p>
            <a:endParaRPr lang="en-GB"/>
          </a:p>
        </p:txBody>
      </p:sp>
      <p:sp>
        <p:nvSpPr>
          <p:cNvPr id="5" name="Text Placeholder 4">
            <a:extLst>
              <a:ext uri="{FF2B5EF4-FFF2-40B4-BE49-F238E27FC236}">
                <a16:creationId xmlns:a16="http://schemas.microsoft.com/office/drawing/2014/main" id="{2625D85C-5154-D2DD-1FEC-AA78356CE63B}"/>
              </a:ext>
            </a:extLst>
          </p:cNvPr>
          <p:cNvSpPr>
            <a:spLocks noGrp="1"/>
          </p:cNvSpPr>
          <p:nvPr>
            <p:ph type="body" sz="quarter" idx="13"/>
          </p:nvPr>
        </p:nvSpPr>
        <p:spPr>
          <a:xfrm>
            <a:off x="418599" y="3592218"/>
            <a:ext cx="8639034" cy="498093"/>
          </a:xfrm>
        </p:spPr>
        <p:txBody>
          <a:bodyPr/>
          <a:lstStyle/>
          <a:p>
            <a:r>
              <a:rPr lang="en-GB" sz="1800"/>
              <a:t>Anne Campbell, Elaine McPherson, Rachel Slater, Christine Pearson</a:t>
            </a:r>
          </a:p>
          <a:p>
            <a:endParaRPr lang="en-GB" sz="1800"/>
          </a:p>
        </p:txBody>
      </p:sp>
      <p:sp>
        <p:nvSpPr>
          <p:cNvPr id="6" name="Text Placeholder 5">
            <a:extLst>
              <a:ext uri="{FF2B5EF4-FFF2-40B4-BE49-F238E27FC236}">
                <a16:creationId xmlns:a16="http://schemas.microsoft.com/office/drawing/2014/main" id="{ACABBB09-F912-DB24-0AE2-20F38FB0713D}"/>
              </a:ext>
            </a:extLst>
          </p:cNvPr>
          <p:cNvSpPr>
            <a:spLocks noGrp="1"/>
          </p:cNvSpPr>
          <p:nvPr>
            <p:ph type="body" sz="quarter" idx="14"/>
          </p:nvPr>
        </p:nvSpPr>
        <p:spPr>
          <a:xfrm>
            <a:off x="408208" y="4429404"/>
            <a:ext cx="5557584" cy="347039"/>
          </a:xfrm>
        </p:spPr>
        <p:txBody>
          <a:bodyPr/>
          <a:lstStyle/>
          <a:p>
            <a:r>
              <a:rPr lang="en-GB" sz="1800"/>
              <a:t>STEM (E&amp;I, EEEs) and ALSPD</a:t>
            </a:r>
          </a:p>
          <a:p>
            <a:endParaRPr lang="en-GB" sz="1800"/>
          </a:p>
        </p:txBody>
      </p:sp>
      <p:sp>
        <p:nvSpPr>
          <p:cNvPr id="7" name="Text Placeholder 6">
            <a:extLst>
              <a:ext uri="{FF2B5EF4-FFF2-40B4-BE49-F238E27FC236}">
                <a16:creationId xmlns:a16="http://schemas.microsoft.com/office/drawing/2014/main" id="{369185B6-E2A1-5D6F-6DE0-0DC0B666FC17}"/>
              </a:ext>
            </a:extLst>
          </p:cNvPr>
          <p:cNvSpPr>
            <a:spLocks noGrp="1"/>
          </p:cNvSpPr>
          <p:nvPr>
            <p:ph type="body" sz="quarter" idx="15"/>
          </p:nvPr>
        </p:nvSpPr>
        <p:spPr>
          <a:xfrm>
            <a:off x="418599" y="4768497"/>
            <a:ext cx="5557584" cy="347039"/>
          </a:xfrm>
        </p:spPr>
        <p:txBody>
          <a:bodyPr/>
          <a:lstStyle/>
          <a:p>
            <a:r>
              <a:rPr lang="en-GB" sz="1800"/>
              <a:t>18</a:t>
            </a:r>
            <a:r>
              <a:rPr lang="en-GB" sz="1800" baseline="30000"/>
              <a:t>th</a:t>
            </a:r>
            <a:r>
              <a:rPr lang="en-GB" sz="1800"/>
              <a:t> October 2023</a:t>
            </a:r>
          </a:p>
        </p:txBody>
      </p:sp>
      <p:pic>
        <p:nvPicPr>
          <p:cNvPr id="9" name="Picture 8">
            <a:extLst>
              <a:ext uri="{FF2B5EF4-FFF2-40B4-BE49-F238E27FC236}">
                <a16:creationId xmlns:a16="http://schemas.microsoft.com/office/drawing/2014/main" id="{DF008B9D-D0A1-21F5-7323-FCABDE3262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738" y="5163730"/>
            <a:ext cx="4959663" cy="1508779"/>
          </a:xfrm>
          <a:prstGeom prst="rect">
            <a:avLst/>
          </a:prstGeom>
        </p:spPr>
      </p:pic>
    </p:spTree>
    <p:extLst>
      <p:ext uri="{BB962C8B-B14F-4D97-AF65-F5344CB8AC3E}">
        <p14:creationId xmlns:p14="http://schemas.microsoft.com/office/powerpoint/2010/main" val="887091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45DC-1ABC-D9CE-163D-3564C98C683E}"/>
              </a:ext>
            </a:extLst>
          </p:cNvPr>
          <p:cNvSpPr txBox="1">
            <a:spLocks noGrp="1"/>
          </p:cNvSpPr>
          <p:nvPr>
            <p:ph type="title" idx="4294967295"/>
          </p:nvPr>
        </p:nvSpPr>
        <p:spPr>
          <a:xfrm>
            <a:off x="473240" y="401658"/>
            <a:ext cx="10900612" cy="1202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Working with others is key when supporting complex needs</a:t>
            </a: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graphicFrame>
        <p:nvGraphicFramePr>
          <p:cNvPr id="7" name="Table 7" descr="Who:Staff tutor&#10;SST and Education advisors&#10;Student’s advocate&#10;Why:Joint approach often needed, e.g. when students declare multiple disabilities, or have complex needs, or may be particularly vulnerable&#10;Important that the AL feels supported and reassured&#10;Not always easy to achieve">
            <a:extLst>
              <a:ext uri="{FF2B5EF4-FFF2-40B4-BE49-F238E27FC236}">
                <a16:creationId xmlns:a16="http://schemas.microsoft.com/office/drawing/2014/main" id="{950B09D3-C78B-6409-8096-96822223DDDB}"/>
              </a:ext>
            </a:extLst>
          </p:cNvPr>
          <p:cNvGraphicFramePr>
            <a:graphicFrameLocks noGrp="1"/>
          </p:cNvGraphicFramePr>
          <p:nvPr>
            <p:extLst>
              <p:ext uri="{D42A27DB-BD31-4B8C-83A1-F6EECF244321}">
                <p14:modId xmlns:p14="http://schemas.microsoft.com/office/powerpoint/2010/main" val="2129278834"/>
              </p:ext>
            </p:extLst>
          </p:nvPr>
        </p:nvGraphicFramePr>
        <p:xfrm>
          <a:off x="745957" y="1739489"/>
          <a:ext cx="10262937" cy="3672840"/>
        </p:xfrm>
        <a:graphic>
          <a:graphicData uri="http://schemas.openxmlformats.org/drawingml/2006/table">
            <a:tbl>
              <a:tblPr firstRow="1" bandRow="1">
                <a:tableStyleId>{5C22544A-7EE6-4342-B048-85BDC9FD1C3A}</a:tableStyleId>
              </a:tblPr>
              <a:tblGrid>
                <a:gridCol w="3416807">
                  <a:extLst>
                    <a:ext uri="{9D8B030D-6E8A-4147-A177-3AD203B41FA5}">
                      <a16:colId xmlns:a16="http://schemas.microsoft.com/office/drawing/2014/main" val="3682931523"/>
                    </a:ext>
                  </a:extLst>
                </a:gridCol>
                <a:gridCol w="6846130">
                  <a:extLst>
                    <a:ext uri="{9D8B030D-6E8A-4147-A177-3AD203B41FA5}">
                      <a16:colId xmlns:a16="http://schemas.microsoft.com/office/drawing/2014/main" val="3491295999"/>
                    </a:ext>
                  </a:extLst>
                </a:gridCol>
              </a:tblGrid>
              <a:tr h="343573">
                <a:tc>
                  <a:txBody>
                    <a:bodyPr/>
                    <a:lstStyle/>
                    <a:p>
                      <a:r>
                        <a:rPr lang="en-GB" sz="2200"/>
                        <a:t>Who</a:t>
                      </a:r>
                    </a:p>
                  </a:txBody>
                  <a:tcPr/>
                </a:tc>
                <a:tc>
                  <a:txBody>
                    <a:bodyPr/>
                    <a:lstStyle/>
                    <a:p>
                      <a:r>
                        <a:rPr lang="en-GB" sz="2200"/>
                        <a:t>Why</a:t>
                      </a:r>
                    </a:p>
                  </a:txBody>
                  <a:tcPr/>
                </a:tc>
                <a:extLst>
                  <a:ext uri="{0D108BD9-81ED-4DB2-BD59-A6C34878D82A}">
                    <a16:rowId xmlns:a16="http://schemas.microsoft.com/office/drawing/2014/main" val="3624999606"/>
                  </a:ext>
                </a:extLst>
              </a:tr>
              <a:tr h="3013262">
                <a:tc>
                  <a:txBody>
                    <a:bodyPr/>
                    <a:lstStyle/>
                    <a:p>
                      <a:pPr>
                        <a:lnSpc>
                          <a:spcPct val="150000"/>
                        </a:lnSpc>
                      </a:pPr>
                      <a:r>
                        <a:rPr lang="en-GB"/>
                        <a:t>Staff tutor</a:t>
                      </a:r>
                    </a:p>
                    <a:p>
                      <a:pPr>
                        <a:lnSpc>
                          <a:spcPct val="150000"/>
                        </a:lnSpc>
                      </a:pPr>
                      <a:r>
                        <a:rPr lang="en-GB"/>
                        <a:t>SST and Education advisors</a:t>
                      </a:r>
                    </a:p>
                    <a:p>
                      <a:pPr>
                        <a:lnSpc>
                          <a:spcPct val="150000"/>
                        </a:lnSpc>
                      </a:pPr>
                      <a:r>
                        <a:rPr lang="en-GB"/>
                        <a:t>Student’s advocate</a:t>
                      </a:r>
                    </a:p>
                    <a:p>
                      <a:endParaRPr lang="en-GB"/>
                    </a:p>
                  </a:txBody>
                  <a:tcPr/>
                </a:tc>
                <a:tc>
                  <a:txBody>
                    <a:bodyPr/>
                    <a:lstStyle/>
                    <a:p>
                      <a:pPr marL="0" indent="0">
                        <a:lnSpc>
                          <a:spcPct val="150000"/>
                        </a:lnSpc>
                        <a:buFont typeface="Arial" panose="020B0604020202020204" pitchFamily="34" charset="0"/>
                        <a:buNone/>
                      </a:pPr>
                      <a:r>
                        <a:rPr lang="en-GB"/>
                        <a:t>Joint approach often needed, e.g. when students declare multiple disabilities, or have complex needs, or may be particularly vulnerable</a:t>
                      </a:r>
                    </a:p>
                    <a:p>
                      <a:pPr marL="0" indent="0">
                        <a:lnSpc>
                          <a:spcPct val="150000"/>
                        </a:lnSpc>
                        <a:buFont typeface="Arial" panose="020B0604020202020204" pitchFamily="34" charset="0"/>
                        <a:buNone/>
                      </a:pPr>
                      <a:endParaRPr lang="en-GB"/>
                    </a:p>
                    <a:p>
                      <a:pPr marL="0" indent="0">
                        <a:lnSpc>
                          <a:spcPct val="150000"/>
                        </a:lnSpc>
                        <a:buFont typeface="Arial" panose="020B0604020202020204" pitchFamily="34" charset="0"/>
                        <a:buNone/>
                      </a:pPr>
                      <a:r>
                        <a:rPr lang="en-GB"/>
                        <a:t>Important that the AL feels supported and reassured</a:t>
                      </a:r>
                    </a:p>
                    <a:p>
                      <a:pPr marL="0" indent="0">
                        <a:lnSpc>
                          <a:spcPct val="150000"/>
                        </a:lnSpc>
                        <a:buFont typeface="Arial" panose="020B0604020202020204" pitchFamily="34" charset="0"/>
                        <a:buNone/>
                      </a:pPr>
                      <a:endParaRPr lang="en-GB"/>
                    </a:p>
                    <a:p>
                      <a:pPr marL="0" indent="0">
                        <a:lnSpc>
                          <a:spcPct val="150000"/>
                        </a:lnSpc>
                        <a:buFont typeface="Arial" panose="020B0604020202020204" pitchFamily="34" charset="0"/>
                        <a:buNone/>
                      </a:pPr>
                      <a:r>
                        <a:rPr lang="en-GB"/>
                        <a:t>Not always easy to achieve</a:t>
                      </a:r>
                    </a:p>
                    <a:p>
                      <a:pPr marL="0" indent="0">
                        <a:buFont typeface="Arial" panose="020B0604020202020204" pitchFamily="34" charset="0"/>
                        <a:buNone/>
                      </a:pPr>
                      <a:endParaRPr lang="en-GB"/>
                    </a:p>
                  </a:txBody>
                  <a:tcPr/>
                </a:tc>
                <a:extLst>
                  <a:ext uri="{0D108BD9-81ED-4DB2-BD59-A6C34878D82A}">
                    <a16:rowId xmlns:a16="http://schemas.microsoft.com/office/drawing/2014/main" val="613065931"/>
                  </a:ext>
                </a:extLst>
              </a:tr>
            </a:tbl>
          </a:graphicData>
        </a:graphic>
      </p:graphicFrame>
    </p:spTree>
    <p:extLst>
      <p:ext uri="{BB962C8B-B14F-4D97-AF65-F5344CB8AC3E}">
        <p14:creationId xmlns:p14="http://schemas.microsoft.com/office/powerpoint/2010/main" val="894244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983C-6FB5-F242-EB03-CBE121C5C391}"/>
              </a:ext>
            </a:extLst>
          </p:cNvPr>
          <p:cNvSpPr txBox="1">
            <a:spLocks noGrp="1"/>
          </p:cNvSpPr>
          <p:nvPr>
            <p:ph type="title" idx="4294967295"/>
          </p:nvPr>
        </p:nvSpPr>
        <p:spPr>
          <a:xfrm>
            <a:off x="473240" y="401658"/>
            <a:ext cx="10900612" cy="7052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Collaborative approach</a:t>
            </a: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
        <p:nvSpPr>
          <p:cNvPr id="10" name="Speech Bubble: Oval 9">
            <a:extLst>
              <a:ext uri="{FF2B5EF4-FFF2-40B4-BE49-F238E27FC236}">
                <a16:creationId xmlns:a16="http://schemas.microsoft.com/office/drawing/2014/main" id="{95AA8ADD-F9FA-E730-305A-5CFAD79E212F}"/>
              </a:ext>
            </a:extLst>
          </p:cNvPr>
          <p:cNvSpPr/>
          <p:nvPr/>
        </p:nvSpPr>
        <p:spPr>
          <a:xfrm>
            <a:off x="28532" y="1192503"/>
            <a:ext cx="2923674" cy="2387797"/>
          </a:xfrm>
          <a:prstGeom prst="wedgeEllipseCallout">
            <a:avLst/>
          </a:prstGeom>
          <a:solidFill>
            <a:schemeClr val="bg2"/>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“when I have a student who has difficulties, I will always have a quiet chat with my Staff Tutor”</a:t>
            </a:r>
          </a:p>
        </p:txBody>
      </p:sp>
      <p:sp>
        <p:nvSpPr>
          <p:cNvPr id="7" name="Speech Bubble: Oval 6">
            <a:extLst>
              <a:ext uri="{FF2B5EF4-FFF2-40B4-BE49-F238E27FC236}">
                <a16:creationId xmlns:a16="http://schemas.microsoft.com/office/drawing/2014/main" id="{D9B382C7-DE8A-F9B8-A486-C5497AA2671B}"/>
              </a:ext>
            </a:extLst>
          </p:cNvPr>
          <p:cNvSpPr/>
          <p:nvPr/>
        </p:nvSpPr>
        <p:spPr>
          <a:xfrm>
            <a:off x="1762321" y="3442965"/>
            <a:ext cx="2923674" cy="2478506"/>
          </a:xfrm>
          <a:prstGeom prst="wedgeEllipseCallou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“My staff tutor kept changing…I wasn’t sure if I had a problem who I was supposed to contact” </a:t>
            </a:r>
          </a:p>
        </p:txBody>
      </p:sp>
      <p:sp>
        <p:nvSpPr>
          <p:cNvPr id="12" name="Speech Bubble: Oval 11">
            <a:extLst>
              <a:ext uri="{FF2B5EF4-FFF2-40B4-BE49-F238E27FC236}">
                <a16:creationId xmlns:a16="http://schemas.microsoft.com/office/drawing/2014/main" id="{D4F55785-A60A-586F-D64C-F5C6FB2267D9}"/>
              </a:ext>
            </a:extLst>
          </p:cNvPr>
          <p:cNvSpPr/>
          <p:nvPr/>
        </p:nvSpPr>
        <p:spPr>
          <a:xfrm>
            <a:off x="3470921" y="964825"/>
            <a:ext cx="3068052" cy="2478506"/>
          </a:xfrm>
          <a:prstGeom prst="wedgeEllipseCallout">
            <a:avLst/>
          </a:prstGeom>
          <a:solidFill>
            <a:schemeClr val="bg1"/>
          </a:solidFill>
          <a:ln w="38100">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“we had a very difficult start…I worked with my Staff Tutor and an advisor on the best way to support him” </a:t>
            </a:r>
          </a:p>
        </p:txBody>
      </p:sp>
      <p:sp>
        <p:nvSpPr>
          <p:cNvPr id="11" name="Speech Bubble: Oval 10">
            <a:extLst>
              <a:ext uri="{FF2B5EF4-FFF2-40B4-BE49-F238E27FC236}">
                <a16:creationId xmlns:a16="http://schemas.microsoft.com/office/drawing/2014/main" id="{9ED6EA86-52ED-EBE5-F28D-4E241EB3DC62}"/>
              </a:ext>
            </a:extLst>
          </p:cNvPr>
          <p:cNvSpPr/>
          <p:nvPr/>
        </p:nvSpPr>
        <p:spPr>
          <a:xfrm>
            <a:off x="5018235" y="3235086"/>
            <a:ext cx="4423719" cy="3138616"/>
          </a:xfrm>
          <a:prstGeom prst="wedgeEllipseCallou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“it was a bit daunting working with an advocate and a more senior person in the University, it took a long time for me to understand the help that was needed…they didn’t want to cloud how I work”</a:t>
            </a:r>
          </a:p>
        </p:txBody>
      </p:sp>
      <p:sp>
        <p:nvSpPr>
          <p:cNvPr id="3" name="Speech Bubble: Oval 2">
            <a:extLst>
              <a:ext uri="{FF2B5EF4-FFF2-40B4-BE49-F238E27FC236}">
                <a16:creationId xmlns:a16="http://schemas.microsoft.com/office/drawing/2014/main" id="{8C405F31-A82B-5B1C-CBCD-3583EA6E128E}"/>
              </a:ext>
            </a:extLst>
          </p:cNvPr>
          <p:cNvSpPr/>
          <p:nvPr/>
        </p:nvSpPr>
        <p:spPr>
          <a:xfrm>
            <a:off x="7230094" y="561624"/>
            <a:ext cx="2791326" cy="2253916"/>
          </a:xfrm>
          <a:prstGeom prst="wedgeEllipseCallou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“The SST do a fantastic job in my experience”</a:t>
            </a:r>
          </a:p>
        </p:txBody>
      </p:sp>
      <p:sp>
        <p:nvSpPr>
          <p:cNvPr id="13" name="Speech Bubble: Oval 12">
            <a:extLst>
              <a:ext uri="{FF2B5EF4-FFF2-40B4-BE49-F238E27FC236}">
                <a16:creationId xmlns:a16="http://schemas.microsoft.com/office/drawing/2014/main" id="{AD62B0AF-7AFB-0206-7DBE-FA08F19F24F3}"/>
              </a:ext>
            </a:extLst>
          </p:cNvPr>
          <p:cNvSpPr/>
          <p:nvPr/>
        </p:nvSpPr>
        <p:spPr>
          <a:xfrm>
            <a:off x="9276498" y="2573282"/>
            <a:ext cx="2791326" cy="2253916"/>
          </a:xfrm>
          <a:prstGeom prst="wedgeEllipseCallou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“Hmm, you just have to get on with it a lot of the time don’t you?”</a:t>
            </a:r>
          </a:p>
        </p:txBody>
      </p:sp>
    </p:spTree>
    <p:extLst>
      <p:ext uri="{BB962C8B-B14F-4D97-AF65-F5344CB8AC3E}">
        <p14:creationId xmlns:p14="http://schemas.microsoft.com/office/powerpoint/2010/main" val="3638956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3573B-4D56-E754-B55A-0179F9E20A48}"/>
              </a:ext>
            </a:extLst>
          </p:cNvPr>
          <p:cNvSpPr txBox="1">
            <a:spLocks noGrp="1"/>
          </p:cNvSpPr>
          <p:nvPr>
            <p:ph type="title" idx="4294967295"/>
          </p:nvPr>
        </p:nvSpPr>
        <p:spPr>
          <a:xfrm>
            <a:off x="800069" y="439917"/>
            <a:ext cx="10900612" cy="11001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Extract 2 – reaching out for support</a:t>
            </a: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
        <p:nvSpPr>
          <p:cNvPr id="3" name="Text Placeholder 2">
            <a:extLst>
              <a:ext uri="{FF2B5EF4-FFF2-40B4-BE49-F238E27FC236}">
                <a16:creationId xmlns:a16="http://schemas.microsoft.com/office/drawing/2014/main" id="{46FDA474-9AAE-EBB8-6C39-1B849185F2FE}"/>
              </a:ext>
            </a:extLst>
          </p:cNvPr>
          <p:cNvSpPr>
            <a:spLocks noGrp="1"/>
          </p:cNvSpPr>
          <p:nvPr>
            <p:ph type="body" sz="quarter" idx="14"/>
          </p:nvPr>
        </p:nvSpPr>
        <p:spPr>
          <a:xfrm>
            <a:off x="1001651" y="1540019"/>
            <a:ext cx="9591229" cy="916578"/>
          </a:xfrm>
        </p:spPr>
        <p:txBody>
          <a:bodyPr/>
          <a:lstStyle/>
          <a:p>
            <a:pPr>
              <a:lnSpc>
                <a:spcPct val="150000"/>
              </a:lnSpc>
            </a:pPr>
            <a:r>
              <a:rPr lang="en-GB" sz="1800"/>
              <a:t>An example of a vulnerable student and their tutor reaching out for support after receiving distressing communication</a:t>
            </a:r>
          </a:p>
        </p:txBody>
      </p:sp>
      <p:pic>
        <p:nvPicPr>
          <p:cNvPr id="2" name="Extract 3 Interview 20 snippet" descr="Short recorded extract, plays with next click in presentation mode">
            <a:hlinkClick r:id="" action="ppaction://media"/>
            <a:extLst>
              <a:ext uri="{FF2B5EF4-FFF2-40B4-BE49-F238E27FC236}">
                <a16:creationId xmlns:a16="http://schemas.microsoft.com/office/drawing/2014/main" id="{CC757E82-DA5B-8E8C-75EF-6F142646C7F8}"/>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3090828" y="2707105"/>
            <a:ext cx="5412874" cy="3044742"/>
          </a:xfrm>
          <a:prstGeom prst="rect">
            <a:avLst/>
          </a:prstGeom>
        </p:spPr>
      </p:pic>
    </p:spTree>
    <p:extLst>
      <p:ext uri="{BB962C8B-B14F-4D97-AF65-F5344CB8AC3E}">
        <p14:creationId xmlns:p14="http://schemas.microsoft.com/office/powerpoint/2010/main" val="293457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9FEF-7DF7-64B1-B7F9-0630C0D6F081}"/>
              </a:ext>
            </a:extLst>
          </p:cNvPr>
          <p:cNvSpPr txBox="1">
            <a:spLocks noGrp="1"/>
          </p:cNvSpPr>
          <p:nvPr>
            <p:ph type="title" idx="4294967295"/>
          </p:nvPr>
        </p:nvSpPr>
        <p:spPr>
          <a:xfrm>
            <a:off x="645694" y="467211"/>
            <a:ext cx="10900612" cy="11001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Key messages</a:t>
            </a: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
        <p:nvSpPr>
          <p:cNvPr id="6" name="Text Placeholder 5">
            <a:extLst>
              <a:ext uri="{FF2B5EF4-FFF2-40B4-BE49-F238E27FC236}">
                <a16:creationId xmlns:a16="http://schemas.microsoft.com/office/drawing/2014/main" id="{0D930142-FC97-8D2E-0A44-17A153BB73E8}"/>
              </a:ext>
            </a:extLst>
          </p:cNvPr>
          <p:cNvSpPr>
            <a:spLocks noGrp="1"/>
          </p:cNvSpPr>
          <p:nvPr>
            <p:ph type="body" sz="quarter" idx="15"/>
          </p:nvPr>
        </p:nvSpPr>
        <p:spPr>
          <a:xfrm>
            <a:off x="768264" y="1266644"/>
            <a:ext cx="8999190" cy="4606030"/>
          </a:xfrm>
        </p:spPr>
        <p:txBody>
          <a:bodyPr/>
          <a:lstStyle/>
          <a:p>
            <a:pPr>
              <a:lnSpc>
                <a:spcPct val="150000"/>
              </a:lnSpc>
              <a:buFont typeface="Wingdings" panose="05000000000000000000" pitchFamily="2" charset="2"/>
              <a:buChar char="Ø"/>
            </a:pPr>
            <a:r>
              <a:rPr lang="en-GB" sz="1800"/>
              <a:t>Be an encourager</a:t>
            </a:r>
          </a:p>
          <a:p>
            <a:pPr>
              <a:lnSpc>
                <a:spcPct val="150000"/>
              </a:lnSpc>
              <a:buFont typeface="Wingdings" panose="05000000000000000000" pitchFamily="2" charset="2"/>
              <a:buChar char="Ø"/>
            </a:pPr>
            <a:r>
              <a:rPr lang="en-GB" sz="1800"/>
              <a:t>Small adaptations can make a big difference</a:t>
            </a:r>
          </a:p>
          <a:p>
            <a:pPr>
              <a:lnSpc>
                <a:spcPct val="150000"/>
              </a:lnSpc>
              <a:buFont typeface="Wingdings" panose="05000000000000000000" pitchFamily="2" charset="2"/>
              <a:buChar char="Ø"/>
            </a:pPr>
            <a:r>
              <a:rPr lang="en-GB" sz="1800"/>
              <a:t>Don’t make assumptions, treat all students as individuals and talk to them</a:t>
            </a:r>
          </a:p>
          <a:p>
            <a:pPr>
              <a:lnSpc>
                <a:spcPct val="150000"/>
              </a:lnSpc>
              <a:buFont typeface="Wingdings" panose="05000000000000000000" pitchFamily="2" charset="2"/>
              <a:buChar char="Ø"/>
            </a:pPr>
            <a:r>
              <a:rPr lang="en-GB" sz="1800" b="0" i="0" u="none" strike="noStrike">
                <a:solidFill>
                  <a:srgbClr val="060645"/>
                </a:solidFill>
                <a:effectLst/>
                <a:latin typeface="Poppins" panose="00000500000000000000" pitchFamily="2" charset="0"/>
              </a:rPr>
              <a:t>Helping students to help themselves can help build resilience</a:t>
            </a:r>
            <a:endParaRPr lang="en-GB" sz="1800"/>
          </a:p>
          <a:p>
            <a:pPr>
              <a:lnSpc>
                <a:spcPct val="150000"/>
              </a:lnSpc>
              <a:buFont typeface="Wingdings" panose="05000000000000000000" pitchFamily="2" charset="2"/>
              <a:buChar char="Ø"/>
            </a:pPr>
            <a:r>
              <a:rPr lang="en-GB" sz="1800"/>
              <a:t>Informal conversations and building trust and confidence are key</a:t>
            </a:r>
          </a:p>
          <a:p>
            <a:pPr>
              <a:lnSpc>
                <a:spcPct val="150000"/>
              </a:lnSpc>
              <a:buFont typeface="Wingdings" panose="05000000000000000000" pitchFamily="2" charset="2"/>
              <a:buChar char="Ø"/>
            </a:pPr>
            <a:r>
              <a:rPr lang="en-GB" sz="1800"/>
              <a:t>Work together with staff tutor and/or education advisor on complex cases</a:t>
            </a:r>
          </a:p>
          <a:p>
            <a:pPr>
              <a:lnSpc>
                <a:spcPct val="150000"/>
              </a:lnSpc>
              <a:buFont typeface="Wingdings" panose="05000000000000000000" pitchFamily="2" charset="2"/>
              <a:buChar char="Ø"/>
            </a:pPr>
            <a:r>
              <a:rPr lang="en-GB" sz="1800" b="0" i="0" u="none" strike="noStrike">
                <a:solidFill>
                  <a:srgbClr val="060645"/>
                </a:solidFill>
                <a:effectLst/>
                <a:latin typeface="Poppins" panose="00000500000000000000" pitchFamily="2" charset="0"/>
              </a:rPr>
              <a:t>Trust and understanding also important between tutors, staff-tutors and others that support students</a:t>
            </a:r>
            <a:endParaRPr lang="en-GB" sz="1800"/>
          </a:p>
          <a:p>
            <a:pPr>
              <a:lnSpc>
                <a:spcPct val="150000"/>
              </a:lnSpc>
              <a:buFont typeface="Wingdings" panose="05000000000000000000" pitchFamily="2" charset="2"/>
              <a:buChar char="Ø"/>
            </a:pPr>
            <a:r>
              <a:rPr lang="en-GB" sz="1800"/>
              <a:t>If you are an AL, you’re not alone – reach out for support</a:t>
            </a:r>
          </a:p>
        </p:txBody>
      </p:sp>
      <p:pic>
        <p:nvPicPr>
          <p:cNvPr id="8" name="Picture 7">
            <a:extLst>
              <a:ext uri="{FF2B5EF4-FFF2-40B4-BE49-F238E27FC236}">
                <a16:creationId xmlns:a16="http://schemas.microsoft.com/office/drawing/2014/main" id="{2B5BD14B-FFA0-03CB-0C51-ED659A64AD6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27" y="17698"/>
            <a:ext cx="3029778" cy="2272888"/>
          </a:xfrm>
          <a:prstGeom prst="rect">
            <a:avLst/>
          </a:prstGeom>
        </p:spPr>
      </p:pic>
      <p:sp>
        <p:nvSpPr>
          <p:cNvPr id="9" name="TextBox 8">
            <a:extLst>
              <a:ext uri="{FF2B5EF4-FFF2-40B4-BE49-F238E27FC236}">
                <a16:creationId xmlns:a16="http://schemas.microsoft.com/office/drawing/2014/main" id="{B67FD6F2-5199-EC1C-3B04-4FE4AFF6583B}"/>
              </a:ext>
              <a:ext uri="{C183D7F6-B498-43B3-948B-1728B52AA6E4}">
                <adec:decorative xmlns:adec="http://schemas.microsoft.com/office/drawing/2017/decorative" val="1"/>
              </a:ext>
            </a:extLst>
          </p:cNvPr>
          <p:cNvSpPr txBox="1"/>
          <p:nvPr/>
        </p:nvSpPr>
        <p:spPr>
          <a:xfrm rot="16200000">
            <a:off x="10448573" y="1451897"/>
            <a:ext cx="2904962" cy="230832"/>
          </a:xfrm>
          <a:prstGeom prst="rect">
            <a:avLst/>
          </a:prstGeom>
          <a:noFill/>
        </p:spPr>
        <p:txBody>
          <a:bodyPr wrap="none" rtlCol="0">
            <a:spAutoFit/>
          </a:bodyPr>
          <a:lstStyle/>
          <a:p>
            <a:r>
              <a:rPr lang="en-GB" sz="900"/>
              <a:t>https://clipart-library.com/clipart/1389994.htm</a:t>
            </a:r>
          </a:p>
        </p:txBody>
      </p:sp>
    </p:spTree>
    <p:extLst>
      <p:ext uri="{BB962C8B-B14F-4D97-AF65-F5344CB8AC3E}">
        <p14:creationId xmlns:p14="http://schemas.microsoft.com/office/powerpoint/2010/main" val="76219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3DCBFF-0D2A-796F-9C92-9B5304EACA68}"/>
              </a:ext>
            </a:extLst>
          </p:cNvPr>
          <p:cNvSpPr txBox="1">
            <a:spLocks noGrp="1"/>
          </p:cNvSpPr>
          <p:nvPr>
            <p:ph type="title" idx="4294967295"/>
          </p:nvPr>
        </p:nvSpPr>
        <p:spPr>
          <a:xfrm>
            <a:off x="645694" y="414232"/>
            <a:ext cx="10900612" cy="11001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And finally – Extract 3, transformation…when the penny drops</a:t>
            </a: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
        <p:nvSpPr>
          <p:cNvPr id="3" name="Text Placeholder 2">
            <a:extLst>
              <a:ext uri="{FF2B5EF4-FFF2-40B4-BE49-F238E27FC236}">
                <a16:creationId xmlns:a16="http://schemas.microsoft.com/office/drawing/2014/main" id="{6F770C7A-6629-9B67-FA63-8796EF88E1E7}"/>
              </a:ext>
            </a:extLst>
          </p:cNvPr>
          <p:cNvSpPr>
            <a:spLocks noGrp="1"/>
          </p:cNvSpPr>
          <p:nvPr>
            <p:ph type="body" sz="quarter" idx="14"/>
          </p:nvPr>
        </p:nvSpPr>
        <p:spPr>
          <a:xfrm>
            <a:off x="1001651" y="1861005"/>
            <a:ext cx="9591229" cy="950518"/>
          </a:xfrm>
        </p:spPr>
        <p:txBody>
          <a:bodyPr/>
          <a:lstStyle/>
          <a:p>
            <a:pPr>
              <a:lnSpc>
                <a:spcPct val="150000"/>
              </a:lnSpc>
            </a:pPr>
            <a:r>
              <a:rPr lang="en-GB" sz="1800"/>
              <a:t>AL created videos to support a dyslexic student in understanding key concepts in the module</a:t>
            </a:r>
          </a:p>
        </p:txBody>
      </p:sp>
      <p:pic>
        <p:nvPicPr>
          <p:cNvPr id="2" name="Extract 5 Interview 5 snippet" descr="Short recorded extract, plays with next click in presentation mode">
            <a:hlinkClick r:id="" action="ppaction://media"/>
            <a:extLst>
              <a:ext uri="{FF2B5EF4-FFF2-40B4-BE49-F238E27FC236}">
                <a16:creationId xmlns:a16="http://schemas.microsoft.com/office/drawing/2014/main" id="{B82AA48D-B894-CE33-94B9-FBA3A6D3ECC3}"/>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3090828" y="2983832"/>
            <a:ext cx="5412874" cy="3044742"/>
          </a:xfrm>
          <a:prstGeom prst="rect">
            <a:avLst/>
          </a:prstGeom>
        </p:spPr>
      </p:pic>
    </p:spTree>
    <p:extLst>
      <p:ext uri="{BB962C8B-B14F-4D97-AF65-F5344CB8AC3E}">
        <p14:creationId xmlns:p14="http://schemas.microsoft.com/office/powerpoint/2010/main" val="38104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6C0-E096-3423-EBBB-2AF0A6447631}"/>
              </a:ext>
            </a:extLst>
          </p:cNvPr>
          <p:cNvSpPr txBox="1">
            <a:spLocks noGrp="1"/>
          </p:cNvSpPr>
          <p:nvPr>
            <p:ph type="title" idx="4294967295"/>
          </p:nvPr>
        </p:nvSpPr>
        <p:spPr>
          <a:xfrm>
            <a:off x="491319" y="1372067"/>
            <a:ext cx="10515600" cy="18078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Poppins SemiBold" panose="00000700000000000000" pitchFamily="50" charset="0"/>
                <a:ea typeface="+mj-ea"/>
                <a:cs typeface="Poppins SemiBold" panose="00000700000000000000" pitchFamily="50" charset="0"/>
              </a:rPr>
              <a:t>Thank you!</a:t>
            </a:r>
          </a:p>
        </p:txBody>
      </p:sp>
      <p:sp>
        <p:nvSpPr>
          <p:cNvPr id="3" name="TextBox 2">
            <a:extLst>
              <a:ext uri="{FF2B5EF4-FFF2-40B4-BE49-F238E27FC236}">
                <a16:creationId xmlns:a16="http://schemas.microsoft.com/office/drawing/2014/main" id="{CF19A29B-95F5-94FC-3567-707C1848E20C}"/>
              </a:ext>
            </a:extLst>
          </p:cNvPr>
          <p:cNvSpPr txBox="1"/>
          <p:nvPr/>
        </p:nvSpPr>
        <p:spPr>
          <a:xfrm>
            <a:off x="673767" y="3421008"/>
            <a:ext cx="7748337" cy="2130583"/>
          </a:xfrm>
          <a:prstGeom prst="rect">
            <a:avLst/>
          </a:prstGeom>
          <a:noFill/>
        </p:spPr>
        <p:txBody>
          <a:bodyPr wrap="square" rtlCol="0">
            <a:spAutoFit/>
          </a:bodyPr>
          <a:lstStyle/>
          <a:p>
            <a:pPr>
              <a:lnSpc>
                <a:spcPct val="150000"/>
              </a:lnSpc>
            </a:pPr>
            <a:r>
              <a:rPr lang="en-GB" sz="1800">
                <a:solidFill>
                  <a:schemeClr val="bg1"/>
                </a:solidFill>
              </a:rPr>
              <a:t>Anne Campbell		anne.campbell@open.ac.uk</a:t>
            </a:r>
          </a:p>
          <a:p>
            <a:pPr>
              <a:lnSpc>
                <a:spcPct val="150000"/>
              </a:lnSpc>
            </a:pPr>
            <a:r>
              <a:rPr lang="en-GB" sz="1800">
                <a:solidFill>
                  <a:schemeClr val="bg1"/>
                </a:solidFill>
              </a:rPr>
              <a:t>Elaine McPherson	elaine.mcpherson@open.ac.uk</a:t>
            </a:r>
          </a:p>
          <a:p>
            <a:pPr>
              <a:lnSpc>
                <a:spcPct val="150000"/>
              </a:lnSpc>
            </a:pPr>
            <a:r>
              <a:rPr lang="en-GB" sz="1800">
                <a:solidFill>
                  <a:schemeClr val="bg1"/>
                </a:solidFill>
              </a:rPr>
              <a:t>Rachel Slater		rachel.slater@open.ac.uk </a:t>
            </a:r>
          </a:p>
          <a:p>
            <a:pPr>
              <a:lnSpc>
                <a:spcPct val="150000"/>
              </a:lnSpc>
            </a:pPr>
            <a:r>
              <a:rPr lang="en-GB" sz="1800">
                <a:solidFill>
                  <a:schemeClr val="bg1"/>
                </a:solidFill>
              </a:rPr>
              <a:t>Christine Pearson	christine.pearson@open.ac.uk</a:t>
            </a:r>
          </a:p>
          <a:p>
            <a:pPr>
              <a:lnSpc>
                <a:spcPct val="150000"/>
              </a:lnSpc>
            </a:pPr>
            <a:endParaRPr lang="en-GB">
              <a:solidFill>
                <a:schemeClr val="bg1"/>
              </a:solidFill>
            </a:endParaRPr>
          </a:p>
        </p:txBody>
      </p:sp>
      <p:pic>
        <p:nvPicPr>
          <p:cNvPr id="5" name="Picture 4">
            <a:extLst>
              <a:ext uri="{FF2B5EF4-FFF2-40B4-BE49-F238E27FC236}">
                <a16:creationId xmlns:a16="http://schemas.microsoft.com/office/drawing/2014/main" id="{4C9B5146-DACC-4DF0-5FD3-A6D65F8D7B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887" y="5233677"/>
            <a:ext cx="4959663" cy="1508779"/>
          </a:xfrm>
          <a:prstGeom prst="rect">
            <a:avLst/>
          </a:prstGeom>
        </p:spPr>
      </p:pic>
    </p:spTree>
    <p:extLst>
      <p:ext uri="{BB962C8B-B14F-4D97-AF65-F5344CB8AC3E}">
        <p14:creationId xmlns:p14="http://schemas.microsoft.com/office/powerpoint/2010/main" val="1339148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672CF68-A19A-92D3-5DA4-6B84B574905F}"/>
              </a:ext>
            </a:extLst>
          </p:cNvPr>
          <p:cNvSpPr txBox="1">
            <a:spLocks noGrp="1"/>
          </p:cNvSpPr>
          <p:nvPr>
            <p:ph type="title" idx="4294967295"/>
          </p:nvPr>
        </p:nvSpPr>
        <p:spPr>
          <a:xfrm>
            <a:off x="433380" y="501545"/>
            <a:ext cx="11565082" cy="760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Accessibility</a:t>
            </a:r>
            <a:r>
              <a:rPr kumimoji="0" lang="en-GB" sz="4000" b="0" i="0" u="none" strike="noStrike" kern="1200" cap="none" spc="0" normalizeH="0" baseline="0" noProof="0">
                <a:ln>
                  <a:noFill/>
                </a:ln>
                <a:solidFill>
                  <a:schemeClr val="tx1"/>
                </a:solidFill>
                <a:effectLst/>
                <a:uLnTx/>
                <a:uFillTx/>
                <a:latin typeface="+mj-lt"/>
                <a:ea typeface="+mj-ea"/>
                <a:cs typeface="+mj-cs"/>
              </a:rPr>
              <a:t> and inclusion in tuition (</a:t>
            </a:r>
            <a:r>
              <a:rPr kumimoji="0" lang="en-GB" sz="4000" b="0" i="0" u="none" strike="noStrike" kern="1200" cap="none" spc="0" normalizeH="0" baseline="0" noProof="0" err="1">
                <a:ln>
                  <a:noFill/>
                </a:ln>
                <a:solidFill>
                  <a:schemeClr val="tx1"/>
                </a:solidFill>
                <a:effectLst/>
                <a:uLnTx/>
                <a:uFillTx/>
                <a:latin typeface="+mj-lt"/>
                <a:ea typeface="+mj-ea"/>
                <a:cs typeface="+mj-cs"/>
              </a:rPr>
              <a:t>AccIT</a:t>
            </a:r>
            <a:r>
              <a:rPr kumimoji="0" lang="en-GB" sz="4000" b="0" i="0" u="none" strike="noStrike" kern="1200" cap="none" spc="0" normalizeH="0" baseline="0" noProof="0">
                <a:ln>
                  <a:noFill/>
                </a:ln>
                <a:solidFill>
                  <a:schemeClr val="tx1"/>
                </a:solidFill>
                <a:effectLst/>
                <a:uLnTx/>
                <a:uFillTx/>
                <a:latin typeface="+mj-lt"/>
                <a:ea typeface="+mj-ea"/>
                <a:cs typeface="+mj-cs"/>
              </a:rPr>
              <a:t>)</a:t>
            </a:r>
            <a:br>
              <a:rPr kumimoji="0" lang="en-GB" sz="4000" b="0" i="0" u="none" strike="noStrike" kern="1200" cap="none" spc="0" normalizeH="0" baseline="0" noProof="0">
                <a:ln>
                  <a:noFill/>
                </a:ln>
                <a:solidFill>
                  <a:schemeClr val="tx1"/>
                </a:solidFill>
                <a:effectLst/>
                <a:uLnTx/>
                <a:uFillTx/>
                <a:latin typeface="+mj-lt"/>
                <a:ea typeface="+mj-ea"/>
                <a:cs typeface="+mj-cs"/>
              </a:rPr>
            </a:b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
        <p:nvSpPr>
          <p:cNvPr id="7" name="Text Placeholder 1">
            <a:extLst>
              <a:ext uri="{FF2B5EF4-FFF2-40B4-BE49-F238E27FC236}">
                <a16:creationId xmlns:a16="http://schemas.microsoft.com/office/drawing/2014/main" id="{78F01B44-E9EC-04DA-592B-C754DE9C71C8}"/>
              </a:ext>
            </a:extLst>
          </p:cNvPr>
          <p:cNvSpPr txBox="1">
            <a:spLocks/>
          </p:cNvSpPr>
          <p:nvPr/>
        </p:nvSpPr>
        <p:spPr>
          <a:xfrm>
            <a:off x="1001100" y="1580348"/>
            <a:ext cx="9591229" cy="407710"/>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800" b="1"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t>Research question</a:t>
            </a:r>
          </a:p>
        </p:txBody>
      </p:sp>
      <p:sp>
        <p:nvSpPr>
          <p:cNvPr id="6" name="Text Placeholder 5">
            <a:extLst>
              <a:ext uri="{FF2B5EF4-FFF2-40B4-BE49-F238E27FC236}">
                <a16:creationId xmlns:a16="http://schemas.microsoft.com/office/drawing/2014/main" id="{B3382600-96AE-E3A2-A500-203391189618}"/>
              </a:ext>
            </a:extLst>
          </p:cNvPr>
          <p:cNvSpPr>
            <a:spLocks noGrp="1"/>
          </p:cNvSpPr>
          <p:nvPr>
            <p:ph type="body" sz="quarter" idx="15"/>
          </p:nvPr>
        </p:nvSpPr>
        <p:spPr>
          <a:xfrm>
            <a:off x="1001100" y="2069020"/>
            <a:ext cx="10179518" cy="760325"/>
          </a:xfrm>
        </p:spPr>
        <p:txBody>
          <a:bodyPr/>
          <a:lstStyle/>
          <a:p>
            <a:pPr marL="0" indent="0">
              <a:buNone/>
            </a:pPr>
            <a:r>
              <a:rPr lang="en-GB" sz="1800"/>
              <a:t>How do STEM ALs adapt their tuition practice to respond to students’ needs?</a:t>
            </a:r>
          </a:p>
          <a:p>
            <a:endParaRPr lang="en-GB" sz="1800"/>
          </a:p>
        </p:txBody>
      </p:sp>
      <p:sp>
        <p:nvSpPr>
          <p:cNvPr id="2" name="Text Placeholder 1">
            <a:extLst>
              <a:ext uri="{FF2B5EF4-FFF2-40B4-BE49-F238E27FC236}">
                <a16:creationId xmlns:a16="http://schemas.microsoft.com/office/drawing/2014/main" id="{581264FF-2253-EFBF-D207-3F773465006C}"/>
              </a:ext>
            </a:extLst>
          </p:cNvPr>
          <p:cNvSpPr>
            <a:spLocks noGrp="1"/>
          </p:cNvSpPr>
          <p:nvPr>
            <p:ph type="body" sz="quarter" idx="12"/>
          </p:nvPr>
        </p:nvSpPr>
        <p:spPr>
          <a:xfrm>
            <a:off x="1011382" y="2701906"/>
            <a:ext cx="9591229" cy="416802"/>
          </a:xfrm>
        </p:spPr>
        <p:txBody>
          <a:bodyPr/>
          <a:lstStyle/>
          <a:p>
            <a:r>
              <a:rPr lang="en-GB" sz="2000"/>
              <a:t>Project aims</a:t>
            </a:r>
          </a:p>
        </p:txBody>
      </p:sp>
      <p:sp>
        <p:nvSpPr>
          <p:cNvPr id="3" name="Text Placeholder 2">
            <a:extLst>
              <a:ext uri="{FF2B5EF4-FFF2-40B4-BE49-F238E27FC236}">
                <a16:creationId xmlns:a16="http://schemas.microsoft.com/office/drawing/2014/main" id="{20F21E85-7D58-57DC-CCB0-E20DEDA94E1B}"/>
              </a:ext>
            </a:extLst>
          </p:cNvPr>
          <p:cNvSpPr>
            <a:spLocks noGrp="1"/>
          </p:cNvSpPr>
          <p:nvPr>
            <p:ph type="body" sz="quarter" idx="14"/>
          </p:nvPr>
        </p:nvSpPr>
        <p:spPr>
          <a:xfrm>
            <a:off x="1001101" y="3119521"/>
            <a:ext cx="10179517" cy="1884949"/>
          </a:xfrm>
        </p:spPr>
        <p:txBody>
          <a:bodyPr/>
          <a:lstStyle/>
          <a:p>
            <a:pPr marL="285750" indent="-285750">
              <a:lnSpc>
                <a:spcPct val="150000"/>
              </a:lnSpc>
              <a:buClr>
                <a:schemeClr val="tx1"/>
              </a:buClr>
              <a:buFont typeface="Arial" panose="020B0604020202020204" pitchFamily="34" charset="0"/>
              <a:buChar char="•"/>
            </a:pPr>
            <a:r>
              <a:rPr lang="en-GB" sz="1800"/>
              <a:t>Develop understanding of accessibility issues in STEM tuition</a:t>
            </a:r>
          </a:p>
          <a:p>
            <a:pPr marL="285750" indent="-285750">
              <a:lnSpc>
                <a:spcPct val="150000"/>
              </a:lnSpc>
              <a:buClr>
                <a:schemeClr val="tx1"/>
              </a:buClr>
              <a:buFont typeface="Arial" panose="020B0604020202020204" pitchFamily="34" charset="0"/>
              <a:buChar char="•"/>
            </a:pPr>
            <a:r>
              <a:rPr lang="en-GB" sz="1800"/>
              <a:t>Raise awareness of these needs amongst STEM staff </a:t>
            </a:r>
          </a:p>
          <a:p>
            <a:pPr marL="285750" indent="-285750">
              <a:lnSpc>
                <a:spcPct val="150000"/>
              </a:lnSpc>
              <a:buClr>
                <a:schemeClr val="tx1"/>
              </a:buClr>
              <a:buFont typeface="Arial" panose="020B0604020202020204" pitchFamily="34" charset="0"/>
              <a:buChar char="•"/>
            </a:pPr>
            <a:r>
              <a:rPr lang="en-GB" sz="1800"/>
              <a:t>Gather examples of how STEM tutors adapt their tuition to respond to students’ needs</a:t>
            </a:r>
          </a:p>
          <a:p>
            <a:pPr marL="285750" indent="-285750">
              <a:lnSpc>
                <a:spcPct val="150000"/>
              </a:lnSpc>
              <a:buClr>
                <a:schemeClr val="tx1"/>
              </a:buClr>
              <a:buFont typeface="Arial" panose="020B0604020202020204" pitchFamily="34" charset="0"/>
              <a:buChar char="•"/>
            </a:pPr>
            <a:r>
              <a:rPr lang="en-GB" sz="1800"/>
              <a:t>Share examples with STEM staff to help support and improve accessibility in tuition</a:t>
            </a:r>
          </a:p>
          <a:p>
            <a:pPr marL="285750" indent="-285750">
              <a:lnSpc>
                <a:spcPct val="150000"/>
              </a:lnSpc>
              <a:buClr>
                <a:schemeClr val="tx1"/>
              </a:buClr>
              <a:buFont typeface="Arial" panose="020B0604020202020204" pitchFamily="34" charset="0"/>
              <a:buChar char="•"/>
            </a:pPr>
            <a:endParaRPr lang="en-GB" sz="1800"/>
          </a:p>
        </p:txBody>
      </p:sp>
      <p:pic>
        <p:nvPicPr>
          <p:cNvPr id="11" name="Picture 10">
            <a:extLst>
              <a:ext uri="{FF2B5EF4-FFF2-40B4-BE49-F238E27FC236}">
                <a16:creationId xmlns:a16="http://schemas.microsoft.com/office/drawing/2014/main" id="{98928C9B-DA91-AC17-BFE7-20A7CE35F81E}"/>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3362179" y="4895558"/>
            <a:ext cx="4712632" cy="1686092"/>
          </a:xfrm>
          <a:prstGeom prst="rect">
            <a:avLst/>
          </a:prstGeom>
        </p:spPr>
      </p:pic>
    </p:spTree>
    <p:extLst>
      <p:ext uri="{BB962C8B-B14F-4D97-AF65-F5344CB8AC3E}">
        <p14:creationId xmlns:p14="http://schemas.microsoft.com/office/powerpoint/2010/main" val="974734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88DF33-979C-F917-9B03-395042D61477}"/>
              </a:ext>
            </a:extLst>
          </p:cNvPr>
          <p:cNvSpPr txBox="1">
            <a:spLocks noGrp="1"/>
          </p:cNvSpPr>
          <p:nvPr>
            <p:ph type="title" idx="4294967295"/>
          </p:nvPr>
        </p:nvSpPr>
        <p:spPr>
          <a:xfrm>
            <a:off x="552450" y="533169"/>
            <a:ext cx="9027968" cy="760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Methods and data collection</a:t>
            </a:r>
            <a:br>
              <a:rPr kumimoji="0" lang="en-GB" sz="4000" b="0" i="0" u="none" strike="noStrike" kern="1200" cap="none" spc="0" normalizeH="0" baseline="0" noProof="0">
                <a:ln>
                  <a:noFill/>
                </a:ln>
                <a:solidFill>
                  <a:schemeClr val="tx1"/>
                </a:solidFill>
                <a:effectLst/>
                <a:uLnTx/>
                <a:uFillTx/>
                <a:latin typeface="+mj-lt"/>
                <a:ea typeface="+mj-ea"/>
                <a:cs typeface="+mj-cs"/>
              </a:rPr>
            </a:b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
        <p:nvSpPr>
          <p:cNvPr id="7" name="Text Placeholder 1">
            <a:extLst>
              <a:ext uri="{FF2B5EF4-FFF2-40B4-BE49-F238E27FC236}">
                <a16:creationId xmlns:a16="http://schemas.microsoft.com/office/drawing/2014/main" id="{02010C64-71A9-C072-49AC-C524702D5958}"/>
              </a:ext>
            </a:extLst>
          </p:cNvPr>
          <p:cNvSpPr txBox="1">
            <a:spLocks/>
          </p:cNvSpPr>
          <p:nvPr/>
        </p:nvSpPr>
        <p:spPr>
          <a:xfrm>
            <a:off x="760407" y="1655679"/>
            <a:ext cx="9591229" cy="436358"/>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800" b="1"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t>MAPP survey and interviews with ALs</a:t>
            </a:r>
          </a:p>
        </p:txBody>
      </p:sp>
      <p:sp>
        <p:nvSpPr>
          <p:cNvPr id="8" name="Text Placeholder 2">
            <a:extLst>
              <a:ext uri="{FF2B5EF4-FFF2-40B4-BE49-F238E27FC236}">
                <a16:creationId xmlns:a16="http://schemas.microsoft.com/office/drawing/2014/main" id="{195A55A5-3A56-BD01-26DD-3D2AB26E25DA}"/>
              </a:ext>
            </a:extLst>
          </p:cNvPr>
          <p:cNvSpPr txBox="1">
            <a:spLocks/>
          </p:cNvSpPr>
          <p:nvPr/>
        </p:nvSpPr>
        <p:spPr>
          <a:xfrm>
            <a:off x="769501" y="2224668"/>
            <a:ext cx="7972718" cy="3239800"/>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GB" sz="1800"/>
              <a:t>Quantitative and qualitative data from questions for ALs in the 2019 OU ‘Measuring accessibility practices and perceptions’ survey (≈ 100 STEM AL responses)</a:t>
            </a:r>
          </a:p>
          <a:p>
            <a:pPr marL="285750" indent="-285750">
              <a:lnSpc>
                <a:spcPct val="150000"/>
              </a:lnSpc>
              <a:buFont typeface="Arial" panose="020B0604020202020204" pitchFamily="34" charset="0"/>
              <a:buChar char="•"/>
            </a:pPr>
            <a:r>
              <a:rPr lang="en-GB" sz="1800"/>
              <a:t>Qualitative data from 25 semi-structured interviews</a:t>
            </a:r>
          </a:p>
          <a:p>
            <a:pPr marL="285750" indent="-285750">
              <a:lnSpc>
                <a:spcPct val="150000"/>
              </a:lnSpc>
              <a:buFont typeface="Arial" panose="020B0604020202020204" pitchFamily="34" charset="0"/>
              <a:buChar char="•"/>
            </a:pPr>
            <a:r>
              <a:rPr lang="en-GB" sz="1800"/>
              <a:t>2 x workshops with ALs at ALSPD conference</a:t>
            </a:r>
          </a:p>
          <a:p>
            <a:pPr marL="285750" indent="-285750">
              <a:lnSpc>
                <a:spcPct val="150000"/>
              </a:lnSpc>
              <a:buFont typeface="Arial" panose="020B0604020202020204" pitchFamily="34" charset="0"/>
              <a:buChar char="•"/>
            </a:pPr>
            <a:r>
              <a:rPr lang="en-GB" sz="1800"/>
              <a:t>Thematic analysis categorised common approaches and more bespoke adaptations</a:t>
            </a:r>
          </a:p>
        </p:txBody>
      </p:sp>
      <p:pic>
        <p:nvPicPr>
          <p:cNvPr id="18" name="Picture 17">
            <a:extLst>
              <a:ext uri="{FF2B5EF4-FFF2-40B4-BE49-F238E27FC236}">
                <a16:creationId xmlns:a16="http://schemas.microsoft.com/office/drawing/2014/main" id="{06FC2D4E-804C-8414-A3A0-32940B1678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964" y="2454221"/>
            <a:ext cx="3057272" cy="2524026"/>
          </a:xfrm>
          <a:prstGeom prst="rect">
            <a:avLst/>
          </a:prstGeom>
        </p:spPr>
      </p:pic>
      <p:sp>
        <p:nvSpPr>
          <p:cNvPr id="19" name="TextBox 18">
            <a:extLst>
              <a:ext uri="{FF2B5EF4-FFF2-40B4-BE49-F238E27FC236}">
                <a16:creationId xmlns:a16="http://schemas.microsoft.com/office/drawing/2014/main" id="{DAB1A0F0-A3A7-46D4-94A4-D98A5FB31594}"/>
              </a:ext>
              <a:ext uri="{C183D7F6-B498-43B3-948B-1728B52AA6E4}">
                <adec:decorative xmlns:adec="http://schemas.microsoft.com/office/drawing/2017/decorative" val="1"/>
              </a:ext>
            </a:extLst>
          </p:cNvPr>
          <p:cNvSpPr txBox="1"/>
          <p:nvPr/>
        </p:nvSpPr>
        <p:spPr>
          <a:xfrm rot="5400000">
            <a:off x="10044333" y="3458417"/>
            <a:ext cx="3836307" cy="230832"/>
          </a:xfrm>
          <a:prstGeom prst="rect">
            <a:avLst/>
          </a:prstGeom>
          <a:noFill/>
        </p:spPr>
        <p:txBody>
          <a:bodyPr wrap="none" rtlCol="0">
            <a:spAutoFit/>
          </a:bodyPr>
          <a:lstStyle/>
          <a:p>
            <a:r>
              <a:rPr lang="en-GB" sz="900"/>
              <a:t>https://clipart-library.com/clipart/job-interview-cliparts-4.htm</a:t>
            </a:r>
          </a:p>
        </p:txBody>
      </p:sp>
    </p:spTree>
    <p:extLst>
      <p:ext uri="{BB962C8B-B14F-4D97-AF65-F5344CB8AC3E}">
        <p14:creationId xmlns:p14="http://schemas.microsoft.com/office/powerpoint/2010/main" val="2066423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88DF33-979C-F917-9B03-395042D61477}"/>
              </a:ext>
            </a:extLst>
          </p:cNvPr>
          <p:cNvSpPr txBox="1">
            <a:spLocks noGrp="1"/>
          </p:cNvSpPr>
          <p:nvPr>
            <p:ph type="title" idx="4294967295"/>
          </p:nvPr>
        </p:nvSpPr>
        <p:spPr>
          <a:xfrm>
            <a:off x="592627" y="900198"/>
            <a:ext cx="9027968" cy="760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Common approaches - documents</a:t>
            </a:r>
            <a:br>
              <a:rPr kumimoji="0" lang="en-GB" sz="4000" b="0" i="0" u="none" strike="noStrike" kern="1200" cap="none" spc="0" normalizeH="0" baseline="0" noProof="0">
                <a:ln>
                  <a:noFill/>
                </a:ln>
                <a:solidFill>
                  <a:schemeClr val="tx1"/>
                </a:solidFill>
                <a:effectLst/>
                <a:uLnTx/>
                <a:uFillTx/>
                <a:latin typeface="+mj-lt"/>
                <a:ea typeface="+mj-ea"/>
                <a:cs typeface="+mj-cs"/>
              </a:rPr>
            </a:b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
        <p:nvSpPr>
          <p:cNvPr id="7" name="Text Placeholder 1">
            <a:extLst>
              <a:ext uri="{FF2B5EF4-FFF2-40B4-BE49-F238E27FC236}">
                <a16:creationId xmlns:a16="http://schemas.microsoft.com/office/drawing/2014/main" id="{02010C64-71A9-C072-49AC-C524702D5958}"/>
              </a:ext>
            </a:extLst>
          </p:cNvPr>
          <p:cNvSpPr txBox="1">
            <a:spLocks/>
          </p:cNvSpPr>
          <p:nvPr/>
        </p:nvSpPr>
        <p:spPr>
          <a:xfrm>
            <a:off x="1002578" y="1743661"/>
            <a:ext cx="9591229" cy="436358"/>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800" b="1"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t>Document formatting</a:t>
            </a:r>
          </a:p>
        </p:txBody>
      </p:sp>
      <p:sp>
        <p:nvSpPr>
          <p:cNvPr id="8" name="Text Placeholder 2">
            <a:extLst>
              <a:ext uri="{FF2B5EF4-FFF2-40B4-BE49-F238E27FC236}">
                <a16:creationId xmlns:a16="http://schemas.microsoft.com/office/drawing/2014/main" id="{195A55A5-3A56-BD01-26DD-3D2AB26E25DA}"/>
              </a:ext>
            </a:extLst>
          </p:cNvPr>
          <p:cNvSpPr txBox="1">
            <a:spLocks/>
          </p:cNvSpPr>
          <p:nvPr/>
        </p:nvSpPr>
        <p:spPr>
          <a:xfrm>
            <a:off x="1002579" y="2346294"/>
            <a:ext cx="8225827" cy="267608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GB" sz="1800"/>
              <a:t>Typeface, font size, avoiding italics, background, colour contrast</a:t>
            </a:r>
          </a:p>
          <a:p>
            <a:pPr marL="285750" indent="-285750">
              <a:lnSpc>
                <a:spcPct val="150000"/>
              </a:lnSpc>
              <a:buFont typeface="Arial" panose="020B0604020202020204" pitchFamily="34" charset="0"/>
              <a:buChar char="•"/>
            </a:pPr>
            <a:r>
              <a:rPr lang="en-GB" sz="1800"/>
              <a:t>Alt text diagram descriptions covering main learning points</a:t>
            </a:r>
          </a:p>
          <a:p>
            <a:pPr marL="285750" indent="-285750">
              <a:lnSpc>
                <a:spcPct val="150000"/>
              </a:lnSpc>
              <a:buFont typeface="Arial" panose="020B0604020202020204" pitchFamily="34" charset="0"/>
              <a:buChar char="•"/>
            </a:pPr>
            <a:r>
              <a:rPr lang="en-GB" sz="1800"/>
              <a:t>Feedback in separate document suitable for screen readers (</a:t>
            </a:r>
            <a:r>
              <a:rPr lang="en-GB" sz="1800" err="1"/>
              <a:t>eg</a:t>
            </a:r>
            <a:r>
              <a:rPr lang="en-GB" sz="1800"/>
              <a:t> for PDF </a:t>
            </a:r>
            <a:r>
              <a:rPr lang="en-GB" sz="1800" err="1"/>
              <a:t>eTMA</a:t>
            </a:r>
            <a:r>
              <a:rPr lang="en-GB" sz="1800"/>
              <a:t>)</a:t>
            </a:r>
          </a:p>
          <a:p>
            <a:pPr marL="285750" indent="-285750">
              <a:lnSpc>
                <a:spcPct val="150000"/>
              </a:lnSpc>
              <a:buFont typeface="Arial" panose="020B0604020202020204" pitchFamily="34" charset="0"/>
              <a:buChar char="•"/>
            </a:pPr>
            <a:r>
              <a:rPr lang="en-GB" sz="1800"/>
              <a:t>Ideally create documents where students can easily change the formatting, colour contrast and background to suit themselves</a:t>
            </a:r>
          </a:p>
        </p:txBody>
      </p:sp>
      <p:pic>
        <p:nvPicPr>
          <p:cNvPr id="5" name="Picture 4">
            <a:extLst>
              <a:ext uri="{FF2B5EF4-FFF2-40B4-BE49-F238E27FC236}">
                <a16:creationId xmlns:a16="http://schemas.microsoft.com/office/drawing/2014/main" id="{781A7DFD-D5A8-96B0-1A84-D84126CBA5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29932" y="1461033"/>
            <a:ext cx="2469441" cy="393593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91113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88DF33-979C-F917-9B03-395042D61477}"/>
              </a:ext>
            </a:extLst>
          </p:cNvPr>
          <p:cNvSpPr txBox="1">
            <a:spLocks noGrp="1"/>
          </p:cNvSpPr>
          <p:nvPr>
            <p:ph type="title" idx="4294967295"/>
          </p:nvPr>
        </p:nvSpPr>
        <p:spPr>
          <a:xfrm>
            <a:off x="552450" y="608753"/>
            <a:ext cx="9027968" cy="760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Common approaches - tutorials</a:t>
            </a:r>
            <a:br>
              <a:rPr kumimoji="0" lang="en-GB" sz="4000" b="0" i="0" u="none" strike="noStrike" kern="1200" cap="none" spc="0" normalizeH="0" baseline="0" noProof="0">
                <a:ln>
                  <a:noFill/>
                </a:ln>
                <a:solidFill>
                  <a:schemeClr val="tx1"/>
                </a:solidFill>
                <a:effectLst/>
                <a:uLnTx/>
                <a:uFillTx/>
                <a:latin typeface="+mj-lt"/>
                <a:ea typeface="+mj-ea"/>
                <a:cs typeface="+mj-cs"/>
              </a:rPr>
            </a:b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
        <p:nvSpPr>
          <p:cNvPr id="2" name="Text Placeholder 1">
            <a:extLst>
              <a:ext uri="{FF2B5EF4-FFF2-40B4-BE49-F238E27FC236}">
                <a16:creationId xmlns:a16="http://schemas.microsoft.com/office/drawing/2014/main" id="{F26D4F10-BFC4-D2AA-FC61-E95A13BB0D9B}"/>
              </a:ext>
            </a:extLst>
          </p:cNvPr>
          <p:cNvSpPr txBox="1">
            <a:spLocks/>
          </p:cNvSpPr>
          <p:nvPr/>
        </p:nvSpPr>
        <p:spPr>
          <a:xfrm>
            <a:off x="1002576" y="1583198"/>
            <a:ext cx="9591229" cy="436358"/>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800" b="1"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t>Tutorial support</a:t>
            </a:r>
          </a:p>
        </p:txBody>
      </p:sp>
      <p:sp>
        <p:nvSpPr>
          <p:cNvPr id="3" name="Text Placeholder 2">
            <a:extLst>
              <a:ext uri="{FF2B5EF4-FFF2-40B4-BE49-F238E27FC236}">
                <a16:creationId xmlns:a16="http://schemas.microsoft.com/office/drawing/2014/main" id="{88E0B974-39B6-FB21-2A11-F6E37B3A3346}"/>
              </a:ext>
            </a:extLst>
          </p:cNvPr>
          <p:cNvSpPr txBox="1">
            <a:spLocks/>
          </p:cNvSpPr>
          <p:nvPr/>
        </p:nvSpPr>
        <p:spPr>
          <a:xfrm>
            <a:off x="1002575" y="2169612"/>
            <a:ext cx="9591229" cy="3518367"/>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GB" sz="1800"/>
              <a:t>Provide materials in advance (slides, notes on main points)</a:t>
            </a:r>
          </a:p>
          <a:p>
            <a:pPr marL="285750" indent="-285750">
              <a:lnSpc>
                <a:spcPct val="150000"/>
              </a:lnSpc>
              <a:buFont typeface="Arial" panose="020B0604020202020204" pitchFamily="34" charset="0"/>
              <a:buChar char="•"/>
            </a:pPr>
            <a:r>
              <a:rPr lang="en-GB" sz="1800"/>
              <a:t>Reassuring students they will not be singled out and that it is ok not to use the mic  (</a:t>
            </a:r>
            <a:r>
              <a:rPr lang="en-GB" sz="1800">
                <a:latin typeface="+mn-lt"/>
                <a:cs typeface="Arial" panose="020B0604020202020204" pitchFamily="34" charset="0"/>
              </a:rPr>
              <a:t>“</a:t>
            </a:r>
            <a:r>
              <a:rPr lang="en-GB" sz="1800">
                <a:effectLst/>
                <a:latin typeface="+mn-lt"/>
                <a:ea typeface="Calibri" panose="020F0502020204030204" pitchFamily="34" charset="0"/>
                <a:cs typeface="Arial" panose="020B0604020202020204" pitchFamily="34" charset="0"/>
              </a:rPr>
              <a:t>what I will never do is put someone on the spot”)</a:t>
            </a:r>
            <a:endParaRPr lang="en-GB" sz="1800">
              <a:latin typeface="+mn-lt"/>
              <a:cs typeface="Arial" panose="020B0604020202020204" pitchFamily="34" charset="0"/>
            </a:endParaRPr>
          </a:p>
          <a:p>
            <a:pPr marL="285750" indent="-285750">
              <a:lnSpc>
                <a:spcPct val="150000"/>
              </a:lnSpc>
              <a:buFont typeface="Arial" panose="020B0604020202020204" pitchFamily="34" charset="0"/>
              <a:buChar char="•"/>
            </a:pPr>
            <a:r>
              <a:rPr lang="en-GB" sz="1800"/>
              <a:t>Providing opportunities to participate anonymously (</a:t>
            </a:r>
            <a:r>
              <a:rPr lang="en-GB" sz="1800" err="1"/>
              <a:t>eg</a:t>
            </a:r>
            <a:r>
              <a:rPr lang="en-GB" sz="1800"/>
              <a:t> using polls)</a:t>
            </a:r>
          </a:p>
          <a:p>
            <a:pPr marL="285750" indent="-285750">
              <a:lnSpc>
                <a:spcPct val="150000"/>
              </a:lnSpc>
              <a:buFont typeface="Arial" panose="020B0604020202020204" pitchFamily="34" charset="0"/>
              <a:buChar char="•"/>
            </a:pPr>
            <a:r>
              <a:rPr lang="en-GB" sz="1800"/>
              <a:t>Pacing especially when online</a:t>
            </a:r>
          </a:p>
          <a:p>
            <a:pPr marL="285750" indent="-285750">
              <a:lnSpc>
                <a:spcPct val="150000"/>
              </a:lnSpc>
              <a:buFont typeface="Arial" panose="020B0604020202020204" pitchFamily="34" charset="0"/>
              <a:buChar char="•"/>
            </a:pPr>
            <a:r>
              <a:rPr lang="en-GB" sz="1800"/>
              <a:t>Covering main points in chat pod as well as verbally</a:t>
            </a:r>
          </a:p>
          <a:p>
            <a:pPr marL="285750" indent="-285750">
              <a:lnSpc>
                <a:spcPct val="150000"/>
              </a:lnSpc>
              <a:buFont typeface="Arial" panose="020B0604020202020204" pitchFamily="34" charset="0"/>
              <a:buChar char="•"/>
            </a:pPr>
            <a:r>
              <a:rPr lang="en-GB" sz="1800"/>
              <a:t>Webcam for lipreaders</a:t>
            </a:r>
          </a:p>
          <a:p>
            <a:pPr marL="285750" indent="-285750">
              <a:lnSpc>
                <a:spcPct val="150000"/>
              </a:lnSpc>
              <a:buFont typeface="Arial" panose="020B0604020202020204" pitchFamily="34" charset="0"/>
              <a:buChar char="•"/>
            </a:pPr>
            <a:r>
              <a:rPr lang="en-GB" sz="1800"/>
              <a:t>Physical changes to teaching space (for in-person tutorials)</a:t>
            </a:r>
          </a:p>
          <a:p>
            <a:pPr marL="285750" indent="-285750">
              <a:lnSpc>
                <a:spcPct val="150000"/>
              </a:lnSpc>
              <a:buFont typeface="Arial" panose="020B0604020202020204" pitchFamily="34" charset="0"/>
              <a:buChar char="•"/>
            </a:pPr>
            <a:endParaRPr lang="en-GB" sz="1800"/>
          </a:p>
        </p:txBody>
      </p:sp>
      <p:pic>
        <p:nvPicPr>
          <p:cNvPr id="11" name="Picture 10">
            <a:extLst>
              <a:ext uri="{FF2B5EF4-FFF2-40B4-BE49-F238E27FC236}">
                <a16:creationId xmlns:a16="http://schemas.microsoft.com/office/drawing/2014/main" id="{BE4EBE98-1A27-A8EA-BC32-71C8607733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4818" y="95808"/>
            <a:ext cx="2604732" cy="2604732"/>
          </a:xfrm>
          <a:prstGeom prst="rect">
            <a:avLst/>
          </a:prstGeom>
        </p:spPr>
      </p:pic>
      <p:sp>
        <p:nvSpPr>
          <p:cNvPr id="12" name="TextBox 11">
            <a:extLst>
              <a:ext uri="{FF2B5EF4-FFF2-40B4-BE49-F238E27FC236}">
                <a16:creationId xmlns:a16="http://schemas.microsoft.com/office/drawing/2014/main" id="{34492C00-EF7F-685C-6514-0F9B5DDCD0D6}"/>
              </a:ext>
              <a:ext uri="{C183D7F6-B498-43B3-948B-1728B52AA6E4}">
                <adec:decorative xmlns:adec="http://schemas.microsoft.com/office/drawing/2017/decorative" val="1"/>
              </a:ext>
            </a:extLst>
          </p:cNvPr>
          <p:cNvSpPr txBox="1"/>
          <p:nvPr/>
        </p:nvSpPr>
        <p:spPr>
          <a:xfrm rot="5400000">
            <a:off x="10452295" y="1467782"/>
            <a:ext cx="2989921" cy="230832"/>
          </a:xfrm>
          <a:prstGeom prst="rect">
            <a:avLst/>
          </a:prstGeom>
          <a:noFill/>
        </p:spPr>
        <p:txBody>
          <a:bodyPr wrap="none" rtlCol="0">
            <a:spAutoFit/>
          </a:bodyPr>
          <a:lstStyle/>
          <a:p>
            <a:r>
              <a:rPr lang="en-GB" sz="900"/>
              <a:t>https://clipart-library.com/clipart/kTK4zrMTj.htm</a:t>
            </a:r>
          </a:p>
        </p:txBody>
      </p:sp>
    </p:spTree>
    <p:extLst>
      <p:ext uri="{BB962C8B-B14F-4D97-AF65-F5344CB8AC3E}">
        <p14:creationId xmlns:p14="http://schemas.microsoft.com/office/powerpoint/2010/main" val="28407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88DF33-979C-F917-9B03-395042D61477}"/>
              </a:ext>
            </a:extLst>
          </p:cNvPr>
          <p:cNvSpPr txBox="1">
            <a:spLocks noGrp="1"/>
          </p:cNvSpPr>
          <p:nvPr>
            <p:ph type="title" idx="4294967295"/>
          </p:nvPr>
        </p:nvSpPr>
        <p:spPr>
          <a:xfrm>
            <a:off x="2924335" y="568067"/>
            <a:ext cx="9027968" cy="760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More common approaches</a:t>
            </a:r>
            <a:br>
              <a:rPr kumimoji="0" lang="en-GB" sz="4000" b="0" i="0" u="none" strike="noStrike" kern="1200" cap="none" spc="0" normalizeH="0" baseline="0" noProof="0">
                <a:ln>
                  <a:noFill/>
                </a:ln>
                <a:solidFill>
                  <a:schemeClr val="tx1"/>
                </a:solidFill>
                <a:effectLst/>
                <a:uLnTx/>
                <a:uFillTx/>
                <a:latin typeface="+mj-lt"/>
                <a:ea typeface="+mj-ea"/>
                <a:cs typeface="+mj-cs"/>
              </a:rPr>
            </a:b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
        <p:nvSpPr>
          <p:cNvPr id="2" name="Text Placeholder 1">
            <a:extLst>
              <a:ext uri="{FF2B5EF4-FFF2-40B4-BE49-F238E27FC236}">
                <a16:creationId xmlns:a16="http://schemas.microsoft.com/office/drawing/2014/main" id="{F26D4F10-BFC4-D2AA-FC61-E95A13BB0D9B}"/>
              </a:ext>
            </a:extLst>
          </p:cNvPr>
          <p:cNvSpPr txBox="1">
            <a:spLocks/>
          </p:cNvSpPr>
          <p:nvPr/>
        </p:nvSpPr>
        <p:spPr>
          <a:xfrm>
            <a:off x="3234236" y="1565881"/>
            <a:ext cx="7509697" cy="436358"/>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800" b="1"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t>Other common practices</a:t>
            </a:r>
          </a:p>
        </p:txBody>
      </p:sp>
      <p:sp>
        <p:nvSpPr>
          <p:cNvPr id="3" name="Text Placeholder 2">
            <a:extLst>
              <a:ext uri="{FF2B5EF4-FFF2-40B4-BE49-F238E27FC236}">
                <a16:creationId xmlns:a16="http://schemas.microsoft.com/office/drawing/2014/main" id="{88E0B974-39B6-FB21-2A11-F6E37B3A3346}"/>
              </a:ext>
            </a:extLst>
          </p:cNvPr>
          <p:cNvSpPr txBox="1">
            <a:spLocks/>
          </p:cNvSpPr>
          <p:nvPr/>
        </p:nvSpPr>
        <p:spPr>
          <a:xfrm>
            <a:off x="3234808" y="2042463"/>
            <a:ext cx="8407022" cy="3778014"/>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GB" sz="1800"/>
              <a:t>Contacting each student with D marker at module start to discuss their needs</a:t>
            </a:r>
          </a:p>
          <a:p>
            <a:pPr marL="285750" indent="-285750">
              <a:lnSpc>
                <a:spcPct val="150000"/>
              </a:lnSpc>
              <a:buFont typeface="Arial" panose="020B0604020202020204" pitchFamily="34" charset="0"/>
              <a:buChar char="•"/>
            </a:pPr>
            <a:r>
              <a:rPr lang="en-GB" sz="1800"/>
              <a:t>Additional support (email, phone, 1-1 online rooms session)</a:t>
            </a:r>
          </a:p>
          <a:p>
            <a:pPr marL="285750" indent="-285750">
              <a:lnSpc>
                <a:spcPct val="150000"/>
              </a:lnSpc>
              <a:buFont typeface="Arial" panose="020B0604020202020204" pitchFamily="34" charset="0"/>
              <a:buChar char="•"/>
            </a:pPr>
            <a:r>
              <a:rPr lang="en-GB" sz="1800"/>
              <a:t>Additional material (</a:t>
            </a:r>
            <a:r>
              <a:rPr lang="en-GB" sz="1800" err="1"/>
              <a:t>eg</a:t>
            </a:r>
            <a:r>
              <a:rPr lang="en-GB" sz="1800"/>
              <a:t> backup data, different/further explanations)</a:t>
            </a:r>
          </a:p>
          <a:p>
            <a:pPr marL="285750" indent="-285750">
              <a:lnSpc>
                <a:spcPct val="150000"/>
              </a:lnSpc>
              <a:buFont typeface="Arial" panose="020B0604020202020204" pitchFamily="34" charset="0"/>
              <a:buChar char="•"/>
            </a:pPr>
            <a:r>
              <a:rPr lang="en-GB" sz="1800"/>
              <a:t>Being careful with feedback on a TMA, keeping to key points, being clear and direct</a:t>
            </a:r>
          </a:p>
          <a:p>
            <a:pPr marL="285750" indent="-285750">
              <a:lnSpc>
                <a:spcPct val="150000"/>
              </a:lnSpc>
              <a:buFont typeface="Arial" panose="020B0604020202020204" pitchFamily="34" charset="0"/>
              <a:buChar char="•"/>
            </a:pPr>
            <a:r>
              <a:rPr lang="en-GB" sz="1800"/>
              <a:t>Assisting with time management and prioritising</a:t>
            </a:r>
          </a:p>
          <a:p>
            <a:pPr marL="285750" indent="-285750">
              <a:lnSpc>
                <a:spcPct val="150000"/>
              </a:lnSpc>
              <a:buFont typeface="Arial" panose="020B0604020202020204" pitchFamily="34" charset="0"/>
              <a:buChar char="•"/>
            </a:pPr>
            <a:r>
              <a:rPr lang="en-GB" sz="1800"/>
              <a:t>Keeping in touch</a:t>
            </a:r>
          </a:p>
          <a:p>
            <a:pPr marL="285750" indent="-285750">
              <a:lnSpc>
                <a:spcPct val="150000"/>
              </a:lnSpc>
              <a:buFont typeface="Arial" panose="020B0604020202020204" pitchFamily="34" charset="0"/>
              <a:buChar char="•"/>
            </a:pPr>
            <a:r>
              <a:rPr lang="en-GB" sz="2000"/>
              <a:t>Being an encourager</a:t>
            </a:r>
          </a:p>
          <a:p>
            <a:pPr marL="285750" indent="-285750">
              <a:lnSpc>
                <a:spcPct val="150000"/>
              </a:lnSpc>
              <a:buFont typeface="Arial" panose="020B0604020202020204" pitchFamily="34" charset="0"/>
              <a:buChar char="•"/>
            </a:pPr>
            <a:endParaRPr lang="en-GB" sz="1800"/>
          </a:p>
        </p:txBody>
      </p:sp>
      <p:pic>
        <p:nvPicPr>
          <p:cNvPr id="5" name="Picture 4">
            <a:extLst>
              <a:ext uri="{FF2B5EF4-FFF2-40B4-BE49-F238E27FC236}">
                <a16:creationId xmlns:a16="http://schemas.microsoft.com/office/drawing/2014/main" id="{27A0CD19-A52E-C5E5-21B6-2C222A06C4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70" y="2239727"/>
            <a:ext cx="2568338" cy="3232188"/>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73AECC24-0243-963C-18D4-6BB719FE80E0}"/>
              </a:ext>
              <a:ext uri="{C183D7F6-B498-43B3-948B-1728B52AA6E4}">
                <adec:decorative xmlns:adec="http://schemas.microsoft.com/office/drawing/2017/decorative" val="1"/>
              </a:ext>
            </a:extLst>
          </p:cNvPr>
          <p:cNvSpPr txBox="1"/>
          <p:nvPr/>
        </p:nvSpPr>
        <p:spPr>
          <a:xfrm rot="5400000">
            <a:off x="-1089946" y="3643719"/>
            <a:ext cx="2816797" cy="230832"/>
          </a:xfrm>
          <a:prstGeom prst="rect">
            <a:avLst/>
          </a:prstGeom>
          <a:noFill/>
        </p:spPr>
        <p:txBody>
          <a:bodyPr wrap="none" rtlCol="0">
            <a:spAutoFit/>
          </a:bodyPr>
          <a:lstStyle/>
          <a:p>
            <a:r>
              <a:rPr lang="en-GB" sz="900"/>
              <a:t>https://clipart-library.com/clipart/174832.htm</a:t>
            </a:r>
          </a:p>
        </p:txBody>
      </p:sp>
    </p:spTree>
    <p:extLst>
      <p:ext uri="{BB962C8B-B14F-4D97-AF65-F5344CB8AC3E}">
        <p14:creationId xmlns:p14="http://schemas.microsoft.com/office/powerpoint/2010/main" val="342973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88DF33-979C-F917-9B03-395042D61477}"/>
              </a:ext>
            </a:extLst>
          </p:cNvPr>
          <p:cNvSpPr txBox="1">
            <a:spLocks noGrp="1"/>
          </p:cNvSpPr>
          <p:nvPr>
            <p:ph type="title" idx="4294967295"/>
          </p:nvPr>
        </p:nvSpPr>
        <p:spPr>
          <a:xfrm>
            <a:off x="552450" y="608753"/>
            <a:ext cx="9027968" cy="760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Challenges for ALs</a:t>
            </a:r>
            <a:br>
              <a:rPr kumimoji="0" lang="en-GB" sz="4000" b="0" i="0" u="none" strike="noStrike" kern="1200" cap="none" spc="0" normalizeH="0" baseline="0" noProof="0">
                <a:ln>
                  <a:noFill/>
                </a:ln>
                <a:solidFill>
                  <a:schemeClr val="tx1"/>
                </a:solidFill>
                <a:effectLst/>
                <a:uLnTx/>
                <a:uFillTx/>
                <a:latin typeface="+mj-lt"/>
                <a:ea typeface="+mj-ea"/>
                <a:cs typeface="+mj-cs"/>
              </a:rPr>
            </a:b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
        <p:nvSpPr>
          <p:cNvPr id="3" name="Text Placeholder 2">
            <a:extLst>
              <a:ext uri="{FF2B5EF4-FFF2-40B4-BE49-F238E27FC236}">
                <a16:creationId xmlns:a16="http://schemas.microsoft.com/office/drawing/2014/main" id="{88E0B974-39B6-FB21-2A11-F6E37B3A3346}"/>
              </a:ext>
            </a:extLst>
          </p:cNvPr>
          <p:cNvSpPr txBox="1">
            <a:spLocks/>
          </p:cNvSpPr>
          <p:nvPr/>
        </p:nvSpPr>
        <p:spPr>
          <a:xfrm>
            <a:off x="1174269" y="1416328"/>
            <a:ext cx="9591229" cy="4250181"/>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GB" sz="1800"/>
              <a:t>Disability profiles</a:t>
            </a:r>
          </a:p>
          <a:p>
            <a:pPr marL="971550" lvl="1" indent="-285750">
              <a:lnSpc>
                <a:spcPct val="100000"/>
              </a:lnSpc>
              <a:buFont typeface="Courier New" panose="02070309020205020404" pitchFamily="49" charset="0"/>
              <a:buChar char="o"/>
            </a:pPr>
            <a:r>
              <a:rPr lang="en-GB" sz="1800">
                <a:solidFill>
                  <a:schemeClr val="tx1"/>
                </a:solidFill>
              </a:rPr>
              <a:t>Information overload/too generic/too complex</a:t>
            </a:r>
          </a:p>
          <a:p>
            <a:pPr marL="971550" lvl="1" indent="-285750">
              <a:lnSpc>
                <a:spcPct val="100000"/>
              </a:lnSpc>
              <a:buFont typeface="Courier New" panose="02070309020205020404" pitchFamily="49" charset="0"/>
              <a:buChar char="o"/>
            </a:pPr>
            <a:r>
              <a:rPr lang="en-GB" sz="1800">
                <a:solidFill>
                  <a:schemeClr val="tx1"/>
                </a:solidFill>
              </a:rPr>
              <a:t>Conflicting needs</a:t>
            </a:r>
          </a:p>
          <a:p>
            <a:pPr marL="971550" lvl="1" indent="-285750">
              <a:lnSpc>
                <a:spcPct val="100000"/>
              </a:lnSpc>
              <a:buFont typeface="Courier New" panose="02070309020205020404" pitchFamily="49" charset="0"/>
              <a:buChar char="o"/>
            </a:pPr>
            <a:r>
              <a:rPr lang="en-GB" sz="1800">
                <a:solidFill>
                  <a:schemeClr val="tx1"/>
                </a:solidFill>
              </a:rPr>
              <a:t>Students not declaring</a:t>
            </a:r>
          </a:p>
          <a:p>
            <a:pPr marL="285750" indent="-285750">
              <a:lnSpc>
                <a:spcPct val="150000"/>
              </a:lnSpc>
              <a:buFont typeface="Arial" panose="020B0604020202020204" pitchFamily="34" charset="0"/>
              <a:buChar char="•"/>
            </a:pPr>
            <a:r>
              <a:rPr lang="en-GB" sz="1800"/>
              <a:t>Time-consuming</a:t>
            </a:r>
          </a:p>
          <a:p>
            <a:pPr marL="285750" indent="-285750">
              <a:lnSpc>
                <a:spcPct val="150000"/>
              </a:lnSpc>
              <a:buFont typeface="Arial" panose="020B0604020202020204" pitchFamily="34" charset="0"/>
              <a:buChar char="•"/>
            </a:pPr>
            <a:r>
              <a:rPr lang="en-GB" sz="1800"/>
              <a:t>Isolation/support</a:t>
            </a:r>
          </a:p>
          <a:p>
            <a:pPr lvl="1" indent="0">
              <a:lnSpc>
                <a:spcPct val="100000"/>
              </a:lnSpc>
              <a:buNone/>
            </a:pPr>
            <a:r>
              <a:rPr lang="en-GB" sz="1800" i="1">
                <a:solidFill>
                  <a:schemeClr val="tx1"/>
                </a:solidFill>
                <a:effectLst/>
                <a:ea typeface="Calibri" panose="020F0502020204030204" pitchFamily="34" charset="0"/>
              </a:rPr>
              <a:t>“I just didn’t even know there was help.”</a:t>
            </a:r>
          </a:p>
          <a:p>
            <a:pPr lvl="1" indent="0">
              <a:lnSpc>
                <a:spcPct val="100000"/>
              </a:lnSpc>
              <a:buNone/>
            </a:pPr>
            <a:r>
              <a:rPr lang="en-GB" sz="1800" i="1">
                <a:solidFill>
                  <a:schemeClr val="tx1"/>
                </a:solidFill>
                <a:ea typeface="Calibri" panose="020F0502020204030204" pitchFamily="34" charset="0"/>
              </a:rPr>
              <a:t>“I was fumbling around in the dark.”</a:t>
            </a:r>
            <a:endParaRPr lang="en-GB" sz="1800" i="1">
              <a:solidFill>
                <a:schemeClr val="tx1"/>
              </a:solidFill>
            </a:endParaRPr>
          </a:p>
          <a:p>
            <a:pPr marL="285750" indent="-285750">
              <a:lnSpc>
                <a:spcPct val="150000"/>
              </a:lnSpc>
              <a:buFont typeface="Arial" panose="020B0604020202020204" pitchFamily="34" charset="0"/>
              <a:buChar char="•"/>
            </a:pPr>
            <a:r>
              <a:rPr lang="en-GB" sz="1800"/>
              <a:t>Managing student behaviours/expectations</a:t>
            </a:r>
          </a:p>
          <a:p>
            <a:pPr marL="285750" indent="-285750">
              <a:lnSpc>
                <a:spcPct val="150000"/>
              </a:lnSpc>
              <a:buFont typeface="Arial" panose="020B0604020202020204" pitchFamily="34" charset="0"/>
              <a:buChar char="•"/>
            </a:pPr>
            <a:r>
              <a:rPr lang="en-GB" sz="1800"/>
              <a:t>Documents/slides for tutorials</a:t>
            </a:r>
          </a:p>
        </p:txBody>
      </p:sp>
      <p:pic>
        <p:nvPicPr>
          <p:cNvPr id="5" name="Picture 4">
            <a:extLst>
              <a:ext uri="{FF2B5EF4-FFF2-40B4-BE49-F238E27FC236}">
                <a16:creationId xmlns:a16="http://schemas.microsoft.com/office/drawing/2014/main" id="{A1D29A92-9589-3997-C974-B449D3EFA1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6288" y="1652212"/>
            <a:ext cx="1281443" cy="3115970"/>
          </a:xfrm>
          <a:prstGeom prst="rect">
            <a:avLst/>
          </a:prstGeom>
          <a:effectLst/>
        </p:spPr>
      </p:pic>
      <p:sp>
        <p:nvSpPr>
          <p:cNvPr id="6" name="TextBox 5">
            <a:extLst>
              <a:ext uri="{FF2B5EF4-FFF2-40B4-BE49-F238E27FC236}">
                <a16:creationId xmlns:a16="http://schemas.microsoft.com/office/drawing/2014/main" id="{7D4FB68B-0C4C-B714-9858-2FF1420BD944}"/>
              </a:ext>
              <a:ext uri="{C183D7F6-B498-43B3-948B-1728B52AA6E4}">
                <adec:decorative xmlns:adec="http://schemas.microsoft.com/office/drawing/2017/decorative" val="1"/>
              </a:ext>
            </a:extLst>
          </p:cNvPr>
          <p:cNvSpPr txBox="1"/>
          <p:nvPr/>
        </p:nvSpPr>
        <p:spPr>
          <a:xfrm rot="16200000">
            <a:off x="10146905" y="3203491"/>
            <a:ext cx="2898550" cy="230832"/>
          </a:xfrm>
          <a:prstGeom prst="rect">
            <a:avLst/>
          </a:prstGeom>
          <a:noFill/>
        </p:spPr>
        <p:txBody>
          <a:bodyPr wrap="none" rtlCol="0">
            <a:spAutoFit/>
          </a:bodyPr>
          <a:lstStyle/>
          <a:p>
            <a:r>
              <a:rPr lang="en-GB" sz="900"/>
              <a:t>https://clipart-library.com/clipart/1482682.htm</a:t>
            </a:r>
          </a:p>
        </p:txBody>
      </p:sp>
    </p:spTree>
    <p:extLst>
      <p:ext uri="{BB962C8B-B14F-4D97-AF65-F5344CB8AC3E}">
        <p14:creationId xmlns:p14="http://schemas.microsoft.com/office/powerpoint/2010/main" val="659350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F8C97-7038-5813-4F0A-9A4CBB1660B2}"/>
              </a:ext>
            </a:extLst>
          </p:cNvPr>
          <p:cNvSpPr txBox="1">
            <a:spLocks noGrp="1"/>
          </p:cNvSpPr>
          <p:nvPr>
            <p:ph type="title" idx="4294967295"/>
          </p:nvPr>
        </p:nvSpPr>
        <p:spPr>
          <a:xfrm>
            <a:off x="709863" y="273321"/>
            <a:ext cx="10262937" cy="760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More bespoke approaches - recordings</a:t>
            </a: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graphicFrame>
        <p:nvGraphicFramePr>
          <p:cNvPr id="7" name="Table 7" descr="What: Empty room recordings&#10;Screencasts &#10;Short videos&#10;Power point with audio&#10;Why: Common requests&#10;Help familiarise and navigate when new to StudentHome&#10;‘How to’ e.g. TMA submission, reduce size of images&#10;Common errors&#10;E.g. subscript and superscript, maths calculations&#10;Walk through of activities to prevent anxiety and help build confidence&#10;Tailored recordings for individual students">
            <a:extLst>
              <a:ext uri="{FF2B5EF4-FFF2-40B4-BE49-F238E27FC236}">
                <a16:creationId xmlns:a16="http://schemas.microsoft.com/office/drawing/2014/main" id="{950B09D3-C78B-6409-8096-96822223DDDB}"/>
              </a:ext>
            </a:extLst>
          </p:cNvPr>
          <p:cNvGraphicFramePr>
            <a:graphicFrameLocks noGrp="1"/>
          </p:cNvGraphicFramePr>
          <p:nvPr>
            <p:extLst>
              <p:ext uri="{D42A27DB-BD31-4B8C-83A1-F6EECF244321}">
                <p14:modId xmlns:p14="http://schemas.microsoft.com/office/powerpoint/2010/main" val="2679447167"/>
              </p:ext>
            </p:extLst>
          </p:nvPr>
        </p:nvGraphicFramePr>
        <p:xfrm>
          <a:off x="464024" y="1033647"/>
          <a:ext cx="11128642" cy="5551032"/>
        </p:xfrm>
        <a:graphic>
          <a:graphicData uri="http://schemas.openxmlformats.org/drawingml/2006/table">
            <a:tbl>
              <a:tblPr firstRow="1" bandRow="1">
                <a:tableStyleId>{5C22544A-7EE6-4342-B048-85BDC9FD1C3A}</a:tableStyleId>
              </a:tblPr>
              <a:tblGrid>
                <a:gridCol w="3705024">
                  <a:extLst>
                    <a:ext uri="{9D8B030D-6E8A-4147-A177-3AD203B41FA5}">
                      <a16:colId xmlns:a16="http://schemas.microsoft.com/office/drawing/2014/main" val="3682931523"/>
                    </a:ext>
                  </a:extLst>
                </a:gridCol>
                <a:gridCol w="7423618">
                  <a:extLst>
                    <a:ext uri="{9D8B030D-6E8A-4147-A177-3AD203B41FA5}">
                      <a16:colId xmlns:a16="http://schemas.microsoft.com/office/drawing/2014/main" val="3491295999"/>
                    </a:ext>
                  </a:extLst>
                </a:gridCol>
              </a:tblGrid>
              <a:tr h="445355">
                <a:tc>
                  <a:txBody>
                    <a:bodyPr/>
                    <a:lstStyle/>
                    <a:p>
                      <a:r>
                        <a:rPr lang="en-GB" sz="2200"/>
                        <a:t>What</a:t>
                      </a:r>
                    </a:p>
                  </a:txBody>
                  <a:tcPr/>
                </a:tc>
                <a:tc>
                  <a:txBody>
                    <a:bodyPr/>
                    <a:lstStyle/>
                    <a:p>
                      <a:r>
                        <a:rPr lang="en-GB" sz="2200"/>
                        <a:t>Why</a:t>
                      </a:r>
                    </a:p>
                  </a:txBody>
                  <a:tcPr/>
                </a:tc>
                <a:extLst>
                  <a:ext uri="{0D108BD9-81ED-4DB2-BD59-A6C34878D82A}">
                    <a16:rowId xmlns:a16="http://schemas.microsoft.com/office/drawing/2014/main" val="3624999606"/>
                  </a:ext>
                </a:extLst>
              </a:tr>
              <a:tr h="5105677">
                <a:tc>
                  <a:txBody>
                    <a:bodyPr/>
                    <a:lstStyle/>
                    <a:p>
                      <a:pPr marL="285750" indent="-285750">
                        <a:lnSpc>
                          <a:spcPct val="150000"/>
                        </a:lnSpc>
                        <a:buFont typeface="Arial" panose="020B0604020202020204" pitchFamily="34" charset="0"/>
                        <a:buChar char="•"/>
                      </a:pPr>
                      <a:r>
                        <a:rPr lang="en-GB"/>
                        <a:t>Empty room recordings</a:t>
                      </a:r>
                    </a:p>
                    <a:p>
                      <a:pPr marL="285750" indent="-285750">
                        <a:lnSpc>
                          <a:spcPct val="150000"/>
                        </a:lnSpc>
                        <a:buFont typeface="Arial" panose="020B0604020202020204" pitchFamily="34" charset="0"/>
                        <a:buChar char="•"/>
                      </a:pPr>
                      <a:r>
                        <a:rPr lang="en-GB"/>
                        <a:t>Screencasts </a:t>
                      </a:r>
                    </a:p>
                    <a:p>
                      <a:pPr marL="285750" indent="-285750">
                        <a:lnSpc>
                          <a:spcPct val="150000"/>
                        </a:lnSpc>
                        <a:buFont typeface="Arial" panose="020B0604020202020204" pitchFamily="34" charset="0"/>
                        <a:buChar char="•"/>
                      </a:pPr>
                      <a:r>
                        <a:rPr lang="en-GB"/>
                        <a:t>Short videos</a:t>
                      </a:r>
                    </a:p>
                    <a:p>
                      <a:pPr marL="285750" indent="-285750">
                        <a:lnSpc>
                          <a:spcPct val="150000"/>
                        </a:lnSpc>
                        <a:buFont typeface="Arial" panose="020B0604020202020204" pitchFamily="34" charset="0"/>
                        <a:buChar char="•"/>
                      </a:pPr>
                      <a:r>
                        <a:rPr lang="en-GB"/>
                        <a:t>Power point with audio</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0" indent="0">
                        <a:buFont typeface="Arial" panose="020B0604020202020204" pitchFamily="34" charset="0"/>
                        <a:buNone/>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0" indent="0">
                        <a:buFont typeface="Arial" panose="020B0604020202020204" pitchFamily="34" charset="0"/>
                        <a:buNone/>
                      </a:pPr>
                      <a:endParaRPr lang="en-GB"/>
                    </a:p>
                    <a:p>
                      <a:endParaRPr lang="en-GB"/>
                    </a:p>
                  </a:txBody>
                  <a:tcPr/>
                </a:tc>
                <a:tc>
                  <a:txBody>
                    <a:bodyPr/>
                    <a:lstStyle/>
                    <a:p>
                      <a:pPr marL="0" indent="0">
                        <a:lnSpc>
                          <a:spcPct val="150000"/>
                        </a:lnSpc>
                        <a:buFont typeface="Arial" panose="020B0604020202020204" pitchFamily="34" charset="0"/>
                        <a:buNone/>
                      </a:pPr>
                      <a:r>
                        <a:rPr lang="en-GB"/>
                        <a:t>Common requests</a:t>
                      </a:r>
                    </a:p>
                    <a:p>
                      <a:pPr marL="285750" indent="-285750">
                        <a:lnSpc>
                          <a:spcPct val="150000"/>
                        </a:lnSpc>
                        <a:buFont typeface="Arial" panose="020B0604020202020204" pitchFamily="34" charset="0"/>
                        <a:buChar char="•"/>
                      </a:pPr>
                      <a:r>
                        <a:rPr lang="en-GB"/>
                        <a:t>Help familiarise and navigate when new to </a:t>
                      </a:r>
                      <a:r>
                        <a:rPr lang="en-GB" err="1"/>
                        <a:t>StudentHome</a:t>
                      </a:r>
                      <a:endParaRPr lang="en-GB"/>
                    </a:p>
                    <a:p>
                      <a:pPr marL="285750" indent="-285750">
                        <a:lnSpc>
                          <a:spcPct val="150000"/>
                        </a:lnSpc>
                        <a:buFont typeface="Arial" panose="020B0604020202020204" pitchFamily="34" charset="0"/>
                        <a:buChar char="•"/>
                      </a:pPr>
                      <a:r>
                        <a:rPr lang="en-GB"/>
                        <a:t>‘How to’ e.g. TMA submission, reduce size of images</a:t>
                      </a:r>
                    </a:p>
                    <a:p>
                      <a:pPr marL="0" indent="0">
                        <a:lnSpc>
                          <a:spcPct val="150000"/>
                        </a:lnSpc>
                        <a:buFont typeface="Arial" panose="020B0604020202020204" pitchFamily="34" charset="0"/>
                        <a:buNone/>
                      </a:pPr>
                      <a:endParaRPr lang="en-GB"/>
                    </a:p>
                    <a:p>
                      <a:pPr marL="0" indent="0">
                        <a:lnSpc>
                          <a:spcPct val="150000"/>
                        </a:lnSpc>
                        <a:buFont typeface="Arial" panose="020B0604020202020204" pitchFamily="34" charset="0"/>
                        <a:buNone/>
                      </a:pPr>
                      <a:r>
                        <a:rPr lang="en-GB"/>
                        <a:t>Common errors</a:t>
                      </a:r>
                    </a:p>
                    <a:p>
                      <a:pPr marL="285750" indent="-285750">
                        <a:lnSpc>
                          <a:spcPct val="150000"/>
                        </a:lnSpc>
                        <a:buFont typeface="Arial" panose="020B0604020202020204" pitchFamily="34" charset="0"/>
                        <a:buChar char="•"/>
                      </a:pPr>
                      <a:r>
                        <a:rPr lang="en-GB"/>
                        <a:t>E.g. subscript and superscript, maths calculations</a:t>
                      </a:r>
                    </a:p>
                    <a:p>
                      <a:pPr marL="0" indent="0">
                        <a:lnSpc>
                          <a:spcPct val="150000"/>
                        </a:lnSpc>
                        <a:buFont typeface="Arial" panose="020B0604020202020204" pitchFamily="34" charset="0"/>
                        <a:buNone/>
                      </a:pPr>
                      <a:endParaRPr lang="en-GB"/>
                    </a:p>
                    <a:p>
                      <a:pPr marL="0" indent="0">
                        <a:lnSpc>
                          <a:spcPct val="150000"/>
                        </a:lnSpc>
                        <a:buFont typeface="Arial" panose="020B0604020202020204" pitchFamily="34" charset="0"/>
                        <a:buNone/>
                      </a:pPr>
                      <a:r>
                        <a:rPr lang="en-GB"/>
                        <a:t>Walk through of activities to prevent anxiety and help build confidence</a:t>
                      </a:r>
                    </a:p>
                    <a:p>
                      <a:pPr marL="0" indent="0">
                        <a:lnSpc>
                          <a:spcPct val="150000"/>
                        </a:lnSpc>
                        <a:buFont typeface="Arial" panose="020B0604020202020204" pitchFamily="34" charset="0"/>
                        <a:buNone/>
                      </a:pPr>
                      <a:endParaRPr lang="en-GB"/>
                    </a:p>
                    <a:p>
                      <a:pPr marL="0" indent="0">
                        <a:lnSpc>
                          <a:spcPct val="150000"/>
                        </a:lnSpc>
                        <a:buFont typeface="Arial" panose="020B0604020202020204" pitchFamily="34" charset="0"/>
                        <a:buNone/>
                      </a:pPr>
                      <a:r>
                        <a:rPr lang="en-GB"/>
                        <a:t>Tailored recordings for individual students</a:t>
                      </a:r>
                    </a:p>
                    <a:p>
                      <a:pPr marL="0" indent="0">
                        <a:buFont typeface="Arial" panose="020B0604020202020204" pitchFamily="34" charset="0"/>
                        <a:buNone/>
                      </a:pPr>
                      <a:endParaRPr lang="en-GB"/>
                    </a:p>
                  </a:txBody>
                  <a:tcPr/>
                </a:tc>
                <a:extLst>
                  <a:ext uri="{0D108BD9-81ED-4DB2-BD59-A6C34878D82A}">
                    <a16:rowId xmlns:a16="http://schemas.microsoft.com/office/drawing/2014/main" val="613065931"/>
                  </a:ext>
                </a:extLst>
              </a:tr>
            </a:tbl>
          </a:graphicData>
        </a:graphic>
      </p:graphicFrame>
      <p:sp>
        <p:nvSpPr>
          <p:cNvPr id="3" name="Speech Bubble: Oval 2">
            <a:extLst>
              <a:ext uri="{FF2B5EF4-FFF2-40B4-BE49-F238E27FC236}">
                <a16:creationId xmlns:a16="http://schemas.microsoft.com/office/drawing/2014/main" id="{B953AFFE-101E-69C0-7116-5F9E9E2A4804}"/>
              </a:ext>
            </a:extLst>
          </p:cNvPr>
          <p:cNvSpPr/>
          <p:nvPr/>
        </p:nvSpPr>
        <p:spPr>
          <a:xfrm>
            <a:off x="247135" y="3428999"/>
            <a:ext cx="3805881" cy="2897659"/>
          </a:xfrm>
          <a:prstGeom prst="wedgeEllipseCallout">
            <a:avLst/>
          </a:prstGeom>
          <a:solidFill>
            <a:schemeClr val="bg2"/>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a:solidFill>
                  <a:schemeClr val="tx1"/>
                </a:solidFill>
              </a:rPr>
              <a:t>“it’s about building resilience in your students by providing them with the information to help themselves”</a:t>
            </a:r>
          </a:p>
        </p:txBody>
      </p:sp>
    </p:spTree>
    <p:extLst>
      <p:ext uri="{BB962C8B-B14F-4D97-AF65-F5344CB8AC3E}">
        <p14:creationId xmlns:p14="http://schemas.microsoft.com/office/powerpoint/2010/main" val="96218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B0AA26-00D1-CDA6-C25B-5F8690E1AE7E}"/>
              </a:ext>
            </a:extLst>
          </p:cNvPr>
          <p:cNvSpPr txBox="1">
            <a:spLocks noGrp="1"/>
          </p:cNvSpPr>
          <p:nvPr>
            <p:ph type="title" idx="4294967295"/>
          </p:nvPr>
        </p:nvSpPr>
        <p:spPr>
          <a:xfrm>
            <a:off x="645694" y="497912"/>
            <a:ext cx="10900612" cy="11001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tx1"/>
                </a:solidFill>
                <a:effectLst/>
                <a:uLnTx/>
                <a:uFillTx/>
                <a:latin typeface="+mj-lt"/>
                <a:ea typeface="+mj-ea"/>
                <a:cs typeface="+mj-cs"/>
              </a:rPr>
              <a:t>Extract 1 – Empty room recordings to support a TMA activity</a:t>
            </a: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
        <p:nvSpPr>
          <p:cNvPr id="3" name="Text Placeholder 2">
            <a:extLst>
              <a:ext uri="{FF2B5EF4-FFF2-40B4-BE49-F238E27FC236}">
                <a16:creationId xmlns:a16="http://schemas.microsoft.com/office/drawing/2014/main" id="{546FC27B-7C5C-87AD-2734-0F9575F8E0A3}"/>
              </a:ext>
            </a:extLst>
          </p:cNvPr>
          <p:cNvSpPr>
            <a:spLocks noGrp="1"/>
          </p:cNvSpPr>
          <p:nvPr>
            <p:ph type="body" sz="quarter" idx="14"/>
          </p:nvPr>
        </p:nvSpPr>
        <p:spPr>
          <a:xfrm>
            <a:off x="645694" y="1813365"/>
            <a:ext cx="9591229" cy="1181281"/>
          </a:xfrm>
        </p:spPr>
        <p:txBody>
          <a:bodyPr/>
          <a:lstStyle/>
          <a:p>
            <a:pPr>
              <a:lnSpc>
                <a:spcPct val="150000"/>
              </a:lnSpc>
            </a:pPr>
            <a:r>
              <a:rPr lang="en-GB" sz="1800"/>
              <a:t>In response to one student’s challenge with a TMA activity to produce an infographic, but helpful for all the tutor’s students</a:t>
            </a:r>
          </a:p>
        </p:txBody>
      </p:sp>
      <p:pic>
        <p:nvPicPr>
          <p:cNvPr id="2" name="Extract 1 Interview 22 snippet" descr="Short recorded extract, plays with next click in presentation mode">
            <a:hlinkClick r:id="" action="ppaction://media"/>
            <a:extLst>
              <a:ext uri="{FF2B5EF4-FFF2-40B4-BE49-F238E27FC236}">
                <a16:creationId xmlns:a16="http://schemas.microsoft.com/office/drawing/2014/main" id="{AB5324BC-8B75-723A-D08B-C7AC44748F74}"/>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3794676" y="2899611"/>
            <a:ext cx="4005179" cy="2165683"/>
          </a:xfrm>
          <a:prstGeom prst="rect">
            <a:avLst/>
          </a:prstGeom>
        </p:spPr>
      </p:pic>
    </p:spTree>
    <p:extLst>
      <p:ext uri="{BB962C8B-B14F-4D97-AF65-F5344CB8AC3E}">
        <p14:creationId xmlns:p14="http://schemas.microsoft.com/office/powerpoint/2010/main" val="1119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6e47bf7d-274f-49f7-bb74-037f4d429bb6"/>
  <p:tag name="TEMPPRESENTATIONFILE" val="C:\Users\amcam\AppData\Local\Temp\tmp35C9.tmp"/>
  <p:tag name="TEMPMEDIAFILENAME" val="C:\Users\amcam\AppData\Local\Temp\tmp3732_Extract 1 Interview 22 snippet"/>
  <p:tag name="MEDIAFADEDURATION" val="0.2"/>
  <p:tag name="MEDIATRANSPARENCY" val="0.3"/>
  <p:tag name="MEDIACAPTIONSPROMPTED" val="False"/>
</p:tagLst>
</file>

<file path=ppt/tags/tag2.xml><?xml version="1.0" encoding="utf-8"?>
<p:tagLst xmlns:a="http://schemas.openxmlformats.org/drawingml/2006/main" xmlns:r="http://schemas.openxmlformats.org/officeDocument/2006/relationships" xmlns:p="http://schemas.openxmlformats.org/presentationml/2006/main">
  <p:tag name="CAPTIONID" val="881460e4-fe37-4641-95a8-b1ade5653418"/>
  <p:tag name="TEMPPRESENTATIONFILE" val="C:\Users\amcam\AppData\Local\Temp\tmp3BD9.tmp"/>
  <p:tag name="TEMPMEDIAFILENAME" val="C:\Users\amcam\AppData\Local\Temp\tmp3C86_Extract 3 Interview 20 snippet"/>
  <p:tag name="MEDIAFADEDURATION" val="0.2"/>
  <p:tag name="MEDIATRANSPARENCY" val="0.3"/>
  <p:tag name="MEDIACAPTIONSPROMPTED" val="False"/>
</p:tagLst>
</file>

<file path=ppt/tags/tag3.xml><?xml version="1.0" encoding="utf-8"?>
<p:tagLst xmlns:a="http://schemas.openxmlformats.org/drawingml/2006/main" xmlns:r="http://schemas.openxmlformats.org/officeDocument/2006/relationships" xmlns:p="http://schemas.openxmlformats.org/presentationml/2006/main">
  <p:tag name="CAPTIONID" val="8e848c55-c94e-493e-8391-3aa08553d775"/>
  <p:tag name="TEMPPRESENTATIONFILE" val="C:\Users\amcam\AppData\Local\Temp\tmp2B19.tmp"/>
  <p:tag name="TEMPMEDIAFILENAME" val="C:\Users\amcam\AppData\Local\Temp\tmp2BC6_Extract 5 Interview 5 snippet"/>
  <p:tag name="MEDIAFADEDURATION" val="0.2"/>
  <p:tag name="MEDIATRANSPARENCY" val="0.3"/>
  <p:tag name="MEDIACAPTIONSPROMPTED" val="False"/>
</p:tagLst>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94E85A0E-8E0A-45F9-81BA-B6ED124559CC}"/>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4BB12A69-2195-4393-8DC0-EB9EE8397D91}"/>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E6697964-0098-45A5-A68F-45809E852513}"/>
    </a:ext>
  </a:extLst>
</a:theme>
</file>

<file path=ppt/theme/theme4.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BF0D45D2-C1FF-4D88-9D45-1B3B67EB2D7C}"/>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CB3D32D0-10AB-4988-B46F-32A3F4ABFA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f19dc1c-cbb3-43ee-a19f-f072b593fa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382C34952B0A469E404A83EE320EBD" ma:contentTypeVersion="16" ma:contentTypeDescription="Create a new document." ma:contentTypeScope="" ma:versionID="a6a453a7571b2f4c0747d394055bcbe2">
  <xsd:schema xmlns:xsd="http://www.w3.org/2001/XMLSchema" xmlns:xs="http://www.w3.org/2001/XMLSchema" xmlns:p="http://schemas.microsoft.com/office/2006/metadata/properties" xmlns:ns3="0d6a01ca-17f1-4f49-8520-97041d7ca6b4" xmlns:ns4="9f19dc1c-cbb3-43ee-a19f-f072b593fa14" targetNamespace="http://schemas.microsoft.com/office/2006/metadata/properties" ma:root="true" ma:fieldsID="e6cdb3e33d636cd16e0a9e8f3f11ffc1" ns3:_="" ns4:_="">
    <xsd:import namespace="0d6a01ca-17f1-4f49-8520-97041d7ca6b4"/>
    <xsd:import namespace="9f19dc1c-cbb3-43ee-a19f-f072b593fa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MediaServiceLocation"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6a01ca-17f1-4f49-8520-97041d7ca6b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19dc1c-cbb3-43ee-a19f-f072b593fa1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1F123D-72E4-47AA-AF87-050EE8541186}">
  <ds:schemaRefs>
    <ds:schemaRef ds:uri="0d6a01ca-17f1-4f49-8520-97041d7ca6b4"/>
    <ds:schemaRef ds:uri="9f19dc1c-cbb3-43ee-a19f-f072b593fa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2C0E48E-734E-4D1A-95B2-7A413C2AB347}">
  <ds:schemaRefs>
    <ds:schemaRef ds:uri="0d6a01ca-17f1-4f49-8520-97041d7ca6b4"/>
    <ds:schemaRef ds:uri="9f19dc1c-cbb3-43ee-a19f-f072b593fa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6CD3E3-2AD4-4BFA-B062-CD9F3FC3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3704</Words>
  <Application>Microsoft Office PowerPoint</Application>
  <PresentationFormat>Widescreen</PresentationFormat>
  <Paragraphs>247</Paragraphs>
  <Slides>15</Slides>
  <Notes>15</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15</vt:i4>
      </vt:variant>
    </vt:vector>
  </HeadingPairs>
  <TitlesOfParts>
    <vt:vector size="28" baseType="lpstr">
      <vt:lpstr>Arial</vt:lpstr>
      <vt:lpstr>Calibri</vt:lpstr>
      <vt:lpstr>Cambria</vt:lpstr>
      <vt:lpstr>Courier New</vt:lpstr>
      <vt:lpstr>Poppins</vt:lpstr>
      <vt:lpstr>Poppins SemiBold</vt:lpstr>
      <vt:lpstr>Segoe UI</vt:lpstr>
      <vt:lpstr>Wingdings</vt:lpstr>
      <vt:lpstr>Covers</vt:lpstr>
      <vt:lpstr>Contents Slides</vt:lpstr>
      <vt:lpstr>Chapter Headings / Dividers</vt:lpstr>
      <vt:lpstr>Slide Options</vt:lpstr>
      <vt:lpstr>End Slides</vt:lpstr>
      <vt:lpstr>AL practices for accessibility in tuition</vt:lpstr>
      <vt:lpstr>Accessibility and inclusion in tuition (AccIT) </vt:lpstr>
      <vt:lpstr>Methods and data collection </vt:lpstr>
      <vt:lpstr>Common approaches - documents </vt:lpstr>
      <vt:lpstr>Common approaches - tutorials </vt:lpstr>
      <vt:lpstr>More common approaches </vt:lpstr>
      <vt:lpstr>Challenges for ALs </vt:lpstr>
      <vt:lpstr>More bespoke approaches - recordings</vt:lpstr>
      <vt:lpstr>Extract 1 – Empty room recordings to support a TMA activity</vt:lpstr>
      <vt:lpstr>Working with others is key when supporting complex needs</vt:lpstr>
      <vt:lpstr>Collaborative approach</vt:lpstr>
      <vt:lpstr>Extract 2 – reaching out for support</vt:lpstr>
      <vt:lpstr>Key messages</vt:lpstr>
      <vt:lpstr>And finally – Extract 3, transformation…when the penny drops</vt:lpstr>
      <vt:lpstr>Thank you!</vt:lpstr>
    </vt:vector>
  </TitlesOfParts>
  <Manager/>
  <Company>The Open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 Master PowerPoint Template</dc:title>
  <dc:subject>OU Master PowerPoint Template with accessibility guidance and best practice tips</dc:subject>
  <dc:creator>brand-enquiries@open.ac.uk</dc:creator>
  <cp:keywords>OU Master PowerPoint Template</cp:keywords>
  <dc:description/>
  <cp:lastModifiedBy>Diane.Ford</cp:lastModifiedBy>
  <cp:revision>2</cp:revision>
  <dcterms:created xsi:type="dcterms:W3CDTF">2022-10-21T14:33:01Z</dcterms:created>
  <dcterms:modified xsi:type="dcterms:W3CDTF">2023-10-18T08:11:54Z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0x010100A3382C34952B0A469E404A83EE320EBD</vt:lpwstr>
  </property>
  <property fmtid="{D5CDD505-2E9C-101B-9397-08002B2CF9AE}" pid="3" name="MediaServiceImageTags">
    <vt:lpwstr/>
  </property>
</Properties>
</file>