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7" r:id="rId3"/>
  </p:sldMasterIdLst>
  <p:notesMasterIdLst>
    <p:notesMasterId r:id="rId8"/>
  </p:notesMasterIdLst>
  <p:sldIdLst>
    <p:sldId id="256" r:id="rId4"/>
    <p:sldId id="272" r:id="rId5"/>
    <p:sldId id="274" r:id="rId6"/>
    <p:sldId id="275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" userDrawn="1">
          <p15:clr>
            <a:srgbClr val="A4A3A4"/>
          </p15:clr>
        </p15:guide>
        <p15:guide id="2" pos="299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pos="612" userDrawn="1">
          <p15:clr>
            <a:srgbClr val="A4A3A4"/>
          </p15:clr>
        </p15:guide>
        <p15:guide id="6" pos="51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da.Cook" initials="L" lastIdx="1" clrIdx="0">
    <p:extLst>
      <p:ext uri="{19B8F6BF-5375-455C-9EA6-DF929625EA0E}">
        <p15:presenceInfo xmlns:p15="http://schemas.microsoft.com/office/powerpoint/2012/main" userId="S-1-5-21-2118997552-836320393-1615622311-1144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4" autoAdjust="0"/>
    <p:restoredTop sz="89550" autoAdjust="0"/>
  </p:normalViewPr>
  <p:slideViewPr>
    <p:cSldViewPr snapToGrid="0">
      <p:cViewPr varScale="1">
        <p:scale>
          <a:sx n="100" d="100"/>
          <a:sy n="100" d="100"/>
        </p:scale>
        <p:origin x="1632" y="96"/>
      </p:cViewPr>
      <p:guideLst>
        <p:guide orient="horz" pos="368"/>
        <p:guide pos="299"/>
        <p:guide pos="2880"/>
        <p:guide orient="horz" pos="2160"/>
        <p:guide pos="612"/>
        <p:guide pos="51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1F331-249A-42D1-BFDC-2436EB74F1D5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283BC-0DE9-4E73-A48B-1F4E9D5D7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98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283BC-0DE9-4E73-A48B-1F4E9D5D7E0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013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283BC-0DE9-4E73-A48B-1F4E9D5D7E0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875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283BC-0DE9-4E73-A48B-1F4E9D5D7E0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418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283BC-0DE9-4E73-A48B-1F4E9D5D7E0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31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=""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23230" y="6501208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  <p:pic>
        <p:nvPicPr>
          <p:cNvPr id="6" name="Picture 2" descr="esteem-education-logo-orang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3522"/>
            <a:ext cx="1776248" cy="47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=""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pic>
        <p:nvPicPr>
          <p:cNvPr id="6" name="Picture 2" descr="esteem-education-logo-oran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3522"/>
            <a:ext cx="1776248" cy="47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=""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pic>
        <p:nvPicPr>
          <p:cNvPr id="7" name="Picture 2" descr="esteem-education-logo-oran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3522"/>
            <a:ext cx="1776248" cy="47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=""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pic>
        <p:nvPicPr>
          <p:cNvPr id="7" name="Picture 2" descr="esteem-education-logo-oran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3522"/>
            <a:ext cx="1776248" cy="47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=""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=""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pic>
        <p:nvPicPr>
          <p:cNvPr id="9" name="Picture 2" descr="esteem-education-logo-oran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3522"/>
            <a:ext cx="1776248" cy="47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=""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pic>
        <p:nvPicPr>
          <p:cNvPr id="8" name="Picture 2" descr="esteem-education-logo-oran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3522"/>
            <a:ext cx="1776248" cy="47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pic>
        <p:nvPicPr>
          <p:cNvPr id="7" name="Picture 2" descr="esteem-education-logo-oran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3522"/>
            <a:ext cx="1776248" cy="47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  <p:pic>
        <p:nvPicPr>
          <p:cNvPr id="6" name="Picture 2" descr="esteem-education-logo-oran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3522"/>
            <a:ext cx="1776248" cy="47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018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=""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=""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  <p:pic>
        <p:nvPicPr>
          <p:cNvPr id="4" name="Picture 2" descr="esteem-education-logo-oran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3522"/>
            <a:ext cx="1776248" cy="47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  <p:pic>
        <p:nvPicPr>
          <p:cNvPr id="4" name="Picture 2" descr="esteem-education-logo-oran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3522"/>
            <a:ext cx="1776248" cy="47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  <p:pic>
        <p:nvPicPr>
          <p:cNvPr id="4" name="Picture 2" descr="esteem-education-logo-oran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3522"/>
            <a:ext cx="1776248" cy="47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  <p:pic>
        <p:nvPicPr>
          <p:cNvPr id="4" name="Picture 2" descr="esteem-education-logo-oran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3522"/>
            <a:ext cx="1776248" cy="47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=""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=""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=""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=""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=""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=""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=""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=""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=""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=""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=""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=""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=""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=""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=""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=""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=""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=""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=""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=""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=""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  <p:pic>
        <p:nvPicPr>
          <p:cNvPr id="6" name="Picture 2" descr="esteem-education-logo-oran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3522"/>
            <a:ext cx="1776248" cy="47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1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2" y="787277"/>
            <a:ext cx="7920773" cy="1994392"/>
          </a:xfrm>
        </p:spPr>
        <p:txBody>
          <a:bodyPr/>
          <a:lstStyle/>
          <a:p>
            <a:r>
              <a:rPr lang="en-GB" sz="4800" b="0" dirty="0" smtClean="0"/>
              <a:t>Supporting students with online tuition </a:t>
            </a:r>
            <a:r>
              <a:rPr lang="en-GB" sz="4800" b="0" dirty="0"/>
              <a:t>from Access to Level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861" y="4832596"/>
            <a:ext cx="7920774" cy="221599"/>
          </a:xfrm>
        </p:spPr>
        <p:txBody>
          <a:bodyPr/>
          <a:lstStyle/>
          <a:p>
            <a:r>
              <a:rPr lang="en-GB" sz="1600" dirty="0"/>
              <a:t>Carlton </a:t>
            </a:r>
            <a:r>
              <a:rPr lang="en-GB" sz="1600" dirty="0" smtClean="0"/>
              <a:t>Wood, </a:t>
            </a:r>
            <a:r>
              <a:rPr lang="en-GB" sz="1600" dirty="0" smtClean="0"/>
              <a:t>Lynda Cook, </a:t>
            </a:r>
            <a:r>
              <a:rPr lang="en-GB" sz="1600" dirty="0" err="1" smtClean="0"/>
              <a:t>Anactoria</a:t>
            </a:r>
            <a:r>
              <a:rPr lang="en-GB" sz="1600" dirty="0" smtClean="0"/>
              <a:t> Clarke,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4863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7701" y="761442"/>
            <a:ext cx="7418105" cy="251999"/>
          </a:xfrm>
        </p:spPr>
        <p:txBody>
          <a:bodyPr/>
          <a:lstStyle/>
          <a:p>
            <a:r>
              <a:rPr lang="en-GB" sz="1800" u="sng" dirty="0" smtClean="0"/>
              <a:t>Online tuition at the Open University</a:t>
            </a:r>
            <a:endParaRPr lang="en-GB" sz="1800" u="sng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52CEEB75-30B6-4F4F-8A86-0F4D59820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149" y="367166"/>
            <a:ext cx="1605347" cy="217125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Evidence that students do not make the most of online tuition provision in </a:t>
            </a:r>
            <a:r>
              <a:rPr lang="en-GB" sz="1800" dirty="0" smtClean="0">
                <a:solidFill>
                  <a:srgbClr val="0070C0"/>
                </a:solidFill>
              </a:rPr>
              <a:t>STEM</a:t>
            </a:r>
            <a:endParaRPr lang="en-GB" sz="1800" dirty="0" smtClean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Access builds students’ confidence in all areas of studentship skills prior to undergraduate study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Access offers a unique 1-2-1 relationship between the tutor and the student via telephone tutorials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Access offers an opportunity to build students’ confidence with the technology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Access provides an opportunity for students to engage with and experience the values of online tuition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10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7701" y="761442"/>
            <a:ext cx="7418105" cy="251999"/>
          </a:xfrm>
        </p:spPr>
        <p:txBody>
          <a:bodyPr/>
          <a:lstStyle/>
          <a:p>
            <a:r>
              <a:rPr lang="en-GB" sz="1800" dirty="0" smtClean="0"/>
              <a:t>Access students and tutors</a:t>
            </a:r>
            <a:endParaRPr lang="en-GB" sz="1800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52CEEB75-30B6-4F4F-8A86-0F4D59820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149" y="367166"/>
            <a:ext cx="1605347" cy="217125"/>
          </a:xfrm>
        </p:spPr>
        <p:txBody>
          <a:bodyPr/>
          <a:lstStyle/>
          <a:p>
            <a:r>
              <a:rPr lang="en-GB" dirty="0" smtClean="0"/>
              <a:t>METHOD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Contact tutors (J and B) on Y033 to ascertain previous experience of online tuition with their access students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Request volunteers from Y033 tutors to offer a group student online tutorial for their </a:t>
            </a:r>
            <a:r>
              <a:rPr lang="en-GB" sz="1800" dirty="0" smtClean="0">
                <a:solidFill>
                  <a:srgbClr val="0070C0"/>
                </a:solidFill>
              </a:rPr>
              <a:t>final TMA (TMA has a 30% threshold)</a:t>
            </a:r>
            <a:endParaRPr lang="en-GB" sz="1800" dirty="0" smtClean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Design and supply Y033 volunteer tutors with a presentation for the </a:t>
            </a:r>
            <a:r>
              <a:rPr lang="en-GB" sz="1800" dirty="0" smtClean="0">
                <a:solidFill>
                  <a:srgbClr val="0070C0"/>
                </a:solidFill>
              </a:rPr>
              <a:t>TMA </a:t>
            </a:r>
            <a:r>
              <a:rPr lang="en-GB" sz="1800" dirty="0" smtClean="0">
                <a:solidFill>
                  <a:srgbClr val="0070C0"/>
                </a:solidFill>
              </a:rPr>
              <a:t>Adobe Connect tutorial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We will assess from Y033 tutors </a:t>
            </a:r>
            <a:r>
              <a:rPr lang="en-GB" sz="1800" dirty="0" smtClean="0">
                <a:solidFill>
                  <a:srgbClr val="FF0000"/>
                </a:solidFill>
              </a:rPr>
              <a:t>(via a proforma) </a:t>
            </a:r>
            <a:r>
              <a:rPr lang="en-GB" sz="1800" dirty="0" smtClean="0">
                <a:solidFill>
                  <a:srgbClr val="0070C0"/>
                </a:solidFill>
              </a:rPr>
              <a:t>which of their students have engaged with Adobe Connect on;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1-2-1 or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Group basis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Other areas of the University e.g. Library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Assess students’ experience of using Adobe Connect during their Y033 studies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Confidence of using the medium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Value of participation – learning experience (with peers and individually)</a:t>
            </a:r>
          </a:p>
          <a:p>
            <a:pPr marL="1085827" lvl="2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Qualitative surveys- students and tutors</a:t>
            </a:r>
          </a:p>
          <a:p>
            <a:pPr marL="1085827" lvl="2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Interviews-students and tutors</a:t>
            </a:r>
            <a:endParaRPr lang="en-GB" sz="180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07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7701" y="761442"/>
            <a:ext cx="7418105" cy="251999"/>
          </a:xfrm>
        </p:spPr>
        <p:txBody>
          <a:bodyPr/>
          <a:lstStyle/>
          <a:p>
            <a:r>
              <a:rPr lang="en-GB" sz="1800" dirty="0" smtClean="0"/>
              <a:t>Access students and tutors</a:t>
            </a:r>
            <a:endParaRPr lang="en-GB" sz="1800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52CEEB75-30B6-4F4F-8A86-0F4D59820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149" y="367166"/>
            <a:ext cx="1605347" cy="217125"/>
          </a:xfrm>
        </p:spPr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Track students who have: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Participated in 1-2-1 Adobe Connect sessions with their tutor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Participated in group Adobe Connect sessions with their tutor and peers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Participated in a University online session</a:t>
            </a:r>
            <a:endParaRPr lang="en-GB" sz="1800" dirty="0">
              <a:solidFill>
                <a:srgbClr val="0070C0"/>
              </a:solidFill>
            </a:endParaRP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70C0"/>
                </a:solidFill>
              </a:rPr>
              <a:t>Not participated in any online tuition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smtClean="0">
                <a:solidFill>
                  <a:srgbClr val="0070C0"/>
                </a:solidFill>
              </a:rPr>
              <a:t>Onto level 1 STEM modules (U116, SDK100, S111).</a:t>
            </a:r>
            <a:endParaRPr lang="en-GB" sz="180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9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U_Presentation_Template_CLASSIC_UK.pptx" id="{9562D522-EB00-4448-BC42-7CB7B985618B}" vid="{49F4B1CE-738F-4650-BFBC-09418E76F449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U_Presentation_Template_CLASSIC_UK.pptx" id="{9562D522-EB00-4448-BC42-7CB7B985618B}" vid="{74702F3D-C17C-4920-9B8C-63BC0B0ADEC0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U_Presentation_Template_CLASSIC_UK.pptx" id="{9562D522-EB00-4448-BC42-7CB7B985618B}" vid="{9AD4FD3A-6B71-4044-8808-A6E3A5B7173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England_Template</Template>
  <TotalTime>811</TotalTime>
  <Words>291</Words>
  <Application>Microsoft Office PowerPoint</Application>
  <PresentationFormat>On-screen Show 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OU Title</vt:lpstr>
      <vt:lpstr>OU Section</vt:lpstr>
      <vt:lpstr>OU Layouts</vt:lpstr>
      <vt:lpstr>Supporting students with online tuition from Access to Level 1</vt:lpstr>
      <vt:lpstr>INTRODUCTION</vt:lpstr>
      <vt:lpstr>METHOD</vt:lpstr>
      <vt:lpstr>RESULTS</vt:lpstr>
    </vt:vector>
  </TitlesOfParts>
  <Company>The Open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Lynda.Cook</dc:creator>
  <cp:lastModifiedBy>Lynda.Cook</cp:lastModifiedBy>
  <cp:revision>80</cp:revision>
  <cp:lastPrinted>2018-01-12T09:24:09Z</cp:lastPrinted>
  <dcterms:created xsi:type="dcterms:W3CDTF">2018-01-10T09:43:25Z</dcterms:created>
  <dcterms:modified xsi:type="dcterms:W3CDTF">2018-10-22T07:43:53Z</dcterms:modified>
</cp:coreProperties>
</file>