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1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F465D11-9EEB-4425-A721-333EF169DD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89301" y="-6500"/>
            <a:ext cx="9748571" cy="841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GB" sz="2800" b="1" dirty="0">
                <a:cs typeface="Calibri Light"/>
              </a:rPr>
              <a:t>What are the factors influencing BAME students’ achievements </a:t>
            </a:r>
            <a:br>
              <a:rPr lang="en-GB" sz="2800" b="1" dirty="0">
                <a:cs typeface="Calibri Light"/>
              </a:rPr>
            </a:br>
            <a:r>
              <a:rPr lang="en-GB" sz="2800" b="1" dirty="0">
                <a:cs typeface="Calibri Light"/>
              </a:rPr>
              <a:t>within the School of Engineering and Innovation?</a:t>
            </a:r>
            <a:br>
              <a:rPr lang="en-GB" sz="2400" dirty="0">
                <a:latin typeface="Calibri Light"/>
                <a:cs typeface="Calibri Light"/>
              </a:rPr>
            </a:br>
            <a:br>
              <a:rPr lang="en-GB" sz="2400" dirty="0">
                <a:latin typeface="Calibri Light"/>
                <a:cs typeface="Calibri Light"/>
              </a:rPr>
            </a:br>
            <a:r>
              <a:rPr lang="en-GB" sz="1800" b="1" dirty="0">
                <a:solidFill>
                  <a:srgbClr val="2E75B6"/>
                </a:solidFill>
                <a:latin typeface="Arial"/>
                <a:cs typeface="Arial"/>
              </a:rPr>
              <a:t>Prof Carol Morris</a:t>
            </a:r>
            <a:r>
              <a:rPr lang="en-GB" altLang="en-US" sz="1800" b="1" dirty="0">
                <a:latin typeface="Arial"/>
                <a:cs typeface="Arial"/>
              </a:rPr>
              <a:t>, Dr Rachel Slater</a:t>
            </a:r>
            <a:b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b="1" dirty="0">
                <a:cs typeface="Arial" panose="020B0604020202020204" pitchFamily="34" charset="0"/>
              </a:rPr>
              <a:t>Issue: </a:t>
            </a:r>
            <a:r>
              <a:rPr lang="en-GB" altLang="en-US" sz="1800" dirty="0">
                <a:cs typeface="Arial" panose="020B0604020202020204" pitchFamily="34" charset="0"/>
              </a:rPr>
              <a:t>Students from BAME groups appear to perform less well than their white counterparts across E&amp;I</a:t>
            </a:r>
            <a:br>
              <a:rPr lang="en-GB" altLang="en-US" sz="1800" b="1" dirty="0">
                <a:cs typeface="Arial"/>
              </a:rPr>
            </a:br>
            <a:br>
              <a:rPr lang="en-GB" altLang="en-US" sz="1800" b="1" dirty="0">
                <a:latin typeface="Arial"/>
                <a:cs typeface="Arial"/>
              </a:rPr>
            </a:br>
            <a:r>
              <a:rPr lang="en-GB" altLang="en-US" sz="1800" b="1" dirty="0">
                <a:latin typeface="Calibri Light"/>
                <a:cs typeface="Calibri Light"/>
              </a:rPr>
              <a:t>Aims: </a:t>
            </a:r>
            <a:r>
              <a:rPr lang="en-GB" altLang="en-US" sz="1800" dirty="0">
                <a:latin typeface="Calibri Light"/>
                <a:cs typeface="Calibri Light"/>
              </a:rPr>
              <a:t>Develop a detailed module level view of the attainment gap for L1 &amp; L2. Better understand the </a:t>
            </a:r>
            <a:br>
              <a:rPr lang="en-GB" altLang="en-US" sz="1800" dirty="0">
                <a:latin typeface="Calibri Light"/>
                <a:cs typeface="Calibri Light"/>
              </a:rPr>
            </a:br>
            <a:r>
              <a:rPr lang="en-GB" altLang="en-US" sz="1800" dirty="0">
                <a:latin typeface="Calibri Light"/>
                <a:cs typeface="Calibri Light"/>
              </a:rPr>
              <a:t>motivations, aspirations, experiences and barriers to study</a:t>
            </a:r>
            <a:br>
              <a:rPr lang="en-GB" altLang="en-US" sz="1400" b="1" dirty="0">
                <a:latin typeface="Calibri Light"/>
                <a:cs typeface="Calibri Light"/>
              </a:rPr>
            </a:br>
            <a:br>
              <a:rPr lang="en-GB" sz="1800" dirty="0">
                <a:latin typeface="Calibri Light"/>
                <a:cs typeface="Arial"/>
              </a:rPr>
            </a:br>
            <a:r>
              <a:rPr lang="en-GB" sz="1800" b="1" dirty="0">
                <a:solidFill>
                  <a:srgbClr val="0070C0"/>
                </a:solidFill>
                <a:latin typeface="Calibri Light"/>
                <a:cs typeface="Arial"/>
              </a:rPr>
              <a:t>How:</a:t>
            </a:r>
            <a:r>
              <a:rPr lang="en-GB" sz="1800" dirty="0">
                <a:solidFill>
                  <a:srgbClr val="0070C0"/>
                </a:solidFill>
                <a:latin typeface="Calibri Light"/>
                <a:cs typeface="Arial"/>
              </a:rPr>
              <a:t> Literature review, desk based analysis of student data, survey and interviews</a:t>
            </a:r>
            <a:br>
              <a:rPr lang="en-GB" sz="1800" dirty="0">
                <a:latin typeface="Calibri Light"/>
                <a:cs typeface="Arial"/>
              </a:rPr>
            </a:br>
            <a:br>
              <a:rPr lang="en-GB" sz="1800" dirty="0">
                <a:latin typeface="Calibri Light"/>
                <a:cs typeface="Arial"/>
              </a:rPr>
            </a:br>
            <a:r>
              <a:rPr lang="en-GB" sz="1800" b="1" dirty="0">
                <a:solidFill>
                  <a:srgbClr val="0070C0"/>
                </a:solidFill>
                <a:latin typeface="Calibri Light"/>
                <a:cs typeface="Arial"/>
              </a:rPr>
              <a:t>Potential Outcomes</a:t>
            </a:r>
            <a:r>
              <a:rPr lang="en-GB" sz="1800" dirty="0">
                <a:solidFill>
                  <a:srgbClr val="0070C0"/>
                </a:solidFill>
                <a:latin typeface="Calibri Light"/>
                <a:cs typeface="Arial"/>
              </a:rPr>
              <a:t>: </a:t>
            </a:r>
            <a:r>
              <a:rPr lang="en-GB" altLang="en-US" sz="1800" dirty="0">
                <a:cs typeface="Calibri Light"/>
              </a:rPr>
              <a:t>Recommendations for module design, interventions and SST guidance </a:t>
            </a:r>
            <a:br>
              <a:rPr lang="en-GB" altLang="en-US" sz="1800" dirty="0">
                <a:cs typeface="Calibri Light"/>
              </a:rPr>
            </a:br>
            <a:r>
              <a:rPr lang="en-GB" altLang="en-US" sz="1800" dirty="0">
                <a:cs typeface="Calibri Light"/>
              </a:rPr>
              <a:t>to improve engagement and success</a:t>
            </a:r>
            <a:br>
              <a:rPr lang="en-GB" sz="1800" dirty="0">
                <a:latin typeface="Calibri Light"/>
                <a:cs typeface="Arial"/>
              </a:rPr>
            </a:br>
            <a:br>
              <a:rPr lang="en-GB" sz="1800" b="1" dirty="0">
                <a:solidFill>
                  <a:schemeClr val="tx1"/>
                </a:solidFill>
                <a:latin typeface="Arial"/>
                <a:cs typeface="Arial"/>
              </a:rPr>
            </a:br>
            <a:br>
              <a:rPr lang="en-GB" altLang="en-US" sz="1600" b="1" dirty="0">
                <a:latin typeface="Arial"/>
                <a:cs typeface="Arial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dirty="0">
                <a:latin typeface="Arial"/>
                <a:cs typeface="Arial"/>
              </a:rPr>
            </a:br>
            <a:br>
              <a:rPr lang="en-GB" altLang="en-US" sz="1400" dirty="0">
                <a:latin typeface="Arial"/>
                <a:cs typeface="Arial"/>
              </a:rPr>
            </a:br>
            <a:endParaRPr lang="en-GB" sz="1400" dirty="0">
              <a:latin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355B4-B561-421A-8E06-D2A49AF4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503" y="387465"/>
            <a:ext cx="1605196" cy="1100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6E7F0-9E49-4431-8EB9-672D860D9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059" y="5237338"/>
            <a:ext cx="2856161" cy="87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F55CA-6330-42B7-B1C8-13DC6A971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225" y="4878041"/>
            <a:ext cx="2410556" cy="1592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45E17-39C5-4D59-B1C5-492D2A719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02" y="4824598"/>
            <a:ext cx="2246835" cy="1645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CEEF1-69F0-471C-A846-CCFADE9ED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7872" y="2006597"/>
            <a:ext cx="1750908" cy="2352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572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134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What are the factors influencing BAME students’ achievements  within the School of Engineering and Innovation?  Prof Carol Morris, Dr Rachel Slater  Issue: Students from BAME groups appear to perform less well than their white counterparts across E&amp;I  Aims: Develop a detailed module level view of the attainment gap for L1 &amp; L2. Better understand the  motivations, aspirations, experiences and barriers to study  How: Literature review, desk based analysis of student data, survey and interviews  Potential Outcomes: Recommendations for module design, interventions and SST guidance  to improve engagement and success        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144</cp:revision>
  <cp:lastPrinted>2018-10-16T09:27:54Z</cp:lastPrinted>
  <dcterms:created xsi:type="dcterms:W3CDTF">2017-05-06T04:58:44Z</dcterms:created>
  <dcterms:modified xsi:type="dcterms:W3CDTF">2020-12-03T15:51:21Z</dcterms:modified>
</cp:coreProperties>
</file>