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56" r:id="rId2"/>
    <p:sldId id="298" r:id="rId3"/>
    <p:sldId id="299" r:id="rId4"/>
    <p:sldId id="288" r:id="rId5"/>
    <p:sldId id="300" r:id="rId6"/>
    <p:sldId id="301" r:id="rId7"/>
    <p:sldId id="276" r:id="rId8"/>
    <p:sldId id="302" r:id="rId9"/>
    <p:sldId id="303" r:id="rId10"/>
    <p:sldId id="304" r:id="rId11"/>
    <p:sldId id="310" r:id="rId12"/>
    <p:sldId id="309" r:id="rId13"/>
    <p:sldId id="312" r:id="rId14"/>
    <p:sldId id="311" r:id="rId15"/>
    <p:sldId id="257" r:id="rId16"/>
    <p:sldId id="258" r:id="rId17"/>
    <p:sldId id="259" r:id="rId18"/>
    <p:sldId id="260" r:id="rId19"/>
    <p:sldId id="261" r:id="rId20"/>
    <p:sldId id="264" r:id="rId21"/>
    <p:sldId id="268" r:id="rId22"/>
    <p:sldId id="272" r:id="rId23"/>
    <p:sldId id="275" r:id="rId24"/>
    <p:sldId id="266" r:id="rId25"/>
    <p:sldId id="277" r:id="rId26"/>
    <p:sldId id="262" r:id="rId27"/>
    <p:sldId id="284" r:id="rId28"/>
    <p:sldId id="313" r:id="rId29"/>
    <p:sldId id="314" r:id="rId30"/>
    <p:sldId id="316" r:id="rId31"/>
    <p:sldId id="315" r:id="rId32"/>
    <p:sldId id="317" r:id="rId33"/>
    <p:sldId id="26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showGuides="1">
      <p:cViewPr varScale="1">
        <p:scale>
          <a:sx n="85" d="100"/>
          <a:sy n="85" d="100"/>
        </p:scale>
        <p:origin x="586" y="72"/>
      </p:cViewPr>
      <p:guideLst>
        <p:guide orient="horz" pos="2137"/>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85265-BFE3-48BA-BECB-FD3B0AC0CE9C}" type="datetimeFigureOut">
              <a:rPr lang="en-GB" smtClean="0"/>
              <a:t>21/03/2023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07EA46-550A-48D7-B974-3F84647AAEBF}" type="slidenum">
              <a:rPr lang="en-GB" smtClean="0"/>
              <a:t>‹#›</a:t>
            </a:fld>
            <a:endParaRPr lang="en-GB"/>
          </a:p>
        </p:txBody>
      </p:sp>
    </p:spTree>
    <p:extLst>
      <p:ext uri="{BB962C8B-B14F-4D97-AF65-F5344CB8AC3E}">
        <p14:creationId xmlns:p14="http://schemas.microsoft.com/office/powerpoint/2010/main" val="2974854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Around 25% of apprentices would attend day time tutorials.</a:t>
            </a:r>
          </a:p>
          <a:p>
            <a:endParaRPr lang="en-GB" dirty="0"/>
          </a:p>
          <a:p>
            <a:r>
              <a:rPr lang="en-GB" dirty="0"/>
              <a:t>We will see on the ne</a:t>
            </a:r>
          </a:p>
        </p:txBody>
      </p:sp>
      <p:sp>
        <p:nvSpPr>
          <p:cNvPr id="4" name="Slide Number Placeholder 3"/>
          <p:cNvSpPr>
            <a:spLocks noGrp="1"/>
          </p:cNvSpPr>
          <p:nvPr>
            <p:ph type="sldNum" sz="quarter" idx="5"/>
          </p:nvPr>
        </p:nvSpPr>
        <p:spPr/>
        <p:txBody>
          <a:bodyPr/>
          <a:lstStyle/>
          <a:p>
            <a:fld id="{78519EDF-32DA-2B40-A28B-2067B9A173AA}" type="slidenum">
              <a:rPr lang="en-US" smtClean="0"/>
              <a:t>5</a:t>
            </a:fld>
            <a:endParaRPr lang="en-US"/>
          </a:p>
        </p:txBody>
      </p:sp>
    </p:spTree>
    <p:extLst>
      <p:ext uri="{BB962C8B-B14F-4D97-AF65-F5344CB8AC3E}">
        <p14:creationId xmlns:p14="http://schemas.microsoft.com/office/powerpoint/2010/main" val="2111946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most common time availability is on Friday with 30% of apprentices available</a:t>
            </a:r>
          </a:p>
        </p:txBody>
      </p:sp>
      <p:sp>
        <p:nvSpPr>
          <p:cNvPr id="4" name="Slide Number Placeholder 3"/>
          <p:cNvSpPr>
            <a:spLocks noGrp="1"/>
          </p:cNvSpPr>
          <p:nvPr>
            <p:ph type="sldNum" sz="quarter" idx="5"/>
          </p:nvPr>
        </p:nvSpPr>
        <p:spPr/>
        <p:txBody>
          <a:bodyPr/>
          <a:lstStyle/>
          <a:p>
            <a:fld id="{78519EDF-32DA-2B40-A28B-2067B9A173AA}" type="slidenum">
              <a:rPr lang="en-US" smtClean="0"/>
              <a:t>6</a:t>
            </a:fld>
            <a:endParaRPr lang="en-US"/>
          </a:p>
        </p:txBody>
      </p:sp>
    </p:spTree>
    <p:extLst>
      <p:ext uri="{BB962C8B-B14F-4D97-AF65-F5344CB8AC3E}">
        <p14:creationId xmlns:p14="http://schemas.microsoft.com/office/powerpoint/2010/main" val="2081904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confirms that around 20% of student would access from work, however we note that the survey was completed in the pandemic so this may skew the results.</a:t>
            </a:r>
          </a:p>
        </p:txBody>
      </p:sp>
      <p:sp>
        <p:nvSpPr>
          <p:cNvPr id="4" name="Slide Number Placeholder 3"/>
          <p:cNvSpPr>
            <a:spLocks noGrp="1"/>
          </p:cNvSpPr>
          <p:nvPr>
            <p:ph type="sldNum" sz="quarter" idx="5"/>
          </p:nvPr>
        </p:nvSpPr>
        <p:spPr/>
        <p:txBody>
          <a:bodyPr/>
          <a:lstStyle/>
          <a:p>
            <a:fld id="{78519EDF-32DA-2B40-A28B-2067B9A173AA}" type="slidenum">
              <a:rPr lang="en-US" smtClean="0"/>
              <a:t>7</a:t>
            </a:fld>
            <a:endParaRPr lang="en-US"/>
          </a:p>
        </p:txBody>
      </p:sp>
    </p:spTree>
    <p:extLst>
      <p:ext uri="{BB962C8B-B14F-4D97-AF65-F5344CB8AC3E}">
        <p14:creationId xmlns:p14="http://schemas.microsoft.com/office/powerpoint/2010/main" val="1051769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the % of apprentices interested in weekday daytimes remains low, but more options may lead to more attendance. However this additional percentage is no more than 15%</a:t>
            </a:r>
          </a:p>
        </p:txBody>
      </p:sp>
      <p:sp>
        <p:nvSpPr>
          <p:cNvPr id="4" name="Slide Number Placeholder 3"/>
          <p:cNvSpPr>
            <a:spLocks noGrp="1"/>
          </p:cNvSpPr>
          <p:nvPr>
            <p:ph type="sldNum" sz="quarter" idx="5"/>
          </p:nvPr>
        </p:nvSpPr>
        <p:spPr/>
        <p:txBody>
          <a:bodyPr/>
          <a:lstStyle/>
          <a:p>
            <a:fld id="{78519EDF-32DA-2B40-A28B-2067B9A173AA}" type="slidenum">
              <a:rPr lang="en-US" smtClean="0"/>
              <a:t>8</a:t>
            </a:fld>
            <a:endParaRPr lang="en-US"/>
          </a:p>
        </p:txBody>
      </p:sp>
    </p:spTree>
    <p:extLst>
      <p:ext uri="{BB962C8B-B14F-4D97-AF65-F5344CB8AC3E}">
        <p14:creationId xmlns:p14="http://schemas.microsoft.com/office/powerpoint/2010/main" val="170740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Apprentices are roughly split on attending f2f tutorials allowing for travel time. Its noticeable this survey was during the pandemic when they would be perhaps less likely to travel and several apprentices mentioned this in the comments.</a:t>
            </a:r>
          </a:p>
        </p:txBody>
      </p:sp>
      <p:sp>
        <p:nvSpPr>
          <p:cNvPr id="4" name="Slide Number Placeholder 3"/>
          <p:cNvSpPr>
            <a:spLocks noGrp="1"/>
          </p:cNvSpPr>
          <p:nvPr>
            <p:ph type="sldNum" sz="quarter" idx="5"/>
          </p:nvPr>
        </p:nvSpPr>
        <p:spPr/>
        <p:txBody>
          <a:bodyPr/>
          <a:lstStyle/>
          <a:p>
            <a:fld id="{78519EDF-32DA-2B40-A28B-2067B9A173AA}" type="slidenum">
              <a:rPr lang="en-US" smtClean="0"/>
              <a:t>9</a:t>
            </a:fld>
            <a:endParaRPr lang="en-US"/>
          </a:p>
        </p:txBody>
      </p:sp>
    </p:spTree>
    <p:extLst>
      <p:ext uri="{BB962C8B-B14F-4D97-AF65-F5344CB8AC3E}">
        <p14:creationId xmlns:p14="http://schemas.microsoft.com/office/powerpoint/2010/main" val="3997265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notable that the reasons for not attending tutorials is mostly around planned work or family commitments. So apprentices should be able to book tutorials </a:t>
            </a:r>
            <a:r>
              <a:rPr lang="en-GB"/>
              <a:t>in advance.</a:t>
            </a:r>
          </a:p>
        </p:txBody>
      </p:sp>
      <p:sp>
        <p:nvSpPr>
          <p:cNvPr id="4" name="Slide Number Placeholder 3"/>
          <p:cNvSpPr>
            <a:spLocks noGrp="1"/>
          </p:cNvSpPr>
          <p:nvPr>
            <p:ph type="sldNum" sz="quarter" idx="5"/>
          </p:nvPr>
        </p:nvSpPr>
        <p:spPr/>
        <p:txBody>
          <a:bodyPr/>
          <a:lstStyle/>
          <a:p>
            <a:fld id="{78519EDF-32DA-2B40-A28B-2067B9A173AA}" type="slidenum">
              <a:rPr lang="en-US" smtClean="0"/>
              <a:t>10</a:t>
            </a:fld>
            <a:endParaRPr lang="en-US"/>
          </a:p>
        </p:txBody>
      </p:sp>
    </p:spTree>
    <p:extLst>
      <p:ext uri="{BB962C8B-B14F-4D97-AF65-F5344CB8AC3E}">
        <p14:creationId xmlns:p14="http://schemas.microsoft.com/office/powerpoint/2010/main" val="2258695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32ACB-46BE-4C1D-9695-7B7FE7E4CE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387A60F-46FC-445D-A1AD-869019826F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711C6C6-CA7C-41C9-96BA-4C508F67F3C5}"/>
              </a:ext>
            </a:extLst>
          </p:cNvPr>
          <p:cNvSpPr>
            <a:spLocks noGrp="1"/>
          </p:cNvSpPr>
          <p:nvPr>
            <p:ph type="dt" sz="half" idx="10"/>
          </p:nvPr>
        </p:nvSpPr>
        <p:spPr/>
        <p:txBody>
          <a:bodyPr/>
          <a:lstStyle/>
          <a:p>
            <a:fld id="{5BD96829-7717-44AE-ACEB-951ED65C23EC}" type="datetime1">
              <a:rPr lang="en-GB" smtClean="0"/>
              <a:t>21/03/2023</a:t>
            </a:fld>
            <a:endParaRPr lang="en-GB"/>
          </a:p>
        </p:txBody>
      </p:sp>
      <p:sp>
        <p:nvSpPr>
          <p:cNvPr id="5" name="Footer Placeholder 4">
            <a:extLst>
              <a:ext uri="{FF2B5EF4-FFF2-40B4-BE49-F238E27FC236}">
                <a16:creationId xmlns:a16="http://schemas.microsoft.com/office/drawing/2014/main" id="{D6B67750-13E4-4149-BAE2-5704B59C47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4CAABD-3135-445C-AE49-4C95B00491C7}"/>
              </a:ext>
            </a:extLst>
          </p:cNvPr>
          <p:cNvSpPr>
            <a:spLocks noGrp="1"/>
          </p:cNvSpPr>
          <p:nvPr>
            <p:ph type="sldNum" sz="quarter" idx="12"/>
          </p:nvPr>
        </p:nvSpPr>
        <p:spPr/>
        <p:txBody>
          <a:bodyPr/>
          <a:lstStyle/>
          <a:p>
            <a:fld id="{177C9939-7545-40EA-8174-1C441593A14D}" type="slidenum">
              <a:rPr lang="en-GB" smtClean="0"/>
              <a:t>‹#›</a:t>
            </a:fld>
            <a:endParaRPr lang="en-GB"/>
          </a:p>
        </p:txBody>
      </p:sp>
    </p:spTree>
    <p:extLst>
      <p:ext uri="{BB962C8B-B14F-4D97-AF65-F5344CB8AC3E}">
        <p14:creationId xmlns:p14="http://schemas.microsoft.com/office/powerpoint/2010/main" val="4178970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8284B-1113-4243-B26F-4FCD3229238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75A79E-483D-4F36-BC94-46CD93CCF8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498A49-71A8-476F-9258-D5F4DFDDE148}"/>
              </a:ext>
            </a:extLst>
          </p:cNvPr>
          <p:cNvSpPr>
            <a:spLocks noGrp="1"/>
          </p:cNvSpPr>
          <p:nvPr>
            <p:ph type="dt" sz="half" idx="10"/>
          </p:nvPr>
        </p:nvSpPr>
        <p:spPr/>
        <p:txBody>
          <a:bodyPr/>
          <a:lstStyle/>
          <a:p>
            <a:fld id="{3610A22B-69EB-4581-B57A-437A0E87255C}" type="datetime1">
              <a:rPr lang="en-GB" smtClean="0"/>
              <a:t>21/03/2023</a:t>
            </a:fld>
            <a:endParaRPr lang="en-GB"/>
          </a:p>
        </p:txBody>
      </p:sp>
      <p:sp>
        <p:nvSpPr>
          <p:cNvPr id="5" name="Footer Placeholder 4">
            <a:extLst>
              <a:ext uri="{FF2B5EF4-FFF2-40B4-BE49-F238E27FC236}">
                <a16:creationId xmlns:a16="http://schemas.microsoft.com/office/drawing/2014/main" id="{44D60848-A81F-4353-927F-544BFA6433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8C2356-72E4-4517-9139-AA6BEF8CBBCC}"/>
              </a:ext>
            </a:extLst>
          </p:cNvPr>
          <p:cNvSpPr>
            <a:spLocks noGrp="1"/>
          </p:cNvSpPr>
          <p:nvPr>
            <p:ph type="sldNum" sz="quarter" idx="12"/>
          </p:nvPr>
        </p:nvSpPr>
        <p:spPr/>
        <p:txBody>
          <a:bodyPr/>
          <a:lstStyle/>
          <a:p>
            <a:fld id="{177C9939-7545-40EA-8174-1C441593A14D}" type="slidenum">
              <a:rPr lang="en-GB" smtClean="0"/>
              <a:t>‹#›</a:t>
            </a:fld>
            <a:endParaRPr lang="en-GB"/>
          </a:p>
        </p:txBody>
      </p:sp>
    </p:spTree>
    <p:extLst>
      <p:ext uri="{BB962C8B-B14F-4D97-AF65-F5344CB8AC3E}">
        <p14:creationId xmlns:p14="http://schemas.microsoft.com/office/powerpoint/2010/main" val="436289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E668D7-3EC8-4901-88EC-C5BC13FE59E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1C7A30-C046-4F1C-827A-978E4C934F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3C9AD7-950E-48DF-93A1-542E7CFBBAB8}"/>
              </a:ext>
            </a:extLst>
          </p:cNvPr>
          <p:cNvSpPr>
            <a:spLocks noGrp="1"/>
          </p:cNvSpPr>
          <p:nvPr>
            <p:ph type="dt" sz="half" idx="10"/>
          </p:nvPr>
        </p:nvSpPr>
        <p:spPr/>
        <p:txBody>
          <a:bodyPr/>
          <a:lstStyle/>
          <a:p>
            <a:fld id="{DE403C07-C9EA-4FEA-9E4D-EEAC11C00058}" type="datetime1">
              <a:rPr lang="en-GB" smtClean="0"/>
              <a:t>21/03/2023</a:t>
            </a:fld>
            <a:endParaRPr lang="en-GB"/>
          </a:p>
        </p:txBody>
      </p:sp>
      <p:sp>
        <p:nvSpPr>
          <p:cNvPr id="5" name="Footer Placeholder 4">
            <a:extLst>
              <a:ext uri="{FF2B5EF4-FFF2-40B4-BE49-F238E27FC236}">
                <a16:creationId xmlns:a16="http://schemas.microsoft.com/office/drawing/2014/main" id="{2AA8B233-44F7-4CF9-B845-5B40DE9D5D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427907-78DB-4612-A5BB-97BD8FD1042A}"/>
              </a:ext>
            </a:extLst>
          </p:cNvPr>
          <p:cNvSpPr>
            <a:spLocks noGrp="1"/>
          </p:cNvSpPr>
          <p:nvPr>
            <p:ph type="sldNum" sz="quarter" idx="12"/>
          </p:nvPr>
        </p:nvSpPr>
        <p:spPr/>
        <p:txBody>
          <a:bodyPr/>
          <a:lstStyle/>
          <a:p>
            <a:fld id="{177C9939-7545-40EA-8174-1C441593A14D}" type="slidenum">
              <a:rPr lang="en-GB" smtClean="0"/>
              <a:t>‹#›</a:t>
            </a:fld>
            <a:endParaRPr lang="en-GB"/>
          </a:p>
        </p:txBody>
      </p:sp>
    </p:spTree>
    <p:extLst>
      <p:ext uri="{BB962C8B-B14F-4D97-AF65-F5344CB8AC3E}">
        <p14:creationId xmlns:p14="http://schemas.microsoft.com/office/powerpoint/2010/main" val="241721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yout - just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8401" y="533235"/>
            <a:ext cx="1680000" cy="282767"/>
          </a:xfrm>
          <a:prstGeom prst="rect">
            <a:avLst/>
          </a:prstGeom>
          <a:solidFill>
            <a:schemeClr val="accent1"/>
          </a:solidFill>
        </p:spPr>
        <p:txBody>
          <a:bodyPr wrap="square" lIns="36000" tIns="18000" rIns="0" bIns="0" anchor="ctr" anchorCtr="0">
            <a:noAutofit/>
          </a:bodyPr>
          <a:lstStyle>
            <a:lvl1pPr algn="l">
              <a:defRPr sz="1867" b="1" baseline="0">
                <a:solidFill>
                  <a:schemeClr val="bg1"/>
                </a:solidFill>
              </a:defRPr>
            </a:lvl1pPr>
          </a:lstStyle>
          <a:p>
            <a:r>
              <a:rPr lang="en-US" dirty="0"/>
              <a:t>INSERT TITLE</a:t>
            </a:r>
          </a:p>
        </p:txBody>
      </p:sp>
      <p:sp>
        <p:nvSpPr>
          <p:cNvPr id="8" name="Content Placeholder 2"/>
          <p:cNvSpPr>
            <a:spLocks noGrp="1"/>
          </p:cNvSpPr>
          <p:nvPr>
            <p:ph idx="1" hasCustomPrompt="1"/>
          </p:nvPr>
        </p:nvSpPr>
        <p:spPr>
          <a:xfrm>
            <a:off x="576000" y="1440000"/>
            <a:ext cx="11136000" cy="4938000"/>
          </a:xfrm>
          <a:prstGeom prst="rect">
            <a:avLst/>
          </a:prstGeom>
        </p:spPr>
        <p:txBody>
          <a:bodyPr lIns="0" tIns="0" rIns="0" bIns="0"/>
          <a:lstStyle>
            <a:lvl1pPr marL="0" indent="0">
              <a:buNone/>
              <a:defRPr sz="1600"/>
            </a:lvl1pPr>
            <a:lvl2pPr marL="609570" indent="0">
              <a:buNone/>
              <a:defRPr sz="1600"/>
            </a:lvl2pPr>
            <a:lvl3pPr marL="1219139" indent="0">
              <a:buNone/>
              <a:defRPr sz="1600"/>
            </a:lvl3pPr>
            <a:lvl4pPr marL="1828709" indent="0">
              <a:buNone/>
              <a:defRPr sz="1600"/>
            </a:lvl4pPr>
            <a:lvl5pPr marL="2438278" indent="0">
              <a:buNone/>
              <a:defRPr sz="1600"/>
            </a:lvl5pPr>
          </a:lstStyle>
          <a:p>
            <a:pPr lvl="0"/>
            <a:r>
              <a:rPr lang="en-US" dirty="0"/>
              <a:t>Body text</a:t>
            </a:r>
          </a:p>
        </p:txBody>
      </p:sp>
      <p:sp>
        <p:nvSpPr>
          <p:cNvPr id="12" name="Slide Number Placeholder 8"/>
          <p:cNvSpPr>
            <a:spLocks noGrp="1"/>
          </p:cNvSpPr>
          <p:nvPr>
            <p:ph type="sldNum" sz="quarter" idx="4"/>
          </p:nvPr>
        </p:nvSpPr>
        <p:spPr>
          <a:xfrm>
            <a:off x="11712000" y="6378000"/>
            <a:ext cx="480000" cy="480000"/>
          </a:xfrm>
          <a:prstGeom prst="rect">
            <a:avLst/>
          </a:prstGeom>
          <a:solidFill>
            <a:schemeClr val="accent1"/>
          </a:solidFill>
        </p:spPr>
        <p:txBody>
          <a:bodyPr vert="horz" lIns="0" tIns="0" rIns="0" bIns="0" rtlCol="0" anchor="ctr"/>
          <a:lstStyle>
            <a:lvl1pPr algn="ctr">
              <a:defRPr sz="1600">
                <a:solidFill>
                  <a:schemeClr val="bg1"/>
                </a:solidFill>
              </a:defRPr>
            </a:lvl1pPr>
          </a:lstStyle>
          <a:p>
            <a:fld id="{0406593E-52CF-5B45-8CFF-7309163A4729}" type="slidenum">
              <a:rPr lang="en-US" smtClean="0"/>
              <a:pPr/>
              <a:t>‹#›</a:t>
            </a:fld>
            <a:endParaRPr lang="en-US"/>
          </a:p>
        </p:txBody>
      </p:sp>
      <p:sp>
        <p:nvSpPr>
          <p:cNvPr id="4" name="Text Placeholder 3"/>
          <p:cNvSpPr>
            <a:spLocks noGrp="1"/>
          </p:cNvSpPr>
          <p:nvPr>
            <p:ph type="body" sz="quarter" idx="10" hasCustomPrompt="1"/>
          </p:nvPr>
        </p:nvSpPr>
        <p:spPr>
          <a:xfrm>
            <a:off x="518401" y="816003"/>
            <a:ext cx="10588800" cy="335999"/>
          </a:xfrm>
          <a:prstGeom prst="rect">
            <a:avLst/>
          </a:prstGeom>
          <a:noFill/>
        </p:spPr>
        <p:txBody>
          <a:bodyPr lIns="36000" tIns="18000" rIns="0" bIns="0" anchor="ctr" anchorCtr="0"/>
          <a:lstStyle>
            <a:lvl1pPr marL="0" indent="0">
              <a:buNone/>
              <a:defRPr sz="1867" b="1"/>
            </a:lvl1pPr>
          </a:lstStyle>
          <a:p>
            <a:pPr lvl="0"/>
            <a:r>
              <a:rPr lang="en-US" dirty="0"/>
              <a:t>TEXT IN HERE</a:t>
            </a:r>
          </a:p>
        </p:txBody>
      </p:sp>
    </p:spTree>
    <p:extLst>
      <p:ext uri="{BB962C8B-B14F-4D97-AF65-F5344CB8AC3E}">
        <p14:creationId xmlns:p14="http://schemas.microsoft.com/office/powerpoint/2010/main" val="2159493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title - blu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879999" y="2880002"/>
            <a:ext cx="7200000" cy="664797"/>
          </a:xfrm>
          <a:prstGeom prst="rect">
            <a:avLst/>
          </a:prstGeom>
        </p:spPr>
        <p:txBody>
          <a:bodyPr wrap="square" lIns="0" tIns="0" rIns="0" bIns="0" anchor="t" anchorCtr="0">
            <a:spAutoFit/>
          </a:bodyPr>
          <a:lstStyle>
            <a:lvl1pPr algn="l">
              <a:defRPr sz="4800" b="1">
                <a:solidFill>
                  <a:schemeClr val="bg1"/>
                </a:solidFill>
              </a:defRPr>
            </a:lvl1pPr>
          </a:lstStyle>
          <a:p>
            <a:r>
              <a:rPr lang="en-US" dirty="0"/>
              <a:t>Section Title</a:t>
            </a:r>
          </a:p>
        </p:txBody>
      </p:sp>
      <p:sp>
        <p:nvSpPr>
          <p:cNvPr id="6" name="Subtitle 2"/>
          <p:cNvSpPr>
            <a:spLocks noGrp="1"/>
          </p:cNvSpPr>
          <p:nvPr>
            <p:ph type="subTitle" idx="1" hasCustomPrompt="1"/>
          </p:nvPr>
        </p:nvSpPr>
        <p:spPr>
          <a:xfrm>
            <a:off x="2880000" y="4222656"/>
            <a:ext cx="7200000" cy="664797"/>
          </a:xfrm>
          <a:prstGeom prst="rect">
            <a:avLst/>
          </a:prstGeom>
        </p:spPr>
        <p:txBody>
          <a:bodyPr wrap="square" lIns="0" tIns="0" rIns="0" bIns="0">
            <a:spAutoFit/>
          </a:bodyPr>
          <a:lstStyle>
            <a:lvl1pPr marL="0" indent="0" algn="l">
              <a:spcBef>
                <a:spcPts val="0"/>
              </a:spcBef>
              <a:buNone/>
              <a:defRPr sz="2400">
                <a:solidFill>
                  <a:schemeClr val="bg1"/>
                </a:solidFill>
              </a:defRPr>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dirty="0"/>
              <a:t>A brief overview of what you will</a:t>
            </a:r>
            <a:br>
              <a:rPr lang="en-US" dirty="0"/>
            </a:br>
            <a:r>
              <a:rPr lang="en-US" dirty="0"/>
              <a:t>be talking about in this section</a:t>
            </a:r>
          </a:p>
        </p:txBody>
      </p:sp>
    </p:spTree>
    <p:extLst>
      <p:ext uri="{BB962C8B-B14F-4D97-AF65-F5344CB8AC3E}">
        <p14:creationId xmlns:p14="http://schemas.microsoft.com/office/powerpoint/2010/main" val="456682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5DA13-714C-4E3A-A026-D78DAEEA92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25267C-4E92-4D8D-A43D-FAE0FD725E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8AE74E-3659-4BCE-AF41-335AE77F03E3}"/>
              </a:ext>
            </a:extLst>
          </p:cNvPr>
          <p:cNvSpPr>
            <a:spLocks noGrp="1"/>
          </p:cNvSpPr>
          <p:nvPr>
            <p:ph type="dt" sz="half" idx="10"/>
          </p:nvPr>
        </p:nvSpPr>
        <p:spPr/>
        <p:txBody>
          <a:bodyPr/>
          <a:lstStyle/>
          <a:p>
            <a:fld id="{6E5DB8EC-BF84-4CA5-B256-B1A63E604D18}" type="datetime1">
              <a:rPr lang="en-GB" smtClean="0"/>
              <a:t>21/03/2023</a:t>
            </a:fld>
            <a:endParaRPr lang="en-GB"/>
          </a:p>
        </p:txBody>
      </p:sp>
      <p:sp>
        <p:nvSpPr>
          <p:cNvPr id="5" name="Footer Placeholder 4">
            <a:extLst>
              <a:ext uri="{FF2B5EF4-FFF2-40B4-BE49-F238E27FC236}">
                <a16:creationId xmlns:a16="http://schemas.microsoft.com/office/drawing/2014/main" id="{F6D938A8-D7D0-4FDF-9DE4-F3125F2CD8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2E5A7C-4B72-4EF0-B214-C7F675754A2C}"/>
              </a:ext>
            </a:extLst>
          </p:cNvPr>
          <p:cNvSpPr>
            <a:spLocks noGrp="1"/>
          </p:cNvSpPr>
          <p:nvPr>
            <p:ph type="sldNum" sz="quarter" idx="12"/>
          </p:nvPr>
        </p:nvSpPr>
        <p:spPr/>
        <p:txBody>
          <a:bodyPr/>
          <a:lstStyle/>
          <a:p>
            <a:fld id="{177C9939-7545-40EA-8174-1C441593A14D}" type="slidenum">
              <a:rPr lang="en-GB" smtClean="0"/>
              <a:t>‹#›</a:t>
            </a:fld>
            <a:endParaRPr lang="en-GB"/>
          </a:p>
        </p:txBody>
      </p:sp>
    </p:spTree>
    <p:extLst>
      <p:ext uri="{BB962C8B-B14F-4D97-AF65-F5344CB8AC3E}">
        <p14:creationId xmlns:p14="http://schemas.microsoft.com/office/powerpoint/2010/main" val="419677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B2345-695C-4E4C-850F-AADE835E1A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7E7E71-4D65-40E4-893F-06DCF54BAC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A97919-6B0D-4EC9-B3E9-B24042BC1438}"/>
              </a:ext>
            </a:extLst>
          </p:cNvPr>
          <p:cNvSpPr>
            <a:spLocks noGrp="1"/>
          </p:cNvSpPr>
          <p:nvPr>
            <p:ph type="dt" sz="half" idx="10"/>
          </p:nvPr>
        </p:nvSpPr>
        <p:spPr/>
        <p:txBody>
          <a:bodyPr/>
          <a:lstStyle/>
          <a:p>
            <a:fld id="{485B22F7-FD67-4B9D-8FF8-094BCA9B1233}" type="datetime1">
              <a:rPr lang="en-GB" smtClean="0"/>
              <a:t>21/03/2023</a:t>
            </a:fld>
            <a:endParaRPr lang="en-GB"/>
          </a:p>
        </p:txBody>
      </p:sp>
      <p:sp>
        <p:nvSpPr>
          <p:cNvPr id="5" name="Footer Placeholder 4">
            <a:extLst>
              <a:ext uri="{FF2B5EF4-FFF2-40B4-BE49-F238E27FC236}">
                <a16:creationId xmlns:a16="http://schemas.microsoft.com/office/drawing/2014/main" id="{52DA1125-2428-4699-8044-D85522526A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845E40-54BC-4361-BEED-D025F18E9D55}"/>
              </a:ext>
            </a:extLst>
          </p:cNvPr>
          <p:cNvSpPr>
            <a:spLocks noGrp="1"/>
          </p:cNvSpPr>
          <p:nvPr>
            <p:ph type="sldNum" sz="quarter" idx="12"/>
          </p:nvPr>
        </p:nvSpPr>
        <p:spPr/>
        <p:txBody>
          <a:bodyPr/>
          <a:lstStyle/>
          <a:p>
            <a:fld id="{177C9939-7545-40EA-8174-1C441593A14D}" type="slidenum">
              <a:rPr lang="en-GB" smtClean="0"/>
              <a:t>‹#›</a:t>
            </a:fld>
            <a:endParaRPr lang="en-GB"/>
          </a:p>
        </p:txBody>
      </p:sp>
    </p:spTree>
    <p:extLst>
      <p:ext uri="{BB962C8B-B14F-4D97-AF65-F5344CB8AC3E}">
        <p14:creationId xmlns:p14="http://schemas.microsoft.com/office/powerpoint/2010/main" val="399314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B7B5D-43A5-4193-A40B-589CFDE633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A5A588-F85E-4851-B8B4-E462C6137C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54A3B7-0F4E-4808-A4C6-5437DF80E7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DD2140-0001-43F5-B708-B668B5626049}"/>
              </a:ext>
            </a:extLst>
          </p:cNvPr>
          <p:cNvSpPr>
            <a:spLocks noGrp="1"/>
          </p:cNvSpPr>
          <p:nvPr>
            <p:ph type="dt" sz="half" idx="10"/>
          </p:nvPr>
        </p:nvSpPr>
        <p:spPr/>
        <p:txBody>
          <a:bodyPr/>
          <a:lstStyle/>
          <a:p>
            <a:fld id="{70FC0A86-6D98-4849-B184-2E5D26D17C33}" type="datetime1">
              <a:rPr lang="en-GB" smtClean="0"/>
              <a:t>21/03/2023</a:t>
            </a:fld>
            <a:endParaRPr lang="en-GB"/>
          </a:p>
        </p:txBody>
      </p:sp>
      <p:sp>
        <p:nvSpPr>
          <p:cNvPr id="6" name="Footer Placeholder 5">
            <a:extLst>
              <a:ext uri="{FF2B5EF4-FFF2-40B4-BE49-F238E27FC236}">
                <a16:creationId xmlns:a16="http://schemas.microsoft.com/office/drawing/2014/main" id="{EFD48EC4-C3C9-4E47-8BDA-89C132D986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47BD4B-B6F9-4328-B710-14470E2B3D56}"/>
              </a:ext>
            </a:extLst>
          </p:cNvPr>
          <p:cNvSpPr>
            <a:spLocks noGrp="1"/>
          </p:cNvSpPr>
          <p:nvPr>
            <p:ph type="sldNum" sz="quarter" idx="12"/>
          </p:nvPr>
        </p:nvSpPr>
        <p:spPr/>
        <p:txBody>
          <a:bodyPr/>
          <a:lstStyle/>
          <a:p>
            <a:fld id="{177C9939-7545-40EA-8174-1C441593A14D}" type="slidenum">
              <a:rPr lang="en-GB" smtClean="0"/>
              <a:t>‹#›</a:t>
            </a:fld>
            <a:endParaRPr lang="en-GB"/>
          </a:p>
        </p:txBody>
      </p:sp>
    </p:spTree>
    <p:extLst>
      <p:ext uri="{BB962C8B-B14F-4D97-AF65-F5344CB8AC3E}">
        <p14:creationId xmlns:p14="http://schemas.microsoft.com/office/powerpoint/2010/main" val="70319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A8EE5-2242-49D5-BFD5-C34D1975BC3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404A37-E20E-4699-AD2E-09C7C5B13B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27C0DB-8C54-40E0-9E65-2BF2031932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BCCB734-8683-4E2D-972C-521DCAF1F7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032973-FB99-4444-849A-A88D3F4374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92BE1C9-2365-4144-BD3D-444D0B7FAECE}"/>
              </a:ext>
            </a:extLst>
          </p:cNvPr>
          <p:cNvSpPr>
            <a:spLocks noGrp="1"/>
          </p:cNvSpPr>
          <p:nvPr>
            <p:ph type="dt" sz="half" idx="10"/>
          </p:nvPr>
        </p:nvSpPr>
        <p:spPr/>
        <p:txBody>
          <a:bodyPr/>
          <a:lstStyle/>
          <a:p>
            <a:fld id="{9BD92C6B-9EB7-4A9A-A9BC-EB2E97ACB173}" type="datetime1">
              <a:rPr lang="en-GB" smtClean="0"/>
              <a:t>21/03/2023</a:t>
            </a:fld>
            <a:endParaRPr lang="en-GB"/>
          </a:p>
        </p:txBody>
      </p:sp>
      <p:sp>
        <p:nvSpPr>
          <p:cNvPr id="8" name="Footer Placeholder 7">
            <a:extLst>
              <a:ext uri="{FF2B5EF4-FFF2-40B4-BE49-F238E27FC236}">
                <a16:creationId xmlns:a16="http://schemas.microsoft.com/office/drawing/2014/main" id="{88FB5C9C-0D8A-4A0F-A5CB-E46A38D4E46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CD0618D-5D90-496E-8B83-26CB93E33199}"/>
              </a:ext>
            </a:extLst>
          </p:cNvPr>
          <p:cNvSpPr>
            <a:spLocks noGrp="1"/>
          </p:cNvSpPr>
          <p:nvPr>
            <p:ph type="sldNum" sz="quarter" idx="12"/>
          </p:nvPr>
        </p:nvSpPr>
        <p:spPr/>
        <p:txBody>
          <a:bodyPr/>
          <a:lstStyle/>
          <a:p>
            <a:fld id="{177C9939-7545-40EA-8174-1C441593A14D}" type="slidenum">
              <a:rPr lang="en-GB" smtClean="0"/>
              <a:t>‹#›</a:t>
            </a:fld>
            <a:endParaRPr lang="en-GB"/>
          </a:p>
        </p:txBody>
      </p:sp>
    </p:spTree>
    <p:extLst>
      <p:ext uri="{BB962C8B-B14F-4D97-AF65-F5344CB8AC3E}">
        <p14:creationId xmlns:p14="http://schemas.microsoft.com/office/powerpoint/2010/main" val="163078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D6A2-037C-4310-BA13-B2E40AD8BEE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89A8E0-4237-4087-A781-5759C61AF17D}"/>
              </a:ext>
            </a:extLst>
          </p:cNvPr>
          <p:cNvSpPr>
            <a:spLocks noGrp="1"/>
          </p:cNvSpPr>
          <p:nvPr>
            <p:ph type="dt" sz="half" idx="10"/>
          </p:nvPr>
        </p:nvSpPr>
        <p:spPr/>
        <p:txBody>
          <a:bodyPr/>
          <a:lstStyle/>
          <a:p>
            <a:fld id="{64705930-BD72-44CB-9A05-78DD07F5276C}" type="datetime1">
              <a:rPr lang="en-GB" smtClean="0"/>
              <a:t>21/03/2023</a:t>
            </a:fld>
            <a:endParaRPr lang="en-GB"/>
          </a:p>
        </p:txBody>
      </p:sp>
      <p:sp>
        <p:nvSpPr>
          <p:cNvPr id="4" name="Footer Placeholder 3">
            <a:extLst>
              <a:ext uri="{FF2B5EF4-FFF2-40B4-BE49-F238E27FC236}">
                <a16:creationId xmlns:a16="http://schemas.microsoft.com/office/drawing/2014/main" id="{146CF4C7-90FA-4DFE-A6D5-47AA88E873F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1E57BA8-B3B0-40E5-888D-1F07268F03CC}"/>
              </a:ext>
            </a:extLst>
          </p:cNvPr>
          <p:cNvSpPr>
            <a:spLocks noGrp="1"/>
          </p:cNvSpPr>
          <p:nvPr>
            <p:ph type="sldNum" sz="quarter" idx="12"/>
          </p:nvPr>
        </p:nvSpPr>
        <p:spPr/>
        <p:txBody>
          <a:bodyPr/>
          <a:lstStyle/>
          <a:p>
            <a:fld id="{177C9939-7545-40EA-8174-1C441593A14D}" type="slidenum">
              <a:rPr lang="en-GB" smtClean="0"/>
              <a:t>‹#›</a:t>
            </a:fld>
            <a:endParaRPr lang="en-GB"/>
          </a:p>
        </p:txBody>
      </p:sp>
    </p:spTree>
    <p:extLst>
      <p:ext uri="{BB962C8B-B14F-4D97-AF65-F5344CB8AC3E}">
        <p14:creationId xmlns:p14="http://schemas.microsoft.com/office/powerpoint/2010/main" val="2228746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45BEB8-FE14-498C-AAE9-7FCDD7576785}"/>
              </a:ext>
            </a:extLst>
          </p:cNvPr>
          <p:cNvSpPr>
            <a:spLocks noGrp="1"/>
          </p:cNvSpPr>
          <p:nvPr>
            <p:ph type="dt" sz="half" idx="10"/>
          </p:nvPr>
        </p:nvSpPr>
        <p:spPr/>
        <p:txBody>
          <a:bodyPr/>
          <a:lstStyle/>
          <a:p>
            <a:fld id="{1D569A0D-CF09-413C-9C48-4145868754CE}" type="datetime1">
              <a:rPr lang="en-GB" smtClean="0"/>
              <a:t>21/03/2023</a:t>
            </a:fld>
            <a:endParaRPr lang="en-GB"/>
          </a:p>
        </p:txBody>
      </p:sp>
      <p:sp>
        <p:nvSpPr>
          <p:cNvPr id="3" name="Footer Placeholder 2">
            <a:extLst>
              <a:ext uri="{FF2B5EF4-FFF2-40B4-BE49-F238E27FC236}">
                <a16:creationId xmlns:a16="http://schemas.microsoft.com/office/drawing/2014/main" id="{084EE0C2-7CB6-49B5-81C2-DFACBA7DA25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14A1F17-9643-4D1C-98AA-91E421CBE76A}"/>
              </a:ext>
            </a:extLst>
          </p:cNvPr>
          <p:cNvSpPr>
            <a:spLocks noGrp="1"/>
          </p:cNvSpPr>
          <p:nvPr>
            <p:ph type="sldNum" sz="quarter" idx="12"/>
          </p:nvPr>
        </p:nvSpPr>
        <p:spPr/>
        <p:txBody>
          <a:bodyPr/>
          <a:lstStyle/>
          <a:p>
            <a:fld id="{177C9939-7545-40EA-8174-1C441593A14D}" type="slidenum">
              <a:rPr lang="en-GB" smtClean="0"/>
              <a:t>‹#›</a:t>
            </a:fld>
            <a:endParaRPr lang="en-GB"/>
          </a:p>
        </p:txBody>
      </p:sp>
    </p:spTree>
    <p:extLst>
      <p:ext uri="{BB962C8B-B14F-4D97-AF65-F5344CB8AC3E}">
        <p14:creationId xmlns:p14="http://schemas.microsoft.com/office/powerpoint/2010/main" val="2105941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69AC7-F6A3-4997-AA4B-1EED3350C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D965AC6-593B-4E7B-AE50-F3731C460B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53E14A2-C3CA-4441-A0C7-CD676B1FC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90A6F5-D4AA-4EF1-937E-617A96FC6460}"/>
              </a:ext>
            </a:extLst>
          </p:cNvPr>
          <p:cNvSpPr>
            <a:spLocks noGrp="1"/>
          </p:cNvSpPr>
          <p:nvPr>
            <p:ph type="dt" sz="half" idx="10"/>
          </p:nvPr>
        </p:nvSpPr>
        <p:spPr/>
        <p:txBody>
          <a:bodyPr/>
          <a:lstStyle/>
          <a:p>
            <a:fld id="{444DD9E6-2A77-47E6-ABD5-175C6FDB8CD1}" type="datetime1">
              <a:rPr lang="en-GB" smtClean="0"/>
              <a:t>21/03/2023</a:t>
            </a:fld>
            <a:endParaRPr lang="en-GB"/>
          </a:p>
        </p:txBody>
      </p:sp>
      <p:sp>
        <p:nvSpPr>
          <p:cNvPr id="6" name="Footer Placeholder 5">
            <a:extLst>
              <a:ext uri="{FF2B5EF4-FFF2-40B4-BE49-F238E27FC236}">
                <a16:creationId xmlns:a16="http://schemas.microsoft.com/office/drawing/2014/main" id="{C2FE1CC6-6583-44D6-BEA5-6A4FEAAD14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9B08088-EB71-4F59-BBD8-8F6A558E0595}"/>
              </a:ext>
            </a:extLst>
          </p:cNvPr>
          <p:cNvSpPr>
            <a:spLocks noGrp="1"/>
          </p:cNvSpPr>
          <p:nvPr>
            <p:ph type="sldNum" sz="quarter" idx="12"/>
          </p:nvPr>
        </p:nvSpPr>
        <p:spPr/>
        <p:txBody>
          <a:bodyPr/>
          <a:lstStyle/>
          <a:p>
            <a:fld id="{177C9939-7545-40EA-8174-1C441593A14D}" type="slidenum">
              <a:rPr lang="en-GB" smtClean="0"/>
              <a:t>‹#›</a:t>
            </a:fld>
            <a:endParaRPr lang="en-GB"/>
          </a:p>
        </p:txBody>
      </p:sp>
    </p:spTree>
    <p:extLst>
      <p:ext uri="{BB962C8B-B14F-4D97-AF65-F5344CB8AC3E}">
        <p14:creationId xmlns:p14="http://schemas.microsoft.com/office/powerpoint/2010/main" val="3895504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80B91-3C20-4CD7-B9CB-932DED9E18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294C68E-5971-46E5-9157-AA97C5E64E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939266-D2BB-45D0-BBDC-080DE47504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43B631-006E-469B-B084-C02679F73168}"/>
              </a:ext>
            </a:extLst>
          </p:cNvPr>
          <p:cNvSpPr>
            <a:spLocks noGrp="1"/>
          </p:cNvSpPr>
          <p:nvPr>
            <p:ph type="dt" sz="half" idx="10"/>
          </p:nvPr>
        </p:nvSpPr>
        <p:spPr/>
        <p:txBody>
          <a:bodyPr/>
          <a:lstStyle/>
          <a:p>
            <a:fld id="{E4FFEB34-60B5-4DEE-ABE6-9BE16CF8C28B}" type="datetime1">
              <a:rPr lang="en-GB" smtClean="0"/>
              <a:t>21/03/2023</a:t>
            </a:fld>
            <a:endParaRPr lang="en-GB"/>
          </a:p>
        </p:txBody>
      </p:sp>
      <p:sp>
        <p:nvSpPr>
          <p:cNvPr id="6" name="Footer Placeholder 5">
            <a:extLst>
              <a:ext uri="{FF2B5EF4-FFF2-40B4-BE49-F238E27FC236}">
                <a16:creationId xmlns:a16="http://schemas.microsoft.com/office/drawing/2014/main" id="{80DD5EB2-E3ED-43DF-9600-979CD88B53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3809CE-A45C-46E8-A3DA-33364718FB88}"/>
              </a:ext>
            </a:extLst>
          </p:cNvPr>
          <p:cNvSpPr>
            <a:spLocks noGrp="1"/>
          </p:cNvSpPr>
          <p:nvPr>
            <p:ph type="sldNum" sz="quarter" idx="12"/>
          </p:nvPr>
        </p:nvSpPr>
        <p:spPr/>
        <p:txBody>
          <a:bodyPr/>
          <a:lstStyle/>
          <a:p>
            <a:fld id="{177C9939-7545-40EA-8174-1C441593A14D}" type="slidenum">
              <a:rPr lang="en-GB" smtClean="0"/>
              <a:t>‹#›</a:t>
            </a:fld>
            <a:endParaRPr lang="en-GB"/>
          </a:p>
        </p:txBody>
      </p:sp>
    </p:spTree>
    <p:extLst>
      <p:ext uri="{BB962C8B-B14F-4D97-AF65-F5344CB8AC3E}">
        <p14:creationId xmlns:p14="http://schemas.microsoft.com/office/powerpoint/2010/main" val="2451326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AF50DD-3196-4068-82C5-33B03354CE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9350D2-E89E-4EB1-BD00-EFEDFB508D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05BF80-72F3-40A0-9409-CD2A02D466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5F520-D77B-4801-BE73-0A200A2CFE03}" type="datetime1">
              <a:rPr lang="en-GB" smtClean="0"/>
              <a:t>21/03/2023</a:t>
            </a:fld>
            <a:endParaRPr lang="en-GB"/>
          </a:p>
        </p:txBody>
      </p:sp>
      <p:sp>
        <p:nvSpPr>
          <p:cNvPr id="5" name="Footer Placeholder 4">
            <a:extLst>
              <a:ext uri="{FF2B5EF4-FFF2-40B4-BE49-F238E27FC236}">
                <a16:creationId xmlns:a16="http://schemas.microsoft.com/office/drawing/2014/main" id="{DF0ACAAF-05C8-44E7-8C64-245CDEC95D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23334B8-627B-400B-8B73-3FCA34405E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C9939-7545-40EA-8174-1C441593A14D}" type="slidenum">
              <a:rPr lang="en-GB" smtClean="0"/>
              <a:t>‹#›</a:t>
            </a:fld>
            <a:endParaRPr lang="en-GB"/>
          </a:p>
        </p:txBody>
      </p:sp>
    </p:spTree>
    <p:extLst>
      <p:ext uri="{BB962C8B-B14F-4D97-AF65-F5344CB8AC3E}">
        <p14:creationId xmlns:p14="http://schemas.microsoft.com/office/powerpoint/2010/main" val="3073325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freesvg.org/african-doctor-holding-clipboard-04"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CD279-85A6-4FDC-946F-CA51F8EF67EE}"/>
              </a:ext>
            </a:extLst>
          </p:cNvPr>
          <p:cNvSpPr>
            <a:spLocks noGrp="1"/>
          </p:cNvSpPr>
          <p:nvPr>
            <p:ph type="ctrTitle"/>
          </p:nvPr>
        </p:nvSpPr>
        <p:spPr>
          <a:xfrm>
            <a:off x="266398" y="316395"/>
            <a:ext cx="6015024" cy="2387600"/>
          </a:xfrm>
        </p:spPr>
        <p:txBody>
          <a:bodyPr>
            <a:normAutofit fontScale="90000"/>
          </a:bodyPr>
          <a:lstStyle/>
          <a:p>
            <a:pPr algn="l"/>
            <a:r>
              <a:rPr lang="en-GB" sz="4400" dirty="0">
                <a:solidFill>
                  <a:srgbClr val="333333"/>
                </a:solidFill>
                <a:effectLst/>
                <a:latin typeface="Tahoma" panose="020B0604030504040204" pitchFamily="34" charset="0"/>
                <a:ea typeface="Calibri" panose="020F0502020204030204" pitchFamily="34" charset="0"/>
              </a:rPr>
              <a:t>Supporting Apprentice Students by Evaluating their Study Needs - Pilot</a:t>
            </a:r>
            <a:br>
              <a:rPr lang="en-GB" sz="1800" dirty="0">
                <a:effectLst/>
                <a:latin typeface="Calibri" panose="020F0502020204030204" pitchFamily="34" charset="0"/>
                <a:ea typeface="Calibri" panose="020F0502020204030204" pitchFamily="34" charset="0"/>
              </a:rPr>
            </a:br>
            <a:endParaRPr lang="en-GB" dirty="0"/>
          </a:p>
        </p:txBody>
      </p:sp>
      <p:pic>
        <p:nvPicPr>
          <p:cNvPr id="5" name="Picture 4">
            <a:extLst>
              <a:ext uri="{FF2B5EF4-FFF2-40B4-BE49-F238E27FC236}">
                <a16:creationId xmlns:a16="http://schemas.microsoft.com/office/drawing/2014/main" id="{634F4535-90EF-4A7A-8DA6-47691AE3A0B5}"/>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273910" y="2398955"/>
            <a:ext cx="8918090" cy="4459045"/>
          </a:xfrm>
          <a:prstGeom prst="rect">
            <a:avLst/>
          </a:prstGeom>
        </p:spPr>
      </p:pic>
      <p:sp>
        <p:nvSpPr>
          <p:cNvPr id="4" name="Subtitle 4">
            <a:extLst>
              <a:ext uri="{FF2B5EF4-FFF2-40B4-BE49-F238E27FC236}">
                <a16:creationId xmlns:a16="http://schemas.microsoft.com/office/drawing/2014/main" id="{F0BA91AD-45C6-401F-AA39-4DFFB2F420EB}"/>
              </a:ext>
            </a:extLst>
          </p:cNvPr>
          <p:cNvSpPr>
            <a:spLocks noGrp="1"/>
          </p:cNvSpPr>
          <p:nvPr>
            <p:ph type="subTitle" idx="1"/>
          </p:nvPr>
        </p:nvSpPr>
        <p:spPr>
          <a:xfrm>
            <a:off x="266398" y="2969918"/>
            <a:ext cx="8195476" cy="1967261"/>
          </a:xfrm>
        </p:spPr>
        <p:txBody>
          <a:bodyPr>
            <a:normAutofit/>
          </a:bodyPr>
          <a:lstStyle/>
          <a:p>
            <a:pPr algn="l"/>
            <a:r>
              <a:rPr lang="en-GB" dirty="0"/>
              <a:t>Chris Thomson, </a:t>
            </a:r>
          </a:p>
          <a:p>
            <a:pPr algn="l"/>
            <a:r>
              <a:rPr lang="en-GB" dirty="0"/>
              <a:t>Marina Carter and </a:t>
            </a:r>
          </a:p>
          <a:p>
            <a:pPr algn="l"/>
            <a:r>
              <a:rPr lang="en-GB" dirty="0"/>
              <a:t>Dave </a:t>
            </a:r>
            <a:r>
              <a:rPr lang="en-GB" dirty="0" err="1"/>
              <a:t>McIntrye</a:t>
            </a:r>
            <a:endParaRPr lang="en-GB" dirty="0"/>
          </a:p>
        </p:txBody>
      </p:sp>
      <p:sp>
        <p:nvSpPr>
          <p:cNvPr id="3" name="TextBox 2">
            <a:extLst>
              <a:ext uri="{FF2B5EF4-FFF2-40B4-BE49-F238E27FC236}">
                <a16:creationId xmlns:a16="http://schemas.microsoft.com/office/drawing/2014/main" id="{5B36CB16-0A04-4509-B61B-6E2DC979E7ED}"/>
              </a:ext>
            </a:extLst>
          </p:cNvPr>
          <p:cNvSpPr txBox="1"/>
          <p:nvPr/>
        </p:nvSpPr>
        <p:spPr>
          <a:xfrm>
            <a:off x="83890" y="6132352"/>
            <a:ext cx="184731" cy="369332"/>
          </a:xfrm>
          <a:prstGeom prst="rect">
            <a:avLst/>
          </a:prstGeom>
          <a:solidFill>
            <a:srgbClr val="FFFFFF">
              <a:alpha val="60000"/>
            </a:srgbClr>
          </a:solidFill>
        </p:spPr>
        <p:txBody>
          <a:bodyPr wrap="none" rtlCol="0">
            <a:spAutoFit/>
          </a:bodyPr>
          <a:lstStyle/>
          <a:p>
            <a:endParaRPr lang="en-GB" dirty="0"/>
          </a:p>
        </p:txBody>
      </p:sp>
      <p:pic>
        <p:nvPicPr>
          <p:cNvPr id="6" name="Picture 5">
            <a:extLst>
              <a:ext uri="{FF2B5EF4-FFF2-40B4-BE49-F238E27FC236}">
                <a16:creationId xmlns:a16="http://schemas.microsoft.com/office/drawing/2014/main" id="{B31176FA-2950-4DD4-AC79-44938711FE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5860" y="383845"/>
            <a:ext cx="1763239" cy="1212221"/>
          </a:xfrm>
          <a:prstGeom prst="rect">
            <a:avLst/>
          </a:prstGeom>
        </p:spPr>
      </p:pic>
      <p:sp>
        <p:nvSpPr>
          <p:cNvPr id="7" name="Rectangle 6">
            <a:extLst>
              <a:ext uri="{FF2B5EF4-FFF2-40B4-BE49-F238E27FC236}">
                <a16:creationId xmlns:a16="http://schemas.microsoft.com/office/drawing/2014/main" id="{3A5283ED-9D70-417A-912B-15F7B24FFBFB}"/>
              </a:ext>
            </a:extLst>
          </p:cNvPr>
          <p:cNvSpPr/>
          <p:nvPr/>
        </p:nvSpPr>
        <p:spPr>
          <a:xfrm>
            <a:off x="266398" y="1950306"/>
            <a:ext cx="4176913" cy="369332"/>
          </a:xfrm>
          <a:prstGeom prst="rect">
            <a:avLst/>
          </a:prstGeom>
        </p:spPr>
        <p:txBody>
          <a:bodyPr wrap="none">
            <a:spAutoFit/>
          </a:bodyPr>
          <a:lstStyle/>
          <a:p>
            <a:r>
              <a:rPr lang="en-GB" dirty="0">
                <a:solidFill>
                  <a:schemeClr val="accent1"/>
                </a:solidFill>
              </a:rPr>
              <a:t>School of Computing and Communications</a:t>
            </a:r>
          </a:p>
        </p:txBody>
      </p:sp>
    </p:spTree>
    <p:extLst>
      <p:ext uri="{BB962C8B-B14F-4D97-AF65-F5344CB8AC3E}">
        <p14:creationId xmlns:p14="http://schemas.microsoft.com/office/powerpoint/2010/main" val="2027040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390A6-E463-4ED1-A75B-8872B502D7E1}"/>
              </a:ext>
            </a:extLst>
          </p:cNvPr>
          <p:cNvSpPr>
            <a:spLocks noGrp="1"/>
          </p:cNvSpPr>
          <p:nvPr>
            <p:ph type="ctrTitle"/>
          </p:nvPr>
        </p:nvSpPr>
        <p:spPr>
          <a:xfrm>
            <a:off x="518402" y="533235"/>
            <a:ext cx="2518413" cy="282767"/>
          </a:xfrm>
        </p:spPr>
        <p:txBody>
          <a:bodyPr/>
          <a:lstStyle/>
          <a:p>
            <a:r>
              <a:rPr lang="en-GB" dirty="0"/>
              <a:t>Reasons for not attending</a:t>
            </a:r>
          </a:p>
        </p:txBody>
      </p:sp>
      <p:sp>
        <p:nvSpPr>
          <p:cNvPr id="3" name="Content Placeholder 2">
            <a:extLst>
              <a:ext uri="{FF2B5EF4-FFF2-40B4-BE49-F238E27FC236}">
                <a16:creationId xmlns:a16="http://schemas.microsoft.com/office/drawing/2014/main" id="{971C8AD8-0DC2-4BD4-9F06-97C52DE02BC2}"/>
              </a:ext>
            </a:extLst>
          </p:cNvPr>
          <p:cNvSpPr>
            <a:spLocks noGrp="1"/>
          </p:cNvSpPr>
          <p:nvPr>
            <p:ph idx="1"/>
          </p:nvPr>
        </p:nvSpPr>
        <p:spPr>
          <a:xfrm>
            <a:off x="576000" y="1440000"/>
            <a:ext cx="5520000" cy="4938000"/>
          </a:xfrm>
        </p:spPr>
        <p:txBody>
          <a:bodyPr/>
          <a:lstStyle/>
          <a:p>
            <a:r>
              <a:rPr lang="en-GB" sz="2400" dirty="0"/>
              <a:t>The most common reasons for not attending tutorials are due to planned working or family commitments.</a:t>
            </a:r>
          </a:p>
          <a:p>
            <a:r>
              <a:rPr lang="en-GB" sz="2400" dirty="0"/>
              <a:t>Unplanned work and family commitments were much less common reasons.</a:t>
            </a:r>
          </a:p>
          <a:p>
            <a:r>
              <a:rPr lang="en-GB" sz="2400" dirty="0"/>
              <a:t>This suggests that tutorials that offer appropriate tutorials scheduled at the right time should attract apprentices.</a:t>
            </a:r>
          </a:p>
          <a:p>
            <a:endParaRPr lang="en-GB" dirty="0"/>
          </a:p>
        </p:txBody>
      </p:sp>
      <p:sp>
        <p:nvSpPr>
          <p:cNvPr id="4" name="Slide Number Placeholder 3">
            <a:extLst>
              <a:ext uri="{FF2B5EF4-FFF2-40B4-BE49-F238E27FC236}">
                <a16:creationId xmlns:a16="http://schemas.microsoft.com/office/drawing/2014/main" id="{52512958-6DA8-4605-8392-5F412C013016}"/>
              </a:ext>
            </a:extLst>
          </p:cNvPr>
          <p:cNvSpPr>
            <a:spLocks noGrp="1"/>
          </p:cNvSpPr>
          <p:nvPr>
            <p:ph type="sldNum" sz="quarter" idx="4"/>
          </p:nvPr>
        </p:nvSpPr>
        <p:spPr/>
        <p:txBody>
          <a:bodyPr/>
          <a:lstStyle/>
          <a:p>
            <a:fld id="{0406593E-52CF-5B45-8CFF-7309163A4729}" type="slidenum">
              <a:rPr lang="en-US" smtClean="0"/>
              <a:pPr/>
              <a:t>10</a:t>
            </a:fld>
            <a:endParaRPr lang="en-US"/>
          </a:p>
        </p:txBody>
      </p:sp>
      <p:sp>
        <p:nvSpPr>
          <p:cNvPr id="5" name="Text Placeholder 4">
            <a:extLst>
              <a:ext uri="{FF2B5EF4-FFF2-40B4-BE49-F238E27FC236}">
                <a16:creationId xmlns:a16="http://schemas.microsoft.com/office/drawing/2014/main" id="{08A3CD8B-5FE0-4530-8120-0EDC0AD7F498}"/>
              </a:ext>
            </a:extLst>
          </p:cNvPr>
          <p:cNvSpPr>
            <a:spLocks noGrp="1"/>
          </p:cNvSpPr>
          <p:nvPr>
            <p:ph type="body" sz="quarter" idx="10"/>
          </p:nvPr>
        </p:nvSpPr>
        <p:spPr/>
        <p:txBody>
          <a:bodyPr/>
          <a:lstStyle/>
          <a:p>
            <a:endParaRPr lang="en-GB"/>
          </a:p>
        </p:txBody>
      </p:sp>
      <p:pic>
        <p:nvPicPr>
          <p:cNvPr id="7" name="Picture 6">
            <a:extLst>
              <a:ext uri="{FF2B5EF4-FFF2-40B4-BE49-F238E27FC236}">
                <a16:creationId xmlns:a16="http://schemas.microsoft.com/office/drawing/2014/main" id="{F69A1107-9126-495B-9468-3AEE0D90F129}"/>
              </a:ext>
            </a:extLst>
          </p:cNvPr>
          <p:cNvPicPr>
            <a:picLocks noChangeAspect="1"/>
          </p:cNvPicPr>
          <p:nvPr/>
        </p:nvPicPr>
        <p:blipFill rotWithShape="1">
          <a:blip r:embed="rId3"/>
          <a:srcRect l="12389" t="6668" r="1599" b="7793"/>
          <a:stretch/>
        </p:blipFill>
        <p:spPr>
          <a:xfrm>
            <a:off x="6893169" y="1230086"/>
            <a:ext cx="5026688" cy="4938001"/>
          </a:xfrm>
          <a:prstGeom prst="rect">
            <a:avLst/>
          </a:prstGeom>
        </p:spPr>
      </p:pic>
      <p:sp>
        <p:nvSpPr>
          <p:cNvPr id="8" name="Rectangle 7">
            <a:extLst>
              <a:ext uri="{FF2B5EF4-FFF2-40B4-BE49-F238E27FC236}">
                <a16:creationId xmlns:a16="http://schemas.microsoft.com/office/drawing/2014/main" id="{96F491DB-C650-4A3C-8AEF-11C10AA73689}"/>
              </a:ext>
            </a:extLst>
          </p:cNvPr>
          <p:cNvSpPr/>
          <p:nvPr/>
        </p:nvSpPr>
        <p:spPr>
          <a:xfrm>
            <a:off x="11021366" y="6370356"/>
            <a:ext cx="811441" cy="461665"/>
          </a:xfrm>
          <a:prstGeom prst="rect">
            <a:avLst/>
          </a:prstGeom>
        </p:spPr>
        <p:txBody>
          <a:bodyPr wrap="none">
            <a:spAutoFit/>
          </a:bodyPr>
          <a:lstStyle/>
          <a:p>
            <a:r>
              <a:rPr lang="en-GB" sz="2400" dirty="0"/>
              <a:t>n=24</a:t>
            </a:r>
          </a:p>
        </p:txBody>
      </p:sp>
      <p:sp>
        <p:nvSpPr>
          <p:cNvPr id="6" name="TextBox 5">
            <a:extLst>
              <a:ext uri="{FF2B5EF4-FFF2-40B4-BE49-F238E27FC236}">
                <a16:creationId xmlns:a16="http://schemas.microsoft.com/office/drawing/2014/main" id="{1E969750-9675-4512-81F7-0942A2DFEAF2}"/>
              </a:ext>
            </a:extLst>
          </p:cNvPr>
          <p:cNvSpPr txBox="1"/>
          <p:nvPr/>
        </p:nvSpPr>
        <p:spPr>
          <a:xfrm>
            <a:off x="8296468" y="6141367"/>
            <a:ext cx="2330638" cy="338554"/>
          </a:xfrm>
          <a:prstGeom prst="rect">
            <a:avLst/>
          </a:prstGeom>
          <a:noFill/>
        </p:spPr>
        <p:txBody>
          <a:bodyPr wrap="none" rtlCol="0">
            <a:spAutoFit/>
          </a:bodyPr>
          <a:lstStyle/>
          <a:p>
            <a:r>
              <a:rPr lang="en-GB" sz="1600" dirty="0"/>
              <a:t>Reasons for not attending</a:t>
            </a:r>
          </a:p>
        </p:txBody>
      </p:sp>
      <p:sp>
        <p:nvSpPr>
          <p:cNvPr id="9" name="TextBox 8">
            <a:extLst>
              <a:ext uri="{FF2B5EF4-FFF2-40B4-BE49-F238E27FC236}">
                <a16:creationId xmlns:a16="http://schemas.microsoft.com/office/drawing/2014/main" id="{04AE5EFE-6EDA-4697-B949-2ACFD3021110}"/>
              </a:ext>
            </a:extLst>
          </p:cNvPr>
          <p:cNvSpPr txBox="1"/>
          <p:nvPr/>
        </p:nvSpPr>
        <p:spPr>
          <a:xfrm rot="16200000">
            <a:off x="4642343" y="2722976"/>
            <a:ext cx="4391123" cy="338554"/>
          </a:xfrm>
          <a:prstGeom prst="rect">
            <a:avLst/>
          </a:prstGeom>
          <a:noFill/>
        </p:spPr>
        <p:txBody>
          <a:bodyPr wrap="square" rtlCol="0">
            <a:spAutoFit/>
          </a:bodyPr>
          <a:lstStyle/>
          <a:p>
            <a:r>
              <a:rPr lang="en-GB" sz="1600" dirty="0"/>
              <a:t>Number of students who mentioned reason</a:t>
            </a:r>
          </a:p>
        </p:txBody>
      </p:sp>
    </p:spTree>
    <p:extLst>
      <p:ext uri="{BB962C8B-B14F-4D97-AF65-F5344CB8AC3E}">
        <p14:creationId xmlns:p14="http://schemas.microsoft.com/office/powerpoint/2010/main" val="1030308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5747-B05E-4498-8B27-E6A05FF58C39}"/>
              </a:ext>
            </a:extLst>
          </p:cNvPr>
          <p:cNvSpPr>
            <a:spLocks noGrp="1"/>
          </p:cNvSpPr>
          <p:nvPr>
            <p:ph type="ctrTitle"/>
          </p:nvPr>
        </p:nvSpPr>
        <p:spPr>
          <a:xfrm>
            <a:off x="518403" y="533236"/>
            <a:ext cx="6528350" cy="282768"/>
          </a:xfrm>
        </p:spPr>
        <p:txBody>
          <a:bodyPr/>
          <a:lstStyle/>
          <a:p>
            <a:r>
              <a:rPr lang="en-GB" dirty="0"/>
              <a:t>What would influence your decision to attend a face to face tutorial?</a:t>
            </a:r>
          </a:p>
        </p:txBody>
      </p:sp>
      <p:sp>
        <p:nvSpPr>
          <p:cNvPr id="3" name="Content Placeholder 2">
            <a:extLst>
              <a:ext uri="{FF2B5EF4-FFF2-40B4-BE49-F238E27FC236}">
                <a16:creationId xmlns:a16="http://schemas.microsoft.com/office/drawing/2014/main" id="{8768D4BE-DBF1-417F-AABD-4397C4746E32}"/>
              </a:ext>
            </a:extLst>
          </p:cNvPr>
          <p:cNvSpPr>
            <a:spLocks noGrp="1"/>
          </p:cNvSpPr>
          <p:nvPr>
            <p:ph idx="1"/>
          </p:nvPr>
        </p:nvSpPr>
        <p:spPr/>
        <p:txBody>
          <a:bodyPr>
            <a:normAutofit lnSpcReduction="10000"/>
          </a:bodyPr>
          <a:lstStyle/>
          <a:p>
            <a:r>
              <a:rPr lang="en-GB" sz="2000" dirty="0"/>
              <a:t>Many students were concerned about </a:t>
            </a:r>
            <a:r>
              <a:rPr lang="en-GB" sz="2000" dirty="0" err="1"/>
              <a:t>Covid</a:t>
            </a:r>
            <a:r>
              <a:rPr lang="en-GB" sz="2000" dirty="0"/>
              <a:t> and travel restrictions</a:t>
            </a:r>
          </a:p>
          <a:p>
            <a:r>
              <a:rPr lang="en-GB" sz="2000" dirty="0"/>
              <a:t>Another common comment was about travel time and distance</a:t>
            </a:r>
          </a:p>
          <a:p>
            <a:r>
              <a:rPr lang="en-GB" sz="2000" dirty="0"/>
              <a:t>Other comments:</a:t>
            </a:r>
          </a:p>
          <a:p>
            <a:pPr algn="ctr"/>
            <a:r>
              <a:rPr lang="en-GB" sz="2000" i="1" dirty="0">
                <a:solidFill>
                  <a:schemeClr val="bg1"/>
                </a:solidFill>
                <a:highlight>
                  <a:srgbClr val="000080"/>
                </a:highlight>
              </a:rPr>
              <a:t>“It seems more dedicated, less issues with technology and can be interrupted less as you are in a room not being disturbed by work / home environments.”</a:t>
            </a:r>
          </a:p>
          <a:p>
            <a:pPr algn="ctr"/>
            <a:r>
              <a:rPr lang="en-GB" sz="2000" i="1" dirty="0">
                <a:solidFill>
                  <a:schemeClr val="bg1"/>
                </a:solidFill>
                <a:highlight>
                  <a:srgbClr val="000080"/>
                </a:highlight>
              </a:rPr>
              <a:t>“If I were finding the module difficult to comprehend on my own then I would engage in a face to face tutorial.”</a:t>
            </a:r>
          </a:p>
          <a:p>
            <a:pPr algn="ctr"/>
            <a:r>
              <a:rPr lang="en-GB" sz="2000" i="1" dirty="0">
                <a:solidFill>
                  <a:schemeClr val="bg1"/>
                </a:solidFill>
                <a:highlight>
                  <a:srgbClr val="000080"/>
                </a:highlight>
              </a:rPr>
              <a:t>“I have attended these before and find the ability to interact with my peers useful in gaining a better understanding of the topics.”</a:t>
            </a:r>
          </a:p>
          <a:p>
            <a:pPr algn="ctr"/>
            <a:r>
              <a:rPr lang="en-GB" sz="2000" i="1" dirty="0">
                <a:solidFill>
                  <a:schemeClr val="bg1"/>
                </a:solidFill>
                <a:highlight>
                  <a:srgbClr val="000080"/>
                </a:highlight>
              </a:rPr>
              <a:t>“Access to a tutor on subjects that really need further discussion which the student may not fully understand by means of brief explanation. Study can demand more questionable explanation for which a piece of study material will not provide.  Questions are sometimes spontaneous and present when in a class environment rather than when self learning.”</a:t>
            </a:r>
            <a:endParaRPr lang="en-GB" sz="2000" i="1" dirty="0">
              <a:solidFill>
                <a:schemeClr val="bg1"/>
              </a:solidFill>
              <a:highlight>
                <a:srgbClr val="000080"/>
              </a:highlight>
              <a:latin typeface="Calibri" panose="020F0502020204030204" pitchFamily="34" charset="0"/>
              <a:ea typeface="Calibri" panose="020F0502020204030204" pitchFamily="34" charset="0"/>
              <a:cs typeface="Times New Roman" panose="02020603050405020304" pitchFamily="18" charset="0"/>
            </a:endParaRPr>
          </a:p>
          <a:p>
            <a:pPr algn="ctr"/>
            <a:r>
              <a:rPr lang="en-GB" sz="2000" i="1" dirty="0">
                <a:solidFill>
                  <a:schemeClr val="bg1"/>
                </a:solidFill>
                <a:highlight>
                  <a:srgbClr val="000080"/>
                </a:highlight>
              </a:rPr>
              <a:t>“I have found that I can work well from the module materials, online tutorials and tutor-interaction (email), so do not feel that attending face-to-face is of additional benefit to my learning”</a:t>
            </a:r>
            <a:endParaRPr lang="en-GB" sz="2000" i="1" dirty="0">
              <a:solidFill>
                <a:schemeClr val="bg1"/>
              </a:solidFill>
              <a:highlight>
                <a:srgbClr val="000080"/>
              </a:highligh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08BE5E70-1331-4028-B729-C3E7C01F4BD8}"/>
              </a:ext>
            </a:extLst>
          </p:cNvPr>
          <p:cNvSpPr>
            <a:spLocks noGrp="1"/>
          </p:cNvSpPr>
          <p:nvPr>
            <p:ph type="sldNum" sz="quarter" idx="4"/>
          </p:nvPr>
        </p:nvSpPr>
        <p:spPr/>
        <p:txBody>
          <a:bodyPr/>
          <a:lstStyle/>
          <a:p>
            <a:fld id="{0406593E-52CF-5B45-8CFF-7309163A4729}" type="slidenum">
              <a:rPr lang="en-US" smtClean="0"/>
              <a:pPr/>
              <a:t>11</a:t>
            </a:fld>
            <a:endParaRPr lang="en-US"/>
          </a:p>
        </p:txBody>
      </p:sp>
      <p:sp>
        <p:nvSpPr>
          <p:cNvPr id="5" name="Text Placeholder 4">
            <a:extLst>
              <a:ext uri="{FF2B5EF4-FFF2-40B4-BE49-F238E27FC236}">
                <a16:creationId xmlns:a16="http://schemas.microsoft.com/office/drawing/2014/main" id="{41B72D0B-15E6-4FA0-8385-F3329606053F}"/>
              </a:ext>
            </a:extLst>
          </p:cNvPr>
          <p:cNvSpPr>
            <a:spLocks noGrp="1"/>
          </p:cNvSpPr>
          <p:nvPr>
            <p:ph type="body" sz="quarter" idx="10"/>
          </p:nvPr>
        </p:nvSpPr>
        <p:spPr/>
        <p:txBody>
          <a:bodyPr/>
          <a:lstStyle/>
          <a:p>
            <a:endParaRPr lang="en-GB" dirty="0"/>
          </a:p>
        </p:txBody>
      </p:sp>
      <p:sp>
        <p:nvSpPr>
          <p:cNvPr id="6" name="Rectangle 5">
            <a:extLst>
              <a:ext uri="{FF2B5EF4-FFF2-40B4-BE49-F238E27FC236}">
                <a16:creationId xmlns:a16="http://schemas.microsoft.com/office/drawing/2014/main" id="{C45CDBA2-9B2A-4847-9C40-AC3D1C5172F5}"/>
              </a:ext>
            </a:extLst>
          </p:cNvPr>
          <p:cNvSpPr/>
          <p:nvPr/>
        </p:nvSpPr>
        <p:spPr>
          <a:xfrm>
            <a:off x="11021366" y="6370356"/>
            <a:ext cx="811441" cy="461665"/>
          </a:xfrm>
          <a:prstGeom prst="rect">
            <a:avLst/>
          </a:prstGeom>
        </p:spPr>
        <p:txBody>
          <a:bodyPr wrap="none">
            <a:spAutoFit/>
          </a:bodyPr>
          <a:lstStyle/>
          <a:p>
            <a:r>
              <a:rPr lang="en-GB" sz="2400" dirty="0"/>
              <a:t>n=24</a:t>
            </a:r>
          </a:p>
        </p:txBody>
      </p:sp>
    </p:spTree>
    <p:extLst>
      <p:ext uri="{BB962C8B-B14F-4D97-AF65-F5344CB8AC3E}">
        <p14:creationId xmlns:p14="http://schemas.microsoft.com/office/powerpoint/2010/main" val="781506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C5BF6-D1B3-475A-9CEB-D345B3629943}"/>
              </a:ext>
            </a:extLst>
          </p:cNvPr>
          <p:cNvSpPr>
            <a:spLocks noGrp="1"/>
          </p:cNvSpPr>
          <p:nvPr>
            <p:ph type="ctrTitle"/>
          </p:nvPr>
        </p:nvSpPr>
        <p:spPr>
          <a:xfrm>
            <a:off x="518401" y="533236"/>
            <a:ext cx="6352182" cy="282768"/>
          </a:xfrm>
        </p:spPr>
        <p:txBody>
          <a:bodyPr/>
          <a:lstStyle/>
          <a:p>
            <a:r>
              <a:rPr lang="en-GB" dirty="0"/>
              <a:t>What did you take away from the tutorials that you have attended?</a:t>
            </a:r>
          </a:p>
        </p:txBody>
      </p:sp>
      <p:sp>
        <p:nvSpPr>
          <p:cNvPr id="3" name="Content Placeholder 2">
            <a:extLst>
              <a:ext uri="{FF2B5EF4-FFF2-40B4-BE49-F238E27FC236}">
                <a16:creationId xmlns:a16="http://schemas.microsoft.com/office/drawing/2014/main" id="{07A250FC-66E9-4CF6-BBD7-C9AE57953FF2}"/>
              </a:ext>
            </a:extLst>
          </p:cNvPr>
          <p:cNvSpPr>
            <a:spLocks noGrp="1"/>
          </p:cNvSpPr>
          <p:nvPr>
            <p:ph idx="1"/>
          </p:nvPr>
        </p:nvSpPr>
        <p:spPr/>
        <p:txBody>
          <a:bodyPr/>
          <a:lstStyle/>
          <a:p>
            <a:r>
              <a:rPr lang="en-GB" sz="3200" dirty="0"/>
              <a:t>Almost every apprentice mentioned that what they took away from tutorials was how to do better on assignments, for example:</a:t>
            </a:r>
          </a:p>
          <a:p>
            <a:pPr algn="ctr"/>
            <a:r>
              <a:rPr lang="en-GB" sz="3200" i="1" dirty="0">
                <a:solidFill>
                  <a:schemeClr val="bg1"/>
                </a:solidFill>
                <a:highlight>
                  <a:srgbClr val="000080"/>
                </a:highlight>
              </a:rPr>
              <a:t>“Better understanding of what was needed in the TMA”</a:t>
            </a:r>
          </a:p>
          <a:p>
            <a:r>
              <a:rPr lang="en-GB" sz="3200" dirty="0"/>
              <a:t>But also: </a:t>
            </a:r>
          </a:p>
          <a:p>
            <a:pPr algn="ctr"/>
            <a:r>
              <a:rPr lang="en-GB" sz="3200" i="1" dirty="0">
                <a:solidFill>
                  <a:schemeClr val="bg1"/>
                </a:solidFill>
                <a:highlight>
                  <a:srgbClr val="000080"/>
                </a:highlight>
              </a:rPr>
              <a:t>“There is a lot of inconsistencies between different tutors and no set style or template for presentations delivered.”</a:t>
            </a:r>
          </a:p>
          <a:p>
            <a:pPr algn="ctr"/>
            <a:r>
              <a:rPr lang="en-GB" sz="3200" i="1" dirty="0">
                <a:solidFill>
                  <a:schemeClr val="bg1"/>
                </a:solidFill>
                <a:highlight>
                  <a:srgbClr val="000080"/>
                </a:highlight>
              </a:rPr>
              <a:t>“A deeper insight and understanding both from the tutor and slides, as well as the participation from other students (typically on tutorials aligned to my chosen pathway)”</a:t>
            </a:r>
            <a:endParaRPr lang="en-GB" sz="3200" i="1" dirty="0">
              <a:solidFill>
                <a:schemeClr val="bg1"/>
              </a:solidFill>
              <a:highlight>
                <a:srgbClr val="000080"/>
              </a:highligh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91F1220D-C0CB-4D16-8AEF-296CD33A1EF3}"/>
              </a:ext>
            </a:extLst>
          </p:cNvPr>
          <p:cNvSpPr>
            <a:spLocks noGrp="1"/>
          </p:cNvSpPr>
          <p:nvPr>
            <p:ph type="sldNum" sz="quarter" idx="4"/>
          </p:nvPr>
        </p:nvSpPr>
        <p:spPr/>
        <p:txBody>
          <a:bodyPr/>
          <a:lstStyle/>
          <a:p>
            <a:fld id="{0406593E-52CF-5B45-8CFF-7309163A4729}" type="slidenum">
              <a:rPr lang="en-US" smtClean="0"/>
              <a:pPr/>
              <a:t>12</a:t>
            </a:fld>
            <a:endParaRPr lang="en-US"/>
          </a:p>
        </p:txBody>
      </p:sp>
      <p:sp>
        <p:nvSpPr>
          <p:cNvPr id="5" name="Text Placeholder 4">
            <a:extLst>
              <a:ext uri="{FF2B5EF4-FFF2-40B4-BE49-F238E27FC236}">
                <a16:creationId xmlns:a16="http://schemas.microsoft.com/office/drawing/2014/main" id="{D92CAC73-BDEE-4E58-9902-018D67A3EC6F}"/>
              </a:ext>
            </a:extLst>
          </p:cNvPr>
          <p:cNvSpPr>
            <a:spLocks noGrp="1"/>
          </p:cNvSpPr>
          <p:nvPr>
            <p:ph type="body" sz="quarter" idx="10"/>
          </p:nvPr>
        </p:nvSpPr>
        <p:spPr/>
        <p:txBody>
          <a:bodyPr/>
          <a:lstStyle/>
          <a:p>
            <a:endParaRPr lang="en-GB" dirty="0"/>
          </a:p>
        </p:txBody>
      </p:sp>
      <p:sp>
        <p:nvSpPr>
          <p:cNvPr id="6" name="Rectangle 5">
            <a:extLst>
              <a:ext uri="{FF2B5EF4-FFF2-40B4-BE49-F238E27FC236}">
                <a16:creationId xmlns:a16="http://schemas.microsoft.com/office/drawing/2014/main" id="{4EB80FC8-3CEE-4B74-BC2F-00665318D430}"/>
              </a:ext>
            </a:extLst>
          </p:cNvPr>
          <p:cNvSpPr/>
          <p:nvPr/>
        </p:nvSpPr>
        <p:spPr>
          <a:xfrm>
            <a:off x="11021366" y="6370356"/>
            <a:ext cx="811441" cy="461665"/>
          </a:xfrm>
          <a:prstGeom prst="rect">
            <a:avLst/>
          </a:prstGeom>
        </p:spPr>
        <p:txBody>
          <a:bodyPr wrap="none">
            <a:spAutoFit/>
          </a:bodyPr>
          <a:lstStyle/>
          <a:p>
            <a:r>
              <a:rPr lang="en-GB" sz="2400" dirty="0"/>
              <a:t>n=24</a:t>
            </a:r>
          </a:p>
        </p:txBody>
      </p:sp>
    </p:spTree>
    <p:extLst>
      <p:ext uri="{BB962C8B-B14F-4D97-AF65-F5344CB8AC3E}">
        <p14:creationId xmlns:p14="http://schemas.microsoft.com/office/powerpoint/2010/main" val="2120052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91A6-2A4B-4912-B4B3-A17D41844BBF}"/>
              </a:ext>
            </a:extLst>
          </p:cNvPr>
          <p:cNvSpPr>
            <a:spLocks noGrp="1"/>
          </p:cNvSpPr>
          <p:nvPr>
            <p:ph type="ctrTitle"/>
          </p:nvPr>
        </p:nvSpPr>
        <p:spPr>
          <a:xfrm>
            <a:off x="518401" y="533235"/>
            <a:ext cx="1134230" cy="282767"/>
          </a:xfrm>
        </p:spPr>
        <p:txBody>
          <a:bodyPr/>
          <a:lstStyle/>
          <a:p>
            <a:r>
              <a:rPr lang="en-GB" dirty="0"/>
              <a:t>Next steps</a:t>
            </a:r>
          </a:p>
        </p:txBody>
      </p:sp>
      <p:sp>
        <p:nvSpPr>
          <p:cNvPr id="3" name="Content Placeholder 2">
            <a:extLst>
              <a:ext uri="{FF2B5EF4-FFF2-40B4-BE49-F238E27FC236}">
                <a16:creationId xmlns:a16="http://schemas.microsoft.com/office/drawing/2014/main" id="{484FF69E-8BB5-46B9-B40A-4C3A3DA5749C}"/>
              </a:ext>
            </a:extLst>
          </p:cNvPr>
          <p:cNvSpPr>
            <a:spLocks noGrp="1"/>
          </p:cNvSpPr>
          <p:nvPr>
            <p:ph idx="1"/>
          </p:nvPr>
        </p:nvSpPr>
        <p:spPr/>
        <p:txBody>
          <a:bodyPr>
            <a:normAutofit/>
          </a:bodyPr>
          <a:lstStyle/>
          <a:p>
            <a:pPr marL="342900" indent="-342900">
              <a:buAutoNum type="arabicPeriod"/>
            </a:pPr>
            <a:r>
              <a:rPr lang="en-GB" sz="2800" dirty="0"/>
              <a:t>Further analysis of the interview data is needed to support the indications in the survey</a:t>
            </a:r>
          </a:p>
          <a:p>
            <a:pPr marL="342900" indent="-342900">
              <a:buAutoNum type="arabicPeriod"/>
            </a:pPr>
            <a:r>
              <a:rPr lang="en-GB" sz="2800" dirty="0"/>
              <a:t>We need to improve messaging about tutorials to apprentices about what to expect.</a:t>
            </a:r>
          </a:p>
          <a:p>
            <a:pPr marL="342900" indent="-342900">
              <a:buAutoNum type="arabicPeriod"/>
            </a:pPr>
            <a:r>
              <a:rPr lang="en-GB" sz="2800" dirty="0"/>
              <a:t>Offer a broader range of tutorial start times (where possible).</a:t>
            </a:r>
          </a:p>
          <a:p>
            <a:pPr marL="342900" indent="-342900">
              <a:buFont typeface="Arial" panose="020B0604020202020204" pitchFamily="34" charset="0"/>
              <a:buAutoNum type="arabicPeriod"/>
            </a:pPr>
            <a:r>
              <a:rPr lang="en-GB" sz="2800" dirty="0"/>
              <a:t>In time we should review the effect of Covid-19 Pandemic, how has it changed ways of working?</a:t>
            </a:r>
          </a:p>
          <a:p>
            <a:pPr marL="342900" indent="-342900">
              <a:buAutoNum type="arabicPeriod"/>
            </a:pPr>
            <a:r>
              <a:rPr lang="en-GB" sz="2800" dirty="0"/>
              <a:t>We also need to look at more general trends within the non-apprenticeship cohort, the vast majority of online tutorials are on Monday – Thursday evenings at 7pm (Thomson, 2021).</a:t>
            </a:r>
          </a:p>
        </p:txBody>
      </p:sp>
      <p:sp>
        <p:nvSpPr>
          <p:cNvPr id="4" name="Slide Number Placeholder 3">
            <a:extLst>
              <a:ext uri="{FF2B5EF4-FFF2-40B4-BE49-F238E27FC236}">
                <a16:creationId xmlns:a16="http://schemas.microsoft.com/office/drawing/2014/main" id="{B6F1EBC8-F528-45B7-B21E-09D231578721}"/>
              </a:ext>
            </a:extLst>
          </p:cNvPr>
          <p:cNvSpPr>
            <a:spLocks noGrp="1"/>
          </p:cNvSpPr>
          <p:nvPr>
            <p:ph type="sldNum" sz="quarter" idx="4"/>
          </p:nvPr>
        </p:nvSpPr>
        <p:spPr/>
        <p:txBody>
          <a:bodyPr/>
          <a:lstStyle/>
          <a:p>
            <a:fld id="{0406593E-52CF-5B45-8CFF-7309163A4729}" type="slidenum">
              <a:rPr lang="en-US" smtClean="0"/>
              <a:pPr/>
              <a:t>13</a:t>
            </a:fld>
            <a:endParaRPr lang="en-US"/>
          </a:p>
        </p:txBody>
      </p:sp>
      <p:sp>
        <p:nvSpPr>
          <p:cNvPr id="5" name="Text Placeholder 4">
            <a:extLst>
              <a:ext uri="{FF2B5EF4-FFF2-40B4-BE49-F238E27FC236}">
                <a16:creationId xmlns:a16="http://schemas.microsoft.com/office/drawing/2014/main" id="{EDB12B15-7F61-408F-9E01-34E8E077476C}"/>
              </a:ext>
            </a:extLst>
          </p:cNvPr>
          <p:cNvSpPr>
            <a:spLocks noGrp="1"/>
          </p:cNvSpPr>
          <p:nvPr>
            <p:ph type="body" sz="quarter" idx="10"/>
          </p:nvPr>
        </p:nvSpPr>
        <p:spPr/>
        <p:txBody>
          <a:bodyPr/>
          <a:lstStyle/>
          <a:p>
            <a:endParaRPr lang="en-GB"/>
          </a:p>
        </p:txBody>
      </p:sp>
      <p:sp>
        <p:nvSpPr>
          <p:cNvPr id="6" name="Rectangle 5">
            <a:extLst>
              <a:ext uri="{FF2B5EF4-FFF2-40B4-BE49-F238E27FC236}">
                <a16:creationId xmlns:a16="http://schemas.microsoft.com/office/drawing/2014/main" id="{68C0B664-6F03-4E95-BBF8-262127573983}"/>
              </a:ext>
            </a:extLst>
          </p:cNvPr>
          <p:cNvSpPr/>
          <p:nvPr/>
        </p:nvSpPr>
        <p:spPr>
          <a:xfrm>
            <a:off x="5430474" y="6334780"/>
            <a:ext cx="6096000" cy="523220"/>
          </a:xfrm>
          <a:prstGeom prst="rect">
            <a:avLst/>
          </a:prstGeom>
        </p:spPr>
        <p:txBody>
          <a:bodyPr>
            <a:spAutoFit/>
          </a:bodyPr>
          <a:lstStyle/>
          <a:p>
            <a:r>
              <a:rPr lang="en-GB" sz="1400" dirty="0"/>
              <a:t>Chris Thomson (2021), </a:t>
            </a:r>
            <a:r>
              <a:rPr lang="en-GB" sz="1400" i="1" dirty="0"/>
              <a:t>When do learners attend online tutorials?, </a:t>
            </a:r>
            <a:r>
              <a:rPr lang="en-GB" sz="1400" dirty="0"/>
              <a:t>Computing and Communication School Seminar, The Open University, 24</a:t>
            </a:r>
            <a:r>
              <a:rPr lang="en-GB" sz="1400" baseline="30000" dirty="0"/>
              <a:t>th</a:t>
            </a:r>
            <a:r>
              <a:rPr lang="en-GB" sz="1400" dirty="0"/>
              <a:t> June </a:t>
            </a:r>
          </a:p>
        </p:txBody>
      </p:sp>
    </p:spTree>
    <p:extLst>
      <p:ext uri="{BB962C8B-B14F-4D97-AF65-F5344CB8AC3E}">
        <p14:creationId xmlns:p14="http://schemas.microsoft.com/office/powerpoint/2010/main" val="3419913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92E2DC3-6BCA-4E03-BE42-B5B2836A6CA7}"/>
              </a:ext>
            </a:extLst>
          </p:cNvPr>
          <p:cNvSpPr>
            <a:spLocks noGrp="1"/>
          </p:cNvSpPr>
          <p:nvPr>
            <p:ph type="title"/>
          </p:nvPr>
        </p:nvSpPr>
        <p:spPr>
          <a:xfrm>
            <a:off x="369116" y="1709738"/>
            <a:ext cx="10978334" cy="2852737"/>
          </a:xfrm>
        </p:spPr>
        <p:txBody>
          <a:bodyPr/>
          <a:lstStyle/>
          <a:p>
            <a:r>
              <a:rPr lang="en-GB" dirty="0"/>
              <a:t>TT284 pilot</a:t>
            </a:r>
          </a:p>
        </p:txBody>
      </p:sp>
      <p:sp>
        <p:nvSpPr>
          <p:cNvPr id="7" name="Text Placeholder 6">
            <a:extLst>
              <a:ext uri="{FF2B5EF4-FFF2-40B4-BE49-F238E27FC236}">
                <a16:creationId xmlns:a16="http://schemas.microsoft.com/office/drawing/2014/main" id="{7662BFAD-13FA-4CA0-BC0A-A461A7869801}"/>
              </a:ext>
            </a:extLst>
          </p:cNvPr>
          <p:cNvSpPr>
            <a:spLocks noGrp="1"/>
          </p:cNvSpPr>
          <p:nvPr>
            <p:ph type="body" idx="1"/>
          </p:nvPr>
        </p:nvSpPr>
        <p:spPr>
          <a:xfrm>
            <a:off x="268448" y="4589463"/>
            <a:ext cx="11079002" cy="2132012"/>
          </a:xfrm>
        </p:spPr>
        <p:txBody>
          <a:bodyPr>
            <a:normAutofit/>
          </a:bodyPr>
          <a:lstStyle/>
          <a:p>
            <a:r>
              <a:rPr lang="en-GB" dirty="0">
                <a:solidFill>
                  <a:schemeClr val="bg1"/>
                </a:solidFill>
                <a:highlight>
                  <a:srgbClr val="000080"/>
                </a:highlight>
              </a:rPr>
              <a:t>Currently apprentice learners are allocated to tutors in the same way as other learners. An initial pilot was undertaken for TT284 20J, to explore the benefits for apprentice learners in being allocated together in the same cluster and in apprentice tutor groups. As these learners are all on the same qualification pathway it was hoped that we can build on a sense of community and that the learners through the cluster forum can benefit from peer support. </a:t>
            </a:r>
          </a:p>
          <a:p>
            <a:endParaRPr lang="en-GB" dirty="0"/>
          </a:p>
        </p:txBody>
      </p:sp>
      <p:sp>
        <p:nvSpPr>
          <p:cNvPr id="4" name="Slide Number Placeholder 3">
            <a:extLst>
              <a:ext uri="{FF2B5EF4-FFF2-40B4-BE49-F238E27FC236}">
                <a16:creationId xmlns:a16="http://schemas.microsoft.com/office/drawing/2014/main" id="{D9DF6CC6-6EAC-4E04-BFC7-2FE3A740ED74}"/>
              </a:ext>
            </a:extLst>
          </p:cNvPr>
          <p:cNvSpPr>
            <a:spLocks noGrp="1"/>
          </p:cNvSpPr>
          <p:nvPr>
            <p:ph type="sldNum" sz="quarter" idx="12"/>
          </p:nvPr>
        </p:nvSpPr>
        <p:spPr/>
        <p:txBody>
          <a:bodyPr/>
          <a:lstStyle/>
          <a:p>
            <a:fld id="{0406593E-52CF-5B45-8CFF-7309163A4729}" type="slidenum">
              <a:rPr lang="en-US" smtClean="0"/>
              <a:pPr/>
              <a:t>14</a:t>
            </a:fld>
            <a:endParaRPr lang="en-US"/>
          </a:p>
        </p:txBody>
      </p:sp>
    </p:spTree>
    <p:extLst>
      <p:ext uri="{BB962C8B-B14F-4D97-AF65-F5344CB8AC3E}">
        <p14:creationId xmlns:p14="http://schemas.microsoft.com/office/powerpoint/2010/main" val="3679006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Tutor Student Allocation</a:t>
            </a:r>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10252935" cy="4351338"/>
          </a:xfrm>
        </p:spPr>
        <p:txBody>
          <a:bodyPr/>
          <a:lstStyle/>
          <a:p>
            <a:r>
              <a:rPr lang="en-GB" dirty="0"/>
              <a:t>Normally Random</a:t>
            </a:r>
          </a:p>
          <a:p>
            <a:r>
              <a:rPr lang="en-GB" dirty="0"/>
              <a:t>Tutors will normally have mainly </a:t>
            </a:r>
            <a:br>
              <a:rPr lang="en-GB" dirty="0"/>
            </a:br>
            <a:r>
              <a:rPr lang="en-GB" dirty="0"/>
              <a:t>non-apprentice students and </a:t>
            </a:r>
            <a:br>
              <a:rPr lang="en-GB" dirty="0"/>
            </a:br>
            <a:r>
              <a:rPr lang="en-GB" dirty="0"/>
              <a:t>a few apprentices</a:t>
            </a:r>
          </a:p>
          <a:p>
            <a:endParaRPr lang="en-GB" dirty="0"/>
          </a:p>
          <a:p>
            <a:r>
              <a:rPr lang="en-GB" dirty="0"/>
              <a:t>Concerns</a:t>
            </a:r>
          </a:p>
          <a:p>
            <a:pPr lvl="1"/>
            <a:r>
              <a:rPr lang="en-GB" dirty="0"/>
              <a:t>Guidance is often generic and may not apply to apprentices</a:t>
            </a:r>
          </a:p>
          <a:p>
            <a:pPr lvl="1"/>
            <a:r>
              <a:rPr lang="en-GB" dirty="0"/>
              <a:t>Apprentice goals can be different</a:t>
            </a:r>
          </a:p>
          <a:p>
            <a:pPr lvl="1"/>
            <a:r>
              <a:rPr lang="en-GB" dirty="0"/>
              <a:t>Little opportunity for peer bonding among Apprentice students</a:t>
            </a:r>
          </a:p>
          <a:p>
            <a:pPr lvl="1"/>
            <a:r>
              <a:rPr lang="en-GB" dirty="0"/>
              <a:t>Apprentices should have 20% work time available </a:t>
            </a:r>
          </a:p>
        </p:txBody>
      </p:sp>
      <p:pic>
        <p:nvPicPr>
          <p:cNvPr id="5" name="Picture 4" descr="Stick figure families holding hands">
            <a:extLst>
              <a:ext uri="{FF2B5EF4-FFF2-40B4-BE49-F238E27FC236}">
                <a16:creationId xmlns:a16="http://schemas.microsoft.com/office/drawing/2014/main" id="{D859B6B4-F400-4D0C-8467-DEE47ACF26D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44235" y="-1"/>
            <a:ext cx="5647766" cy="3765177"/>
          </a:xfrm>
          <a:prstGeom prst="rect">
            <a:avLst/>
          </a:prstGeom>
        </p:spPr>
      </p:pic>
      <p:sp>
        <p:nvSpPr>
          <p:cNvPr id="4" name="Slide Number Placeholder 3">
            <a:extLst>
              <a:ext uri="{FF2B5EF4-FFF2-40B4-BE49-F238E27FC236}">
                <a16:creationId xmlns:a16="http://schemas.microsoft.com/office/drawing/2014/main" id="{94AD51AE-AE53-4BAF-A5DC-314AA10D3932}"/>
              </a:ext>
            </a:extLst>
          </p:cNvPr>
          <p:cNvSpPr>
            <a:spLocks noGrp="1"/>
          </p:cNvSpPr>
          <p:nvPr>
            <p:ph type="sldNum" sz="quarter" idx="12"/>
          </p:nvPr>
        </p:nvSpPr>
        <p:spPr/>
        <p:txBody>
          <a:bodyPr/>
          <a:lstStyle/>
          <a:p>
            <a:fld id="{177C9939-7545-40EA-8174-1C441593A14D}" type="slidenum">
              <a:rPr lang="en-GB" smtClean="0"/>
              <a:t>15</a:t>
            </a:fld>
            <a:endParaRPr lang="en-GB"/>
          </a:p>
        </p:txBody>
      </p:sp>
    </p:spTree>
    <p:extLst>
      <p:ext uri="{BB962C8B-B14F-4D97-AF65-F5344CB8AC3E}">
        <p14:creationId xmlns:p14="http://schemas.microsoft.com/office/powerpoint/2010/main" val="2726960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TT284 Pilot </a:t>
            </a:r>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10871579" cy="4351338"/>
          </a:xfrm>
        </p:spPr>
        <p:txBody>
          <a:bodyPr>
            <a:normAutofit/>
          </a:bodyPr>
          <a:lstStyle/>
          <a:p>
            <a:pPr>
              <a:spcAft>
                <a:spcPts val="600"/>
              </a:spcAft>
            </a:pPr>
            <a:r>
              <a:rPr lang="en-GB" sz="3600" dirty="0"/>
              <a:t>Why TT284?</a:t>
            </a:r>
          </a:p>
          <a:p>
            <a:pPr lvl="1">
              <a:spcAft>
                <a:spcPts val="600"/>
              </a:spcAft>
            </a:pPr>
            <a:r>
              <a:rPr lang="en-GB" sz="3200" dirty="0"/>
              <a:t>National, not regional allocation </a:t>
            </a:r>
          </a:p>
          <a:p>
            <a:pPr lvl="1">
              <a:spcAft>
                <a:spcPts val="600"/>
              </a:spcAft>
            </a:pPr>
            <a:r>
              <a:rPr lang="en-GB" sz="3200" dirty="0"/>
              <a:t>All online (even before pandemic) so no physical constraints</a:t>
            </a:r>
          </a:p>
          <a:p>
            <a:pPr lvl="1">
              <a:spcAft>
                <a:spcPts val="600"/>
              </a:spcAft>
            </a:pPr>
            <a:r>
              <a:rPr lang="en-GB" sz="3200" dirty="0"/>
              <a:t>High population (over 1400)</a:t>
            </a:r>
          </a:p>
          <a:p>
            <a:pPr lvl="1">
              <a:spcAft>
                <a:spcPts val="600"/>
              </a:spcAft>
            </a:pPr>
            <a:r>
              <a:rPr lang="en-GB" sz="3200" dirty="0"/>
              <a:t>Reasonable number of apprentices (62)</a:t>
            </a:r>
          </a:p>
          <a:p>
            <a:pPr lvl="1">
              <a:spcAft>
                <a:spcPts val="600"/>
              </a:spcAft>
            </a:pPr>
            <a:r>
              <a:rPr lang="en-GB" sz="3200" dirty="0"/>
              <a:t>Tutors available with multiple groups so virtually all apprentices could be allocated to one tutor</a:t>
            </a:r>
          </a:p>
          <a:p>
            <a:pPr lvl="1"/>
            <a:endParaRPr lang="en-GB" dirty="0"/>
          </a:p>
        </p:txBody>
      </p:sp>
      <p:pic>
        <p:nvPicPr>
          <p:cNvPr id="5" name="Picture 4">
            <a:extLst>
              <a:ext uri="{FF2B5EF4-FFF2-40B4-BE49-F238E27FC236}">
                <a16:creationId xmlns:a16="http://schemas.microsoft.com/office/drawing/2014/main" id="{7AE2DB18-81C6-4731-A6C8-55B2C9DDDA4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4597" y="0"/>
            <a:ext cx="7397403" cy="1872540"/>
          </a:xfrm>
          <a:prstGeom prst="rect">
            <a:avLst/>
          </a:prstGeom>
        </p:spPr>
      </p:pic>
      <p:sp>
        <p:nvSpPr>
          <p:cNvPr id="4" name="Slide Number Placeholder 3">
            <a:extLst>
              <a:ext uri="{FF2B5EF4-FFF2-40B4-BE49-F238E27FC236}">
                <a16:creationId xmlns:a16="http://schemas.microsoft.com/office/drawing/2014/main" id="{664A592C-F460-4B98-AF87-3FFA4B275985}"/>
              </a:ext>
            </a:extLst>
          </p:cNvPr>
          <p:cNvSpPr>
            <a:spLocks noGrp="1"/>
          </p:cNvSpPr>
          <p:nvPr>
            <p:ph type="sldNum" sz="quarter" idx="12"/>
          </p:nvPr>
        </p:nvSpPr>
        <p:spPr/>
        <p:txBody>
          <a:bodyPr/>
          <a:lstStyle/>
          <a:p>
            <a:fld id="{177C9939-7545-40EA-8174-1C441593A14D}" type="slidenum">
              <a:rPr lang="en-GB" smtClean="0"/>
              <a:t>16</a:t>
            </a:fld>
            <a:endParaRPr lang="en-GB"/>
          </a:p>
        </p:txBody>
      </p:sp>
    </p:spTree>
    <p:extLst>
      <p:ext uri="{BB962C8B-B14F-4D97-AF65-F5344CB8AC3E}">
        <p14:creationId xmlns:p14="http://schemas.microsoft.com/office/powerpoint/2010/main" val="1771533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TT284 Pilot </a:t>
            </a:r>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10871579" cy="4351338"/>
          </a:xfrm>
        </p:spPr>
        <p:txBody>
          <a:bodyPr>
            <a:normAutofit fontScale="92500" lnSpcReduction="10000"/>
          </a:bodyPr>
          <a:lstStyle/>
          <a:p>
            <a:r>
              <a:rPr lang="en-GB" sz="3600" dirty="0"/>
              <a:t>How does this address concerns</a:t>
            </a:r>
          </a:p>
          <a:p>
            <a:endParaRPr lang="en-GB" sz="3600" dirty="0"/>
          </a:p>
          <a:p>
            <a:pPr lvl="1"/>
            <a:r>
              <a:rPr lang="en-GB" sz="3200" dirty="0"/>
              <a:t>Guidance is often generic and may not apply to apprentices</a:t>
            </a:r>
          </a:p>
          <a:p>
            <a:pPr lvl="2"/>
            <a:r>
              <a:rPr lang="en-GB" sz="2800" dirty="0"/>
              <a:t>Allocated tutor is working almost exclusively with apprentices </a:t>
            </a:r>
          </a:p>
          <a:p>
            <a:pPr lvl="2"/>
            <a:endParaRPr lang="en-GB" sz="2800" dirty="0"/>
          </a:p>
          <a:p>
            <a:pPr lvl="1"/>
            <a:r>
              <a:rPr lang="en-GB" sz="3200" dirty="0"/>
              <a:t>Apprentice goals can be different</a:t>
            </a:r>
          </a:p>
          <a:p>
            <a:pPr lvl="2"/>
            <a:r>
              <a:rPr lang="en-GB" sz="2800" dirty="0"/>
              <a:t>So attuned to their needs and expectations.</a:t>
            </a:r>
          </a:p>
          <a:p>
            <a:pPr lvl="1"/>
            <a:endParaRPr lang="en-GB" sz="3200" dirty="0"/>
          </a:p>
          <a:p>
            <a:pPr lvl="1"/>
            <a:r>
              <a:rPr lang="en-GB" sz="3200" dirty="0"/>
              <a:t>Apprentices should have 20% work time available</a:t>
            </a:r>
          </a:p>
          <a:p>
            <a:pPr lvl="2"/>
            <a:r>
              <a:rPr lang="en-GB" sz="2800" dirty="0"/>
              <a:t>Tutor is aware and able to schedule tutorials in the working day</a:t>
            </a:r>
          </a:p>
        </p:txBody>
      </p:sp>
      <p:pic>
        <p:nvPicPr>
          <p:cNvPr id="4" name="Picture 3">
            <a:extLst>
              <a:ext uri="{FF2B5EF4-FFF2-40B4-BE49-F238E27FC236}">
                <a16:creationId xmlns:a16="http://schemas.microsoft.com/office/drawing/2014/main" id="{E0D7B53E-062D-45B2-8951-3A85B4D579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94597" y="0"/>
            <a:ext cx="7397403" cy="1872540"/>
          </a:xfrm>
          <a:prstGeom prst="rect">
            <a:avLst/>
          </a:prstGeom>
        </p:spPr>
      </p:pic>
      <p:sp>
        <p:nvSpPr>
          <p:cNvPr id="5" name="Slide Number Placeholder 4">
            <a:extLst>
              <a:ext uri="{FF2B5EF4-FFF2-40B4-BE49-F238E27FC236}">
                <a16:creationId xmlns:a16="http://schemas.microsoft.com/office/drawing/2014/main" id="{82559060-3BC8-4C71-82B5-9A6561CEBE99}"/>
              </a:ext>
            </a:extLst>
          </p:cNvPr>
          <p:cNvSpPr>
            <a:spLocks noGrp="1"/>
          </p:cNvSpPr>
          <p:nvPr>
            <p:ph type="sldNum" sz="quarter" idx="12"/>
          </p:nvPr>
        </p:nvSpPr>
        <p:spPr/>
        <p:txBody>
          <a:bodyPr/>
          <a:lstStyle/>
          <a:p>
            <a:fld id="{177C9939-7545-40EA-8174-1C441593A14D}" type="slidenum">
              <a:rPr lang="en-GB" smtClean="0"/>
              <a:t>17</a:t>
            </a:fld>
            <a:endParaRPr lang="en-GB"/>
          </a:p>
        </p:txBody>
      </p:sp>
    </p:spTree>
    <p:extLst>
      <p:ext uri="{BB962C8B-B14F-4D97-AF65-F5344CB8AC3E}">
        <p14:creationId xmlns:p14="http://schemas.microsoft.com/office/powerpoint/2010/main" val="3378022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TT284 What was done </a:t>
            </a:r>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10871579" cy="4351338"/>
          </a:xfrm>
        </p:spPr>
        <p:txBody>
          <a:bodyPr>
            <a:normAutofit/>
          </a:bodyPr>
          <a:lstStyle/>
          <a:p>
            <a:r>
              <a:rPr lang="en-GB" dirty="0"/>
              <a:t>The apprentice students were allocated to one tutor</a:t>
            </a:r>
          </a:p>
          <a:p>
            <a:r>
              <a:rPr lang="en-GB" dirty="0"/>
              <a:t>That tutor was experienced in the needs of apprentices </a:t>
            </a:r>
          </a:p>
          <a:p>
            <a:pPr lvl="1"/>
            <a:r>
              <a:rPr lang="en-GB" dirty="0"/>
              <a:t>also a tutor on TMXY130 which is apprentice only</a:t>
            </a:r>
          </a:p>
          <a:p>
            <a:pPr lvl="1"/>
            <a:endParaRPr lang="en-GB" dirty="0"/>
          </a:p>
          <a:p>
            <a:r>
              <a:rPr lang="en-GB" dirty="0"/>
              <a:t>Students were still part of a larger cluster of approx. 300 students.</a:t>
            </a:r>
          </a:p>
        </p:txBody>
      </p:sp>
      <p:sp>
        <p:nvSpPr>
          <p:cNvPr id="7" name="Oval 6">
            <a:extLst>
              <a:ext uri="{FF2B5EF4-FFF2-40B4-BE49-F238E27FC236}">
                <a16:creationId xmlns:a16="http://schemas.microsoft.com/office/drawing/2014/main" id="{C94702C7-D56C-4053-82C4-4EB7B7638BE3}"/>
              </a:ext>
            </a:extLst>
          </p:cNvPr>
          <p:cNvSpPr/>
          <p:nvPr/>
        </p:nvSpPr>
        <p:spPr>
          <a:xfrm>
            <a:off x="1904104" y="4227755"/>
            <a:ext cx="8606117" cy="2355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EB70C483-4392-4986-B249-4F1938D8ED4F}"/>
              </a:ext>
            </a:extLst>
          </p:cNvPr>
          <p:cNvSpPr txBox="1"/>
          <p:nvPr/>
        </p:nvSpPr>
        <p:spPr>
          <a:xfrm>
            <a:off x="3453205" y="4550485"/>
            <a:ext cx="1688950" cy="646331"/>
          </a:xfrm>
          <a:prstGeom prst="rect">
            <a:avLst/>
          </a:prstGeom>
          <a:noFill/>
        </p:spPr>
        <p:txBody>
          <a:bodyPr wrap="square" rtlCol="0">
            <a:spAutoFit/>
          </a:bodyPr>
          <a:lstStyle/>
          <a:p>
            <a:r>
              <a:rPr lang="en-GB" sz="3600" b="1" dirty="0">
                <a:solidFill>
                  <a:schemeClr val="bg1"/>
                </a:solidFill>
              </a:rPr>
              <a:t>Cluster</a:t>
            </a:r>
            <a:endParaRPr lang="en-GB" sz="2400" b="1" dirty="0">
              <a:solidFill>
                <a:schemeClr val="bg1"/>
              </a:solidFill>
            </a:endParaRPr>
          </a:p>
        </p:txBody>
      </p:sp>
      <p:sp>
        <p:nvSpPr>
          <p:cNvPr id="9" name="Oval 8">
            <a:extLst>
              <a:ext uri="{FF2B5EF4-FFF2-40B4-BE49-F238E27FC236}">
                <a16:creationId xmlns:a16="http://schemas.microsoft.com/office/drawing/2014/main" id="{67C01D1C-7638-400C-9546-756939F10EF2}"/>
              </a:ext>
            </a:extLst>
          </p:cNvPr>
          <p:cNvSpPr/>
          <p:nvPr/>
        </p:nvSpPr>
        <p:spPr>
          <a:xfrm>
            <a:off x="5841402" y="4754880"/>
            <a:ext cx="3937299" cy="142208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10" name="TextBox 9">
            <a:extLst>
              <a:ext uri="{FF2B5EF4-FFF2-40B4-BE49-F238E27FC236}">
                <a16:creationId xmlns:a16="http://schemas.microsoft.com/office/drawing/2014/main" id="{DE510D9C-1562-4F22-8E1D-7D941C2323DD}"/>
              </a:ext>
            </a:extLst>
          </p:cNvPr>
          <p:cNvSpPr txBox="1"/>
          <p:nvPr/>
        </p:nvSpPr>
        <p:spPr>
          <a:xfrm>
            <a:off x="6700669" y="5221051"/>
            <a:ext cx="2583180" cy="646331"/>
          </a:xfrm>
          <a:prstGeom prst="rect">
            <a:avLst/>
          </a:prstGeom>
          <a:noFill/>
        </p:spPr>
        <p:txBody>
          <a:bodyPr wrap="square" rtlCol="0">
            <a:spAutoFit/>
          </a:bodyPr>
          <a:lstStyle/>
          <a:p>
            <a:r>
              <a:rPr lang="en-GB" sz="3600" dirty="0"/>
              <a:t>Apprentices</a:t>
            </a:r>
            <a:endParaRPr lang="en-GB" dirty="0"/>
          </a:p>
        </p:txBody>
      </p:sp>
      <p:sp>
        <p:nvSpPr>
          <p:cNvPr id="4" name="Slide Number Placeholder 3">
            <a:extLst>
              <a:ext uri="{FF2B5EF4-FFF2-40B4-BE49-F238E27FC236}">
                <a16:creationId xmlns:a16="http://schemas.microsoft.com/office/drawing/2014/main" id="{51AACAB3-5610-45AF-A0EE-13E0D5AD2B42}"/>
              </a:ext>
            </a:extLst>
          </p:cNvPr>
          <p:cNvSpPr>
            <a:spLocks noGrp="1"/>
          </p:cNvSpPr>
          <p:nvPr>
            <p:ph type="sldNum" sz="quarter" idx="12"/>
          </p:nvPr>
        </p:nvSpPr>
        <p:spPr/>
        <p:txBody>
          <a:bodyPr/>
          <a:lstStyle/>
          <a:p>
            <a:fld id="{177C9939-7545-40EA-8174-1C441593A14D}" type="slidenum">
              <a:rPr lang="en-GB" smtClean="0"/>
              <a:t>18</a:t>
            </a:fld>
            <a:endParaRPr lang="en-GB"/>
          </a:p>
        </p:txBody>
      </p:sp>
    </p:spTree>
    <p:extLst>
      <p:ext uri="{BB962C8B-B14F-4D97-AF65-F5344CB8AC3E}">
        <p14:creationId xmlns:p14="http://schemas.microsoft.com/office/powerpoint/2010/main" val="978130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TT284 How were the results assessed?</a:t>
            </a:r>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7822475" cy="4351338"/>
          </a:xfrm>
        </p:spPr>
        <p:txBody>
          <a:bodyPr>
            <a:normAutofit/>
          </a:bodyPr>
          <a:lstStyle/>
          <a:p>
            <a:r>
              <a:rPr lang="en-GB" dirty="0"/>
              <a:t>We analysed the tutorial attendance</a:t>
            </a:r>
          </a:p>
          <a:p>
            <a:r>
              <a:rPr lang="en-GB" dirty="0"/>
              <a:t>We collected anecdotal comments from students via email and forums </a:t>
            </a:r>
          </a:p>
          <a:p>
            <a:r>
              <a:rPr lang="en-GB" dirty="0"/>
              <a:t>We looked at retention statistics</a:t>
            </a:r>
          </a:p>
          <a:p>
            <a:endParaRPr lang="en-GB" dirty="0"/>
          </a:p>
          <a:p>
            <a:endParaRPr lang="en-GB" dirty="0"/>
          </a:p>
        </p:txBody>
      </p:sp>
      <p:pic>
        <p:nvPicPr>
          <p:cNvPr id="5" name="Picture 4" descr="A person in a white lab coat holding a blue clipboard&#10;&#10;Description automatically generated with low confidence">
            <a:extLst>
              <a:ext uri="{FF2B5EF4-FFF2-40B4-BE49-F238E27FC236}">
                <a16:creationId xmlns:a16="http://schemas.microsoft.com/office/drawing/2014/main" id="{87DE551E-0C59-48A0-B980-13AABC72DECA}"/>
              </a:ext>
            </a:extLst>
          </p:cNvPr>
          <p:cNvPicPr>
            <a:picLocks noChangeAspect="1"/>
          </p:cNvPicPr>
          <p:nvPr/>
        </p:nvPicPr>
        <p:blipFill>
          <a:blip r:embed="rId2">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145384" y="681037"/>
            <a:ext cx="6531428" cy="5752216"/>
          </a:xfrm>
          <a:prstGeom prst="rect">
            <a:avLst/>
          </a:prstGeom>
        </p:spPr>
      </p:pic>
      <p:sp>
        <p:nvSpPr>
          <p:cNvPr id="4" name="Slide Number Placeholder 3">
            <a:extLst>
              <a:ext uri="{FF2B5EF4-FFF2-40B4-BE49-F238E27FC236}">
                <a16:creationId xmlns:a16="http://schemas.microsoft.com/office/drawing/2014/main" id="{472850D5-032E-4825-A3D6-DE2F22917778}"/>
              </a:ext>
            </a:extLst>
          </p:cNvPr>
          <p:cNvSpPr>
            <a:spLocks noGrp="1"/>
          </p:cNvSpPr>
          <p:nvPr>
            <p:ph type="sldNum" sz="quarter" idx="12"/>
          </p:nvPr>
        </p:nvSpPr>
        <p:spPr/>
        <p:txBody>
          <a:bodyPr/>
          <a:lstStyle/>
          <a:p>
            <a:fld id="{177C9939-7545-40EA-8174-1C441593A14D}" type="slidenum">
              <a:rPr lang="en-GB" smtClean="0"/>
              <a:t>19</a:t>
            </a:fld>
            <a:endParaRPr lang="en-GB"/>
          </a:p>
        </p:txBody>
      </p:sp>
    </p:spTree>
    <p:extLst>
      <p:ext uri="{BB962C8B-B14F-4D97-AF65-F5344CB8AC3E}">
        <p14:creationId xmlns:p14="http://schemas.microsoft.com/office/powerpoint/2010/main" val="382956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6CC86-2BC8-4100-9724-12F9263737E7}"/>
              </a:ext>
            </a:extLst>
          </p:cNvPr>
          <p:cNvSpPr>
            <a:spLocks noGrp="1"/>
          </p:cNvSpPr>
          <p:nvPr>
            <p:ph type="ctrTitle"/>
          </p:nvPr>
        </p:nvSpPr>
        <p:spPr>
          <a:xfrm>
            <a:off x="480001" y="1248342"/>
            <a:ext cx="11193599" cy="4917566"/>
          </a:xfrm>
          <a:solidFill>
            <a:schemeClr val="bg1"/>
          </a:solidFill>
        </p:spPr>
        <p:txBody>
          <a:bodyPr/>
          <a:lstStyle/>
          <a:p>
            <a:r>
              <a:rPr lang="en-GB" sz="3600" b="0" dirty="0">
                <a:highlight>
                  <a:srgbClr val="000080"/>
                </a:highlight>
              </a:rPr>
              <a:t>At the Open University (OU) we are still learning about the best way to support our apprentice learners in their module study. Apprentices are provided with 20% of their paid working time for study which is often during the working day, however to accommodate their study intensity of 90 credits per year they often also need to study within their own time. The OU’s all inclusive flexible study approach ensures the learners can study whenever is appropriate, but we also provide synchronous tutorials. </a:t>
            </a:r>
          </a:p>
        </p:txBody>
      </p:sp>
      <p:sp>
        <p:nvSpPr>
          <p:cNvPr id="4" name="Slide Number Placeholder 3">
            <a:extLst>
              <a:ext uri="{FF2B5EF4-FFF2-40B4-BE49-F238E27FC236}">
                <a16:creationId xmlns:a16="http://schemas.microsoft.com/office/drawing/2014/main" id="{FD930786-B7D9-403F-9C49-73329B017007}"/>
              </a:ext>
            </a:extLst>
          </p:cNvPr>
          <p:cNvSpPr>
            <a:spLocks noGrp="1"/>
          </p:cNvSpPr>
          <p:nvPr>
            <p:ph type="sldNum" sz="quarter" idx="4"/>
          </p:nvPr>
        </p:nvSpPr>
        <p:spPr/>
        <p:txBody>
          <a:bodyPr/>
          <a:lstStyle/>
          <a:p>
            <a:fld id="{0406593E-52CF-5B45-8CFF-7309163A4729}" type="slidenum">
              <a:rPr lang="en-US" smtClean="0"/>
              <a:pPr/>
              <a:t>2</a:t>
            </a:fld>
            <a:endParaRPr lang="en-US"/>
          </a:p>
        </p:txBody>
      </p:sp>
      <p:sp>
        <p:nvSpPr>
          <p:cNvPr id="5" name="Text Placeholder 4">
            <a:extLst>
              <a:ext uri="{FF2B5EF4-FFF2-40B4-BE49-F238E27FC236}">
                <a16:creationId xmlns:a16="http://schemas.microsoft.com/office/drawing/2014/main" id="{F55BAF0C-E8C6-4208-90DD-B2F25D8EB51D}"/>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852365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TT284 How were the results assessed?</a:t>
            </a:r>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10871579" cy="4351338"/>
          </a:xfrm>
        </p:spPr>
        <p:txBody>
          <a:bodyPr>
            <a:normAutofit/>
          </a:bodyPr>
          <a:lstStyle/>
          <a:p>
            <a:r>
              <a:rPr lang="en-GB" sz="3200" dirty="0"/>
              <a:t>Tutorial attendance</a:t>
            </a:r>
          </a:p>
          <a:p>
            <a:pPr lvl="1"/>
            <a:r>
              <a:rPr lang="en-GB" sz="2800" dirty="0"/>
              <a:t>There were a large number of tutorials and I've chosen a few examples where an equivalent session was run both in a conventional weekday evening and also afternoon.</a:t>
            </a:r>
          </a:p>
          <a:p>
            <a:pPr lvl="1"/>
            <a:endParaRPr lang="en-GB" sz="2800" dirty="0"/>
          </a:p>
          <a:p>
            <a:pPr lvl="1"/>
            <a:r>
              <a:rPr lang="en-GB" sz="2800" dirty="0"/>
              <a:t>As the group was approx. 20% apprentices and 80% non-apprentices the following charts are adjusted to use the proportions of students not actual </a:t>
            </a:r>
            <a:r>
              <a:rPr lang="en-GB" sz="2800"/>
              <a:t>numbers.</a:t>
            </a:r>
            <a:endParaRPr lang="en-GB" sz="2800" dirty="0"/>
          </a:p>
        </p:txBody>
      </p:sp>
      <p:sp>
        <p:nvSpPr>
          <p:cNvPr id="4" name="Slide Number Placeholder 3">
            <a:extLst>
              <a:ext uri="{FF2B5EF4-FFF2-40B4-BE49-F238E27FC236}">
                <a16:creationId xmlns:a16="http://schemas.microsoft.com/office/drawing/2014/main" id="{C99AF602-6EB8-4CEF-9C59-BC793223FD8F}"/>
              </a:ext>
            </a:extLst>
          </p:cNvPr>
          <p:cNvSpPr>
            <a:spLocks noGrp="1"/>
          </p:cNvSpPr>
          <p:nvPr>
            <p:ph type="sldNum" sz="quarter" idx="12"/>
          </p:nvPr>
        </p:nvSpPr>
        <p:spPr/>
        <p:txBody>
          <a:bodyPr/>
          <a:lstStyle/>
          <a:p>
            <a:fld id="{177C9939-7545-40EA-8174-1C441593A14D}" type="slidenum">
              <a:rPr lang="en-GB" smtClean="0"/>
              <a:t>20</a:t>
            </a:fld>
            <a:endParaRPr lang="en-GB"/>
          </a:p>
        </p:txBody>
      </p:sp>
    </p:spTree>
    <p:extLst>
      <p:ext uri="{BB962C8B-B14F-4D97-AF65-F5344CB8AC3E}">
        <p14:creationId xmlns:p14="http://schemas.microsoft.com/office/powerpoint/2010/main" val="1697095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TT284 Tutorial attendance  </a:t>
            </a:r>
            <a:br>
              <a:rPr lang="en-GB" dirty="0"/>
            </a:br>
            <a:endParaRPr lang="en-GB" dirty="0"/>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10871579" cy="4351338"/>
          </a:xfrm>
        </p:spPr>
        <p:txBody>
          <a:bodyPr>
            <a:normAutofit/>
          </a:bodyPr>
          <a:lstStyle/>
          <a:p>
            <a:r>
              <a:rPr lang="en-GB" dirty="0"/>
              <a:t>Introductory Session</a:t>
            </a:r>
          </a:p>
        </p:txBody>
      </p:sp>
      <p:pic>
        <p:nvPicPr>
          <p:cNvPr id="9" name="Picture 8">
            <a:extLst>
              <a:ext uri="{FF2B5EF4-FFF2-40B4-BE49-F238E27FC236}">
                <a16:creationId xmlns:a16="http://schemas.microsoft.com/office/drawing/2014/main" id="{E93808F5-AF2E-4F7D-B6BF-822B9ABA158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262" y="2631825"/>
            <a:ext cx="6004738" cy="3568976"/>
          </a:xfrm>
          <a:prstGeom prst="rect">
            <a:avLst/>
          </a:prstGeom>
        </p:spPr>
      </p:pic>
      <p:sp>
        <p:nvSpPr>
          <p:cNvPr id="4" name="Slide Number Placeholder 3">
            <a:extLst>
              <a:ext uri="{FF2B5EF4-FFF2-40B4-BE49-F238E27FC236}">
                <a16:creationId xmlns:a16="http://schemas.microsoft.com/office/drawing/2014/main" id="{46358BFD-45FC-4B71-857C-24DB7FB4219A}"/>
              </a:ext>
            </a:extLst>
          </p:cNvPr>
          <p:cNvSpPr>
            <a:spLocks noGrp="1"/>
          </p:cNvSpPr>
          <p:nvPr>
            <p:ph type="sldNum" sz="quarter" idx="12"/>
          </p:nvPr>
        </p:nvSpPr>
        <p:spPr/>
        <p:txBody>
          <a:bodyPr/>
          <a:lstStyle/>
          <a:p>
            <a:fld id="{177C9939-7545-40EA-8174-1C441593A14D}" type="slidenum">
              <a:rPr lang="en-GB" smtClean="0"/>
              <a:t>21</a:t>
            </a:fld>
            <a:endParaRPr lang="en-GB"/>
          </a:p>
        </p:txBody>
      </p:sp>
      <p:pic>
        <p:nvPicPr>
          <p:cNvPr id="6" name="Picture 5">
            <a:extLst>
              <a:ext uri="{FF2B5EF4-FFF2-40B4-BE49-F238E27FC236}">
                <a16:creationId xmlns:a16="http://schemas.microsoft.com/office/drawing/2014/main" id="{23D77052-2AB8-4B61-B3FB-4DA0E22783A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6000" y="2631825"/>
            <a:ext cx="6093458" cy="3680075"/>
          </a:xfrm>
          <a:prstGeom prst="rect">
            <a:avLst/>
          </a:prstGeom>
        </p:spPr>
      </p:pic>
    </p:spTree>
    <p:extLst>
      <p:ext uri="{BB962C8B-B14F-4D97-AF65-F5344CB8AC3E}">
        <p14:creationId xmlns:p14="http://schemas.microsoft.com/office/powerpoint/2010/main" val="489860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TT284 Tutorial attendance  </a:t>
            </a:r>
            <a:br>
              <a:rPr lang="en-GB" dirty="0"/>
            </a:br>
            <a:endParaRPr lang="en-GB" dirty="0"/>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10871579" cy="4351338"/>
          </a:xfrm>
        </p:spPr>
        <p:txBody>
          <a:bodyPr>
            <a:normAutofit/>
          </a:bodyPr>
          <a:lstStyle/>
          <a:p>
            <a:r>
              <a:rPr lang="en-GB" dirty="0"/>
              <a:t>JavaScript Part 2</a:t>
            </a:r>
          </a:p>
        </p:txBody>
      </p:sp>
      <p:pic>
        <p:nvPicPr>
          <p:cNvPr id="11" name="Picture 10">
            <a:extLst>
              <a:ext uri="{FF2B5EF4-FFF2-40B4-BE49-F238E27FC236}">
                <a16:creationId xmlns:a16="http://schemas.microsoft.com/office/drawing/2014/main" id="{A9145D56-C489-4073-886C-1452B04413A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2724765"/>
            <a:ext cx="5972032" cy="3596639"/>
          </a:xfrm>
          <a:prstGeom prst="rect">
            <a:avLst/>
          </a:prstGeom>
        </p:spPr>
      </p:pic>
      <p:sp>
        <p:nvSpPr>
          <p:cNvPr id="4" name="Slide Number Placeholder 3">
            <a:extLst>
              <a:ext uri="{FF2B5EF4-FFF2-40B4-BE49-F238E27FC236}">
                <a16:creationId xmlns:a16="http://schemas.microsoft.com/office/drawing/2014/main" id="{5A248026-23A4-4FFA-A925-E8A8CD9D8FBA}"/>
              </a:ext>
            </a:extLst>
          </p:cNvPr>
          <p:cNvSpPr>
            <a:spLocks noGrp="1"/>
          </p:cNvSpPr>
          <p:nvPr>
            <p:ph type="sldNum" sz="quarter" idx="12"/>
          </p:nvPr>
        </p:nvSpPr>
        <p:spPr/>
        <p:txBody>
          <a:bodyPr/>
          <a:lstStyle/>
          <a:p>
            <a:fld id="{177C9939-7545-40EA-8174-1C441593A14D}" type="slidenum">
              <a:rPr lang="en-GB" smtClean="0"/>
              <a:t>22</a:t>
            </a:fld>
            <a:endParaRPr lang="en-GB"/>
          </a:p>
        </p:txBody>
      </p:sp>
      <p:pic>
        <p:nvPicPr>
          <p:cNvPr id="6" name="Picture 5">
            <a:extLst>
              <a:ext uri="{FF2B5EF4-FFF2-40B4-BE49-F238E27FC236}">
                <a16:creationId xmlns:a16="http://schemas.microsoft.com/office/drawing/2014/main" id="{223A7AFB-3D2B-46AA-AB97-0EAC8113FB1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35179" y="2624866"/>
            <a:ext cx="6715656" cy="3696538"/>
          </a:xfrm>
          <a:prstGeom prst="rect">
            <a:avLst/>
          </a:prstGeom>
        </p:spPr>
      </p:pic>
    </p:spTree>
    <p:extLst>
      <p:ext uri="{BB962C8B-B14F-4D97-AF65-F5344CB8AC3E}">
        <p14:creationId xmlns:p14="http://schemas.microsoft.com/office/powerpoint/2010/main" val="3256549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TT284 Tutorial attendance  </a:t>
            </a:r>
            <a:br>
              <a:rPr lang="en-GB" dirty="0"/>
            </a:br>
            <a:endParaRPr lang="en-GB" dirty="0"/>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10871579" cy="4351338"/>
          </a:xfrm>
        </p:spPr>
        <p:txBody>
          <a:bodyPr>
            <a:normAutofit/>
          </a:bodyPr>
          <a:lstStyle/>
          <a:p>
            <a:r>
              <a:rPr lang="en-GB" b="0" i="0">
                <a:solidFill>
                  <a:srgbClr val="222222"/>
                </a:solidFill>
                <a:effectLst/>
                <a:latin typeface="Arial" panose="020B0604020202020204" pitchFamily="34" charset="0"/>
              </a:rPr>
              <a:t>PHP &amp; SQL - Getting started</a:t>
            </a:r>
            <a:endParaRPr lang="en-GB" dirty="0"/>
          </a:p>
        </p:txBody>
      </p:sp>
      <p:pic>
        <p:nvPicPr>
          <p:cNvPr id="7" name="Picture 6">
            <a:extLst>
              <a:ext uri="{FF2B5EF4-FFF2-40B4-BE49-F238E27FC236}">
                <a16:creationId xmlns:a16="http://schemas.microsoft.com/office/drawing/2014/main" id="{56B3FEAF-3221-43F3-9718-A4DCB8C0BED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8271" y="2858291"/>
            <a:ext cx="5995717" cy="3499646"/>
          </a:xfrm>
          <a:prstGeom prst="rect">
            <a:avLst/>
          </a:prstGeom>
        </p:spPr>
      </p:pic>
      <p:pic>
        <p:nvPicPr>
          <p:cNvPr id="13" name="Picture 12">
            <a:extLst>
              <a:ext uri="{FF2B5EF4-FFF2-40B4-BE49-F238E27FC236}">
                <a16:creationId xmlns:a16="http://schemas.microsoft.com/office/drawing/2014/main" id="{79278D6E-0420-4797-9B1F-5DF65FEACEA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65622" y="2858291"/>
            <a:ext cx="5898112" cy="3634583"/>
          </a:xfrm>
          <a:prstGeom prst="rect">
            <a:avLst/>
          </a:prstGeom>
        </p:spPr>
      </p:pic>
      <p:sp>
        <p:nvSpPr>
          <p:cNvPr id="4" name="Slide Number Placeholder 3">
            <a:extLst>
              <a:ext uri="{FF2B5EF4-FFF2-40B4-BE49-F238E27FC236}">
                <a16:creationId xmlns:a16="http://schemas.microsoft.com/office/drawing/2014/main" id="{F3F8427C-A9E7-4E84-86F9-85EF11BE5388}"/>
              </a:ext>
            </a:extLst>
          </p:cNvPr>
          <p:cNvSpPr>
            <a:spLocks noGrp="1"/>
          </p:cNvSpPr>
          <p:nvPr>
            <p:ph type="sldNum" sz="quarter" idx="12"/>
          </p:nvPr>
        </p:nvSpPr>
        <p:spPr/>
        <p:txBody>
          <a:bodyPr/>
          <a:lstStyle/>
          <a:p>
            <a:fld id="{177C9939-7545-40EA-8174-1C441593A14D}" type="slidenum">
              <a:rPr lang="en-GB" smtClean="0"/>
              <a:t>23</a:t>
            </a:fld>
            <a:endParaRPr lang="en-GB"/>
          </a:p>
        </p:txBody>
      </p:sp>
    </p:spTree>
    <p:extLst>
      <p:ext uri="{BB962C8B-B14F-4D97-AF65-F5344CB8AC3E}">
        <p14:creationId xmlns:p14="http://schemas.microsoft.com/office/powerpoint/2010/main" val="2455584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TT284 How were the results assessed?</a:t>
            </a:r>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10871579" cy="4351338"/>
          </a:xfrm>
        </p:spPr>
        <p:txBody>
          <a:bodyPr>
            <a:normAutofit/>
          </a:bodyPr>
          <a:lstStyle/>
          <a:p>
            <a:r>
              <a:rPr lang="en-GB" dirty="0"/>
              <a:t>anecdotal comments from students in email or forums (tutor name redacted)</a:t>
            </a:r>
          </a:p>
        </p:txBody>
      </p:sp>
      <p:sp>
        <p:nvSpPr>
          <p:cNvPr id="4" name="Speech Bubble: Rectangle with Corners Rounded 3">
            <a:extLst>
              <a:ext uri="{FF2B5EF4-FFF2-40B4-BE49-F238E27FC236}">
                <a16:creationId xmlns:a16="http://schemas.microsoft.com/office/drawing/2014/main" id="{C403EC74-CFDC-4FB7-A15C-4CB5805474FD}"/>
              </a:ext>
            </a:extLst>
          </p:cNvPr>
          <p:cNvSpPr/>
          <p:nvPr/>
        </p:nvSpPr>
        <p:spPr>
          <a:xfrm>
            <a:off x="1421802" y="2818504"/>
            <a:ext cx="9348396" cy="3119718"/>
          </a:xfrm>
          <a:prstGeom prst="wedgeRoundRectCallout">
            <a:avLst>
              <a:gd name="adj1" fmla="val -39475"/>
              <a:gd name="adj2" fmla="val 669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Had a great tutorial yesterday afternoon with ****. It was a busy tutorial which was good. It seems like the afternoon tutorials work best for a lot of people. In most of my modules they are of an evening which I find hard to attend so it is good that we have the option with this module to have an afternoon tutorial. </a:t>
            </a:r>
          </a:p>
        </p:txBody>
      </p:sp>
      <p:sp>
        <p:nvSpPr>
          <p:cNvPr id="5" name="Slide Number Placeholder 4">
            <a:extLst>
              <a:ext uri="{FF2B5EF4-FFF2-40B4-BE49-F238E27FC236}">
                <a16:creationId xmlns:a16="http://schemas.microsoft.com/office/drawing/2014/main" id="{7D2CA37F-E24A-400C-A9CB-CBD49F67ED78}"/>
              </a:ext>
            </a:extLst>
          </p:cNvPr>
          <p:cNvSpPr>
            <a:spLocks noGrp="1"/>
          </p:cNvSpPr>
          <p:nvPr>
            <p:ph type="sldNum" sz="quarter" idx="12"/>
          </p:nvPr>
        </p:nvSpPr>
        <p:spPr/>
        <p:txBody>
          <a:bodyPr/>
          <a:lstStyle/>
          <a:p>
            <a:fld id="{177C9939-7545-40EA-8174-1C441593A14D}" type="slidenum">
              <a:rPr lang="en-GB" smtClean="0"/>
              <a:t>24</a:t>
            </a:fld>
            <a:endParaRPr lang="en-GB"/>
          </a:p>
        </p:txBody>
      </p:sp>
    </p:spTree>
    <p:extLst>
      <p:ext uri="{BB962C8B-B14F-4D97-AF65-F5344CB8AC3E}">
        <p14:creationId xmlns:p14="http://schemas.microsoft.com/office/powerpoint/2010/main" val="856144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TT284 How were the results assessed?</a:t>
            </a:r>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10871579" cy="4351338"/>
          </a:xfrm>
        </p:spPr>
        <p:txBody>
          <a:bodyPr>
            <a:normAutofit/>
          </a:bodyPr>
          <a:lstStyle/>
          <a:p>
            <a:r>
              <a:rPr lang="en-GB" dirty="0"/>
              <a:t>anecdotal comments from students in email or forums</a:t>
            </a:r>
          </a:p>
        </p:txBody>
      </p:sp>
      <p:sp>
        <p:nvSpPr>
          <p:cNvPr id="4" name="Speech Bubble: Rectangle with Corners Rounded 3">
            <a:extLst>
              <a:ext uri="{FF2B5EF4-FFF2-40B4-BE49-F238E27FC236}">
                <a16:creationId xmlns:a16="http://schemas.microsoft.com/office/drawing/2014/main" id="{7B852576-1CC2-4D85-A459-16B850ADE19E}"/>
              </a:ext>
            </a:extLst>
          </p:cNvPr>
          <p:cNvSpPr/>
          <p:nvPr/>
        </p:nvSpPr>
        <p:spPr>
          <a:xfrm>
            <a:off x="731520" y="2452744"/>
            <a:ext cx="10252039" cy="3431689"/>
          </a:xfrm>
          <a:prstGeom prst="wedgeRoundRectCallout">
            <a:avLst>
              <a:gd name="adj1" fmla="val 38666"/>
              <a:gd name="adj2" fmla="val 75215"/>
              <a:gd name="adj3" fmla="val 16667"/>
            </a:avLst>
          </a:prstGeom>
          <a:solidFill>
            <a:schemeClr val="accent6">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b="0" i="0" dirty="0">
                <a:solidFill>
                  <a:srgbClr val="222222"/>
                </a:solidFill>
                <a:effectLst/>
                <a:latin typeface="Arial" panose="020B0604020202020204" pitchFamily="34" charset="0"/>
              </a:rPr>
              <a:t>I am an apprenticeship student, so the tutorials being set on weekday afternoons means this is within my employed time and can count towards my 20% off-the-job learning. In previous modules, I often had other commitments in the evening, so I have had to watch recordings of tutorials at another time. This meant less participation and I only had the opportunity to ask questions via email which would take longer than an instant reply in a tutorial.</a:t>
            </a:r>
            <a:br>
              <a:rPr lang="en-GB" sz="2400" dirty="0"/>
            </a:br>
            <a:br>
              <a:rPr lang="en-GB" sz="2400" dirty="0"/>
            </a:br>
            <a:r>
              <a:rPr lang="en-GB" sz="2400" b="0" i="0" dirty="0">
                <a:solidFill>
                  <a:srgbClr val="222222"/>
                </a:solidFill>
                <a:effectLst/>
                <a:latin typeface="Arial" panose="020B0604020202020204" pitchFamily="34" charset="0"/>
              </a:rPr>
              <a:t>Overall, afternoon tutorials are much better for me too 😄</a:t>
            </a:r>
            <a:endParaRPr lang="en-GB" sz="2400" dirty="0"/>
          </a:p>
        </p:txBody>
      </p:sp>
      <p:sp>
        <p:nvSpPr>
          <p:cNvPr id="5" name="Slide Number Placeholder 4">
            <a:extLst>
              <a:ext uri="{FF2B5EF4-FFF2-40B4-BE49-F238E27FC236}">
                <a16:creationId xmlns:a16="http://schemas.microsoft.com/office/drawing/2014/main" id="{32915A09-6942-4BDB-9187-37A41E789B73}"/>
              </a:ext>
            </a:extLst>
          </p:cNvPr>
          <p:cNvSpPr>
            <a:spLocks noGrp="1"/>
          </p:cNvSpPr>
          <p:nvPr>
            <p:ph type="sldNum" sz="quarter" idx="12"/>
          </p:nvPr>
        </p:nvSpPr>
        <p:spPr/>
        <p:txBody>
          <a:bodyPr/>
          <a:lstStyle/>
          <a:p>
            <a:fld id="{177C9939-7545-40EA-8174-1C441593A14D}" type="slidenum">
              <a:rPr lang="en-GB" smtClean="0"/>
              <a:t>25</a:t>
            </a:fld>
            <a:endParaRPr lang="en-GB"/>
          </a:p>
        </p:txBody>
      </p:sp>
    </p:spTree>
    <p:extLst>
      <p:ext uri="{BB962C8B-B14F-4D97-AF65-F5344CB8AC3E}">
        <p14:creationId xmlns:p14="http://schemas.microsoft.com/office/powerpoint/2010/main" val="15024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TT284 Retention (submission)</a:t>
            </a:r>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10871579" cy="4351338"/>
          </a:xfrm>
        </p:spPr>
        <p:txBody>
          <a:bodyPr>
            <a:normAutofit/>
          </a:bodyPr>
          <a:lstStyle/>
          <a:p>
            <a:r>
              <a:rPr lang="en-GB" dirty="0"/>
              <a:t>The final assessment was based on retention.</a:t>
            </a:r>
          </a:p>
          <a:p>
            <a:r>
              <a:rPr lang="en-GB" dirty="0"/>
              <a:t>This approach has been continued for 21J and 22J.</a:t>
            </a:r>
          </a:p>
          <a:p>
            <a:pPr marL="0" indent="0">
              <a:buNone/>
            </a:pPr>
            <a:endParaRPr lang="en-GB" dirty="0"/>
          </a:p>
        </p:txBody>
      </p:sp>
      <p:pic>
        <p:nvPicPr>
          <p:cNvPr id="15" name="Picture 14">
            <a:extLst>
              <a:ext uri="{FF2B5EF4-FFF2-40B4-BE49-F238E27FC236}">
                <a16:creationId xmlns:a16="http://schemas.microsoft.com/office/drawing/2014/main" id="{3EE2F166-69E8-48E1-9677-9FD36513698C}"/>
              </a:ext>
            </a:extLst>
          </p:cNvPr>
          <p:cNvPicPr>
            <a:picLocks noChangeAspect="1"/>
          </p:cNvPicPr>
          <p:nvPr/>
        </p:nvPicPr>
        <p:blipFill rotWithShape="1">
          <a:blip r:embed="rId2"/>
          <a:srcRect/>
          <a:stretch/>
        </p:blipFill>
        <p:spPr>
          <a:xfrm>
            <a:off x="5249733" y="2616676"/>
            <a:ext cx="1807284" cy="1675625"/>
          </a:xfrm>
          <a:prstGeom prst="rect">
            <a:avLst/>
          </a:prstGeom>
        </p:spPr>
      </p:pic>
      <p:sp>
        <p:nvSpPr>
          <p:cNvPr id="4" name="Slide Number Placeholder 3">
            <a:extLst>
              <a:ext uri="{FF2B5EF4-FFF2-40B4-BE49-F238E27FC236}">
                <a16:creationId xmlns:a16="http://schemas.microsoft.com/office/drawing/2014/main" id="{B5520D67-5F3E-4199-A2DE-A893B325000B}"/>
              </a:ext>
            </a:extLst>
          </p:cNvPr>
          <p:cNvSpPr>
            <a:spLocks noGrp="1"/>
          </p:cNvSpPr>
          <p:nvPr>
            <p:ph type="sldNum" sz="quarter" idx="12"/>
          </p:nvPr>
        </p:nvSpPr>
        <p:spPr/>
        <p:txBody>
          <a:bodyPr/>
          <a:lstStyle/>
          <a:p>
            <a:fld id="{177C9939-7545-40EA-8174-1C441593A14D}" type="slidenum">
              <a:rPr lang="en-GB" smtClean="0"/>
              <a:t>26</a:t>
            </a:fld>
            <a:endParaRPr lang="en-GB"/>
          </a:p>
        </p:txBody>
      </p:sp>
    </p:spTree>
    <p:extLst>
      <p:ext uri="{BB962C8B-B14F-4D97-AF65-F5344CB8AC3E}">
        <p14:creationId xmlns:p14="http://schemas.microsoft.com/office/powerpoint/2010/main" val="1477675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TT284 20J Retention (submission)</a:t>
            </a:r>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10871579" cy="4351338"/>
          </a:xfrm>
        </p:spPr>
        <p:txBody>
          <a:bodyPr>
            <a:normAutofit/>
          </a:bodyPr>
          <a:lstStyle/>
          <a:p>
            <a:r>
              <a:rPr lang="en-GB" dirty="0"/>
              <a:t>This is based on Marina Carter’s cluster where all 62 apprentices were allocated out of a total of approx. 300 students.</a:t>
            </a:r>
          </a:p>
          <a:p>
            <a:endParaRPr lang="en-GB" dirty="0"/>
          </a:p>
          <a:p>
            <a:endParaRPr lang="en-GB" dirty="0"/>
          </a:p>
        </p:txBody>
      </p:sp>
      <p:graphicFrame>
        <p:nvGraphicFramePr>
          <p:cNvPr id="5" name="Table 5">
            <a:extLst>
              <a:ext uri="{FF2B5EF4-FFF2-40B4-BE49-F238E27FC236}">
                <a16:creationId xmlns:a16="http://schemas.microsoft.com/office/drawing/2014/main" id="{21D25F84-AEAC-45F5-B00D-A75575FFE44C}"/>
              </a:ext>
            </a:extLst>
          </p:cNvPr>
          <p:cNvGraphicFramePr>
            <a:graphicFrameLocks noGrp="1"/>
          </p:cNvGraphicFramePr>
          <p:nvPr>
            <p:extLst>
              <p:ext uri="{D42A27DB-BD31-4B8C-83A1-F6EECF244321}">
                <p14:modId xmlns:p14="http://schemas.microsoft.com/office/powerpoint/2010/main" val="2838897648"/>
              </p:ext>
            </p:extLst>
          </p:nvPr>
        </p:nvGraphicFramePr>
        <p:xfrm>
          <a:off x="838199" y="2751614"/>
          <a:ext cx="8755041" cy="1981200"/>
        </p:xfrm>
        <a:graphic>
          <a:graphicData uri="http://schemas.openxmlformats.org/drawingml/2006/table">
            <a:tbl>
              <a:tblPr firstRow="1" bandRow="1">
                <a:tableStyleId>{5C22544A-7EE6-4342-B048-85BDC9FD1C3A}</a:tableStyleId>
              </a:tblPr>
              <a:tblGrid>
                <a:gridCol w="2763674">
                  <a:extLst>
                    <a:ext uri="{9D8B030D-6E8A-4147-A177-3AD203B41FA5}">
                      <a16:colId xmlns:a16="http://schemas.microsoft.com/office/drawing/2014/main" val="500727542"/>
                    </a:ext>
                  </a:extLst>
                </a:gridCol>
                <a:gridCol w="2142698">
                  <a:extLst>
                    <a:ext uri="{9D8B030D-6E8A-4147-A177-3AD203B41FA5}">
                      <a16:colId xmlns:a16="http://schemas.microsoft.com/office/drawing/2014/main" val="3441856568"/>
                    </a:ext>
                  </a:extLst>
                </a:gridCol>
                <a:gridCol w="1787857">
                  <a:extLst>
                    <a:ext uri="{9D8B030D-6E8A-4147-A177-3AD203B41FA5}">
                      <a16:colId xmlns:a16="http://schemas.microsoft.com/office/drawing/2014/main" val="914087415"/>
                    </a:ext>
                  </a:extLst>
                </a:gridCol>
                <a:gridCol w="2060812">
                  <a:extLst>
                    <a:ext uri="{9D8B030D-6E8A-4147-A177-3AD203B41FA5}">
                      <a16:colId xmlns:a16="http://schemas.microsoft.com/office/drawing/2014/main" val="1542525031"/>
                    </a:ext>
                  </a:extLst>
                </a:gridCol>
              </a:tblGrid>
              <a:tr h="370840">
                <a:tc>
                  <a:txBody>
                    <a:bodyPr/>
                    <a:lstStyle/>
                    <a:p>
                      <a:endParaRPr lang="en-GB" sz="2800" dirty="0"/>
                    </a:p>
                  </a:txBody>
                  <a:tcPr/>
                </a:tc>
                <a:tc>
                  <a:txBody>
                    <a:bodyPr/>
                    <a:lstStyle/>
                    <a:p>
                      <a:r>
                        <a:rPr lang="en-GB" sz="2800" dirty="0"/>
                        <a:t>Results</a:t>
                      </a:r>
                    </a:p>
                  </a:txBody>
                  <a:tcPr/>
                </a:tc>
                <a:tc>
                  <a:txBody>
                    <a:bodyPr/>
                    <a:lstStyle/>
                    <a:p>
                      <a:r>
                        <a:rPr lang="en-GB" sz="2800" dirty="0"/>
                        <a:t>Initial group</a:t>
                      </a:r>
                    </a:p>
                  </a:txBody>
                  <a:tcPr/>
                </a:tc>
                <a:tc>
                  <a:txBody>
                    <a:bodyPr/>
                    <a:lstStyle/>
                    <a:p>
                      <a:r>
                        <a:rPr lang="en-GB" sz="2800" dirty="0"/>
                        <a:t>Percentage retention</a:t>
                      </a:r>
                    </a:p>
                  </a:txBody>
                  <a:tcPr/>
                </a:tc>
                <a:extLst>
                  <a:ext uri="{0D108BD9-81ED-4DB2-BD59-A6C34878D82A}">
                    <a16:rowId xmlns:a16="http://schemas.microsoft.com/office/drawing/2014/main" val="385442609"/>
                  </a:ext>
                </a:extLst>
              </a:tr>
              <a:tr h="370840">
                <a:tc>
                  <a:txBody>
                    <a:bodyPr/>
                    <a:lstStyle/>
                    <a:p>
                      <a:r>
                        <a:rPr lang="en-GB" sz="2800" dirty="0"/>
                        <a:t>Non-Apprentices</a:t>
                      </a:r>
                    </a:p>
                  </a:txBody>
                  <a:tcPr/>
                </a:tc>
                <a:tc>
                  <a:txBody>
                    <a:bodyPr/>
                    <a:lstStyle/>
                    <a:p>
                      <a:r>
                        <a:rPr lang="en-GB" sz="2800" dirty="0"/>
                        <a:t>176</a:t>
                      </a:r>
                    </a:p>
                  </a:txBody>
                  <a:tcPr/>
                </a:tc>
                <a:tc>
                  <a:txBody>
                    <a:bodyPr/>
                    <a:lstStyle/>
                    <a:p>
                      <a:r>
                        <a:rPr lang="en-GB" sz="2800" dirty="0"/>
                        <a:t>238</a:t>
                      </a:r>
                    </a:p>
                  </a:txBody>
                  <a:tcPr/>
                </a:tc>
                <a:tc>
                  <a:txBody>
                    <a:bodyPr/>
                    <a:lstStyle/>
                    <a:p>
                      <a:r>
                        <a:rPr lang="en-GB" sz="2800" dirty="0"/>
                        <a:t>74%</a:t>
                      </a:r>
                    </a:p>
                  </a:txBody>
                  <a:tcPr/>
                </a:tc>
                <a:extLst>
                  <a:ext uri="{0D108BD9-81ED-4DB2-BD59-A6C34878D82A}">
                    <a16:rowId xmlns:a16="http://schemas.microsoft.com/office/drawing/2014/main" val="4260333869"/>
                  </a:ext>
                </a:extLst>
              </a:tr>
              <a:tr h="370840">
                <a:tc>
                  <a:txBody>
                    <a:bodyPr/>
                    <a:lstStyle/>
                    <a:p>
                      <a:r>
                        <a:rPr lang="en-GB" sz="2800" dirty="0"/>
                        <a:t>Apprentices</a:t>
                      </a:r>
                    </a:p>
                  </a:txBody>
                  <a:tcPr/>
                </a:tc>
                <a:tc>
                  <a:txBody>
                    <a:bodyPr/>
                    <a:lstStyle/>
                    <a:p>
                      <a:r>
                        <a:rPr lang="en-GB" sz="2800" dirty="0"/>
                        <a:t>56</a:t>
                      </a:r>
                    </a:p>
                  </a:txBody>
                  <a:tcPr/>
                </a:tc>
                <a:tc>
                  <a:txBody>
                    <a:bodyPr/>
                    <a:lstStyle/>
                    <a:p>
                      <a:r>
                        <a:rPr lang="en-GB" sz="2800" dirty="0"/>
                        <a:t>62</a:t>
                      </a:r>
                    </a:p>
                  </a:txBody>
                  <a:tcPr/>
                </a:tc>
                <a:tc>
                  <a:txBody>
                    <a:bodyPr/>
                    <a:lstStyle/>
                    <a:p>
                      <a:r>
                        <a:rPr lang="en-GB" sz="2800" dirty="0"/>
                        <a:t>90%</a:t>
                      </a:r>
                    </a:p>
                  </a:txBody>
                  <a:tcPr/>
                </a:tc>
                <a:extLst>
                  <a:ext uri="{0D108BD9-81ED-4DB2-BD59-A6C34878D82A}">
                    <a16:rowId xmlns:a16="http://schemas.microsoft.com/office/drawing/2014/main" val="3426893820"/>
                  </a:ext>
                </a:extLst>
              </a:tr>
            </a:tbl>
          </a:graphicData>
        </a:graphic>
      </p:graphicFrame>
      <p:pic>
        <p:nvPicPr>
          <p:cNvPr id="15" name="Picture 14">
            <a:extLst>
              <a:ext uri="{FF2B5EF4-FFF2-40B4-BE49-F238E27FC236}">
                <a16:creationId xmlns:a16="http://schemas.microsoft.com/office/drawing/2014/main" id="{3EE2F166-69E8-48E1-9677-9FD36513698C}"/>
              </a:ext>
            </a:extLst>
          </p:cNvPr>
          <p:cNvPicPr>
            <a:picLocks noChangeAspect="1"/>
          </p:cNvPicPr>
          <p:nvPr/>
        </p:nvPicPr>
        <p:blipFill rotWithShape="1">
          <a:blip r:embed="rId2"/>
          <a:srcRect/>
          <a:stretch/>
        </p:blipFill>
        <p:spPr>
          <a:xfrm>
            <a:off x="5249733" y="2616676"/>
            <a:ext cx="1807284" cy="1675625"/>
          </a:xfrm>
          <a:prstGeom prst="rect">
            <a:avLst/>
          </a:prstGeom>
        </p:spPr>
      </p:pic>
      <p:sp>
        <p:nvSpPr>
          <p:cNvPr id="4" name="Slide Number Placeholder 3">
            <a:extLst>
              <a:ext uri="{FF2B5EF4-FFF2-40B4-BE49-F238E27FC236}">
                <a16:creationId xmlns:a16="http://schemas.microsoft.com/office/drawing/2014/main" id="{A25C389D-D0A1-4F74-B942-35005098710A}"/>
              </a:ext>
            </a:extLst>
          </p:cNvPr>
          <p:cNvSpPr>
            <a:spLocks noGrp="1"/>
          </p:cNvSpPr>
          <p:nvPr>
            <p:ph type="sldNum" sz="quarter" idx="12"/>
          </p:nvPr>
        </p:nvSpPr>
        <p:spPr/>
        <p:txBody>
          <a:bodyPr/>
          <a:lstStyle/>
          <a:p>
            <a:fld id="{177C9939-7545-40EA-8174-1C441593A14D}" type="slidenum">
              <a:rPr lang="en-GB" smtClean="0"/>
              <a:t>27</a:t>
            </a:fld>
            <a:endParaRPr lang="en-GB"/>
          </a:p>
        </p:txBody>
      </p:sp>
    </p:spTree>
    <p:extLst>
      <p:ext uri="{BB962C8B-B14F-4D97-AF65-F5344CB8AC3E}">
        <p14:creationId xmlns:p14="http://schemas.microsoft.com/office/powerpoint/2010/main" val="3213511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TT284 21J Retention (submission)</a:t>
            </a:r>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825625"/>
            <a:ext cx="10871579" cy="4351338"/>
          </a:xfrm>
        </p:spPr>
        <p:txBody>
          <a:bodyPr>
            <a:normAutofit/>
          </a:bodyPr>
          <a:lstStyle/>
          <a:p>
            <a:r>
              <a:rPr lang="en-GB" dirty="0"/>
              <a:t>This approach was continued for 21J based on Marina Carter’s cluster where all 57 apprentices were allocated out of 317 students.</a:t>
            </a:r>
          </a:p>
          <a:p>
            <a:endParaRPr lang="en-GB" dirty="0"/>
          </a:p>
          <a:p>
            <a:endParaRPr lang="en-GB" dirty="0"/>
          </a:p>
        </p:txBody>
      </p:sp>
      <p:graphicFrame>
        <p:nvGraphicFramePr>
          <p:cNvPr id="5" name="Table 5">
            <a:extLst>
              <a:ext uri="{FF2B5EF4-FFF2-40B4-BE49-F238E27FC236}">
                <a16:creationId xmlns:a16="http://schemas.microsoft.com/office/drawing/2014/main" id="{21D25F84-AEAC-45F5-B00D-A75575FFE44C}"/>
              </a:ext>
            </a:extLst>
          </p:cNvPr>
          <p:cNvGraphicFramePr>
            <a:graphicFrameLocks noGrp="1"/>
          </p:cNvGraphicFramePr>
          <p:nvPr>
            <p:extLst>
              <p:ext uri="{D42A27DB-BD31-4B8C-83A1-F6EECF244321}">
                <p14:modId xmlns:p14="http://schemas.microsoft.com/office/powerpoint/2010/main" val="4064622870"/>
              </p:ext>
            </p:extLst>
          </p:nvPr>
        </p:nvGraphicFramePr>
        <p:xfrm>
          <a:off x="838199" y="2751614"/>
          <a:ext cx="8755041" cy="1981200"/>
        </p:xfrm>
        <a:graphic>
          <a:graphicData uri="http://schemas.openxmlformats.org/drawingml/2006/table">
            <a:tbl>
              <a:tblPr firstRow="1" bandRow="1">
                <a:tableStyleId>{5C22544A-7EE6-4342-B048-85BDC9FD1C3A}</a:tableStyleId>
              </a:tblPr>
              <a:tblGrid>
                <a:gridCol w="2763674">
                  <a:extLst>
                    <a:ext uri="{9D8B030D-6E8A-4147-A177-3AD203B41FA5}">
                      <a16:colId xmlns:a16="http://schemas.microsoft.com/office/drawing/2014/main" val="500727542"/>
                    </a:ext>
                  </a:extLst>
                </a:gridCol>
                <a:gridCol w="2142698">
                  <a:extLst>
                    <a:ext uri="{9D8B030D-6E8A-4147-A177-3AD203B41FA5}">
                      <a16:colId xmlns:a16="http://schemas.microsoft.com/office/drawing/2014/main" val="3441856568"/>
                    </a:ext>
                  </a:extLst>
                </a:gridCol>
                <a:gridCol w="1787857">
                  <a:extLst>
                    <a:ext uri="{9D8B030D-6E8A-4147-A177-3AD203B41FA5}">
                      <a16:colId xmlns:a16="http://schemas.microsoft.com/office/drawing/2014/main" val="914087415"/>
                    </a:ext>
                  </a:extLst>
                </a:gridCol>
                <a:gridCol w="2060812">
                  <a:extLst>
                    <a:ext uri="{9D8B030D-6E8A-4147-A177-3AD203B41FA5}">
                      <a16:colId xmlns:a16="http://schemas.microsoft.com/office/drawing/2014/main" val="1542525031"/>
                    </a:ext>
                  </a:extLst>
                </a:gridCol>
              </a:tblGrid>
              <a:tr h="370840">
                <a:tc>
                  <a:txBody>
                    <a:bodyPr/>
                    <a:lstStyle/>
                    <a:p>
                      <a:endParaRPr lang="en-GB" sz="2800" dirty="0"/>
                    </a:p>
                  </a:txBody>
                  <a:tcPr/>
                </a:tc>
                <a:tc>
                  <a:txBody>
                    <a:bodyPr/>
                    <a:lstStyle/>
                    <a:p>
                      <a:r>
                        <a:rPr lang="en-GB" sz="2800" dirty="0"/>
                        <a:t>Results</a:t>
                      </a:r>
                    </a:p>
                  </a:txBody>
                  <a:tcPr/>
                </a:tc>
                <a:tc>
                  <a:txBody>
                    <a:bodyPr/>
                    <a:lstStyle/>
                    <a:p>
                      <a:r>
                        <a:rPr lang="en-GB" sz="2800" dirty="0"/>
                        <a:t>Initial group</a:t>
                      </a:r>
                    </a:p>
                  </a:txBody>
                  <a:tcPr/>
                </a:tc>
                <a:tc>
                  <a:txBody>
                    <a:bodyPr/>
                    <a:lstStyle/>
                    <a:p>
                      <a:r>
                        <a:rPr lang="en-GB" sz="2800" dirty="0"/>
                        <a:t>Percentage retention</a:t>
                      </a:r>
                    </a:p>
                  </a:txBody>
                  <a:tcPr/>
                </a:tc>
                <a:extLst>
                  <a:ext uri="{0D108BD9-81ED-4DB2-BD59-A6C34878D82A}">
                    <a16:rowId xmlns:a16="http://schemas.microsoft.com/office/drawing/2014/main" val="385442609"/>
                  </a:ext>
                </a:extLst>
              </a:tr>
              <a:tr h="370840">
                <a:tc>
                  <a:txBody>
                    <a:bodyPr/>
                    <a:lstStyle/>
                    <a:p>
                      <a:r>
                        <a:rPr lang="en-GB" sz="2800" dirty="0"/>
                        <a:t>Non-Apprentices</a:t>
                      </a:r>
                    </a:p>
                  </a:txBody>
                  <a:tcPr/>
                </a:tc>
                <a:tc>
                  <a:txBody>
                    <a:bodyPr/>
                    <a:lstStyle/>
                    <a:p>
                      <a:r>
                        <a:rPr lang="en-GB" sz="2800" dirty="0"/>
                        <a:t>190</a:t>
                      </a:r>
                    </a:p>
                  </a:txBody>
                  <a:tcPr/>
                </a:tc>
                <a:tc>
                  <a:txBody>
                    <a:bodyPr/>
                    <a:lstStyle/>
                    <a:p>
                      <a:r>
                        <a:rPr lang="en-GB" sz="2800" dirty="0"/>
                        <a:t>260</a:t>
                      </a:r>
                    </a:p>
                  </a:txBody>
                  <a:tcPr/>
                </a:tc>
                <a:tc>
                  <a:txBody>
                    <a:bodyPr/>
                    <a:lstStyle/>
                    <a:p>
                      <a:r>
                        <a:rPr lang="en-GB" sz="2800" dirty="0"/>
                        <a:t>73%</a:t>
                      </a:r>
                    </a:p>
                  </a:txBody>
                  <a:tcPr/>
                </a:tc>
                <a:extLst>
                  <a:ext uri="{0D108BD9-81ED-4DB2-BD59-A6C34878D82A}">
                    <a16:rowId xmlns:a16="http://schemas.microsoft.com/office/drawing/2014/main" val="4260333869"/>
                  </a:ext>
                </a:extLst>
              </a:tr>
              <a:tr h="370840">
                <a:tc>
                  <a:txBody>
                    <a:bodyPr/>
                    <a:lstStyle/>
                    <a:p>
                      <a:r>
                        <a:rPr lang="en-GB" sz="2800" dirty="0"/>
                        <a:t>Apprentices</a:t>
                      </a:r>
                    </a:p>
                  </a:txBody>
                  <a:tcPr/>
                </a:tc>
                <a:tc>
                  <a:txBody>
                    <a:bodyPr/>
                    <a:lstStyle/>
                    <a:p>
                      <a:r>
                        <a:rPr lang="en-GB" sz="2800" dirty="0"/>
                        <a:t>51</a:t>
                      </a:r>
                    </a:p>
                  </a:txBody>
                  <a:tcPr/>
                </a:tc>
                <a:tc>
                  <a:txBody>
                    <a:bodyPr/>
                    <a:lstStyle/>
                    <a:p>
                      <a:r>
                        <a:rPr lang="en-GB" sz="2800" dirty="0"/>
                        <a:t>57</a:t>
                      </a:r>
                    </a:p>
                  </a:txBody>
                  <a:tcPr/>
                </a:tc>
                <a:tc>
                  <a:txBody>
                    <a:bodyPr/>
                    <a:lstStyle/>
                    <a:p>
                      <a:r>
                        <a:rPr lang="en-GB" sz="2800" dirty="0"/>
                        <a:t>89%</a:t>
                      </a:r>
                    </a:p>
                  </a:txBody>
                  <a:tcPr/>
                </a:tc>
                <a:extLst>
                  <a:ext uri="{0D108BD9-81ED-4DB2-BD59-A6C34878D82A}">
                    <a16:rowId xmlns:a16="http://schemas.microsoft.com/office/drawing/2014/main" val="3426893820"/>
                  </a:ext>
                </a:extLst>
              </a:tr>
            </a:tbl>
          </a:graphicData>
        </a:graphic>
      </p:graphicFrame>
      <p:pic>
        <p:nvPicPr>
          <p:cNvPr id="15" name="Picture 14">
            <a:extLst>
              <a:ext uri="{FF2B5EF4-FFF2-40B4-BE49-F238E27FC236}">
                <a16:creationId xmlns:a16="http://schemas.microsoft.com/office/drawing/2014/main" id="{3EE2F166-69E8-48E1-9677-9FD36513698C}"/>
              </a:ext>
            </a:extLst>
          </p:cNvPr>
          <p:cNvPicPr>
            <a:picLocks noChangeAspect="1"/>
          </p:cNvPicPr>
          <p:nvPr/>
        </p:nvPicPr>
        <p:blipFill rotWithShape="1">
          <a:blip r:embed="rId2"/>
          <a:srcRect/>
          <a:stretch/>
        </p:blipFill>
        <p:spPr>
          <a:xfrm>
            <a:off x="5249733" y="2616676"/>
            <a:ext cx="1807284" cy="1675625"/>
          </a:xfrm>
          <a:prstGeom prst="rect">
            <a:avLst/>
          </a:prstGeom>
        </p:spPr>
      </p:pic>
      <p:sp>
        <p:nvSpPr>
          <p:cNvPr id="4" name="Slide Number Placeholder 3">
            <a:extLst>
              <a:ext uri="{FF2B5EF4-FFF2-40B4-BE49-F238E27FC236}">
                <a16:creationId xmlns:a16="http://schemas.microsoft.com/office/drawing/2014/main" id="{A25C389D-D0A1-4F74-B942-3500509871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7C9939-7545-40EA-8174-1C441593A14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4598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06BF6-9BD9-6193-C71B-412DD993EA1A}"/>
              </a:ext>
            </a:extLst>
          </p:cNvPr>
          <p:cNvSpPr>
            <a:spLocks noGrp="1"/>
          </p:cNvSpPr>
          <p:nvPr>
            <p:ph type="ctrTitle"/>
          </p:nvPr>
        </p:nvSpPr>
        <p:spPr/>
        <p:txBody>
          <a:bodyPr/>
          <a:lstStyle/>
          <a:p>
            <a:r>
              <a:rPr lang="en-GB" dirty="0"/>
              <a:t>What happened next</a:t>
            </a:r>
          </a:p>
        </p:txBody>
      </p:sp>
      <p:sp>
        <p:nvSpPr>
          <p:cNvPr id="3" name="Subtitle 2">
            <a:extLst>
              <a:ext uri="{FF2B5EF4-FFF2-40B4-BE49-F238E27FC236}">
                <a16:creationId xmlns:a16="http://schemas.microsoft.com/office/drawing/2014/main" id="{A084261C-D4CE-115A-32C7-09BA529F4510}"/>
              </a:ext>
            </a:extLst>
          </p:cNvPr>
          <p:cNvSpPr>
            <a:spLocks noGrp="1"/>
          </p:cNvSpPr>
          <p:nvPr>
            <p:ph type="subTitle" idx="1"/>
          </p:nvPr>
        </p:nvSpPr>
        <p:spPr/>
        <p:txBody>
          <a:bodyPr/>
          <a:lstStyle/>
          <a:p>
            <a:r>
              <a:rPr lang="en-GB" dirty="0"/>
              <a:t>Post Covid-19</a:t>
            </a:r>
          </a:p>
        </p:txBody>
      </p:sp>
    </p:spTree>
    <p:extLst>
      <p:ext uri="{BB962C8B-B14F-4D97-AF65-F5344CB8AC3E}">
        <p14:creationId xmlns:p14="http://schemas.microsoft.com/office/powerpoint/2010/main" val="2768626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9BF365-1F65-40A9-B2B2-00A8DFD121B7}"/>
              </a:ext>
            </a:extLst>
          </p:cNvPr>
          <p:cNvSpPr>
            <a:spLocks noGrp="1"/>
          </p:cNvSpPr>
          <p:nvPr>
            <p:ph type="ctrTitle"/>
          </p:nvPr>
        </p:nvSpPr>
        <p:spPr>
          <a:xfrm>
            <a:off x="518401" y="533235"/>
            <a:ext cx="10403599" cy="2067352"/>
          </a:xfrm>
          <a:noFill/>
        </p:spPr>
        <p:txBody>
          <a:bodyPr/>
          <a:lstStyle/>
          <a:p>
            <a:r>
              <a:rPr lang="en-GB" sz="2800" dirty="0">
                <a:highlight>
                  <a:srgbClr val="000080"/>
                </a:highlight>
              </a:rPr>
              <a:t>In this research we investigated how apprentice learners engage with synchronous online tutorials and the barriers they face to participation. We used three activities to investigate their engagement. We surveyed and interviewed the learners and used action research to evaluate learner retention in a pilot study.</a:t>
            </a:r>
          </a:p>
        </p:txBody>
      </p:sp>
      <p:sp>
        <p:nvSpPr>
          <p:cNvPr id="6" name="Content Placeholder 5">
            <a:extLst>
              <a:ext uri="{FF2B5EF4-FFF2-40B4-BE49-F238E27FC236}">
                <a16:creationId xmlns:a16="http://schemas.microsoft.com/office/drawing/2014/main" id="{66D5E784-2F59-4C73-9590-644C72DB73D2}"/>
              </a:ext>
            </a:extLst>
          </p:cNvPr>
          <p:cNvSpPr>
            <a:spLocks noGrp="1"/>
          </p:cNvSpPr>
          <p:nvPr>
            <p:ph idx="1"/>
          </p:nvPr>
        </p:nvSpPr>
        <p:spPr>
          <a:xfrm>
            <a:off x="576000" y="2709644"/>
            <a:ext cx="11136000" cy="3668355"/>
          </a:xfrm>
        </p:spPr>
        <p:txBody>
          <a:bodyPr/>
          <a:lstStyle/>
          <a:p>
            <a:r>
              <a:rPr lang="en-GB" dirty="0"/>
              <a:t>Survey: Completed November 2020. Mixture of closed and open questions. n=24</a:t>
            </a:r>
          </a:p>
          <a:p>
            <a:r>
              <a:rPr lang="en-GB" dirty="0"/>
              <a:t>Interviews: Completed April 2021. Open questions. Quotes included. n=6</a:t>
            </a:r>
          </a:p>
          <a:p>
            <a:r>
              <a:rPr lang="en-GB" dirty="0"/>
              <a:t>Pilot/Action research: Completed October-May 2021 Looking at how a cohort of apprentices made use of tutorials in depth. n=62</a:t>
            </a:r>
          </a:p>
        </p:txBody>
      </p:sp>
    </p:spTree>
    <p:extLst>
      <p:ext uri="{BB962C8B-B14F-4D97-AF65-F5344CB8AC3E}">
        <p14:creationId xmlns:p14="http://schemas.microsoft.com/office/powerpoint/2010/main" val="766276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0AF92-1C17-9389-6AFC-8E5A5293CF99}"/>
              </a:ext>
            </a:extLst>
          </p:cNvPr>
          <p:cNvSpPr>
            <a:spLocks noGrp="1"/>
          </p:cNvSpPr>
          <p:nvPr>
            <p:ph type="title"/>
          </p:nvPr>
        </p:nvSpPr>
        <p:spPr/>
        <p:txBody>
          <a:bodyPr/>
          <a:lstStyle/>
          <a:p>
            <a:r>
              <a:rPr lang="en-GB" dirty="0"/>
              <a:t>TT284 cluster learner attendance</a:t>
            </a:r>
          </a:p>
        </p:txBody>
      </p:sp>
      <p:pic>
        <p:nvPicPr>
          <p:cNvPr id="6" name="Content Placeholder 5">
            <a:extLst>
              <a:ext uri="{FF2B5EF4-FFF2-40B4-BE49-F238E27FC236}">
                <a16:creationId xmlns:a16="http://schemas.microsoft.com/office/drawing/2014/main" id="{CB54BB04-DACF-6D88-3162-AE9ADFE887D2}"/>
              </a:ext>
            </a:extLst>
          </p:cNvPr>
          <p:cNvPicPr>
            <a:picLocks noGrp="1" noChangeAspect="1"/>
          </p:cNvPicPr>
          <p:nvPr>
            <p:ph idx="1"/>
          </p:nvPr>
        </p:nvPicPr>
        <p:blipFill>
          <a:blip r:embed="rId2"/>
          <a:stretch>
            <a:fillRect/>
          </a:stretch>
        </p:blipFill>
        <p:spPr>
          <a:xfrm>
            <a:off x="838199" y="1618827"/>
            <a:ext cx="10385003" cy="2639137"/>
          </a:xfrm>
        </p:spPr>
      </p:pic>
      <p:sp>
        <p:nvSpPr>
          <p:cNvPr id="4" name="Slide Number Placeholder 3">
            <a:extLst>
              <a:ext uri="{FF2B5EF4-FFF2-40B4-BE49-F238E27FC236}">
                <a16:creationId xmlns:a16="http://schemas.microsoft.com/office/drawing/2014/main" id="{386C4524-ABAC-C986-4FAE-F696FD5530D6}"/>
              </a:ext>
            </a:extLst>
          </p:cNvPr>
          <p:cNvSpPr>
            <a:spLocks noGrp="1"/>
          </p:cNvSpPr>
          <p:nvPr>
            <p:ph type="sldNum" sz="quarter" idx="12"/>
          </p:nvPr>
        </p:nvSpPr>
        <p:spPr/>
        <p:txBody>
          <a:bodyPr/>
          <a:lstStyle/>
          <a:p>
            <a:fld id="{177C9939-7545-40EA-8174-1C441593A14D}" type="slidenum">
              <a:rPr lang="en-GB" smtClean="0"/>
              <a:t>30</a:t>
            </a:fld>
            <a:endParaRPr lang="en-GB"/>
          </a:p>
        </p:txBody>
      </p:sp>
      <p:sp>
        <p:nvSpPr>
          <p:cNvPr id="7" name="TextBox 6">
            <a:extLst>
              <a:ext uri="{FF2B5EF4-FFF2-40B4-BE49-F238E27FC236}">
                <a16:creationId xmlns:a16="http://schemas.microsoft.com/office/drawing/2014/main" id="{A1425D5A-CABB-C091-6CC1-23EB02A95E7A}"/>
              </a:ext>
            </a:extLst>
          </p:cNvPr>
          <p:cNvSpPr txBox="1"/>
          <p:nvPr/>
        </p:nvSpPr>
        <p:spPr>
          <a:xfrm>
            <a:off x="8746926" y="1249495"/>
            <a:ext cx="2470548" cy="369332"/>
          </a:xfrm>
          <a:prstGeom prst="rect">
            <a:avLst/>
          </a:prstGeom>
          <a:noFill/>
        </p:spPr>
        <p:txBody>
          <a:bodyPr wrap="none" rtlCol="0">
            <a:spAutoFit/>
          </a:bodyPr>
          <a:lstStyle/>
          <a:p>
            <a:r>
              <a:rPr lang="en-GB" dirty="0"/>
              <a:t>True = day time tutorials</a:t>
            </a:r>
          </a:p>
        </p:txBody>
      </p:sp>
      <p:pic>
        <p:nvPicPr>
          <p:cNvPr id="9" name="Picture 8">
            <a:extLst>
              <a:ext uri="{FF2B5EF4-FFF2-40B4-BE49-F238E27FC236}">
                <a16:creationId xmlns:a16="http://schemas.microsoft.com/office/drawing/2014/main" id="{461DF5CC-AF6A-F858-029A-D7778EF7B016}"/>
              </a:ext>
            </a:extLst>
          </p:cNvPr>
          <p:cNvPicPr>
            <a:picLocks noChangeAspect="1"/>
          </p:cNvPicPr>
          <p:nvPr/>
        </p:nvPicPr>
        <p:blipFill>
          <a:blip r:embed="rId3"/>
          <a:stretch>
            <a:fillRect/>
          </a:stretch>
        </p:blipFill>
        <p:spPr>
          <a:xfrm>
            <a:off x="5555036" y="4806683"/>
            <a:ext cx="5668166" cy="1914792"/>
          </a:xfrm>
          <a:prstGeom prst="rect">
            <a:avLst/>
          </a:prstGeom>
        </p:spPr>
      </p:pic>
      <p:sp>
        <p:nvSpPr>
          <p:cNvPr id="10" name="TextBox 9">
            <a:extLst>
              <a:ext uri="{FF2B5EF4-FFF2-40B4-BE49-F238E27FC236}">
                <a16:creationId xmlns:a16="http://schemas.microsoft.com/office/drawing/2014/main" id="{7AABE0F8-DD44-E4E5-D16E-A48DD936321D}"/>
              </a:ext>
            </a:extLst>
          </p:cNvPr>
          <p:cNvSpPr txBox="1"/>
          <p:nvPr/>
        </p:nvSpPr>
        <p:spPr>
          <a:xfrm>
            <a:off x="5424438" y="4437351"/>
            <a:ext cx="2037096" cy="369332"/>
          </a:xfrm>
          <a:prstGeom prst="rect">
            <a:avLst/>
          </a:prstGeom>
          <a:noFill/>
        </p:spPr>
        <p:txBody>
          <a:bodyPr wrap="none" rtlCol="0">
            <a:spAutoFit/>
          </a:bodyPr>
          <a:lstStyle/>
          <a:p>
            <a:r>
              <a:rPr lang="en-GB" dirty="0"/>
              <a:t>Number of tutorials</a:t>
            </a:r>
          </a:p>
        </p:txBody>
      </p:sp>
    </p:spTree>
    <p:extLst>
      <p:ext uri="{BB962C8B-B14F-4D97-AF65-F5344CB8AC3E}">
        <p14:creationId xmlns:p14="http://schemas.microsoft.com/office/powerpoint/2010/main" val="1562159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95B6E-F633-D385-46C5-90AF851AF93D}"/>
              </a:ext>
            </a:extLst>
          </p:cNvPr>
          <p:cNvSpPr>
            <a:spLocks noGrp="1"/>
          </p:cNvSpPr>
          <p:nvPr>
            <p:ph type="title"/>
          </p:nvPr>
        </p:nvSpPr>
        <p:spPr/>
        <p:txBody>
          <a:bodyPr/>
          <a:lstStyle/>
          <a:p>
            <a:r>
              <a:rPr lang="en-GB" dirty="0"/>
              <a:t>TM352 cluster learner attendance</a:t>
            </a:r>
          </a:p>
        </p:txBody>
      </p:sp>
      <p:pic>
        <p:nvPicPr>
          <p:cNvPr id="6" name="Content Placeholder 5">
            <a:extLst>
              <a:ext uri="{FF2B5EF4-FFF2-40B4-BE49-F238E27FC236}">
                <a16:creationId xmlns:a16="http://schemas.microsoft.com/office/drawing/2014/main" id="{A39914BC-FBEC-FB98-1C9B-CA4B0D2F2F53}"/>
              </a:ext>
            </a:extLst>
          </p:cNvPr>
          <p:cNvPicPr>
            <a:picLocks noGrp="1" noChangeAspect="1"/>
          </p:cNvPicPr>
          <p:nvPr>
            <p:ph idx="1"/>
          </p:nvPr>
        </p:nvPicPr>
        <p:blipFill>
          <a:blip r:embed="rId2"/>
          <a:stretch>
            <a:fillRect/>
          </a:stretch>
        </p:blipFill>
        <p:spPr>
          <a:xfrm>
            <a:off x="838200" y="1542787"/>
            <a:ext cx="10769096" cy="2705940"/>
          </a:xfrm>
        </p:spPr>
      </p:pic>
      <p:sp>
        <p:nvSpPr>
          <p:cNvPr id="4" name="Slide Number Placeholder 3">
            <a:extLst>
              <a:ext uri="{FF2B5EF4-FFF2-40B4-BE49-F238E27FC236}">
                <a16:creationId xmlns:a16="http://schemas.microsoft.com/office/drawing/2014/main" id="{A2A02F6F-6D73-13B8-897A-1599ECCAC6E5}"/>
              </a:ext>
            </a:extLst>
          </p:cNvPr>
          <p:cNvSpPr>
            <a:spLocks noGrp="1"/>
          </p:cNvSpPr>
          <p:nvPr>
            <p:ph type="sldNum" sz="quarter" idx="12"/>
          </p:nvPr>
        </p:nvSpPr>
        <p:spPr/>
        <p:txBody>
          <a:bodyPr/>
          <a:lstStyle/>
          <a:p>
            <a:fld id="{177C9939-7545-40EA-8174-1C441593A14D}" type="slidenum">
              <a:rPr lang="en-GB" smtClean="0"/>
              <a:t>31</a:t>
            </a:fld>
            <a:endParaRPr lang="en-GB"/>
          </a:p>
        </p:txBody>
      </p:sp>
      <p:sp>
        <p:nvSpPr>
          <p:cNvPr id="7" name="TextBox 6">
            <a:extLst>
              <a:ext uri="{FF2B5EF4-FFF2-40B4-BE49-F238E27FC236}">
                <a16:creationId xmlns:a16="http://schemas.microsoft.com/office/drawing/2014/main" id="{0ABD914D-9EC4-9BDE-42B0-8CC5F6587EAF}"/>
              </a:ext>
            </a:extLst>
          </p:cNvPr>
          <p:cNvSpPr txBox="1"/>
          <p:nvPr/>
        </p:nvSpPr>
        <p:spPr>
          <a:xfrm>
            <a:off x="9010000" y="1173455"/>
            <a:ext cx="2470548" cy="369332"/>
          </a:xfrm>
          <a:prstGeom prst="rect">
            <a:avLst/>
          </a:prstGeom>
          <a:noFill/>
        </p:spPr>
        <p:txBody>
          <a:bodyPr wrap="none" rtlCol="0">
            <a:spAutoFit/>
          </a:bodyPr>
          <a:lstStyle/>
          <a:p>
            <a:r>
              <a:rPr lang="en-GB" dirty="0"/>
              <a:t>True = day time tutorials</a:t>
            </a:r>
          </a:p>
        </p:txBody>
      </p:sp>
      <p:pic>
        <p:nvPicPr>
          <p:cNvPr id="9" name="Picture 8">
            <a:extLst>
              <a:ext uri="{FF2B5EF4-FFF2-40B4-BE49-F238E27FC236}">
                <a16:creationId xmlns:a16="http://schemas.microsoft.com/office/drawing/2014/main" id="{170053F1-F7FB-8FCC-2245-AB1CFA88171D}"/>
              </a:ext>
            </a:extLst>
          </p:cNvPr>
          <p:cNvPicPr>
            <a:picLocks noChangeAspect="1"/>
          </p:cNvPicPr>
          <p:nvPr/>
        </p:nvPicPr>
        <p:blipFill>
          <a:blip r:embed="rId3"/>
          <a:stretch>
            <a:fillRect/>
          </a:stretch>
        </p:blipFill>
        <p:spPr>
          <a:xfrm>
            <a:off x="5984915" y="4823778"/>
            <a:ext cx="5706271" cy="1905266"/>
          </a:xfrm>
          <a:prstGeom prst="rect">
            <a:avLst/>
          </a:prstGeom>
        </p:spPr>
      </p:pic>
      <p:sp>
        <p:nvSpPr>
          <p:cNvPr id="10" name="TextBox 9">
            <a:extLst>
              <a:ext uri="{FF2B5EF4-FFF2-40B4-BE49-F238E27FC236}">
                <a16:creationId xmlns:a16="http://schemas.microsoft.com/office/drawing/2014/main" id="{40E78815-94F6-4D46-82DC-22DC4C586124}"/>
              </a:ext>
            </a:extLst>
          </p:cNvPr>
          <p:cNvSpPr txBox="1"/>
          <p:nvPr/>
        </p:nvSpPr>
        <p:spPr>
          <a:xfrm>
            <a:off x="5885297" y="4454446"/>
            <a:ext cx="3569095" cy="369332"/>
          </a:xfrm>
          <a:prstGeom prst="rect">
            <a:avLst/>
          </a:prstGeom>
          <a:noFill/>
        </p:spPr>
        <p:txBody>
          <a:bodyPr wrap="square" rtlCol="0">
            <a:spAutoFit/>
          </a:bodyPr>
          <a:lstStyle/>
          <a:p>
            <a:r>
              <a:rPr lang="en-GB" dirty="0"/>
              <a:t>Number of tutorials</a:t>
            </a:r>
          </a:p>
        </p:txBody>
      </p:sp>
    </p:spTree>
    <p:extLst>
      <p:ext uri="{BB962C8B-B14F-4D97-AF65-F5344CB8AC3E}">
        <p14:creationId xmlns:p14="http://schemas.microsoft.com/office/powerpoint/2010/main" val="3044232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95EFE-CC21-8535-A8E0-1088F294A5DE}"/>
              </a:ext>
            </a:extLst>
          </p:cNvPr>
          <p:cNvSpPr>
            <a:spLocks noGrp="1"/>
          </p:cNvSpPr>
          <p:nvPr>
            <p:ph type="ctrTitle"/>
          </p:nvPr>
        </p:nvSpPr>
        <p:spPr/>
        <p:txBody>
          <a:bodyPr/>
          <a:lstStyle/>
          <a:p>
            <a:r>
              <a:rPr lang="en-GB" dirty="0"/>
              <a:t>Conclusions</a:t>
            </a:r>
          </a:p>
        </p:txBody>
      </p:sp>
      <p:sp>
        <p:nvSpPr>
          <p:cNvPr id="3" name="Subtitle 2">
            <a:extLst>
              <a:ext uri="{FF2B5EF4-FFF2-40B4-BE49-F238E27FC236}">
                <a16:creationId xmlns:a16="http://schemas.microsoft.com/office/drawing/2014/main" id="{F6A68A0A-3152-34B0-D3F8-56C0B91AA3EF}"/>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254838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EE509-159E-4488-9779-F9C5306E85F9}"/>
              </a:ext>
            </a:extLst>
          </p:cNvPr>
          <p:cNvSpPr>
            <a:spLocks noGrp="1"/>
          </p:cNvSpPr>
          <p:nvPr>
            <p:ph type="title"/>
          </p:nvPr>
        </p:nvSpPr>
        <p:spPr/>
        <p:txBody>
          <a:bodyPr/>
          <a:lstStyle/>
          <a:p>
            <a:r>
              <a:rPr lang="en-GB" dirty="0"/>
              <a:t>Conclusions</a:t>
            </a:r>
          </a:p>
        </p:txBody>
      </p:sp>
      <p:sp>
        <p:nvSpPr>
          <p:cNvPr id="3" name="Content Placeholder 2">
            <a:extLst>
              <a:ext uri="{FF2B5EF4-FFF2-40B4-BE49-F238E27FC236}">
                <a16:creationId xmlns:a16="http://schemas.microsoft.com/office/drawing/2014/main" id="{213B62B3-BE34-4B39-9DE4-ABCF1C9A5EF4}"/>
              </a:ext>
            </a:extLst>
          </p:cNvPr>
          <p:cNvSpPr>
            <a:spLocks noGrp="1"/>
          </p:cNvSpPr>
          <p:nvPr>
            <p:ph idx="1"/>
          </p:nvPr>
        </p:nvSpPr>
        <p:spPr>
          <a:xfrm>
            <a:off x="838199" y="1463040"/>
            <a:ext cx="10871579" cy="4713923"/>
          </a:xfrm>
        </p:spPr>
        <p:txBody>
          <a:bodyPr>
            <a:normAutofit fontScale="77500" lnSpcReduction="20000"/>
          </a:bodyPr>
          <a:lstStyle/>
          <a:p>
            <a:r>
              <a:rPr lang="en-GB" sz="3200" dirty="0"/>
              <a:t>Weekday daytime tutorials are a positive bonus for apprentices</a:t>
            </a:r>
          </a:p>
          <a:p>
            <a:endParaRPr lang="en-GB" sz="3200" dirty="0"/>
          </a:p>
          <a:p>
            <a:r>
              <a:rPr lang="en-GB" sz="3200" dirty="0"/>
              <a:t>They are also (surprisingly) popular with non-apprentices</a:t>
            </a:r>
          </a:p>
          <a:p>
            <a:endParaRPr lang="en-GB" sz="3200" dirty="0"/>
          </a:p>
          <a:p>
            <a:r>
              <a:rPr lang="en-GB" sz="3200" dirty="0"/>
              <a:t>Grouping apprentices together but within a larger cluster gives them the benefit of more informed guidance yet allows engagement with there students and a more flexible tutorial timetable</a:t>
            </a:r>
          </a:p>
          <a:p>
            <a:endParaRPr lang="en-GB" sz="3200" dirty="0"/>
          </a:p>
          <a:p>
            <a:r>
              <a:rPr lang="en-GB" sz="3200" dirty="0"/>
              <a:t>Retention is very positive and TT284 22J apprentice retention is on a par with 20 and 21J. </a:t>
            </a:r>
          </a:p>
          <a:p>
            <a:endParaRPr lang="en-GB" sz="3200" dirty="0"/>
          </a:p>
          <a:p>
            <a:r>
              <a:rPr lang="en-GB" sz="3200" dirty="0"/>
              <a:t>As apprentice have returned to the office, day time tutorial attendance has dropped off slightly.</a:t>
            </a:r>
          </a:p>
        </p:txBody>
      </p:sp>
      <p:sp>
        <p:nvSpPr>
          <p:cNvPr id="4" name="Slide Number Placeholder 3">
            <a:extLst>
              <a:ext uri="{FF2B5EF4-FFF2-40B4-BE49-F238E27FC236}">
                <a16:creationId xmlns:a16="http://schemas.microsoft.com/office/drawing/2014/main" id="{F318058A-3A45-4914-B04D-5022CE101B78}"/>
              </a:ext>
            </a:extLst>
          </p:cNvPr>
          <p:cNvSpPr>
            <a:spLocks noGrp="1"/>
          </p:cNvSpPr>
          <p:nvPr>
            <p:ph type="sldNum" sz="quarter" idx="12"/>
          </p:nvPr>
        </p:nvSpPr>
        <p:spPr/>
        <p:txBody>
          <a:bodyPr/>
          <a:lstStyle/>
          <a:p>
            <a:fld id="{177C9939-7545-40EA-8174-1C441593A14D}" type="slidenum">
              <a:rPr lang="en-GB" smtClean="0"/>
              <a:t>33</a:t>
            </a:fld>
            <a:endParaRPr lang="en-GB"/>
          </a:p>
        </p:txBody>
      </p:sp>
    </p:spTree>
    <p:extLst>
      <p:ext uri="{BB962C8B-B14F-4D97-AF65-F5344CB8AC3E}">
        <p14:creationId xmlns:p14="http://schemas.microsoft.com/office/powerpoint/2010/main" val="1011732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8BD8-465B-4560-A2CC-31A72A5B81CE}"/>
              </a:ext>
            </a:extLst>
          </p:cNvPr>
          <p:cNvSpPr>
            <a:spLocks noGrp="1"/>
          </p:cNvSpPr>
          <p:nvPr>
            <p:ph type="title"/>
          </p:nvPr>
        </p:nvSpPr>
        <p:spPr>
          <a:xfrm>
            <a:off x="269788" y="1709738"/>
            <a:ext cx="10515600" cy="2852737"/>
          </a:xfrm>
        </p:spPr>
        <p:txBody>
          <a:bodyPr/>
          <a:lstStyle/>
          <a:p>
            <a:r>
              <a:rPr lang="en-GB" dirty="0"/>
              <a:t>Apprentice tutorial survey and interviews</a:t>
            </a:r>
          </a:p>
        </p:txBody>
      </p:sp>
      <p:sp>
        <p:nvSpPr>
          <p:cNvPr id="3" name="Text Placeholder 2">
            <a:extLst>
              <a:ext uri="{FF2B5EF4-FFF2-40B4-BE49-F238E27FC236}">
                <a16:creationId xmlns:a16="http://schemas.microsoft.com/office/drawing/2014/main" id="{16B2303E-19E3-4B7A-BC2E-FF328790BCFB}"/>
              </a:ext>
            </a:extLst>
          </p:cNvPr>
          <p:cNvSpPr>
            <a:spLocks noGrp="1"/>
          </p:cNvSpPr>
          <p:nvPr>
            <p:ph type="body" idx="1"/>
          </p:nvPr>
        </p:nvSpPr>
        <p:spPr/>
        <p:txBody>
          <a:bodyPr/>
          <a:lstStyle/>
          <a:p>
            <a:endParaRPr lang="en-GB"/>
          </a:p>
        </p:txBody>
      </p:sp>
      <p:sp>
        <p:nvSpPr>
          <p:cNvPr id="4" name="Rectangle 3">
            <a:extLst>
              <a:ext uri="{FF2B5EF4-FFF2-40B4-BE49-F238E27FC236}">
                <a16:creationId xmlns:a16="http://schemas.microsoft.com/office/drawing/2014/main" id="{F3E1D6F2-0093-496A-8F7A-51ED05B7B322}"/>
              </a:ext>
            </a:extLst>
          </p:cNvPr>
          <p:cNvSpPr/>
          <p:nvPr/>
        </p:nvSpPr>
        <p:spPr>
          <a:xfrm>
            <a:off x="181610" y="4562475"/>
            <a:ext cx="11816080" cy="2308324"/>
          </a:xfrm>
          <a:prstGeom prst="rect">
            <a:avLst/>
          </a:prstGeom>
        </p:spPr>
        <p:txBody>
          <a:bodyPr wrap="square">
            <a:spAutoFit/>
          </a:bodyPr>
          <a:lstStyle/>
          <a:p>
            <a:r>
              <a:rPr lang="en-GB" sz="2400" dirty="0">
                <a:solidFill>
                  <a:schemeClr val="bg1"/>
                </a:solidFill>
                <a:highlight>
                  <a:srgbClr val="000080"/>
                </a:highlight>
              </a:rPr>
              <a:t>The survey and interviews highlighted that the apprentice learners valued the online tutorials over face to face due to issues including the ease of access and concerns related to coronavirus. Whilst many learners could attend tutorials on weekday daytimes, not all could. Most could attend in the evenings and one only at weekends. Work and life commitments both prevented engagement with most students joining from home during the pandemic. This diversity is not unlike that seen in our non-apprentice learner cohorts. </a:t>
            </a:r>
          </a:p>
        </p:txBody>
      </p:sp>
    </p:spTree>
    <p:extLst>
      <p:ext uri="{BB962C8B-B14F-4D97-AF65-F5344CB8AC3E}">
        <p14:creationId xmlns:p14="http://schemas.microsoft.com/office/powerpoint/2010/main" val="763040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FD50ED-E44F-4ECA-8C7C-7B4DFADF140D}"/>
              </a:ext>
            </a:extLst>
          </p:cNvPr>
          <p:cNvSpPr>
            <a:spLocks noGrp="1"/>
          </p:cNvSpPr>
          <p:nvPr>
            <p:ph type="ctrTitle"/>
          </p:nvPr>
        </p:nvSpPr>
        <p:spPr>
          <a:xfrm>
            <a:off x="518401" y="533236"/>
            <a:ext cx="689614" cy="282767"/>
          </a:xfrm>
        </p:spPr>
        <p:txBody>
          <a:bodyPr/>
          <a:lstStyle/>
          <a:p>
            <a:r>
              <a:rPr lang="en-GB" dirty="0"/>
              <a:t>When</a:t>
            </a:r>
          </a:p>
        </p:txBody>
      </p:sp>
      <p:sp>
        <p:nvSpPr>
          <p:cNvPr id="6" name="Content Placeholder 5">
            <a:extLst>
              <a:ext uri="{FF2B5EF4-FFF2-40B4-BE49-F238E27FC236}">
                <a16:creationId xmlns:a16="http://schemas.microsoft.com/office/drawing/2014/main" id="{4D4A9A81-AEE2-44AC-9C3E-465FB3028181}"/>
              </a:ext>
            </a:extLst>
          </p:cNvPr>
          <p:cNvSpPr>
            <a:spLocks noGrp="1"/>
          </p:cNvSpPr>
          <p:nvPr>
            <p:ph idx="1"/>
          </p:nvPr>
        </p:nvSpPr>
        <p:spPr>
          <a:xfrm>
            <a:off x="576000" y="1440000"/>
            <a:ext cx="2757008" cy="4938000"/>
          </a:xfrm>
        </p:spPr>
        <p:txBody>
          <a:bodyPr>
            <a:normAutofit lnSpcReduction="10000"/>
          </a:bodyPr>
          <a:lstStyle/>
          <a:p>
            <a:r>
              <a:rPr lang="en-GB" sz="2400" dirty="0"/>
              <a:t>Around 25% of all the surveyed apprentices would attend day time tutorials.</a:t>
            </a:r>
          </a:p>
          <a:p>
            <a:r>
              <a:rPr lang="en-GB" sz="2400" dirty="0"/>
              <a:t>But the majority can attend evening tutorials, particularly on weekdays.</a:t>
            </a:r>
          </a:p>
          <a:p>
            <a:r>
              <a:rPr lang="en-GB" sz="2400" dirty="0"/>
              <a:t>Its unclear if apprentices felt this mean what they had attended or would attend ideally. As we will see on the next side.</a:t>
            </a:r>
          </a:p>
        </p:txBody>
      </p:sp>
      <p:sp>
        <p:nvSpPr>
          <p:cNvPr id="7" name="Text Placeholder 6">
            <a:extLst>
              <a:ext uri="{FF2B5EF4-FFF2-40B4-BE49-F238E27FC236}">
                <a16:creationId xmlns:a16="http://schemas.microsoft.com/office/drawing/2014/main" id="{81BE432B-99B3-4F17-9244-9CADF0D29579}"/>
              </a:ext>
            </a:extLst>
          </p:cNvPr>
          <p:cNvSpPr>
            <a:spLocks noGrp="1"/>
          </p:cNvSpPr>
          <p:nvPr>
            <p:ph type="body" sz="quarter" idx="10"/>
          </p:nvPr>
        </p:nvSpPr>
        <p:spPr/>
        <p:txBody>
          <a:bodyPr/>
          <a:lstStyle/>
          <a:p>
            <a:endParaRPr lang="en-GB"/>
          </a:p>
        </p:txBody>
      </p:sp>
      <p:pic>
        <p:nvPicPr>
          <p:cNvPr id="1026" name="Picture 2">
            <a:extLst>
              <a:ext uri="{FF2B5EF4-FFF2-40B4-BE49-F238E27FC236}">
                <a16:creationId xmlns:a16="http://schemas.microsoft.com/office/drawing/2014/main" id="{59B7C824-F20B-4204-8CE0-57C87F95EF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631" y="179301"/>
            <a:ext cx="7782303" cy="6678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AF03E26-9952-4722-9C90-853070809649}"/>
              </a:ext>
            </a:extLst>
          </p:cNvPr>
          <p:cNvSpPr/>
          <p:nvPr/>
        </p:nvSpPr>
        <p:spPr>
          <a:xfrm>
            <a:off x="11021366" y="6370356"/>
            <a:ext cx="811441" cy="461665"/>
          </a:xfrm>
          <a:prstGeom prst="rect">
            <a:avLst/>
          </a:prstGeom>
        </p:spPr>
        <p:txBody>
          <a:bodyPr wrap="none">
            <a:spAutoFit/>
          </a:bodyPr>
          <a:lstStyle/>
          <a:p>
            <a:r>
              <a:rPr lang="en-GB" sz="2400" dirty="0"/>
              <a:t>n=24</a:t>
            </a:r>
          </a:p>
        </p:txBody>
      </p:sp>
    </p:spTree>
    <p:extLst>
      <p:ext uri="{BB962C8B-B14F-4D97-AF65-F5344CB8AC3E}">
        <p14:creationId xmlns:p14="http://schemas.microsoft.com/office/powerpoint/2010/main" val="3506156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2F44E-40DB-4E6D-B797-04B76321C5FC}"/>
              </a:ext>
            </a:extLst>
          </p:cNvPr>
          <p:cNvSpPr>
            <a:spLocks noGrp="1"/>
          </p:cNvSpPr>
          <p:nvPr>
            <p:ph type="ctrTitle"/>
          </p:nvPr>
        </p:nvSpPr>
        <p:spPr>
          <a:xfrm>
            <a:off x="518401" y="533235"/>
            <a:ext cx="681225" cy="282767"/>
          </a:xfrm>
        </p:spPr>
        <p:txBody>
          <a:bodyPr/>
          <a:lstStyle/>
          <a:p>
            <a:r>
              <a:rPr lang="en-GB" dirty="0"/>
              <a:t>When</a:t>
            </a:r>
          </a:p>
        </p:txBody>
      </p:sp>
      <p:sp>
        <p:nvSpPr>
          <p:cNvPr id="4" name="Slide Number Placeholder 3">
            <a:extLst>
              <a:ext uri="{FF2B5EF4-FFF2-40B4-BE49-F238E27FC236}">
                <a16:creationId xmlns:a16="http://schemas.microsoft.com/office/drawing/2014/main" id="{D7473EC8-BAEA-4F94-AA92-7DE96B8EF618}"/>
              </a:ext>
            </a:extLst>
          </p:cNvPr>
          <p:cNvSpPr>
            <a:spLocks noGrp="1"/>
          </p:cNvSpPr>
          <p:nvPr>
            <p:ph type="sldNum" sz="quarter" idx="4"/>
          </p:nvPr>
        </p:nvSpPr>
        <p:spPr/>
        <p:txBody>
          <a:bodyPr/>
          <a:lstStyle/>
          <a:p>
            <a:fld id="{0406593E-52CF-5B45-8CFF-7309163A4729}" type="slidenum">
              <a:rPr lang="en-US" smtClean="0"/>
              <a:pPr/>
              <a:t>6</a:t>
            </a:fld>
            <a:endParaRPr lang="en-US"/>
          </a:p>
        </p:txBody>
      </p:sp>
      <p:sp>
        <p:nvSpPr>
          <p:cNvPr id="5" name="Text Placeholder 4">
            <a:extLst>
              <a:ext uri="{FF2B5EF4-FFF2-40B4-BE49-F238E27FC236}">
                <a16:creationId xmlns:a16="http://schemas.microsoft.com/office/drawing/2014/main" id="{8A596429-07F8-4206-8AB2-1DD9B074C670}"/>
              </a:ext>
            </a:extLst>
          </p:cNvPr>
          <p:cNvSpPr>
            <a:spLocks noGrp="1"/>
          </p:cNvSpPr>
          <p:nvPr>
            <p:ph type="body" sz="quarter" idx="10"/>
          </p:nvPr>
        </p:nvSpPr>
        <p:spPr/>
        <p:txBody>
          <a:bodyPr/>
          <a:lstStyle/>
          <a:p>
            <a:endParaRPr lang="en-GB"/>
          </a:p>
        </p:txBody>
      </p:sp>
      <p:pic>
        <p:nvPicPr>
          <p:cNvPr id="5122" name="Picture 2">
            <a:extLst>
              <a:ext uri="{FF2B5EF4-FFF2-40B4-BE49-F238E27FC236}">
                <a16:creationId xmlns:a16="http://schemas.microsoft.com/office/drawing/2014/main" id="{6C087687-D233-4143-9B98-B6718C493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3837" y="984002"/>
            <a:ext cx="8528163" cy="57827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5B61EB9-BE77-442A-B93F-6281BB5A6F3B}"/>
              </a:ext>
            </a:extLst>
          </p:cNvPr>
          <p:cNvSpPr/>
          <p:nvPr/>
        </p:nvSpPr>
        <p:spPr>
          <a:xfrm>
            <a:off x="11021366" y="6370356"/>
            <a:ext cx="811441" cy="461665"/>
          </a:xfrm>
          <a:prstGeom prst="rect">
            <a:avLst/>
          </a:prstGeom>
        </p:spPr>
        <p:txBody>
          <a:bodyPr wrap="none">
            <a:spAutoFit/>
          </a:bodyPr>
          <a:lstStyle/>
          <a:p>
            <a:r>
              <a:rPr lang="en-GB" sz="2400" dirty="0"/>
              <a:t>n=24</a:t>
            </a:r>
          </a:p>
        </p:txBody>
      </p:sp>
      <p:sp>
        <p:nvSpPr>
          <p:cNvPr id="8" name="Content Placeholder 5">
            <a:extLst>
              <a:ext uri="{FF2B5EF4-FFF2-40B4-BE49-F238E27FC236}">
                <a16:creationId xmlns:a16="http://schemas.microsoft.com/office/drawing/2014/main" id="{1F7D15F7-12AD-43B2-BDB5-83C47E877A0F}"/>
              </a:ext>
            </a:extLst>
          </p:cNvPr>
          <p:cNvSpPr txBox="1">
            <a:spLocks/>
          </p:cNvSpPr>
          <p:nvPr/>
        </p:nvSpPr>
        <p:spPr>
          <a:xfrm>
            <a:off x="576000" y="1454961"/>
            <a:ext cx="2757008" cy="4938000"/>
          </a:xfrm>
          <a:prstGeom prst="rect">
            <a:avLst/>
          </a:prstGeom>
        </p:spPr>
        <p:txBody>
          <a:bodyPr lIns="0" tIns="0" rIns="0" bIns="0"/>
          <a:lstStyle>
            <a:lvl1pPr marL="0" indent="0" algn="l" defTabSz="914377" rtl="0" eaLnBrk="1" latinLnBrk="0" hangingPunct="1">
              <a:lnSpc>
                <a:spcPct val="90000"/>
              </a:lnSpc>
              <a:spcBef>
                <a:spcPts val="1000"/>
              </a:spcBef>
              <a:buFont typeface="Arial"/>
              <a:buNone/>
              <a:defRPr sz="12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a:buNone/>
              <a:defRPr sz="12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a:buNone/>
              <a:defRPr sz="12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a:buNone/>
              <a:defRPr sz="12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a:buNone/>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400" dirty="0"/>
              <a:t>Most apprentices (&gt;60%) do not have fixed study hours. They take advantage of the flexibility at the OU.</a:t>
            </a:r>
          </a:p>
          <a:p>
            <a:r>
              <a:rPr lang="en-GB" sz="2400" dirty="0"/>
              <a:t>But there is around 30% of apprentices who have fixed time on Fridays, who could attend tutorials.</a:t>
            </a:r>
          </a:p>
          <a:p>
            <a:endParaRPr lang="en-GB" sz="1600" dirty="0"/>
          </a:p>
        </p:txBody>
      </p:sp>
    </p:spTree>
    <p:extLst>
      <p:ext uri="{BB962C8B-B14F-4D97-AF65-F5344CB8AC3E}">
        <p14:creationId xmlns:p14="http://schemas.microsoft.com/office/powerpoint/2010/main" val="222901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58216A-5620-42C2-A3FD-59B4EA55CF1E}"/>
              </a:ext>
            </a:extLst>
          </p:cNvPr>
          <p:cNvSpPr>
            <a:spLocks noGrp="1"/>
          </p:cNvSpPr>
          <p:nvPr>
            <p:ph type="ctrTitle"/>
          </p:nvPr>
        </p:nvSpPr>
        <p:spPr>
          <a:xfrm>
            <a:off x="518401" y="533235"/>
            <a:ext cx="756726" cy="282767"/>
          </a:xfrm>
        </p:spPr>
        <p:txBody>
          <a:bodyPr/>
          <a:lstStyle/>
          <a:p>
            <a:r>
              <a:rPr lang="en-GB" dirty="0"/>
              <a:t>Where</a:t>
            </a:r>
          </a:p>
        </p:txBody>
      </p:sp>
      <p:sp>
        <p:nvSpPr>
          <p:cNvPr id="2" name="Slide Number Placeholder 1">
            <a:extLst>
              <a:ext uri="{FF2B5EF4-FFF2-40B4-BE49-F238E27FC236}">
                <a16:creationId xmlns:a16="http://schemas.microsoft.com/office/drawing/2014/main" id="{E43E7393-352D-4D0A-9677-A79F5815E2DE}"/>
              </a:ext>
            </a:extLst>
          </p:cNvPr>
          <p:cNvSpPr>
            <a:spLocks noGrp="1"/>
          </p:cNvSpPr>
          <p:nvPr>
            <p:ph type="sldNum" sz="quarter" idx="4"/>
          </p:nvPr>
        </p:nvSpPr>
        <p:spPr/>
        <p:txBody>
          <a:bodyPr/>
          <a:lstStyle/>
          <a:p>
            <a:fld id="{0406593E-52CF-5B45-8CFF-7309163A4729}" type="slidenum">
              <a:rPr lang="en-US" smtClean="0"/>
              <a:pPr/>
              <a:t>7</a:t>
            </a:fld>
            <a:endParaRPr lang="en-US"/>
          </a:p>
        </p:txBody>
      </p:sp>
      <p:sp>
        <p:nvSpPr>
          <p:cNvPr id="6" name="Text Placeholder 5">
            <a:extLst>
              <a:ext uri="{FF2B5EF4-FFF2-40B4-BE49-F238E27FC236}">
                <a16:creationId xmlns:a16="http://schemas.microsoft.com/office/drawing/2014/main" id="{F4137453-19E9-4872-B0BA-D68BA51E8131}"/>
              </a:ext>
            </a:extLst>
          </p:cNvPr>
          <p:cNvSpPr>
            <a:spLocks noGrp="1"/>
          </p:cNvSpPr>
          <p:nvPr>
            <p:ph type="body" sz="quarter" idx="10"/>
          </p:nvPr>
        </p:nvSpPr>
        <p:spPr/>
        <p:txBody>
          <a:bodyPr/>
          <a:lstStyle/>
          <a:p>
            <a:endParaRPr lang="en-GB"/>
          </a:p>
        </p:txBody>
      </p:sp>
      <p:pic>
        <p:nvPicPr>
          <p:cNvPr id="2050" name="Picture 2">
            <a:extLst>
              <a:ext uri="{FF2B5EF4-FFF2-40B4-BE49-F238E27FC236}">
                <a16:creationId xmlns:a16="http://schemas.microsoft.com/office/drawing/2014/main" id="{2F800C5E-477B-487D-B260-C69E1F773E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8069" y="1320882"/>
            <a:ext cx="7771412" cy="544958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5BC6DBF-4C01-4676-ACF7-668EF7C08280}"/>
              </a:ext>
            </a:extLst>
          </p:cNvPr>
          <p:cNvSpPr/>
          <p:nvPr/>
        </p:nvSpPr>
        <p:spPr>
          <a:xfrm>
            <a:off x="11021366" y="6370356"/>
            <a:ext cx="811441" cy="461665"/>
          </a:xfrm>
          <a:prstGeom prst="rect">
            <a:avLst/>
          </a:prstGeom>
        </p:spPr>
        <p:txBody>
          <a:bodyPr wrap="none">
            <a:spAutoFit/>
          </a:bodyPr>
          <a:lstStyle/>
          <a:p>
            <a:r>
              <a:rPr lang="en-GB" sz="2400" dirty="0"/>
              <a:t>n=24</a:t>
            </a:r>
          </a:p>
        </p:txBody>
      </p:sp>
      <p:sp>
        <p:nvSpPr>
          <p:cNvPr id="8" name="Content Placeholder 5">
            <a:extLst>
              <a:ext uri="{FF2B5EF4-FFF2-40B4-BE49-F238E27FC236}">
                <a16:creationId xmlns:a16="http://schemas.microsoft.com/office/drawing/2014/main" id="{CFC228A5-2001-4E0C-996B-6AF4BBA75326}"/>
              </a:ext>
            </a:extLst>
          </p:cNvPr>
          <p:cNvSpPr txBox="1">
            <a:spLocks noGrp="1"/>
          </p:cNvSpPr>
          <p:nvPr>
            <p:ph idx="1"/>
          </p:nvPr>
        </p:nvSpPr>
        <p:spPr>
          <a:xfrm>
            <a:off x="575734" y="1439333"/>
            <a:ext cx="2959815" cy="4938184"/>
          </a:xfrm>
          <a:prstGeom prst="rect">
            <a:avLst/>
          </a:prstGeom>
        </p:spPr>
        <p:txBody>
          <a:bodyPr vert="horz" lIns="0" tIns="0" rIns="0" bIns="0" rtlCol="0">
            <a:normAutofit/>
          </a:bodyPr>
          <a:lstStyle>
            <a:lvl1pPr marL="0" indent="0" algn="l" defTabSz="914377" rtl="0" eaLnBrk="1" latinLnBrk="0" hangingPunct="1">
              <a:lnSpc>
                <a:spcPct val="90000"/>
              </a:lnSpc>
              <a:spcBef>
                <a:spcPts val="1000"/>
              </a:spcBef>
              <a:buFont typeface="Arial"/>
              <a:buNone/>
              <a:defRPr sz="12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a:buNone/>
              <a:defRPr sz="12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a:buNone/>
              <a:defRPr sz="12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a:buNone/>
              <a:defRPr sz="12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a:buNone/>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800" dirty="0"/>
              <a:t>That few apprentices can join from work may be a result of Covid-19, most were working from home at the time of the survey, and so would join from home. </a:t>
            </a:r>
          </a:p>
          <a:p>
            <a:r>
              <a:rPr lang="en-GB" sz="1800" dirty="0"/>
              <a:t>Ideally we would want to look at this again once we are back to more normal working patterns.</a:t>
            </a:r>
          </a:p>
          <a:p>
            <a:r>
              <a:rPr lang="en-GB" sz="1800" dirty="0"/>
              <a:t>In the free text responses it was clear that many of apprentices had been effected by the pandemic in various ways.</a:t>
            </a:r>
          </a:p>
          <a:p>
            <a:endParaRPr lang="en-GB" dirty="0"/>
          </a:p>
        </p:txBody>
      </p:sp>
    </p:spTree>
    <p:extLst>
      <p:ext uri="{BB962C8B-B14F-4D97-AF65-F5344CB8AC3E}">
        <p14:creationId xmlns:p14="http://schemas.microsoft.com/office/powerpoint/2010/main" val="3080915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B524FD-D77C-4619-AEC0-6706AB803BEE}"/>
              </a:ext>
            </a:extLst>
          </p:cNvPr>
          <p:cNvSpPr>
            <a:spLocks noGrp="1"/>
          </p:cNvSpPr>
          <p:nvPr>
            <p:ph type="ctrTitle"/>
          </p:nvPr>
        </p:nvSpPr>
        <p:spPr>
          <a:xfrm>
            <a:off x="518401" y="533235"/>
            <a:ext cx="865782" cy="282767"/>
          </a:xfrm>
        </p:spPr>
        <p:txBody>
          <a:bodyPr/>
          <a:lstStyle/>
          <a:p>
            <a:r>
              <a:rPr lang="en-GB" dirty="0"/>
              <a:t>Options</a:t>
            </a:r>
          </a:p>
        </p:txBody>
      </p:sp>
      <p:sp>
        <p:nvSpPr>
          <p:cNvPr id="2" name="Slide Number Placeholder 1">
            <a:extLst>
              <a:ext uri="{FF2B5EF4-FFF2-40B4-BE49-F238E27FC236}">
                <a16:creationId xmlns:a16="http://schemas.microsoft.com/office/drawing/2014/main" id="{DF597EB5-0DD8-4118-BD3B-730501CEE350}"/>
              </a:ext>
            </a:extLst>
          </p:cNvPr>
          <p:cNvSpPr>
            <a:spLocks noGrp="1"/>
          </p:cNvSpPr>
          <p:nvPr>
            <p:ph type="sldNum" sz="quarter" idx="4"/>
          </p:nvPr>
        </p:nvSpPr>
        <p:spPr/>
        <p:txBody>
          <a:bodyPr/>
          <a:lstStyle/>
          <a:p>
            <a:fld id="{0406593E-52CF-5B45-8CFF-7309163A4729}" type="slidenum">
              <a:rPr lang="en-US" smtClean="0"/>
              <a:pPr/>
              <a:t>8</a:t>
            </a:fld>
            <a:endParaRPr lang="en-US"/>
          </a:p>
        </p:txBody>
      </p:sp>
      <p:sp>
        <p:nvSpPr>
          <p:cNvPr id="6" name="Text Placeholder 5">
            <a:extLst>
              <a:ext uri="{FF2B5EF4-FFF2-40B4-BE49-F238E27FC236}">
                <a16:creationId xmlns:a16="http://schemas.microsoft.com/office/drawing/2014/main" id="{A6668817-1A3F-4432-BBDA-ECB73FC6CBC7}"/>
              </a:ext>
            </a:extLst>
          </p:cNvPr>
          <p:cNvSpPr>
            <a:spLocks noGrp="1"/>
          </p:cNvSpPr>
          <p:nvPr>
            <p:ph type="body" sz="quarter" idx="10"/>
          </p:nvPr>
        </p:nvSpPr>
        <p:spPr/>
        <p:txBody>
          <a:bodyPr/>
          <a:lstStyle/>
          <a:p>
            <a:endParaRPr lang="en-GB"/>
          </a:p>
        </p:txBody>
      </p:sp>
      <p:pic>
        <p:nvPicPr>
          <p:cNvPr id="3074" name="Picture 2">
            <a:extLst>
              <a:ext uri="{FF2B5EF4-FFF2-40B4-BE49-F238E27FC236}">
                <a16:creationId xmlns:a16="http://schemas.microsoft.com/office/drawing/2014/main" id="{05D900C0-EB38-4B19-8C18-CCC898B12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512" y="1401324"/>
            <a:ext cx="8140488" cy="331013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1E1AA41E-6A9B-4E53-AEA6-ADB34A67708A}"/>
              </a:ext>
            </a:extLst>
          </p:cNvPr>
          <p:cNvSpPr/>
          <p:nvPr/>
        </p:nvSpPr>
        <p:spPr>
          <a:xfrm>
            <a:off x="11021366" y="6370356"/>
            <a:ext cx="811441" cy="461665"/>
          </a:xfrm>
          <a:prstGeom prst="rect">
            <a:avLst/>
          </a:prstGeom>
        </p:spPr>
        <p:txBody>
          <a:bodyPr wrap="none">
            <a:spAutoFit/>
          </a:bodyPr>
          <a:lstStyle/>
          <a:p>
            <a:r>
              <a:rPr lang="en-GB" sz="2400" dirty="0"/>
              <a:t>n=24</a:t>
            </a:r>
          </a:p>
        </p:txBody>
      </p:sp>
      <p:sp>
        <p:nvSpPr>
          <p:cNvPr id="8" name="Content Placeholder 5">
            <a:extLst>
              <a:ext uri="{FF2B5EF4-FFF2-40B4-BE49-F238E27FC236}">
                <a16:creationId xmlns:a16="http://schemas.microsoft.com/office/drawing/2014/main" id="{D3801618-B22A-45F3-B4DC-DB3BD5E523F4}"/>
              </a:ext>
            </a:extLst>
          </p:cNvPr>
          <p:cNvSpPr txBox="1">
            <a:spLocks noGrp="1"/>
          </p:cNvSpPr>
          <p:nvPr>
            <p:ph idx="1"/>
          </p:nvPr>
        </p:nvSpPr>
        <p:spPr>
          <a:xfrm>
            <a:off x="575734" y="1860468"/>
            <a:ext cx="3968557" cy="4517049"/>
          </a:xfrm>
          <a:prstGeom prst="rect">
            <a:avLst/>
          </a:prstGeom>
        </p:spPr>
        <p:txBody>
          <a:bodyPr vert="horz" lIns="0" tIns="0" rIns="0" bIns="0" rtlCol="0">
            <a:normAutofit/>
          </a:bodyPr>
          <a:lstStyle>
            <a:lvl1pPr marL="0" indent="0" algn="l" defTabSz="914377" rtl="0" eaLnBrk="1" latinLnBrk="0" hangingPunct="1">
              <a:lnSpc>
                <a:spcPct val="90000"/>
              </a:lnSpc>
              <a:spcBef>
                <a:spcPts val="1000"/>
              </a:spcBef>
              <a:buFont typeface="Arial"/>
              <a:buNone/>
              <a:defRPr sz="1200" kern="1200">
                <a:solidFill>
                  <a:schemeClr val="tx1"/>
                </a:solidFill>
                <a:latin typeface="+mn-lt"/>
                <a:ea typeface="+mn-ea"/>
                <a:cs typeface="+mn-cs"/>
              </a:defRPr>
            </a:lvl1pPr>
            <a:lvl2pPr marL="457189" indent="0" algn="l" defTabSz="914377" rtl="0" eaLnBrk="1" latinLnBrk="0" hangingPunct="1">
              <a:lnSpc>
                <a:spcPct val="90000"/>
              </a:lnSpc>
              <a:spcBef>
                <a:spcPts val="500"/>
              </a:spcBef>
              <a:buFont typeface="Arial"/>
              <a:buNone/>
              <a:defRPr sz="1200" kern="1200">
                <a:solidFill>
                  <a:schemeClr val="tx1"/>
                </a:solidFill>
                <a:latin typeface="+mn-lt"/>
                <a:ea typeface="+mn-ea"/>
                <a:cs typeface="+mn-cs"/>
              </a:defRPr>
            </a:lvl2pPr>
            <a:lvl3pPr marL="914377" indent="0" algn="l" defTabSz="914377" rtl="0" eaLnBrk="1" latinLnBrk="0" hangingPunct="1">
              <a:lnSpc>
                <a:spcPct val="90000"/>
              </a:lnSpc>
              <a:spcBef>
                <a:spcPts val="500"/>
              </a:spcBef>
              <a:buFont typeface="Arial"/>
              <a:buNone/>
              <a:defRPr sz="1200" kern="1200">
                <a:solidFill>
                  <a:schemeClr val="tx1"/>
                </a:solidFill>
                <a:latin typeface="+mn-lt"/>
                <a:ea typeface="+mn-ea"/>
                <a:cs typeface="+mn-cs"/>
              </a:defRPr>
            </a:lvl3pPr>
            <a:lvl4pPr marL="1371566" indent="0" algn="l" defTabSz="914377" rtl="0" eaLnBrk="1" latinLnBrk="0" hangingPunct="1">
              <a:lnSpc>
                <a:spcPct val="90000"/>
              </a:lnSpc>
              <a:spcBef>
                <a:spcPts val="500"/>
              </a:spcBef>
              <a:buFont typeface="Arial"/>
              <a:buNone/>
              <a:defRPr sz="1200" kern="1200">
                <a:solidFill>
                  <a:schemeClr val="tx1"/>
                </a:solidFill>
                <a:latin typeface="+mn-lt"/>
                <a:ea typeface="+mn-ea"/>
                <a:cs typeface="+mn-cs"/>
              </a:defRPr>
            </a:lvl4pPr>
            <a:lvl5pPr marL="1828754" indent="0" algn="l" defTabSz="914377" rtl="0" eaLnBrk="1" latinLnBrk="0" hangingPunct="1">
              <a:lnSpc>
                <a:spcPct val="90000"/>
              </a:lnSpc>
              <a:spcBef>
                <a:spcPts val="500"/>
              </a:spcBef>
              <a:buFont typeface="Arial"/>
              <a:buNone/>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400" dirty="0"/>
              <a:t>The fact that around 35% of apprentices would find weekday day time tutorials useful supports the conclusion, that offered at the right time they would attend.</a:t>
            </a:r>
          </a:p>
          <a:p>
            <a:r>
              <a:rPr lang="en-GB" sz="2400" dirty="0"/>
              <a:t>However evening tutorials remain a priority for many.</a:t>
            </a:r>
          </a:p>
          <a:p>
            <a:endParaRPr lang="en-GB" dirty="0"/>
          </a:p>
          <a:p>
            <a:endParaRPr lang="en-GB" dirty="0"/>
          </a:p>
        </p:txBody>
      </p:sp>
    </p:spTree>
    <p:extLst>
      <p:ext uri="{BB962C8B-B14F-4D97-AF65-F5344CB8AC3E}">
        <p14:creationId xmlns:p14="http://schemas.microsoft.com/office/powerpoint/2010/main" val="3270783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7D9AD2-D1E7-4D34-96AB-1ABB5D70394B}"/>
              </a:ext>
            </a:extLst>
          </p:cNvPr>
          <p:cNvSpPr>
            <a:spLocks noGrp="1"/>
          </p:cNvSpPr>
          <p:nvPr>
            <p:ph type="ctrTitle"/>
          </p:nvPr>
        </p:nvSpPr>
        <p:spPr>
          <a:xfrm>
            <a:off x="518401" y="533235"/>
            <a:ext cx="714781" cy="282767"/>
          </a:xfrm>
        </p:spPr>
        <p:txBody>
          <a:bodyPr/>
          <a:lstStyle/>
          <a:p>
            <a:r>
              <a:rPr lang="en-GB" dirty="0"/>
              <a:t>Venue</a:t>
            </a:r>
          </a:p>
        </p:txBody>
      </p:sp>
      <p:sp>
        <p:nvSpPr>
          <p:cNvPr id="5" name="Content Placeholder 4">
            <a:extLst>
              <a:ext uri="{FF2B5EF4-FFF2-40B4-BE49-F238E27FC236}">
                <a16:creationId xmlns:a16="http://schemas.microsoft.com/office/drawing/2014/main" id="{46F7DBB1-0989-4749-A6DE-3F085A5D0524}"/>
              </a:ext>
            </a:extLst>
          </p:cNvPr>
          <p:cNvSpPr>
            <a:spLocks noGrp="1"/>
          </p:cNvSpPr>
          <p:nvPr>
            <p:ph idx="1"/>
          </p:nvPr>
        </p:nvSpPr>
        <p:spPr>
          <a:xfrm>
            <a:off x="576001" y="1440000"/>
            <a:ext cx="3951156" cy="4938000"/>
          </a:xfrm>
        </p:spPr>
        <p:txBody>
          <a:bodyPr>
            <a:normAutofit lnSpcReduction="10000"/>
          </a:bodyPr>
          <a:lstStyle/>
          <a:p>
            <a:r>
              <a:rPr lang="en-GB" sz="2400" dirty="0"/>
              <a:t>In the lead into the question we made clear that travel would be required to get to face to face tutorials, so it is surprising that so many apprentices would be happy to attend face to face tutorials.</a:t>
            </a:r>
          </a:p>
          <a:p>
            <a:r>
              <a:rPr lang="en-GB" sz="2400" dirty="0"/>
              <a:t>In the free text comments apprentices did note however that worries about Covid-19 would mean that they would not travel, and equally the length of tutorial was important to ensure that the travel time was worthwhile.</a:t>
            </a:r>
          </a:p>
        </p:txBody>
      </p:sp>
      <p:sp>
        <p:nvSpPr>
          <p:cNvPr id="2" name="Slide Number Placeholder 1">
            <a:extLst>
              <a:ext uri="{FF2B5EF4-FFF2-40B4-BE49-F238E27FC236}">
                <a16:creationId xmlns:a16="http://schemas.microsoft.com/office/drawing/2014/main" id="{9C5603F5-522F-457B-BD99-08F621597AE3}"/>
              </a:ext>
            </a:extLst>
          </p:cNvPr>
          <p:cNvSpPr>
            <a:spLocks noGrp="1"/>
          </p:cNvSpPr>
          <p:nvPr>
            <p:ph type="sldNum" sz="quarter" idx="4"/>
          </p:nvPr>
        </p:nvSpPr>
        <p:spPr/>
        <p:txBody>
          <a:bodyPr/>
          <a:lstStyle/>
          <a:p>
            <a:fld id="{0406593E-52CF-5B45-8CFF-7309163A4729}" type="slidenum">
              <a:rPr lang="en-US" smtClean="0"/>
              <a:pPr/>
              <a:t>9</a:t>
            </a:fld>
            <a:endParaRPr lang="en-US"/>
          </a:p>
        </p:txBody>
      </p:sp>
      <p:sp>
        <p:nvSpPr>
          <p:cNvPr id="6" name="Text Placeholder 5">
            <a:extLst>
              <a:ext uri="{FF2B5EF4-FFF2-40B4-BE49-F238E27FC236}">
                <a16:creationId xmlns:a16="http://schemas.microsoft.com/office/drawing/2014/main" id="{98ECF4BC-AE3B-4BC7-A50D-FBB9E649F543}"/>
              </a:ext>
            </a:extLst>
          </p:cNvPr>
          <p:cNvSpPr>
            <a:spLocks noGrp="1"/>
          </p:cNvSpPr>
          <p:nvPr>
            <p:ph type="body" sz="quarter" idx="10"/>
          </p:nvPr>
        </p:nvSpPr>
        <p:spPr/>
        <p:txBody>
          <a:bodyPr/>
          <a:lstStyle/>
          <a:p>
            <a:endParaRPr lang="en-GB"/>
          </a:p>
        </p:txBody>
      </p:sp>
      <p:pic>
        <p:nvPicPr>
          <p:cNvPr id="4098" name="Picture 2">
            <a:extLst>
              <a:ext uri="{FF2B5EF4-FFF2-40B4-BE49-F238E27FC236}">
                <a16:creationId xmlns:a16="http://schemas.microsoft.com/office/drawing/2014/main" id="{7162CCBB-2553-4B66-8DEF-37B3170BD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157" y="2000523"/>
            <a:ext cx="7184844" cy="40414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C929D47-C023-434A-878C-738FB9A66CF5}"/>
              </a:ext>
            </a:extLst>
          </p:cNvPr>
          <p:cNvSpPr/>
          <p:nvPr/>
        </p:nvSpPr>
        <p:spPr>
          <a:xfrm>
            <a:off x="11021366" y="6370356"/>
            <a:ext cx="811441" cy="461665"/>
          </a:xfrm>
          <a:prstGeom prst="rect">
            <a:avLst/>
          </a:prstGeom>
        </p:spPr>
        <p:txBody>
          <a:bodyPr wrap="none">
            <a:spAutoFit/>
          </a:bodyPr>
          <a:lstStyle/>
          <a:p>
            <a:r>
              <a:rPr lang="en-GB" sz="2400" dirty="0"/>
              <a:t>n=24</a:t>
            </a:r>
          </a:p>
        </p:txBody>
      </p:sp>
    </p:spTree>
    <p:extLst>
      <p:ext uri="{BB962C8B-B14F-4D97-AF65-F5344CB8AC3E}">
        <p14:creationId xmlns:p14="http://schemas.microsoft.com/office/powerpoint/2010/main" val="3778471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1351</TotalTime>
  <Words>2125</Words>
  <Application>Microsoft Office PowerPoint</Application>
  <PresentationFormat>Widescreen</PresentationFormat>
  <Paragraphs>212</Paragraphs>
  <Slides>33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Tahoma</vt:lpstr>
      <vt:lpstr>Office Theme</vt:lpstr>
      <vt:lpstr>Supporting Apprentice Students by Evaluating their Study Needs - Pilot </vt:lpstr>
      <vt:lpstr>At the Open University (OU) we are still learning about the best way to support our apprentice learners in their module study. Apprentices are provided with 20% of their paid working time for study which is often during the working day, however to accommodate their study intensity of 90 credits per year they often also need to study within their own time. The OU’s all inclusive flexible study approach ensures the learners can study whenever is appropriate, but we also provide synchronous tutorials. </vt:lpstr>
      <vt:lpstr>In this research we investigated how apprentice learners engage with synchronous online tutorials and the barriers they face to participation. We used three activities to investigate their engagement. We surveyed and interviewed the learners and used action research to evaluate learner retention in a pilot study.</vt:lpstr>
      <vt:lpstr>Apprentice tutorial survey and interviews</vt:lpstr>
      <vt:lpstr>When</vt:lpstr>
      <vt:lpstr>When</vt:lpstr>
      <vt:lpstr>Where</vt:lpstr>
      <vt:lpstr>Options</vt:lpstr>
      <vt:lpstr>Venue</vt:lpstr>
      <vt:lpstr>Reasons for not attending</vt:lpstr>
      <vt:lpstr>What would influence your decision to attend a face to face tutorial?</vt:lpstr>
      <vt:lpstr>What did you take away from the tutorials that you have attended?</vt:lpstr>
      <vt:lpstr>Next steps</vt:lpstr>
      <vt:lpstr>TT284 pilot</vt:lpstr>
      <vt:lpstr>Tutor Student Allocation</vt:lpstr>
      <vt:lpstr>TT284 Pilot </vt:lpstr>
      <vt:lpstr>TT284 Pilot </vt:lpstr>
      <vt:lpstr>TT284 What was done </vt:lpstr>
      <vt:lpstr>TT284 How were the results assessed?</vt:lpstr>
      <vt:lpstr>TT284 How were the results assessed?</vt:lpstr>
      <vt:lpstr>TT284 Tutorial attendance   </vt:lpstr>
      <vt:lpstr>TT284 Tutorial attendance   </vt:lpstr>
      <vt:lpstr>TT284 Tutorial attendance   </vt:lpstr>
      <vt:lpstr>TT284 How were the results assessed?</vt:lpstr>
      <vt:lpstr>TT284 How were the results assessed?</vt:lpstr>
      <vt:lpstr>TT284 Retention (submission)</vt:lpstr>
      <vt:lpstr>TT284 20J Retention (submission)</vt:lpstr>
      <vt:lpstr>TT284 21J Retention (submission)</vt:lpstr>
      <vt:lpstr>What happened next</vt:lpstr>
      <vt:lpstr>TT284 cluster learner attendance</vt:lpstr>
      <vt:lpstr>TM352 cluster learner attendance</vt:lpstr>
      <vt:lpstr>Conclusions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Apprentice Students by Evaluating their Study Needs</dc:title>
  <dc:creator>Dave.McIntyre</dc:creator>
  <cp:lastModifiedBy>Diane.Ford</cp:lastModifiedBy>
  <cp:revision>13</cp:revision>
  <dcterms:created xsi:type="dcterms:W3CDTF">2021-06-23T20:05:34Z</dcterms:created>
  <dcterms:modified xsi:type="dcterms:W3CDTF">2023-03-21T15:15:39Z</dcterms:modified>
</cp:coreProperties>
</file>