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5125700" cy="10693400"/>
  <p:notesSz cx="151257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34427" y="3314954"/>
            <a:ext cx="1285684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68855" y="5988304"/>
            <a:ext cx="1058799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EC7C3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EC7C3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756285" y="2459482"/>
            <a:ext cx="657967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7789735" y="2459482"/>
            <a:ext cx="657967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EC7C3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46100" y="9510394"/>
            <a:ext cx="2933700" cy="83185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12573634" y="634999"/>
            <a:ext cx="1841500" cy="126174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53516" y="671829"/>
            <a:ext cx="13218667" cy="741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EC7C3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24331" y="1641093"/>
            <a:ext cx="13877036" cy="43097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5142738" y="9944862"/>
            <a:ext cx="484022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756285" y="9944862"/>
            <a:ext cx="34789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0890504" y="9944862"/>
            <a:ext cx="34789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Relationship Id="rId3" Type="http://schemas.openxmlformats.org/officeDocument/2006/relationships/image" Target="../media/image4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516" y="671829"/>
            <a:ext cx="9616440" cy="741680"/>
          </a:xfrm>
          <a:prstGeom prst="rect"/>
        </p:spPr>
        <p:txBody>
          <a:bodyPr wrap="square" lIns="0" tIns="36830" rIns="0" bIns="0" rtlCol="0" vert="horz">
            <a:spAutoFit/>
          </a:bodyPr>
          <a:lstStyle/>
          <a:p>
            <a:pPr marL="2690495" marR="5080" indent="-2678430">
              <a:lnSpc>
                <a:spcPts val="2760"/>
              </a:lnSpc>
              <a:spcBef>
                <a:spcPts val="290"/>
              </a:spcBef>
            </a:pPr>
            <a:r>
              <a:rPr dirty="0" spc="-5"/>
              <a:t>Investigation </a:t>
            </a:r>
            <a:r>
              <a:rPr dirty="0"/>
              <a:t>into </a:t>
            </a:r>
            <a:r>
              <a:rPr dirty="0" spc="-5"/>
              <a:t>Running </a:t>
            </a:r>
            <a:r>
              <a:rPr dirty="0"/>
              <a:t>Module </a:t>
            </a:r>
            <a:r>
              <a:rPr dirty="0" spc="-5"/>
              <a:t>Specific </a:t>
            </a:r>
            <a:r>
              <a:rPr dirty="0" spc="-35"/>
              <a:t>Taster </a:t>
            </a:r>
            <a:r>
              <a:rPr dirty="0" spc="-25"/>
              <a:t>Tutorials </a:t>
            </a:r>
            <a:r>
              <a:rPr dirty="0" spc="-5"/>
              <a:t>Within  Prisons </a:t>
            </a:r>
            <a:r>
              <a:rPr dirty="0"/>
              <a:t>for </a:t>
            </a:r>
            <a:r>
              <a:rPr dirty="0" spc="-5"/>
              <a:t>Non-OU</a:t>
            </a:r>
            <a:r>
              <a:rPr dirty="0"/>
              <a:t> </a:t>
            </a:r>
            <a:r>
              <a:rPr dirty="0" spc="-5"/>
              <a:t>Students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24331" y="1641093"/>
            <a:ext cx="13629640" cy="43097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latin typeface="Arial"/>
                <a:cs typeface="Arial"/>
              </a:rPr>
              <a:t>Colin </a:t>
            </a:r>
            <a:r>
              <a:rPr dirty="0" sz="1800" spc="-5" b="1">
                <a:latin typeface="Arial"/>
                <a:cs typeface="Arial"/>
              </a:rPr>
              <a:t>Blundell &amp; </a:t>
            </a:r>
            <a:r>
              <a:rPr dirty="0" sz="1800" b="1">
                <a:latin typeface="Arial"/>
                <a:cs typeface="Arial"/>
              </a:rPr>
              <a:t>SiSE </a:t>
            </a:r>
            <a:r>
              <a:rPr dirty="0" sz="1800" spc="-35" b="1">
                <a:latin typeface="Arial"/>
                <a:cs typeface="Arial"/>
              </a:rPr>
              <a:t>Team</a:t>
            </a:r>
            <a:r>
              <a:rPr dirty="0" sz="1800" b="1">
                <a:latin typeface="Arial"/>
                <a:cs typeface="Arial"/>
              </a:rPr>
              <a:t> North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550">
              <a:latin typeface="Arial"/>
              <a:cs typeface="Arial"/>
            </a:endParaRPr>
          </a:p>
          <a:p>
            <a:pPr marL="60960">
              <a:lnSpc>
                <a:spcPct val="100000"/>
              </a:lnSpc>
            </a:pPr>
            <a:r>
              <a:rPr dirty="0" sz="1800" spc="-5" b="1">
                <a:latin typeface="Arial"/>
                <a:cs typeface="Arial"/>
              </a:rPr>
              <a:t>Scope</a:t>
            </a:r>
            <a:endParaRPr sz="1800">
              <a:latin typeface="Arial"/>
              <a:cs typeface="Arial"/>
            </a:endParaRPr>
          </a:p>
          <a:p>
            <a:pPr marL="60960" marR="5080">
              <a:lnSpc>
                <a:spcPct val="95900"/>
              </a:lnSpc>
              <a:spcBef>
                <a:spcPts val="1625"/>
              </a:spcBef>
            </a:pPr>
            <a:r>
              <a:rPr dirty="0" sz="1600" spc="-5">
                <a:latin typeface="Arial"/>
                <a:cs typeface="Arial"/>
              </a:rPr>
              <a:t>When I visit prisons to run </a:t>
            </a:r>
            <a:r>
              <a:rPr dirty="0" sz="1600">
                <a:latin typeface="Arial"/>
                <a:cs typeface="Arial"/>
              </a:rPr>
              <a:t>tutorials </a:t>
            </a:r>
            <a:r>
              <a:rPr dirty="0" sz="1600" spc="-5">
                <a:latin typeface="Arial"/>
                <a:cs typeface="Arial"/>
              </a:rPr>
              <a:t>more often than not there are a </a:t>
            </a:r>
            <a:r>
              <a:rPr dirty="0" sz="1600">
                <a:latin typeface="Arial"/>
                <a:cs typeface="Arial"/>
              </a:rPr>
              <a:t>large </a:t>
            </a:r>
            <a:r>
              <a:rPr dirty="0" sz="1600" spc="-5">
                <a:latin typeface="Arial"/>
                <a:cs typeface="Arial"/>
              </a:rPr>
              <a:t>number of prisoners </a:t>
            </a:r>
            <a:r>
              <a:rPr dirty="0" sz="1600">
                <a:latin typeface="Arial"/>
                <a:cs typeface="Arial"/>
              </a:rPr>
              <a:t>in </a:t>
            </a:r>
            <a:r>
              <a:rPr dirty="0" sz="1600" spc="-5">
                <a:latin typeface="Arial"/>
                <a:cs typeface="Arial"/>
              </a:rPr>
              <a:t>the same classroom doing </a:t>
            </a:r>
            <a:r>
              <a:rPr dirty="0" sz="1600">
                <a:latin typeface="Arial"/>
                <a:cs typeface="Arial"/>
              </a:rPr>
              <a:t>non-OU study </a:t>
            </a:r>
            <a:r>
              <a:rPr dirty="0" sz="1600" spc="-5">
                <a:latin typeface="Arial"/>
                <a:cs typeface="Arial"/>
              </a:rPr>
              <a:t>who show an  interest in what is being covered. This project aims to try to capture these students </a:t>
            </a:r>
            <a:r>
              <a:rPr dirty="0" sz="1600">
                <a:latin typeface="Arial"/>
                <a:cs typeface="Arial"/>
              </a:rPr>
              <a:t>by </a:t>
            </a:r>
            <a:r>
              <a:rPr dirty="0" sz="1600" spc="-5">
                <a:latin typeface="Arial"/>
                <a:cs typeface="Arial"/>
              </a:rPr>
              <a:t>running joint AL/SiSE team visits which include taster tutorials on  level one STEM modules and the administration/requirements for OU study. This is also to be done in prisons where the </a:t>
            </a:r>
            <a:r>
              <a:rPr dirty="0" sz="1600" spc="-10">
                <a:solidFill>
                  <a:srgbClr val="FF0000"/>
                </a:solidFill>
                <a:latin typeface="Arial"/>
                <a:cs typeface="Arial"/>
              </a:rPr>
              <a:t>OU </a:t>
            </a:r>
            <a:r>
              <a:rPr dirty="0" sz="1600" spc="-5">
                <a:solidFill>
                  <a:srgbClr val="FF0000"/>
                </a:solidFill>
                <a:latin typeface="Arial"/>
                <a:cs typeface="Arial"/>
              </a:rPr>
              <a:t>currently </a:t>
            </a:r>
            <a:r>
              <a:rPr dirty="0" sz="1600">
                <a:solidFill>
                  <a:srgbClr val="FF0000"/>
                </a:solidFill>
                <a:latin typeface="Arial"/>
                <a:cs typeface="Arial"/>
              </a:rPr>
              <a:t>do </a:t>
            </a:r>
            <a:r>
              <a:rPr dirty="0" sz="1600" spc="-5">
                <a:solidFill>
                  <a:srgbClr val="FF0000"/>
                </a:solidFill>
                <a:latin typeface="Arial"/>
                <a:cs typeface="Arial"/>
              </a:rPr>
              <a:t>not have a  presence </a:t>
            </a:r>
            <a:r>
              <a:rPr dirty="0" sz="1600" spc="-5">
                <a:latin typeface="Arial"/>
                <a:cs typeface="Arial"/>
              </a:rPr>
              <a:t>and </a:t>
            </a:r>
            <a:r>
              <a:rPr dirty="0" sz="1600">
                <a:latin typeface="Arial"/>
                <a:cs typeface="Arial"/>
              </a:rPr>
              <a:t>in </a:t>
            </a:r>
            <a:r>
              <a:rPr dirty="0" sz="1600" spc="-5">
                <a:latin typeface="Arial"/>
                <a:cs typeface="Arial"/>
              </a:rPr>
              <a:t>particular opening the net </a:t>
            </a:r>
            <a:r>
              <a:rPr dirty="0" sz="1600">
                <a:latin typeface="Arial"/>
                <a:cs typeface="Arial"/>
              </a:rPr>
              <a:t>for </a:t>
            </a:r>
            <a:r>
              <a:rPr dirty="0" sz="1600" spc="-5">
                <a:solidFill>
                  <a:srgbClr val="FF0000"/>
                </a:solidFill>
                <a:latin typeface="Arial"/>
                <a:cs typeface="Arial"/>
              </a:rPr>
              <a:t>female</a:t>
            </a:r>
            <a:r>
              <a:rPr dirty="0" sz="1600" spc="35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600" spc="-5">
                <a:solidFill>
                  <a:srgbClr val="FF0000"/>
                </a:solidFill>
                <a:latin typeface="Arial"/>
                <a:cs typeface="Arial"/>
              </a:rPr>
              <a:t>prisoners</a:t>
            </a:r>
            <a:r>
              <a:rPr dirty="0" sz="1600" spc="-5">
                <a:latin typeface="Arial"/>
                <a:cs typeface="Arial"/>
              </a:rPr>
              <a:t>.</a:t>
            </a:r>
            <a:endParaRPr sz="1600">
              <a:latin typeface="Arial"/>
              <a:cs typeface="Arial"/>
            </a:endParaRPr>
          </a:p>
          <a:p>
            <a:pPr marL="60960">
              <a:lnSpc>
                <a:spcPct val="100000"/>
              </a:lnSpc>
              <a:spcBef>
                <a:spcPts val="1505"/>
              </a:spcBef>
            </a:pPr>
            <a:r>
              <a:rPr dirty="0" sz="1800" spc="-5" b="1">
                <a:latin typeface="Arial"/>
                <a:cs typeface="Arial"/>
              </a:rPr>
              <a:t>Project</a:t>
            </a:r>
            <a:r>
              <a:rPr dirty="0" sz="1800" spc="-75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Aims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800">
              <a:latin typeface="Arial"/>
              <a:cs typeface="Arial"/>
            </a:endParaRPr>
          </a:p>
          <a:p>
            <a:pPr algn="just" marL="60960" marR="7053580">
              <a:lnSpc>
                <a:spcPct val="96000"/>
              </a:lnSpc>
              <a:buAutoNum type="arabicPlain"/>
              <a:tabLst>
                <a:tab pos="231140" algn="l"/>
              </a:tabLst>
            </a:pPr>
            <a:r>
              <a:rPr dirty="0" sz="1600" spc="-5">
                <a:latin typeface="Arial"/>
                <a:cs typeface="Arial"/>
              </a:rPr>
              <a:t>To generate relationships between the OU and education departments  of prisons which currently have </a:t>
            </a:r>
            <a:r>
              <a:rPr dirty="0" sz="1600">
                <a:latin typeface="Arial"/>
                <a:cs typeface="Arial"/>
              </a:rPr>
              <a:t>none </a:t>
            </a:r>
            <a:r>
              <a:rPr dirty="0" sz="1600" spc="-5">
                <a:latin typeface="Arial"/>
                <a:cs typeface="Arial"/>
              </a:rPr>
              <a:t>and to </a:t>
            </a:r>
            <a:r>
              <a:rPr dirty="0" sz="1600">
                <a:latin typeface="Arial"/>
                <a:cs typeface="Arial"/>
              </a:rPr>
              <a:t>enhance </a:t>
            </a:r>
            <a:r>
              <a:rPr dirty="0" sz="1600" spc="-5">
                <a:latin typeface="Arial"/>
                <a:cs typeface="Arial"/>
              </a:rPr>
              <a:t>these relationships  where we have</a:t>
            </a:r>
            <a:r>
              <a:rPr dirty="0" sz="1600">
                <a:latin typeface="Arial"/>
                <a:cs typeface="Arial"/>
              </a:rPr>
              <a:t> them.</a:t>
            </a:r>
            <a:endParaRPr sz="1600">
              <a:latin typeface="Arial"/>
              <a:cs typeface="Arial"/>
            </a:endParaRPr>
          </a:p>
          <a:p>
            <a:pPr marL="230504" indent="-170180">
              <a:lnSpc>
                <a:spcPts val="1800"/>
              </a:lnSpc>
              <a:buAutoNum type="arabicPlain"/>
              <a:tabLst>
                <a:tab pos="231140" algn="l"/>
              </a:tabLst>
            </a:pPr>
            <a:r>
              <a:rPr dirty="0" sz="1600" spc="-5">
                <a:latin typeface="Arial"/>
                <a:cs typeface="Arial"/>
              </a:rPr>
              <a:t>Set up and run joint SiSE team and AL visits within prisons for</a:t>
            </a:r>
            <a:r>
              <a:rPr dirty="0" sz="1600" spc="8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wide</a:t>
            </a:r>
            <a:endParaRPr sz="1600">
              <a:latin typeface="Arial"/>
              <a:cs typeface="Arial"/>
            </a:endParaRPr>
          </a:p>
          <a:p>
            <a:pPr marL="60960" marR="6985000">
              <a:lnSpc>
                <a:spcPts val="1839"/>
              </a:lnSpc>
              <a:spcBef>
                <a:spcPts val="90"/>
              </a:spcBef>
            </a:pPr>
            <a:r>
              <a:rPr dirty="0" sz="1600" spc="-5">
                <a:latin typeface="Arial"/>
                <a:cs typeface="Arial"/>
              </a:rPr>
              <a:t>group </a:t>
            </a:r>
            <a:r>
              <a:rPr dirty="0" sz="1600">
                <a:latin typeface="Arial"/>
                <a:cs typeface="Arial"/>
              </a:rPr>
              <a:t>taster </a:t>
            </a:r>
            <a:r>
              <a:rPr dirty="0" sz="1600" spc="-5">
                <a:latin typeface="Arial"/>
                <a:cs typeface="Arial"/>
              </a:rPr>
              <a:t>sessions for non-OU students covering the </a:t>
            </a:r>
            <a:r>
              <a:rPr dirty="0" sz="1600" spc="-5">
                <a:solidFill>
                  <a:srgbClr val="FF0000"/>
                </a:solidFill>
                <a:latin typeface="Arial"/>
                <a:cs typeface="Arial"/>
              </a:rPr>
              <a:t>how to </a:t>
            </a:r>
            <a:r>
              <a:rPr dirty="0" sz="1600">
                <a:solidFill>
                  <a:srgbClr val="FF0000"/>
                </a:solidFill>
                <a:latin typeface="Arial"/>
                <a:cs typeface="Arial"/>
              </a:rPr>
              <a:t>study </a:t>
            </a:r>
            <a:r>
              <a:rPr dirty="0" sz="1600" spc="-5">
                <a:latin typeface="Arial"/>
                <a:cs typeface="Arial"/>
              </a:rPr>
              <a:t>and  the </a:t>
            </a:r>
            <a:r>
              <a:rPr dirty="0" sz="1600" spc="-10">
                <a:solidFill>
                  <a:srgbClr val="FF0000"/>
                </a:solidFill>
                <a:latin typeface="Arial"/>
                <a:cs typeface="Arial"/>
              </a:rPr>
              <a:t>what </a:t>
            </a:r>
            <a:r>
              <a:rPr dirty="0" sz="1600" spc="-5">
                <a:solidFill>
                  <a:srgbClr val="FF0000"/>
                </a:solidFill>
                <a:latin typeface="Arial"/>
                <a:cs typeface="Arial"/>
              </a:rPr>
              <a:t>to</a:t>
            </a:r>
            <a:r>
              <a:rPr dirty="0" sz="1600" spc="1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FF0000"/>
                </a:solidFill>
                <a:latin typeface="Arial"/>
                <a:cs typeface="Arial"/>
              </a:rPr>
              <a:t>study</a:t>
            </a:r>
            <a:r>
              <a:rPr dirty="0" sz="1600">
                <a:latin typeface="Arial"/>
                <a:cs typeface="Arial"/>
              </a:rPr>
              <a:t>.</a:t>
            </a:r>
            <a:endParaRPr sz="1600">
              <a:latin typeface="Arial"/>
              <a:cs typeface="Arial"/>
            </a:endParaRPr>
          </a:p>
          <a:p>
            <a:pPr marL="230504" indent="-170180">
              <a:lnSpc>
                <a:spcPts val="1785"/>
              </a:lnSpc>
              <a:buAutoNum type="arabicPlain" startAt="3"/>
              <a:tabLst>
                <a:tab pos="231140" algn="l"/>
              </a:tabLst>
            </a:pPr>
            <a:r>
              <a:rPr dirty="0" sz="1600" spc="-5">
                <a:latin typeface="Arial"/>
                <a:cs typeface="Arial"/>
              </a:rPr>
              <a:t>Evaluate the effectiveness </a:t>
            </a:r>
            <a:r>
              <a:rPr dirty="0" sz="1600" spc="5">
                <a:latin typeface="Arial"/>
                <a:cs typeface="Arial"/>
              </a:rPr>
              <a:t>of </a:t>
            </a:r>
            <a:r>
              <a:rPr dirty="0" sz="1600" spc="-5">
                <a:latin typeface="Arial"/>
                <a:cs typeface="Arial"/>
              </a:rPr>
              <a:t>the</a:t>
            </a:r>
            <a:r>
              <a:rPr dirty="0" sz="1600" spc="-1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sessions.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85800" y="6144894"/>
            <a:ext cx="5419090" cy="22783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685800" y="8628582"/>
            <a:ext cx="6440170" cy="291465"/>
          </a:xfrm>
          <a:prstGeom prst="rect">
            <a:avLst/>
          </a:prstGeom>
          <a:solidFill>
            <a:srgbClr val="FF0000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2275"/>
              </a:lnSpc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78000 adults in prison 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education-12% drop from last</a:t>
            </a:r>
            <a:r>
              <a:rPr dirty="0" sz="2000" spc="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year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786369" y="3778249"/>
            <a:ext cx="4800600" cy="31851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7787005" y="7257033"/>
            <a:ext cx="5956935" cy="292735"/>
          </a:xfrm>
          <a:prstGeom prst="rect">
            <a:avLst/>
          </a:prstGeom>
          <a:solidFill>
            <a:srgbClr val="FF0000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2285"/>
              </a:lnSpc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10% 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decrease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re-offending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rate 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for prison</a:t>
            </a:r>
            <a:r>
              <a:rPr dirty="0" sz="2000" spc="6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learners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774305" y="7783829"/>
            <a:ext cx="82550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latin typeface="Arial"/>
                <a:cs typeface="Arial"/>
              </a:rPr>
              <a:t>Pha</a:t>
            </a:r>
            <a:r>
              <a:rPr dirty="0" sz="1800" spc="-15" b="1">
                <a:latin typeface="Arial"/>
                <a:cs typeface="Arial"/>
              </a:rPr>
              <a:t>s</a:t>
            </a:r>
            <a:r>
              <a:rPr dirty="0" sz="1800" spc="-5" b="1">
                <a:latin typeface="Arial"/>
                <a:cs typeface="Arial"/>
              </a:rPr>
              <a:t>es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774305" y="8254745"/>
            <a:ext cx="6442075" cy="9702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81610" indent="-169545">
              <a:lnSpc>
                <a:spcPts val="1880"/>
              </a:lnSpc>
              <a:spcBef>
                <a:spcPts val="95"/>
              </a:spcBef>
              <a:buAutoNum type="arabicPlain"/>
              <a:tabLst>
                <a:tab pos="182245" algn="l"/>
              </a:tabLst>
            </a:pPr>
            <a:r>
              <a:rPr dirty="0" sz="1600" spc="-5">
                <a:latin typeface="Arial"/>
                <a:cs typeface="Arial"/>
              </a:rPr>
              <a:t>Literature research and current situation </a:t>
            </a:r>
            <a:r>
              <a:rPr dirty="0" sz="1600">
                <a:latin typeface="Arial"/>
                <a:cs typeface="Arial"/>
              </a:rPr>
              <a:t>in </a:t>
            </a:r>
            <a:r>
              <a:rPr dirty="0" sz="1600" spc="-5">
                <a:latin typeface="Arial"/>
                <a:cs typeface="Arial"/>
              </a:rPr>
              <a:t>North prisons</a:t>
            </a:r>
            <a:r>
              <a:rPr dirty="0" sz="1600" spc="110">
                <a:latin typeface="Arial"/>
                <a:cs typeface="Arial"/>
              </a:rPr>
              <a:t> </a:t>
            </a:r>
            <a:r>
              <a:rPr dirty="0" sz="1600" spc="-5">
                <a:latin typeface="Arial"/>
                <a:cs typeface="Arial"/>
              </a:rPr>
              <a:t>analysis.</a:t>
            </a:r>
            <a:endParaRPr sz="1600">
              <a:latin typeface="Arial"/>
              <a:cs typeface="Arial"/>
            </a:endParaRPr>
          </a:p>
          <a:p>
            <a:pPr marL="12700" marR="5080">
              <a:lnSpc>
                <a:spcPts val="1850"/>
              </a:lnSpc>
              <a:spcBef>
                <a:spcPts val="80"/>
              </a:spcBef>
              <a:buAutoNum type="arabicPlain"/>
              <a:tabLst>
                <a:tab pos="182245" algn="l"/>
              </a:tabLst>
            </a:pPr>
            <a:r>
              <a:rPr dirty="0" sz="1600" spc="-5">
                <a:latin typeface="Arial"/>
                <a:cs typeface="Arial"/>
              </a:rPr>
              <a:t>Contact prison education departments and discuss feasibility of visits.  3 Target specific prisons based </a:t>
            </a:r>
            <a:r>
              <a:rPr dirty="0" sz="1600">
                <a:latin typeface="Arial"/>
                <a:cs typeface="Arial"/>
              </a:rPr>
              <a:t>on </a:t>
            </a:r>
            <a:r>
              <a:rPr dirty="0" sz="1600" spc="-5">
                <a:latin typeface="Arial"/>
                <a:cs typeface="Arial"/>
              </a:rPr>
              <a:t>Equality, Diversity and</a:t>
            </a:r>
            <a:r>
              <a:rPr dirty="0" sz="1600" spc="85">
                <a:latin typeface="Arial"/>
                <a:cs typeface="Arial"/>
              </a:rPr>
              <a:t> </a:t>
            </a:r>
            <a:r>
              <a:rPr dirty="0" sz="1600" spc="-5">
                <a:latin typeface="Arial"/>
                <a:cs typeface="Arial"/>
              </a:rPr>
              <a:t>Inclusion.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ts val="1785"/>
              </a:lnSpc>
            </a:pPr>
            <a:r>
              <a:rPr dirty="0" sz="1600" spc="-5">
                <a:latin typeface="Arial"/>
                <a:cs typeface="Arial"/>
              </a:rPr>
              <a:t>4 Evaluate project using recorded data and</a:t>
            </a:r>
            <a:r>
              <a:rPr dirty="0" sz="1600" spc="50">
                <a:latin typeface="Arial"/>
                <a:cs typeface="Arial"/>
              </a:rPr>
              <a:t> </a:t>
            </a:r>
            <a:r>
              <a:rPr dirty="0" sz="1600" spc="-5">
                <a:latin typeface="Arial"/>
                <a:cs typeface="Arial"/>
              </a:rPr>
              <a:t>interviews/surveys.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Kevin Mayles</dc:creator>
  <dcterms:created xsi:type="dcterms:W3CDTF">2020-07-27T10:15:41Z</dcterms:created>
  <dcterms:modified xsi:type="dcterms:W3CDTF">2020-07-27T10:15:41Z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2020-07-23T00:00:00Z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2020-07-27T00:00:00Z</vt:filetime>
  </property>
</Properties>
</file>