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28"/>
  </p:notesMasterIdLst>
  <p:handoutMasterIdLst>
    <p:handoutMasterId r:id="rId29"/>
  </p:handoutMasterIdLst>
  <p:sldIdLst>
    <p:sldId id="272" r:id="rId4"/>
    <p:sldId id="360" r:id="rId5"/>
    <p:sldId id="372" r:id="rId6"/>
    <p:sldId id="373" r:id="rId7"/>
    <p:sldId id="374" r:id="rId8"/>
    <p:sldId id="376" r:id="rId9"/>
    <p:sldId id="377" r:id="rId10"/>
    <p:sldId id="378" r:id="rId11"/>
    <p:sldId id="380" r:id="rId12"/>
    <p:sldId id="381" r:id="rId13"/>
    <p:sldId id="382" r:id="rId14"/>
    <p:sldId id="383" r:id="rId15"/>
    <p:sldId id="392" r:id="rId16"/>
    <p:sldId id="384" r:id="rId17"/>
    <p:sldId id="385" r:id="rId18"/>
    <p:sldId id="387" r:id="rId19"/>
    <p:sldId id="388" r:id="rId20"/>
    <p:sldId id="390" r:id="rId21"/>
    <p:sldId id="395" r:id="rId22"/>
    <p:sldId id="401" r:id="rId23"/>
    <p:sldId id="402" r:id="rId24"/>
    <p:sldId id="403" r:id="rId25"/>
    <p:sldId id="398" r:id="rId26"/>
    <p:sldId id="391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3" pos="3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da.Cook" initials="L" lastIdx="3" clrIdx="0">
    <p:extLst>
      <p:ext uri="{19B8F6BF-5375-455C-9EA6-DF929625EA0E}">
        <p15:presenceInfo xmlns:p15="http://schemas.microsoft.com/office/powerpoint/2012/main" userId="S-1-5-21-2118997552-836320393-1615622311-114462" providerId="AD"/>
      </p:ext>
    </p:extLst>
  </p:cmAuthor>
  <p:cmAuthor id="2" name="Diane.Butler" initials="D" lastIdx="6" clrIdx="1">
    <p:extLst>
      <p:ext uri="{19B8F6BF-5375-455C-9EA6-DF929625EA0E}">
        <p15:presenceInfo xmlns:p15="http://schemas.microsoft.com/office/powerpoint/2012/main" userId="S-1-5-21-2118997552-836320393-1615622311-142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  <a:srgbClr val="3366FF"/>
    <a:srgbClr val="0066FF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3" autoAdjust="0"/>
    <p:restoredTop sz="81527" autoAdjust="0"/>
  </p:normalViewPr>
  <p:slideViewPr>
    <p:cSldViewPr snapToGrid="0">
      <p:cViewPr varScale="1">
        <p:scale>
          <a:sx n="71" d="100"/>
          <a:sy n="71" d="100"/>
        </p:scale>
        <p:origin x="1656" y="78"/>
      </p:cViewPr>
      <p:guideLst>
        <p:guide orient="horz" pos="414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C9C23-8850-4411-AC01-5B67AD079E7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B912BF-A0C5-43DA-97C6-5E5F119140B1}">
      <dgm:prSet phldrT="[Text]" custT="1"/>
      <dgm:spPr/>
      <dgm:t>
        <a:bodyPr/>
        <a:lstStyle/>
        <a:p>
          <a:r>
            <a:rPr lang="en-GB" sz="1800" dirty="0"/>
            <a:t>University level qualitative analysis undertaken of students choosing to study full time intensity</a:t>
          </a:r>
        </a:p>
      </dgm:t>
    </dgm:pt>
    <dgm:pt modelId="{75ECCB3E-E45A-471E-9B21-D76B50B0D90B}" type="parTrans" cxnId="{904EAD63-10C4-40D2-9357-8BA9D726699B}">
      <dgm:prSet/>
      <dgm:spPr/>
      <dgm:t>
        <a:bodyPr/>
        <a:lstStyle/>
        <a:p>
          <a:endParaRPr lang="en-GB"/>
        </a:p>
      </dgm:t>
    </dgm:pt>
    <dgm:pt modelId="{8069FCA3-433F-45CC-8221-3A261D12DE8F}" type="sibTrans" cxnId="{904EAD63-10C4-40D2-9357-8BA9D726699B}">
      <dgm:prSet/>
      <dgm:spPr/>
      <dgm:t>
        <a:bodyPr/>
        <a:lstStyle/>
        <a:p>
          <a:endParaRPr lang="en-GB"/>
        </a:p>
      </dgm:t>
    </dgm:pt>
    <dgm:pt modelId="{D6871896-78BC-428D-8DE9-06560326D00D}">
      <dgm:prSet phldrT="[Text]" custT="1"/>
      <dgm:spPr/>
      <dgm:t>
        <a:bodyPr/>
        <a:lstStyle/>
        <a:p>
          <a:r>
            <a:rPr lang="en-GB" sz="1800" dirty="0"/>
            <a:t>2018 VCE declared that scoping 3 year degrees/full time study intensity becomes a University strategic priority</a:t>
          </a:r>
        </a:p>
      </dgm:t>
    </dgm:pt>
    <dgm:pt modelId="{11FAE9DB-C020-4D9A-812F-BDA573A18ACD}" type="parTrans" cxnId="{87412DEE-8193-450A-B369-C6F1EAA624C0}">
      <dgm:prSet/>
      <dgm:spPr/>
      <dgm:t>
        <a:bodyPr/>
        <a:lstStyle/>
        <a:p>
          <a:endParaRPr lang="en-GB"/>
        </a:p>
      </dgm:t>
    </dgm:pt>
    <dgm:pt modelId="{BD7F71A0-6BCF-49C4-A6FD-B8A22AA6F101}" type="sibTrans" cxnId="{87412DEE-8193-450A-B369-C6F1EAA624C0}">
      <dgm:prSet/>
      <dgm:spPr/>
      <dgm:t>
        <a:bodyPr/>
        <a:lstStyle/>
        <a:p>
          <a:endParaRPr lang="en-GB"/>
        </a:p>
      </dgm:t>
    </dgm:pt>
    <dgm:pt modelId="{D5E77181-E999-4D2F-9A80-08F1CF1DC2AE}">
      <dgm:prSet phldrT="[Text]" custT="1"/>
      <dgm:spPr/>
      <dgm:t>
        <a:bodyPr/>
        <a:lstStyle/>
        <a:p>
          <a:r>
            <a:rPr lang="en-GB" sz="1800" dirty="0"/>
            <a:t>University commissioned Marketing Insight team to look at outcomes for students on a variety of combinations of Level 1 modules</a:t>
          </a:r>
        </a:p>
      </dgm:t>
    </dgm:pt>
    <dgm:pt modelId="{2001F3CB-561D-4A46-8606-C064758A229A}" type="parTrans" cxnId="{897B2F37-BC15-44EF-B10C-B49B32365157}">
      <dgm:prSet/>
      <dgm:spPr/>
      <dgm:t>
        <a:bodyPr/>
        <a:lstStyle/>
        <a:p>
          <a:endParaRPr lang="en-GB"/>
        </a:p>
      </dgm:t>
    </dgm:pt>
    <dgm:pt modelId="{5B7B9B30-A3BF-49FD-9832-28D35AC4946F}" type="sibTrans" cxnId="{897B2F37-BC15-44EF-B10C-B49B32365157}">
      <dgm:prSet/>
      <dgm:spPr/>
      <dgm:t>
        <a:bodyPr/>
        <a:lstStyle/>
        <a:p>
          <a:endParaRPr lang="en-GB"/>
        </a:p>
      </dgm:t>
    </dgm:pt>
    <dgm:pt modelId="{41DD1D81-2905-4EF4-9829-AF51829998C6}" type="pres">
      <dgm:prSet presAssocID="{0A1C9C23-8850-4411-AC01-5B67AD079E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B70B87-68F9-4993-A005-8942A8FEA4ED}" type="pres">
      <dgm:prSet presAssocID="{5FB912BF-A0C5-43DA-97C6-5E5F119140B1}" presName="parentLin" presStyleCnt="0"/>
      <dgm:spPr/>
    </dgm:pt>
    <dgm:pt modelId="{2139B4CC-4B0F-495C-A7D8-7695BE1F472E}" type="pres">
      <dgm:prSet presAssocID="{5FB912BF-A0C5-43DA-97C6-5E5F119140B1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9A995DAF-D9D2-4CFC-946F-A9A447A66956}" type="pres">
      <dgm:prSet presAssocID="{5FB912BF-A0C5-43DA-97C6-5E5F119140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97047-E572-4D45-B5CB-8EC56B085F0B}" type="pres">
      <dgm:prSet presAssocID="{5FB912BF-A0C5-43DA-97C6-5E5F119140B1}" presName="negativeSpace" presStyleCnt="0"/>
      <dgm:spPr/>
    </dgm:pt>
    <dgm:pt modelId="{170AC927-2FBE-4E4A-8B35-8CDD2A217F09}" type="pres">
      <dgm:prSet presAssocID="{5FB912BF-A0C5-43DA-97C6-5E5F119140B1}" presName="childText" presStyleLbl="conFgAcc1" presStyleIdx="0" presStyleCnt="3">
        <dgm:presLayoutVars>
          <dgm:bulletEnabled val="1"/>
        </dgm:presLayoutVars>
      </dgm:prSet>
      <dgm:spPr/>
    </dgm:pt>
    <dgm:pt modelId="{0855295D-9861-4535-8F65-825DBD1295E8}" type="pres">
      <dgm:prSet presAssocID="{8069FCA3-433F-45CC-8221-3A261D12DE8F}" presName="spaceBetweenRectangles" presStyleCnt="0"/>
      <dgm:spPr/>
    </dgm:pt>
    <dgm:pt modelId="{EA1F98C9-8219-4150-9420-15D65054D438}" type="pres">
      <dgm:prSet presAssocID="{D5E77181-E999-4D2F-9A80-08F1CF1DC2AE}" presName="parentLin" presStyleCnt="0"/>
      <dgm:spPr/>
    </dgm:pt>
    <dgm:pt modelId="{F09F4A98-CDB3-489C-B401-9A8C6122853C}" type="pres">
      <dgm:prSet presAssocID="{D5E77181-E999-4D2F-9A80-08F1CF1DC2AE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294E32EE-3C43-4A5C-B0AB-48745C003AA4}" type="pres">
      <dgm:prSet presAssocID="{D5E77181-E999-4D2F-9A80-08F1CF1DC2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7E5912-6DE8-4E67-BD0D-C9BBD2391DA9}" type="pres">
      <dgm:prSet presAssocID="{D5E77181-E999-4D2F-9A80-08F1CF1DC2AE}" presName="negativeSpace" presStyleCnt="0"/>
      <dgm:spPr/>
    </dgm:pt>
    <dgm:pt modelId="{3B09A884-2E58-43E3-ADBE-6F6C37752CFA}" type="pres">
      <dgm:prSet presAssocID="{D5E77181-E999-4D2F-9A80-08F1CF1DC2AE}" presName="childText" presStyleLbl="conFgAcc1" presStyleIdx="1" presStyleCnt="3">
        <dgm:presLayoutVars>
          <dgm:bulletEnabled val="1"/>
        </dgm:presLayoutVars>
      </dgm:prSet>
      <dgm:spPr/>
    </dgm:pt>
    <dgm:pt modelId="{415AF424-09BC-43B5-B2F0-BB687A374445}" type="pres">
      <dgm:prSet presAssocID="{5B7B9B30-A3BF-49FD-9832-28D35AC4946F}" presName="spaceBetweenRectangles" presStyleCnt="0"/>
      <dgm:spPr/>
    </dgm:pt>
    <dgm:pt modelId="{F083B413-7CFE-4ECC-BD4D-2B882EAF1D2C}" type="pres">
      <dgm:prSet presAssocID="{D6871896-78BC-428D-8DE9-06560326D00D}" presName="parentLin" presStyleCnt="0"/>
      <dgm:spPr/>
    </dgm:pt>
    <dgm:pt modelId="{ECD74215-FEF3-410A-A6FA-776DCF2477D4}" type="pres">
      <dgm:prSet presAssocID="{D6871896-78BC-428D-8DE9-06560326D00D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AC4848CB-E331-489F-83BE-D2BA55DACDA8}" type="pres">
      <dgm:prSet presAssocID="{D6871896-78BC-428D-8DE9-06560326D0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DFB80C-3A96-44EA-97E6-FA9A2D0EA4F2}" type="pres">
      <dgm:prSet presAssocID="{D6871896-78BC-428D-8DE9-06560326D00D}" presName="negativeSpace" presStyleCnt="0"/>
      <dgm:spPr/>
    </dgm:pt>
    <dgm:pt modelId="{356ABA8F-EBF7-4F77-B2D5-D5ECFE1A095A}" type="pres">
      <dgm:prSet presAssocID="{D6871896-78BC-428D-8DE9-06560326D0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24503E9-01AC-4DCB-8CD2-E61DAE0C0971}" type="presOf" srcId="{5FB912BF-A0C5-43DA-97C6-5E5F119140B1}" destId="{9A995DAF-D9D2-4CFC-946F-A9A447A66956}" srcOrd="1" destOrd="0" presId="urn:microsoft.com/office/officeart/2005/8/layout/list1"/>
    <dgm:cxn modelId="{904EAD63-10C4-40D2-9357-8BA9D726699B}" srcId="{0A1C9C23-8850-4411-AC01-5B67AD079E7D}" destId="{5FB912BF-A0C5-43DA-97C6-5E5F119140B1}" srcOrd="0" destOrd="0" parTransId="{75ECCB3E-E45A-471E-9B21-D76B50B0D90B}" sibTransId="{8069FCA3-433F-45CC-8221-3A261D12DE8F}"/>
    <dgm:cxn modelId="{82AF64F7-630D-4028-8913-BE244ABB8ED6}" type="presOf" srcId="{0A1C9C23-8850-4411-AC01-5B67AD079E7D}" destId="{41DD1D81-2905-4EF4-9829-AF51829998C6}" srcOrd="0" destOrd="0" presId="urn:microsoft.com/office/officeart/2005/8/layout/list1"/>
    <dgm:cxn modelId="{CC52ED9B-BAA4-4717-A55F-3BC01AF2E66F}" type="presOf" srcId="{5FB912BF-A0C5-43DA-97C6-5E5F119140B1}" destId="{2139B4CC-4B0F-495C-A7D8-7695BE1F472E}" srcOrd="0" destOrd="0" presId="urn:microsoft.com/office/officeart/2005/8/layout/list1"/>
    <dgm:cxn modelId="{C6E4837E-3801-47E7-9A5D-653186BB0C65}" type="presOf" srcId="{D5E77181-E999-4D2F-9A80-08F1CF1DC2AE}" destId="{294E32EE-3C43-4A5C-B0AB-48745C003AA4}" srcOrd="1" destOrd="0" presId="urn:microsoft.com/office/officeart/2005/8/layout/list1"/>
    <dgm:cxn modelId="{87412DEE-8193-450A-B369-C6F1EAA624C0}" srcId="{0A1C9C23-8850-4411-AC01-5B67AD079E7D}" destId="{D6871896-78BC-428D-8DE9-06560326D00D}" srcOrd="2" destOrd="0" parTransId="{11FAE9DB-C020-4D9A-812F-BDA573A18ACD}" sibTransId="{BD7F71A0-6BCF-49C4-A6FD-B8A22AA6F101}"/>
    <dgm:cxn modelId="{61D91D9F-C790-4B15-A2F6-A558D594BB89}" type="presOf" srcId="{D6871896-78BC-428D-8DE9-06560326D00D}" destId="{AC4848CB-E331-489F-83BE-D2BA55DACDA8}" srcOrd="1" destOrd="0" presId="urn:microsoft.com/office/officeart/2005/8/layout/list1"/>
    <dgm:cxn modelId="{17E23374-9B44-46D7-8DAE-D32C006646A1}" type="presOf" srcId="{D5E77181-E999-4D2F-9A80-08F1CF1DC2AE}" destId="{F09F4A98-CDB3-489C-B401-9A8C6122853C}" srcOrd="0" destOrd="0" presId="urn:microsoft.com/office/officeart/2005/8/layout/list1"/>
    <dgm:cxn modelId="{897B2F37-BC15-44EF-B10C-B49B32365157}" srcId="{0A1C9C23-8850-4411-AC01-5B67AD079E7D}" destId="{D5E77181-E999-4D2F-9A80-08F1CF1DC2AE}" srcOrd="1" destOrd="0" parTransId="{2001F3CB-561D-4A46-8606-C064758A229A}" sibTransId="{5B7B9B30-A3BF-49FD-9832-28D35AC4946F}"/>
    <dgm:cxn modelId="{252BDE2E-F5E7-4107-AB0A-41A0FB580231}" type="presOf" srcId="{D6871896-78BC-428D-8DE9-06560326D00D}" destId="{ECD74215-FEF3-410A-A6FA-776DCF2477D4}" srcOrd="0" destOrd="0" presId="urn:microsoft.com/office/officeart/2005/8/layout/list1"/>
    <dgm:cxn modelId="{956DA0D4-FE4F-468E-BB13-1D92665E0041}" type="presParOf" srcId="{41DD1D81-2905-4EF4-9829-AF51829998C6}" destId="{39B70B87-68F9-4993-A005-8942A8FEA4ED}" srcOrd="0" destOrd="0" presId="urn:microsoft.com/office/officeart/2005/8/layout/list1"/>
    <dgm:cxn modelId="{9BA277A8-2EBB-48F5-9C75-0164E3FE7ED0}" type="presParOf" srcId="{39B70B87-68F9-4993-A005-8942A8FEA4ED}" destId="{2139B4CC-4B0F-495C-A7D8-7695BE1F472E}" srcOrd="0" destOrd="0" presId="urn:microsoft.com/office/officeart/2005/8/layout/list1"/>
    <dgm:cxn modelId="{84B288A1-839D-40DD-BCBB-1B9B48FE3F7F}" type="presParOf" srcId="{39B70B87-68F9-4993-A005-8942A8FEA4ED}" destId="{9A995DAF-D9D2-4CFC-946F-A9A447A66956}" srcOrd="1" destOrd="0" presId="urn:microsoft.com/office/officeart/2005/8/layout/list1"/>
    <dgm:cxn modelId="{1FE85FB2-523D-4FA5-9454-618BA6219E7B}" type="presParOf" srcId="{41DD1D81-2905-4EF4-9829-AF51829998C6}" destId="{C6B97047-E572-4D45-B5CB-8EC56B085F0B}" srcOrd="1" destOrd="0" presId="urn:microsoft.com/office/officeart/2005/8/layout/list1"/>
    <dgm:cxn modelId="{1FC50B3F-90C5-4E48-B67B-DC9E77F207B3}" type="presParOf" srcId="{41DD1D81-2905-4EF4-9829-AF51829998C6}" destId="{170AC927-2FBE-4E4A-8B35-8CDD2A217F09}" srcOrd="2" destOrd="0" presId="urn:microsoft.com/office/officeart/2005/8/layout/list1"/>
    <dgm:cxn modelId="{79207DE2-1313-4023-9CDB-27BD0F09F77A}" type="presParOf" srcId="{41DD1D81-2905-4EF4-9829-AF51829998C6}" destId="{0855295D-9861-4535-8F65-825DBD1295E8}" srcOrd="3" destOrd="0" presId="urn:microsoft.com/office/officeart/2005/8/layout/list1"/>
    <dgm:cxn modelId="{4AF3BD47-CD0D-41AF-AA77-7461834D916C}" type="presParOf" srcId="{41DD1D81-2905-4EF4-9829-AF51829998C6}" destId="{EA1F98C9-8219-4150-9420-15D65054D438}" srcOrd="4" destOrd="0" presId="urn:microsoft.com/office/officeart/2005/8/layout/list1"/>
    <dgm:cxn modelId="{0A103387-B442-4603-B8E7-763BF7C817A3}" type="presParOf" srcId="{EA1F98C9-8219-4150-9420-15D65054D438}" destId="{F09F4A98-CDB3-489C-B401-9A8C6122853C}" srcOrd="0" destOrd="0" presId="urn:microsoft.com/office/officeart/2005/8/layout/list1"/>
    <dgm:cxn modelId="{1B5002AF-056F-468E-8EB1-66FF780EE441}" type="presParOf" srcId="{EA1F98C9-8219-4150-9420-15D65054D438}" destId="{294E32EE-3C43-4A5C-B0AB-48745C003AA4}" srcOrd="1" destOrd="0" presId="urn:microsoft.com/office/officeart/2005/8/layout/list1"/>
    <dgm:cxn modelId="{BC5E58B6-9C19-456A-8378-926B80D91319}" type="presParOf" srcId="{41DD1D81-2905-4EF4-9829-AF51829998C6}" destId="{E57E5912-6DE8-4E67-BD0D-C9BBD2391DA9}" srcOrd="5" destOrd="0" presId="urn:microsoft.com/office/officeart/2005/8/layout/list1"/>
    <dgm:cxn modelId="{0D271EA5-269E-4CA0-A7E5-10E73084308A}" type="presParOf" srcId="{41DD1D81-2905-4EF4-9829-AF51829998C6}" destId="{3B09A884-2E58-43E3-ADBE-6F6C37752CFA}" srcOrd="6" destOrd="0" presId="urn:microsoft.com/office/officeart/2005/8/layout/list1"/>
    <dgm:cxn modelId="{A334AD09-8FDC-48D2-AAAE-9441CCF42C98}" type="presParOf" srcId="{41DD1D81-2905-4EF4-9829-AF51829998C6}" destId="{415AF424-09BC-43B5-B2F0-BB687A374445}" srcOrd="7" destOrd="0" presId="urn:microsoft.com/office/officeart/2005/8/layout/list1"/>
    <dgm:cxn modelId="{AC82D642-62D7-4AF5-927E-42196BE10B39}" type="presParOf" srcId="{41DD1D81-2905-4EF4-9829-AF51829998C6}" destId="{F083B413-7CFE-4ECC-BD4D-2B882EAF1D2C}" srcOrd="8" destOrd="0" presId="urn:microsoft.com/office/officeart/2005/8/layout/list1"/>
    <dgm:cxn modelId="{9F4C14A4-2F5C-4341-841B-520C24782BA2}" type="presParOf" srcId="{F083B413-7CFE-4ECC-BD4D-2B882EAF1D2C}" destId="{ECD74215-FEF3-410A-A6FA-776DCF2477D4}" srcOrd="0" destOrd="0" presId="urn:microsoft.com/office/officeart/2005/8/layout/list1"/>
    <dgm:cxn modelId="{934B205F-29C4-4A21-9050-B0A66A7B7CF8}" type="presParOf" srcId="{F083B413-7CFE-4ECC-BD4D-2B882EAF1D2C}" destId="{AC4848CB-E331-489F-83BE-D2BA55DACDA8}" srcOrd="1" destOrd="0" presId="urn:microsoft.com/office/officeart/2005/8/layout/list1"/>
    <dgm:cxn modelId="{84A47AA7-790F-4C9E-9B7B-F069A6900FEC}" type="presParOf" srcId="{41DD1D81-2905-4EF4-9829-AF51829998C6}" destId="{4FDFB80C-3A96-44EA-97E6-FA9A2D0EA4F2}" srcOrd="9" destOrd="0" presId="urn:microsoft.com/office/officeart/2005/8/layout/list1"/>
    <dgm:cxn modelId="{45CB654B-B3D3-4CCA-8651-79C2F4586F35}" type="presParOf" srcId="{41DD1D81-2905-4EF4-9829-AF51829998C6}" destId="{356ABA8F-EBF7-4F77-B2D5-D5ECFE1A09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5462F-5CB6-4C04-9A0B-E40C3AB229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E812D9-B6A6-4D38-85D3-813DDB96FEEE}">
      <dgm:prSet phldrT="[Text]" custT="1"/>
      <dgm:spPr/>
      <dgm:t>
        <a:bodyPr/>
        <a:lstStyle/>
        <a:p>
          <a:r>
            <a:rPr lang="en-GB" sz="2400" dirty="0"/>
            <a:t>Full time study-university wide </a:t>
          </a:r>
        </a:p>
      </dgm:t>
    </dgm:pt>
    <dgm:pt modelId="{AC5DC13B-80DB-46D9-8B22-6D976198F5EE}" type="parTrans" cxnId="{0F030614-A5B2-45D9-BF57-CA174A38798C}">
      <dgm:prSet/>
      <dgm:spPr/>
      <dgm:t>
        <a:bodyPr/>
        <a:lstStyle/>
        <a:p>
          <a:endParaRPr lang="en-GB" sz="2400"/>
        </a:p>
      </dgm:t>
    </dgm:pt>
    <dgm:pt modelId="{09CD4977-E461-4E5B-A1CE-8F5B1D07C1F6}" type="sibTrans" cxnId="{0F030614-A5B2-45D9-BF57-CA174A38798C}">
      <dgm:prSet/>
      <dgm:spPr/>
      <dgm:t>
        <a:bodyPr/>
        <a:lstStyle/>
        <a:p>
          <a:endParaRPr lang="en-GB" sz="2400"/>
        </a:p>
      </dgm:t>
    </dgm:pt>
    <dgm:pt modelId="{873DC940-347A-4B82-91BB-92EAE41593CB}">
      <dgm:prSet phldrT="[Text]" custT="1"/>
      <dgm:spPr/>
      <dgm:t>
        <a:bodyPr/>
        <a:lstStyle/>
        <a:p>
          <a:r>
            <a:rPr lang="en-GB" sz="2400" dirty="0"/>
            <a:t>17/18 academic year 18,463 students studied 120 credits over 2,658 unique module combinations.</a:t>
          </a:r>
        </a:p>
      </dgm:t>
    </dgm:pt>
    <dgm:pt modelId="{6FC11598-8A84-4DC8-9DF2-4252B3323F04}" type="parTrans" cxnId="{135D078E-8C01-418B-AD3A-AFC1F7B99674}">
      <dgm:prSet/>
      <dgm:spPr/>
      <dgm:t>
        <a:bodyPr/>
        <a:lstStyle/>
        <a:p>
          <a:endParaRPr lang="en-GB" sz="2400"/>
        </a:p>
      </dgm:t>
    </dgm:pt>
    <dgm:pt modelId="{D39195CC-8088-4E47-B2FE-29831AF34DBC}" type="sibTrans" cxnId="{135D078E-8C01-418B-AD3A-AFC1F7B99674}">
      <dgm:prSet/>
      <dgm:spPr/>
      <dgm:t>
        <a:bodyPr/>
        <a:lstStyle/>
        <a:p>
          <a:endParaRPr lang="en-GB" sz="2400"/>
        </a:p>
      </dgm:t>
    </dgm:pt>
    <dgm:pt modelId="{E140FC60-09F6-4A05-9D3B-FAD8931C12E6}">
      <dgm:prSet phldrT="[Text]" custT="1"/>
      <dgm:spPr/>
      <dgm:t>
        <a:bodyPr/>
        <a:lstStyle/>
        <a:p>
          <a:r>
            <a:rPr lang="en-GB" sz="2400" dirty="0"/>
            <a:t>12,638 students, 68% in the full time population studied 120 credits concurrently (all modules studied starting in the same presentation month)</a:t>
          </a:r>
        </a:p>
      </dgm:t>
    </dgm:pt>
    <dgm:pt modelId="{F9F4D0B8-825B-47A4-8349-078CAC1EDDAE}" type="parTrans" cxnId="{EB92ED4B-22A1-43A8-8502-FE15E285F6D9}">
      <dgm:prSet/>
      <dgm:spPr/>
      <dgm:t>
        <a:bodyPr/>
        <a:lstStyle/>
        <a:p>
          <a:endParaRPr lang="en-GB" sz="2400"/>
        </a:p>
      </dgm:t>
    </dgm:pt>
    <dgm:pt modelId="{FD480665-4DA9-47DB-A4E1-C94CF3879CF5}" type="sibTrans" cxnId="{EB92ED4B-22A1-43A8-8502-FE15E285F6D9}">
      <dgm:prSet/>
      <dgm:spPr/>
      <dgm:t>
        <a:bodyPr/>
        <a:lstStyle/>
        <a:p>
          <a:endParaRPr lang="en-GB" sz="2400"/>
        </a:p>
      </dgm:t>
    </dgm:pt>
    <dgm:pt modelId="{305D003E-74F0-4F98-9726-15F7AFD5516C}">
      <dgm:prSet phldrT="[Text]" custT="1"/>
      <dgm:spPr/>
      <dgm:t>
        <a:bodyPr/>
        <a:lstStyle/>
        <a:p>
          <a:pPr rtl="0"/>
          <a:r>
            <a:rPr lang="en-GB" sz="2400" dirty="0"/>
            <a:t>Majority of students studying full time take two modules (71.0%)</a:t>
          </a:r>
        </a:p>
      </dgm:t>
    </dgm:pt>
    <dgm:pt modelId="{1787050F-A1CB-4D06-BADB-60E292D8DE0F}" type="parTrans" cxnId="{7A58EF20-8F35-407A-9672-32E8AE1884A3}">
      <dgm:prSet/>
      <dgm:spPr/>
      <dgm:t>
        <a:bodyPr/>
        <a:lstStyle/>
        <a:p>
          <a:endParaRPr lang="en-GB" sz="2400"/>
        </a:p>
      </dgm:t>
    </dgm:pt>
    <dgm:pt modelId="{92B6BA9E-C7CD-4F1D-BBBA-B28CF5D0D40D}" type="sibTrans" cxnId="{7A58EF20-8F35-407A-9672-32E8AE1884A3}">
      <dgm:prSet/>
      <dgm:spPr/>
      <dgm:t>
        <a:bodyPr/>
        <a:lstStyle/>
        <a:p>
          <a:endParaRPr lang="en-GB" sz="2400"/>
        </a:p>
      </dgm:t>
    </dgm:pt>
    <dgm:pt modelId="{01E34CA9-54F1-4882-8DA6-12DE31D75414}" type="pres">
      <dgm:prSet presAssocID="{3795462F-5CB6-4C04-9A0B-E40C3AB229F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43564CA-76A7-4107-BB66-1BF9E55BE7E2}" type="pres">
      <dgm:prSet presAssocID="{75E812D9-B6A6-4D38-85D3-813DDB96FEEE}" presName="thickLine" presStyleLbl="alignNode1" presStyleIdx="0" presStyleCnt="1"/>
      <dgm:spPr/>
    </dgm:pt>
    <dgm:pt modelId="{36FE2100-F6B2-4A90-8840-4426D865EE01}" type="pres">
      <dgm:prSet presAssocID="{75E812D9-B6A6-4D38-85D3-813DDB96FEEE}" presName="horz1" presStyleCnt="0"/>
      <dgm:spPr/>
    </dgm:pt>
    <dgm:pt modelId="{6C858C0F-E4F3-4A4A-974F-52161911D0DB}" type="pres">
      <dgm:prSet presAssocID="{75E812D9-B6A6-4D38-85D3-813DDB96FEEE}" presName="tx1" presStyleLbl="revTx" presStyleIdx="0" presStyleCnt="4"/>
      <dgm:spPr/>
      <dgm:t>
        <a:bodyPr/>
        <a:lstStyle/>
        <a:p>
          <a:endParaRPr lang="en-GB"/>
        </a:p>
      </dgm:t>
    </dgm:pt>
    <dgm:pt modelId="{05ED8293-9755-449E-A4E9-09C5D207B7C3}" type="pres">
      <dgm:prSet presAssocID="{75E812D9-B6A6-4D38-85D3-813DDB96FEEE}" presName="vert1" presStyleCnt="0"/>
      <dgm:spPr/>
    </dgm:pt>
    <dgm:pt modelId="{3F165536-FB49-4010-B72B-1A196FC6E095}" type="pres">
      <dgm:prSet presAssocID="{873DC940-347A-4B82-91BB-92EAE41593CB}" presName="vertSpace2a" presStyleCnt="0"/>
      <dgm:spPr/>
    </dgm:pt>
    <dgm:pt modelId="{4CB03810-1952-4DDD-99C3-46AC49C5EC5B}" type="pres">
      <dgm:prSet presAssocID="{873DC940-347A-4B82-91BB-92EAE41593CB}" presName="horz2" presStyleCnt="0"/>
      <dgm:spPr/>
    </dgm:pt>
    <dgm:pt modelId="{6F8C6C30-5335-4098-B781-F30C1F7AE16D}" type="pres">
      <dgm:prSet presAssocID="{873DC940-347A-4B82-91BB-92EAE41593CB}" presName="horzSpace2" presStyleCnt="0"/>
      <dgm:spPr/>
    </dgm:pt>
    <dgm:pt modelId="{FDB9B861-E1DC-4DFD-8F36-B2CD81836103}" type="pres">
      <dgm:prSet presAssocID="{873DC940-347A-4B82-91BB-92EAE41593CB}" presName="tx2" presStyleLbl="revTx" presStyleIdx="1" presStyleCnt="4"/>
      <dgm:spPr/>
      <dgm:t>
        <a:bodyPr/>
        <a:lstStyle/>
        <a:p>
          <a:endParaRPr lang="en-GB"/>
        </a:p>
      </dgm:t>
    </dgm:pt>
    <dgm:pt modelId="{4AE8DAC5-0F3C-4769-8B85-ABD85E12834D}" type="pres">
      <dgm:prSet presAssocID="{873DC940-347A-4B82-91BB-92EAE41593CB}" presName="vert2" presStyleCnt="0"/>
      <dgm:spPr/>
    </dgm:pt>
    <dgm:pt modelId="{5BF1453F-4B09-43A7-A67B-0AA2A7C16CC7}" type="pres">
      <dgm:prSet presAssocID="{873DC940-347A-4B82-91BB-92EAE41593CB}" presName="thinLine2b" presStyleLbl="callout" presStyleIdx="0" presStyleCnt="3"/>
      <dgm:spPr/>
    </dgm:pt>
    <dgm:pt modelId="{E2F486BF-A543-49B9-8012-481B9732D6D6}" type="pres">
      <dgm:prSet presAssocID="{873DC940-347A-4B82-91BB-92EAE41593CB}" presName="vertSpace2b" presStyleCnt="0"/>
      <dgm:spPr/>
    </dgm:pt>
    <dgm:pt modelId="{ED408E4F-5482-46A9-B126-F716D3D5BC6F}" type="pres">
      <dgm:prSet presAssocID="{E140FC60-09F6-4A05-9D3B-FAD8931C12E6}" presName="horz2" presStyleCnt="0"/>
      <dgm:spPr/>
    </dgm:pt>
    <dgm:pt modelId="{6B09BA20-5BD0-4B3F-8ED3-8137A2B34D32}" type="pres">
      <dgm:prSet presAssocID="{E140FC60-09F6-4A05-9D3B-FAD8931C12E6}" presName="horzSpace2" presStyleCnt="0"/>
      <dgm:spPr/>
    </dgm:pt>
    <dgm:pt modelId="{36E07EC5-DCCE-44FE-B58F-7BE18C6456E4}" type="pres">
      <dgm:prSet presAssocID="{E140FC60-09F6-4A05-9D3B-FAD8931C12E6}" presName="tx2" presStyleLbl="revTx" presStyleIdx="2" presStyleCnt="4"/>
      <dgm:spPr/>
      <dgm:t>
        <a:bodyPr/>
        <a:lstStyle/>
        <a:p>
          <a:endParaRPr lang="en-GB"/>
        </a:p>
      </dgm:t>
    </dgm:pt>
    <dgm:pt modelId="{0FDBE08F-ED1F-4DAE-9FB5-7E8432C55BA2}" type="pres">
      <dgm:prSet presAssocID="{E140FC60-09F6-4A05-9D3B-FAD8931C12E6}" presName="vert2" presStyleCnt="0"/>
      <dgm:spPr/>
    </dgm:pt>
    <dgm:pt modelId="{FB34CB74-6BD7-4428-A7E0-15EE5E6F523D}" type="pres">
      <dgm:prSet presAssocID="{E140FC60-09F6-4A05-9D3B-FAD8931C12E6}" presName="thinLine2b" presStyleLbl="callout" presStyleIdx="1" presStyleCnt="3"/>
      <dgm:spPr/>
    </dgm:pt>
    <dgm:pt modelId="{046CFA7B-86D0-4C2F-AEA2-EF9D93BBFCFC}" type="pres">
      <dgm:prSet presAssocID="{E140FC60-09F6-4A05-9D3B-FAD8931C12E6}" presName="vertSpace2b" presStyleCnt="0"/>
      <dgm:spPr/>
    </dgm:pt>
    <dgm:pt modelId="{4221CE6D-D392-47F5-A32D-3FBA733967F6}" type="pres">
      <dgm:prSet presAssocID="{305D003E-74F0-4F98-9726-15F7AFD5516C}" presName="horz2" presStyleCnt="0"/>
      <dgm:spPr/>
    </dgm:pt>
    <dgm:pt modelId="{35A35DAD-97A2-461F-9341-2C36BF82119E}" type="pres">
      <dgm:prSet presAssocID="{305D003E-74F0-4F98-9726-15F7AFD5516C}" presName="horzSpace2" presStyleCnt="0"/>
      <dgm:spPr/>
    </dgm:pt>
    <dgm:pt modelId="{332B746B-B53A-48A3-B942-EE783A43B655}" type="pres">
      <dgm:prSet presAssocID="{305D003E-74F0-4F98-9726-15F7AFD5516C}" presName="tx2" presStyleLbl="revTx" presStyleIdx="3" presStyleCnt="4"/>
      <dgm:spPr/>
      <dgm:t>
        <a:bodyPr/>
        <a:lstStyle/>
        <a:p>
          <a:endParaRPr lang="en-GB"/>
        </a:p>
      </dgm:t>
    </dgm:pt>
    <dgm:pt modelId="{C636E7E7-0C91-4AA0-8049-99A8067B1610}" type="pres">
      <dgm:prSet presAssocID="{305D003E-74F0-4F98-9726-15F7AFD5516C}" presName="vert2" presStyleCnt="0"/>
      <dgm:spPr/>
    </dgm:pt>
    <dgm:pt modelId="{368CA823-AB63-4949-9565-8AA189C07A4D}" type="pres">
      <dgm:prSet presAssocID="{305D003E-74F0-4F98-9726-15F7AFD5516C}" presName="thinLine2b" presStyleLbl="callout" presStyleIdx="2" presStyleCnt="3"/>
      <dgm:spPr/>
    </dgm:pt>
    <dgm:pt modelId="{2D4313A0-C3B6-4F23-A007-C869ECE87683}" type="pres">
      <dgm:prSet presAssocID="{305D003E-74F0-4F98-9726-15F7AFD5516C}" presName="vertSpace2b" presStyleCnt="0"/>
      <dgm:spPr/>
    </dgm:pt>
  </dgm:ptLst>
  <dgm:cxnLst>
    <dgm:cxn modelId="{DEC759AA-E93E-4DE8-AA18-9990BE6717C6}" type="presOf" srcId="{E140FC60-09F6-4A05-9D3B-FAD8931C12E6}" destId="{36E07EC5-DCCE-44FE-B58F-7BE18C6456E4}" srcOrd="0" destOrd="0" presId="urn:microsoft.com/office/officeart/2008/layout/LinedList"/>
    <dgm:cxn modelId="{135D078E-8C01-418B-AD3A-AFC1F7B99674}" srcId="{75E812D9-B6A6-4D38-85D3-813DDB96FEEE}" destId="{873DC940-347A-4B82-91BB-92EAE41593CB}" srcOrd="0" destOrd="0" parTransId="{6FC11598-8A84-4DC8-9DF2-4252B3323F04}" sibTransId="{D39195CC-8088-4E47-B2FE-29831AF34DBC}"/>
    <dgm:cxn modelId="{7A58EF20-8F35-407A-9672-32E8AE1884A3}" srcId="{75E812D9-B6A6-4D38-85D3-813DDB96FEEE}" destId="{305D003E-74F0-4F98-9726-15F7AFD5516C}" srcOrd="2" destOrd="0" parTransId="{1787050F-A1CB-4D06-BADB-60E292D8DE0F}" sibTransId="{92B6BA9E-C7CD-4F1D-BBBA-B28CF5D0D40D}"/>
    <dgm:cxn modelId="{2439AA96-9EB1-45C1-B8EE-EF242264C4B1}" type="presOf" srcId="{3795462F-5CB6-4C04-9A0B-E40C3AB229F4}" destId="{01E34CA9-54F1-4882-8DA6-12DE31D75414}" srcOrd="0" destOrd="0" presId="urn:microsoft.com/office/officeart/2008/layout/LinedList"/>
    <dgm:cxn modelId="{1EC80BF4-3D0E-4B80-9FAE-FB7577E26EE8}" type="presOf" srcId="{75E812D9-B6A6-4D38-85D3-813DDB96FEEE}" destId="{6C858C0F-E4F3-4A4A-974F-52161911D0DB}" srcOrd="0" destOrd="0" presId="urn:microsoft.com/office/officeart/2008/layout/LinedList"/>
    <dgm:cxn modelId="{EB92ED4B-22A1-43A8-8502-FE15E285F6D9}" srcId="{75E812D9-B6A6-4D38-85D3-813DDB96FEEE}" destId="{E140FC60-09F6-4A05-9D3B-FAD8931C12E6}" srcOrd="1" destOrd="0" parTransId="{F9F4D0B8-825B-47A4-8349-078CAC1EDDAE}" sibTransId="{FD480665-4DA9-47DB-A4E1-C94CF3879CF5}"/>
    <dgm:cxn modelId="{0F030614-A5B2-45D9-BF57-CA174A38798C}" srcId="{3795462F-5CB6-4C04-9A0B-E40C3AB229F4}" destId="{75E812D9-B6A6-4D38-85D3-813DDB96FEEE}" srcOrd="0" destOrd="0" parTransId="{AC5DC13B-80DB-46D9-8B22-6D976198F5EE}" sibTransId="{09CD4977-E461-4E5B-A1CE-8F5B1D07C1F6}"/>
    <dgm:cxn modelId="{5BD7862A-C1C3-49CD-BD84-ABD1D393508F}" type="presOf" srcId="{873DC940-347A-4B82-91BB-92EAE41593CB}" destId="{FDB9B861-E1DC-4DFD-8F36-B2CD81836103}" srcOrd="0" destOrd="0" presId="urn:microsoft.com/office/officeart/2008/layout/LinedList"/>
    <dgm:cxn modelId="{99FB8405-1B34-487C-AAC2-67CA22EAFF79}" type="presOf" srcId="{305D003E-74F0-4F98-9726-15F7AFD5516C}" destId="{332B746B-B53A-48A3-B942-EE783A43B655}" srcOrd="0" destOrd="0" presId="urn:microsoft.com/office/officeart/2008/layout/LinedList"/>
    <dgm:cxn modelId="{26575A51-CC45-4E8A-B65A-ABB876C24F8A}" type="presParOf" srcId="{01E34CA9-54F1-4882-8DA6-12DE31D75414}" destId="{543564CA-76A7-4107-BB66-1BF9E55BE7E2}" srcOrd="0" destOrd="0" presId="urn:microsoft.com/office/officeart/2008/layout/LinedList"/>
    <dgm:cxn modelId="{032817A4-3C4E-4806-B360-0ED6DC9A17E8}" type="presParOf" srcId="{01E34CA9-54F1-4882-8DA6-12DE31D75414}" destId="{36FE2100-F6B2-4A90-8840-4426D865EE01}" srcOrd="1" destOrd="0" presId="urn:microsoft.com/office/officeart/2008/layout/LinedList"/>
    <dgm:cxn modelId="{AA5BB308-2592-433E-ADEF-A27897CFFFD2}" type="presParOf" srcId="{36FE2100-F6B2-4A90-8840-4426D865EE01}" destId="{6C858C0F-E4F3-4A4A-974F-52161911D0DB}" srcOrd="0" destOrd="0" presId="urn:microsoft.com/office/officeart/2008/layout/LinedList"/>
    <dgm:cxn modelId="{0753AC0D-D94D-43F5-84F4-7DA2C3582853}" type="presParOf" srcId="{36FE2100-F6B2-4A90-8840-4426D865EE01}" destId="{05ED8293-9755-449E-A4E9-09C5D207B7C3}" srcOrd="1" destOrd="0" presId="urn:microsoft.com/office/officeart/2008/layout/LinedList"/>
    <dgm:cxn modelId="{FD07F679-BAB5-4424-9B0D-02F673DEC03F}" type="presParOf" srcId="{05ED8293-9755-449E-A4E9-09C5D207B7C3}" destId="{3F165536-FB49-4010-B72B-1A196FC6E095}" srcOrd="0" destOrd="0" presId="urn:microsoft.com/office/officeart/2008/layout/LinedList"/>
    <dgm:cxn modelId="{261346CC-AB99-4B2B-A2D0-EB8CD76FF185}" type="presParOf" srcId="{05ED8293-9755-449E-A4E9-09C5D207B7C3}" destId="{4CB03810-1952-4DDD-99C3-46AC49C5EC5B}" srcOrd="1" destOrd="0" presId="urn:microsoft.com/office/officeart/2008/layout/LinedList"/>
    <dgm:cxn modelId="{8A2A760D-854C-45CB-97E3-048E372624CE}" type="presParOf" srcId="{4CB03810-1952-4DDD-99C3-46AC49C5EC5B}" destId="{6F8C6C30-5335-4098-B781-F30C1F7AE16D}" srcOrd="0" destOrd="0" presId="urn:microsoft.com/office/officeart/2008/layout/LinedList"/>
    <dgm:cxn modelId="{23197A2B-1012-45E1-AF99-FACD88AFDC80}" type="presParOf" srcId="{4CB03810-1952-4DDD-99C3-46AC49C5EC5B}" destId="{FDB9B861-E1DC-4DFD-8F36-B2CD81836103}" srcOrd="1" destOrd="0" presId="urn:microsoft.com/office/officeart/2008/layout/LinedList"/>
    <dgm:cxn modelId="{68D8CEF9-E0A3-4031-8C94-6EAF1D8FE551}" type="presParOf" srcId="{4CB03810-1952-4DDD-99C3-46AC49C5EC5B}" destId="{4AE8DAC5-0F3C-4769-8B85-ABD85E12834D}" srcOrd="2" destOrd="0" presId="urn:microsoft.com/office/officeart/2008/layout/LinedList"/>
    <dgm:cxn modelId="{A186E605-0550-4C85-9EBB-7C757D9058CE}" type="presParOf" srcId="{05ED8293-9755-449E-A4E9-09C5D207B7C3}" destId="{5BF1453F-4B09-43A7-A67B-0AA2A7C16CC7}" srcOrd="2" destOrd="0" presId="urn:microsoft.com/office/officeart/2008/layout/LinedList"/>
    <dgm:cxn modelId="{571DA420-F9D6-4DE3-9335-406CEAC6FC01}" type="presParOf" srcId="{05ED8293-9755-449E-A4E9-09C5D207B7C3}" destId="{E2F486BF-A543-49B9-8012-481B9732D6D6}" srcOrd="3" destOrd="0" presId="urn:microsoft.com/office/officeart/2008/layout/LinedList"/>
    <dgm:cxn modelId="{F8EA6A9F-9CCB-44FC-A1F3-3BF374E07C43}" type="presParOf" srcId="{05ED8293-9755-449E-A4E9-09C5D207B7C3}" destId="{ED408E4F-5482-46A9-B126-F716D3D5BC6F}" srcOrd="4" destOrd="0" presId="urn:microsoft.com/office/officeart/2008/layout/LinedList"/>
    <dgm:cxn modelId="{1BB31CE4-C2F3-4B20-A790-6245327A3585}" type="presParOf" srcId="{ED408E4F-5482-46A9-B126-F716D3D5BC6F}" destId="{6B09BA20-5BD0-4B3F-8ED3-8137A2B34D32}" srcOrd="0" destOrd="0" presId="urn:microsoft.com/office/officeart/2008/layout/LinedList"/>
    <dgm:cxn modelId="{E46E81A4-2136-4A55-8EE5-AF185BB70D1F}" type="presParOf" srcId="{ED408E4F-5482-46A9-B126-F716D3D5BC6F}" destId="{36E07EC5-DCCE-44FE-B58F-7BE18C6456E4}" srcOrd="1" destOrd="0" presId="urn:microsoft.com/office/officeart/2008/layout/LinedList"/>
    <dgm:cxn modelId="{0515965E-3409-45D4-B201-18B7574F4615}" type="presParOf" srcId="{ED408E4F-5482-46A9-B126-F716D3D5BC6F}" destId="{0FDBE08F-ED1F-4DAE-9FB5-7E8432C55BA2}" srcOrd="2" destOrd="0" presId="urn:microsoft.com/office/officeart/2008/layout/LinedList"/>
    <dgm:cxn modelId="{1F1A4BDF-42E1-4583-A7DF-93BBFB0B72A9}" type="presParOf" srcId="{05ED8293-9755-449E-A4E9-09C5D207B7C3}" destId="{FB34CB74-6BD7-4428-A7E0-15EE5E6F523D}" srcOrd="5" destOrd="0" presId="urn:microsoft.com/office/officeart/2008/layout/LinedList"/>
    <dgm:cxn modelId="{824213E1-F380-4679-BE0C-390A8925501C}" type="presParOf" srcId="{05ED8293-9755-449E-A4E9-09C5D207B7C3}" destId="{046CFA7B-86D0-4C2F-AEA2-EF9D93BBFCFC}" srcOrd="6" destOrd="0" presId="urn:microsoft.com/office/officeart/2008/layout/LinedList"/>
    <dgm:cxn modelId="{8A767612-D1E2-44B6-B584-991EB9E7AA38}" type="presParOf" srcId="{05ED8293-9755-449E-A4E9-09C5D207B7C3}" destId="{4221CE6D-D392-47F5-A32D-3FBA733967F6}" srcOrd="7" destOrd="0" presId="urn:microsoft.com/office/officeart/2008/layout/LinedList"/>
    <dgm:cxn modelId="{96A49153-3FF7-427E-A1DC-C3E79C8ECA48}" type="presParOf" srcId="{4221CE6D-D392-47F5-A32D-3FBA733967F6}" destId="{35A35DAD-97A2-461F-9341-2C36BF82119E}" srcOrd="0" destOrd="0" presId="urn:microsoft.com/office/officeart/2008/layout/LinedList"/>
    <dgm:cxn modelId="{9262D4B9-9819-4388-8A07-828D1E14B5E4}" type="presParOf" srcId="{4221CE6D-D392-47F5-A32D-3FBA733967F6}" destId="{332B746B-B53A-48A3-B942-EE783A43B655}" srcOrd="1" destOrd="0" presId="urn:microsoft.com/office/officeart/2008/layout/LinedList"/>
    <dgm:cxn modelId="{546C6B4A-CFDE-426D-BF51-D5655B8D4035}" type="presParOf" srcId="{4221CE6D-D392-47F5-A32D-3FBA733967F6}" destId="{C636E7E7-0C91-4AA0-8049-99A8067B1610}" srcOrd="2" destOrd="0" presId="urn:microsoft.com/office/officeart/2008/layout/LinedList"/>
    <dgm:cxn modelId="{D22A2525-F69E-4DFA-A3A4-D572DECD634E}" type="presParOf" srcId="{05ED8293-9755-449E-A4E9-09C5D207B7C3}" destId="{368CA823-AB63-4949-9565-8AA189C07A4D}" srcOrd="8" destOrd="0" presId="urn:microsoft.com/office/officeart/2008/layout/LinedList"/>
    <dgm:cxn modelId="{7E5548A9-51BF-4BDF-BF14-2184561E5871}" type="presParOf" srcId="{05ED8293-9755-449E-A4E9-09C5D207B7C3}" destId="{2D4313A0-C3B6-4F23-A007-C869ECE8768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9B31B4-1A23-41B2-B162-8E0816728EC0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E37EAB2-A0AA-4DD1-B003-79282BE069E5}">
      <dgm:prSet phldrT="[Text]"/>
      <dgm:spPr/>
      <dgm:t>
        <a:bodyPr/>
        <a:lstStyle/>
        <a:p>
          <a:r>
            <a:rPr lang="en-GB" dirty="0"/>
            <a:t>S111</a:t>
          </a:r>
        </a:p>
      </dgm:t>
    </dgm:pt>
    <dgm:pt modelId="{E70A5D78-B722-4680-97AC-796936C9241F}" type="parTrans" cxnId="{73501E3B-C3D0-4D6D-BE74-C2F90BE919D8}">
      <dgm:prSet/>
      <dgm:spPr/>
      <dgm:t>
        <a:bodyPr/>
        <a:lstStyle/>
        <a:p>
          <a:endParaRPr lang="en-GB"/>
        </a:p>
      </dgm:t>
    </dgm:pt>
    <dgm:pt modelId="{AC01EB2B-85CD-4C75-862A-C8FF28773C86}" type="sibTrans" cxnId="{73501E3B-C3D0-4D6D-BE74-C2F90BE919D8}">
      <dgm:prSet/>
      <dgm:spPr/>
      <dgm:t>
        <a:bodyPr/>
        <a:lstStyle/>
        <a:p>
          <a:endParaRPr lang="en-GB"/>
        </a:p>
      </dgm:t>
    </dgm:pt>
    <dgm:pt modelId="{79D82344-01AA-4AC2-A8B5-5EDFF36B6018}">
      <dgm:prSet phldrT="[Text]"/>
      <dgm:spPr/>
      <dgm:t>
        <a:bodyPr/>
        <a:lstStyle/>
        <a:p>
          <a:r>
            <a:rPr lang="en-GB" dirty="0"/>
            <a:t>S112</a:t>
          </a:r>
        </a:p>
      </dgm:t>
    </dgm:pt>
    <dgm:pt modelId="{CA5FDDE6-F155-4867-AEB9-8A463B964A17}" type="parTrans" cxnId="{69AE9EE2-92C9-488F-882E-8B04F7C09D98}">
      <dgm:prSet/>
      <dgm:spPr/>
      <dgm:t>
        <a:bodyPr/>
        <a:lstStyle/>
        <a:p>
          <a:endParaRPr lang="en-GB"/>
        </a:p>
      </dgm:t>
    </dgm:pt>
    <dgm:pt modelId="{A05385AA-873A-455C-8CF6-87F82F602256}" type="sibTrans" cxnId="{69AE9EE2-92C9-488F-882E-8B04F7C09D98}">
      <dgm:prSet/>
      <dgm:spPr/>
      <dgm:t>
        <a:bodyPr/>
        <a:lstStyle/>
        <a:p>
          <a:endParaRPr lang="en-GB"/>
        </a:p>
      </dgm:t>
    </dgm:pt>
    <dgm:pt modelId="{5E146BC6-4C8F-4510-BBFA-15CC0ADBB842}">
      <dgm:prSet phldrT="[Text]"/>
      <dgm:spPr/>
      <dgm:t>
        <a:bodyPr/>
        <a:lstStyle/>
        <a:p>
          <a:r>
            <a:rPr lang="en-GB" dirty="0"/>
            <a:t>120 credits </a:t>
          </a:r>
        </a:p>
      </dgm:t>
    </dgm:pt>
    <dgm:pt modelId="{BD285A6F-C88F-420E-9B4C-59F3EE028385}" type="parTrans" cxnId="{77CEE0D8-9227-425C-9CB5-13E46BE81E80}">
      <dgm:prSet/>
      <dgm:spPr/>
      <dgm:t>
        <a:bodyPr/>
        <a:lstStyle/>
        <a:p>
          <a:endParaRPr lang="en-GB"/>
        </a:p>
      </dgm:t>
    </dgm:pt>
    <dgm:pt modelId="{4FBD5090-4CD1-4F69-9622-51F4245AAD21}" type="sibTrans" cxnId="{77CEE0D8-9227-425C-9CB5-13E46BE81E80}">
      <dgm:prSet/>
      <dgm:spPr/>
      <dgm:t>
        <a:bodyPr/>
        <a:lstStyle/>
        <a:p>
          <a:endParaRPr lang="en-GB"/>
        </a:p>
      </dgm:t>
    </dgm:pt>
    <dgm:pt modelId="{94C452A4-C50C-49DE-9DBF-F08D6A0DC36F}" type="pres">
      <dgm:prSet presAssocID="{869B31B4-1A23-41B2-B162-8E0816728EC0}" presName="Name0" presStyleCnt="0">
        <dgm:presLayoutVars>
          <dgm:dir/>
          <dgm:resizeHandles val="exact"/>
        </dgm:presLayoutVars>
      </dgm:prSet>
      <dgm:spPr/>
    </dgm:pt>
    <dgm:pt modelId="{2272CBE2-F188-4107-AD23-A9309D9AB5F4}" type="pres">
      <dgm:prSet presAssocID="{3E37EAB2-A0AA-4DD1-B003-79282BE069E5}" presName="composite" presStyleCnt="0"/>
      <dgm:spPr/>
    </dgm:pt>
    <dgm:pt modelId="{1F7D965B-8D66-4F9A-9AED-B331E54901EA}" type="pres">
      <dgm:prSet presAssocID="{3E37EAB2-A0AA-4DD1-B003-79282BE069E5}" presName="bgChev" presStyleLbl="node1" presStyleIdx="0" presStyleCnt="3"/>
      <dgm:spPr/>
    </dgm:pt>
    <dgm:pt modelId="{A68541FD-272B-46EE-B1B5-61C277474AE0}" type="pres">
      <dgm:prSet presAssocID="{3E37EAB2-A0AA-4DD1-B003-79282BE069E5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2AA3CA-6CF9-4964-A59D-2A4E43EE3ADD}" type="pres">
      <dgm:prSet presAssocID="{AC01EB2B-85CD-4C75-862A-C8FF28773C86}" presName="compositeSpace" presStyleCnt="0"/>
      <dgm:spPr/>
    </dgm:pt>
    <dgm:pt modelId="{BE17DB66-BF92-45B2-8407-19BB203DD6A2}" type="pres">
      <dgm:prSet presAssocID="{79D82344-01AA-4AC2-A8B5-5EDFF36B6018}" presName="composite" presStyleCnt="0"/>
      <dgm:spPr/>
    </dgm:pt>
    <dgm:pt modelId="{6319FA49-D039-47A2-AA6B-6D5DA306A74F}" type="pres">
      <dgm:prSet presAssocID="{79D82344-01AA-4AC2-A8B5-5EDFF36B6018}" presName="bgChev" presStyleLbl="node1" presStyleIdx="1" presStyleCnt="3"/>
      <dgm:spPr/>
    </dgm:pt>
    <dgm:pt modelId="{DB9771F7-18E5-41D3-8499-C7FDF15033B1}" type="pres">
      <dgm:prSet presAssocID="{79D82344-01AA-4AC2-A8B5-5EDFF36B6018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E278BE-938E-43D9-86CB-461C30F87D18}" type="pres">
      <dgm:prSet presAssocID="{A05385AA-873A-455C-8CF6-87F82F602256}" presName="compositeSpace" presStyleCnt="0"/>
      <dgm:spPr/>
    </dgm:pt>
    <dgm:pt modelId="{A6A64071-2571-44C9-88F7-AAA4EC0FFB4A}" type="pres">
      <dgm:prSet presAssocID="{5E146BC6-4C8F-4510-BBFA-15CC0ADBB842}" presName="composite" presStyleCnt="0"/>
      <dgm:spPr/>
    </dgm:pt>
    <dgm:pt modelId="{FE4F858A-E953-483B-BE15-DDD3A4E2D393}" type="pres">
      <dgm:prSet presAssocID="{5E146BC6-4C8F-4510-BBFA-15CC0ADBB842}" presName="bgChev" presStyleLbl="node1" presStyleIdx="2" presStyleCnt="3"/>
      <dgm:spPr/>
    </dgm:pt>
    <dgm:pt modelId="{B802A03E-CCA5-4612-9017-E2A5EBF4098E}" type="pres">
      <dgm:prSet presAssocID="{5E146BC6-4C8F-4510-BBFA-15CC0ADBB842}" presName="txNode" presStyleLbl="fgAcc1" presStyleIdx="2" presStyleCnt="3" custLinFactNeighborX="-11660" custLinFactNeighborY="-10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501E3B-C3D0-4D6D-BE74-C2F90BE919D8}" srcId="{869B31B4-1A23-41B2-B162-8E0816728EC0}" destId="{3E37EAB2-A0AA-4DD1-B003-79282BE069E5}" srcOrd="0" destOrd="0" parTransId="{E70A5D78-B722-4680-97AC-796936C9241F}" sibTransId="{AC01EB2B-85CD-4C75-862A-C8FF28773C86}"/>
    <dgm:cxn modelId="{24497093-A58D-4B0A-8FA5-523D3790BFC4}" type="presOf" srcId="{3E37EAB2-A0AA-4DD1-B003-79282BE069E5}" destId="{A68541FD-272B-46EE-B1B5-61C277474AE0}" srcOrd="0" destOrd="0" presId="urn:microsoft.com/office/officeart/2005/8/layout/chevronAccent+Icon"/>
    <dgm:cxn modelId="{60567651-C84D-4B07-9CEE-A07B4E7F8F06}" type="presOf" srcId="{869B31B4-1A23-41B2-B162-8E0816728EC0}" destId="{94C452A4-C50C-49DE-9DBF-F08D6A0DC36F}" srcOrd="0" destOrd="0" presId="urn:microsoft.com/office/officeart/2005/8/layout/chevronAccent+Icon"/>
    <dgm:cxn modelId="{69AE9EE2-92C9-488F-882E-8B04F7C09D98}" srcId="{869B31B4-1A23-41B2-B162-8E0816728EC0}" destId="{79D82344-01AA-4AC2-A8B5-5EDFF36B6018}" srcOrd="1" destOrd="0" parTransId="{CA5FDDE6-F155-4867-AEB9-8A463B964A17}" sibTransId="{A05385AA-873A-455C-8CF6-87F82F602256}"/>
    <dgm:cxn modelId="{77CEE0D8-9227-425C-9CB5-13E46BE81E80}" srcId="{869B31B4-1A23-41B2-B162-8E0816728EC0}" destId="{5E146BC6-4C8F-4510-BBFA-15CC0ADBB842}" srcOrd="2" destOrd="0" parTransId="{BD285A6F-C88F-420E-9B4C-59F3EE028385}" sibTransId="{4FBD5090-4CD1-4F69-9622-51F4245AAD21}"/>
    <dgm:cxn modelId="{15277DA2-3048-4F56-A3EE-0F9654464A96}" type="presOf" srcId="{5E146BC6-4C8F-4510-BBFA-15CC0ADBB842}" destId="{B802A03E-CCA5-4612-9017-E2A5EBF4098E}" srcOrd="0" destOrd="0" presId="urn:microsoft.com/office/officeart/2005/8/layout/chevronAccent+Icon"/>
    <dgm:cxn modelId="{50763B70-66FE-4315-8B4B-A59AD624D5EB}" type="presOf" srcId="{79D82344-01AA-4AC2-A8B5-5EDFF36B6018}" destId="{DB9771F7-18E5-41D3-8499-C7FDF15033B1}" srcOrd="0" destOrd="0" presId="urn:microsoft.com/office/officeart/2005/8/layout/chevronAccent+Icon"/>
    <dgm:cxn modelId="{98C4D2D9-F2A9-4D91-AB3B-7D729B4BA6AB}" type="presParOf" srcId="{94C452A4-C50C-49DE-9DBF-F08D6A0DC36F}" destId="{2272CBE2-F188-4107-AD23-A9309D9AB5F4}" srcOrd="0" destOrd="0" presId="urn:microsoft.com/office/officeart/2005/8/layout/chevronAccent+Icon"/>
    <dgm:cxn modelId="{C898FFB1-B4B0-44B3-A07F-9CD3FB34393E}" type="presParOf" srcId="{2272CBE2-F188-4107-AD23-A9309D9AB5F4}" destId="{1F7D965B-8D66-4F9A-9AED-B331E54901EA}" srcOrd="0" destOrd="0" presId="urn:microsoft.com/office/officeart/2005/8/layout/chevronAccent+Icon"/>
    <dgm:cxn modelId="{C7FE5BF7-A3A6-413F-B007-F2362805F824}" type="presParOf" srcId="{2272CBE2-F188-4107-AD23-A9309D9AB5F4}" destId="{A68541FD-272B-46EE-B1B5-61C277474AE0}" srcOrd="1" destOrd="0" presId="urn:microsoft.com/office/officeart/2005/8/layout/chevronAccent+Icon"/>
    <dgm:cxn modelId="{FD8BA49F-6D3C-4459-A1B7-D7A738490E61}" type="presParOf" srcId="{94C452A4-C50C-49DE-9DBF-F08D6A0DC36F}" destId="{DA2AA3CA-6CF9-4964-A59D-2A4E43EE3ADD}" srcOrd="1" destOrd="0" presId="urn:microsoft.com/office/officeart/2005/8/layout/chevronAccent+Icon"/>
    <dgm:cxn modelId="{4CB0C0D9-E008-4D9C-91EB-1215F2C14862}" type="presParOf" srcId="{94C452A4-C50C-49DE-9DBF-F08D6A0DC36F}" destId="{BE17DB66-BF92-45B2-8407-19BB203DD6A2}" srcOrd="2" destOrd="0" presId="urn:microsoft.com/office/officeart/2005/8/layout/chevronAccent+Icon"/>
    <dgm:cxn modelId="{38A3EC43-3DD1-4202-94C4-7017871C6A2D}" type="presParOf" srcId="{BE17DB66-BF92-45B2-8407-19BB203DD6A2}" destId="{6319FA49-D039-47A2-AA6B-6D5DA306A74F}" srcOrd="0" destOrd="0" presId="urn:microsoft.com/office/officeart/2005/8/layout/chevronAccent+Icon"/>
    <dgm:cxn modelId="{D7F67D94-7A4C-40E8-A2E9-95498901C831}" type="presParOf" srcId="{BE17DB66-BF92-45B2-8407-19BB203DD6A2}" destId="{DB9771F7-18E5-41D3-8499-C7FDF15033B1}" srcOrd="1" destOrd="0" presId="urn:microsoft.com/office/officeart/2005/8/layout/chevronAccent+Icon"/>
    <dgm:cxn modelId="{4C78D4DD-8BF3-47AC-945E-6258589AC30F}" type="presParOf" srcId="{94C452A4-C50C-49DE-9DBF-F08D6A0DC36F}" destId="{AFE278BE-938E-43D9-86CB-461C30F87D18}" srcOrd="3" destOrd="0" presId="urn:microsoft.com/office/officeart/2005/8/layout/chevronAccent+Icon"/>
    <dgm:cxn modelId="{F40637AA-B16D-4BEA-B582-EA02AE83B485}" type="presParOf" srcId="{94C452A4-C50C-49DE-9DBF-F08D6A0DC36F}" destId="{A6A64071-2571-44C9-88F7-AAA4EC0FFB4A}" srcOrd="4" destOrd="0" presId="urn:microsoft.com/office/officeart/2005/8/layout/chevronAccent+Icon"/>
    <dgm:cxn modelId="{3DF5F5B6-8976-4E1B-A1C9-76B1F6E944DB}" type="presParOf" srcId="{A6A64071-2571-44C9-88F7-AAA4EC0FFB4A}" destId="{FE4F858A-E953-483B-BE15-DDD3A4E2D393}" srcOrd="0" destOrd="0" presId="urn:microsoft.com/office/officeart/2005/8/layout/chevronAccent+Icon"/>
    <dgm:cxn modelId="{04BA00E8-38EC-46C8-A00E-3F1DE7999EB8}" type="presParOf" srcId="{A6A64071-2571-44C9-88F7-AAA4EC0FFB4A}" destId="{B802A03E-CCA5-4612-9017-E2A5EBF4098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10689-2278-4562-971B-395A5E4F3360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EFA9529-10DD-4368-AD27-50082B2138C0}">
      <dgm:prSet phldrT="[Text]"/>
      <dgm:spPr/>
      <dgm:t>
        <a:bodyPr/>
        <a:lstStyle/>
        <a:p>
          <a:r>
            <a:rPr lang="en-GB" dirty="0"/>
            <a:t>S111</a:t>
          </a:r>
        </a:p>
      </dgm:t>
    </dgm:pt>
    <dgm:pt modelId="{6BE33539-A940-4239-8C8F-046581DA5E25}" type="parTrans" cxnId="{D9D0A3D2-E93B-4DD6-B630-446F324650C3}">
      <dgm:prSet/>
      <dgm:spPr/>
      <dgm:t>
        <a:bodyPr/>
        <a:lstStyle/>
        <a:p>
          <a:endParaRPr lang="en-GB"/>
        </a:p>
      </dgm:t>
    </dgm:pt>
    <dgm:pt modelId="{398628BC-1821-46D5-8ABA-528060CC18B2}" type="sibTrans" cxnId="{D9D0A3D2-E93B-4DD6-B630-446F324650C3}">
      <dgm:prSet/>
      <dgm:spPr/>
      <dgm:t>
        <a:bodyPr/>
        <a:lstStyle/>
        <a:p>
          <a:endParaRPr lang="en-GB"/>
        </a:p>
      </dgm:t>
    </dgm:pt>
    <dgm:pt modelId="{2278FCC6-8238-4A98-B629-7E1F6E111E8D}">
      <dgm:prSet phldrT="[Text]"/>
      <dgm:spPr/>
      <dgm:t>
        <a:bodyPr/>
        <a:lstStyle/>
        <a:p>
          <a:r>
            <a:rPr lang="en-GB" dirty="0"/>
            <a:t>S112</a:t>
          </a:r>
        </a:p>
      </dgm:t>
    </dgm:pt>
    <dgm:pt modelId="{0AFA6B15-6A25-48A0-A27B-B355AEEF7C25}" type="parTrans" cxnId="{85B08599-B160-47F8-96BF-BB128B3B4F8A}">
      <dgm:prSet/>
      <dgm:spPr/>
      <dgm:t>
        <a:bodyPr/>
        <a:lstStyle/>
        <a:p>
          <a:endParaRPr lang="en-GB"/>
        </a:p>
      </dgm:t>
    </dgm:pt>
    <dgm:pt modelId="{0C4B55EE-7111-481B-BA56-9D3F68B68F23}" type="sibTrans" cxnId="{85B08599-B160-47F8-96BF-BB128B3B4F8A}">
      <dgm:prSet/>
      <dgm:spPr/>
      <dgm:t>
        <a:bodyPr/>
        <a:lstStyle/>
        <a:p>
          <a:endParaRPr lang="en-GB"/>
        </a:p>
      </dgm:t>
    </dgm:pt>
    <dgm:pt modelId="{36091915-4E36-47E2-8BF6-098451B9C7E3}">
      <dgm:prSet phldrT="[Text]"/>
      <dgm:spPr/>
      <dgm:t>
        <a:bodyPr/>
        <a:lstStyle/>
        <a:p>
          <a:r>
            <a:rPr lang="en-GB" dirty="0"/>
            <a:t>60 credits </a:t>
          </a:r>
        </a:p>
      </dgm:t>
    </dgm:pt>
    <dgm:pt modelId="{B461349E-7356-4BEE-9197-9E2458DD9976}" type="parTrans" cxnId="{CF0E0B7E-EE3F-47DC-B08E-706A8D5F9D02}">
      <dgm:prSet/>
      <dgm:spPr/>
      <dgm:t>
        <a:bodyPr/>
        <a:lstStyle/>
        <a:p>
          <a:endParaRPr lang="en-GB"/>
        </a:p>
      </dgm:t>
    </dgm:pt>
    <dgm:pt modelId="{403D81DD-BB1A-4F4F-AF76-AB192606158D}" type="sibTrans" cxnId="{CF0E0B7E-EE3F-47DC-B08E-706A8D5F9D02}">
      <dgm:prSet/>
      <dgm:spPr/>
      <dgm:t>
        <a:bodyPr/>
        <a:lstStyle/>
        <a:p>
          <a:endParaRPr lang="en-GB"/>
        </a:p>
      </dgm:t>
    </dgm:pt>
    <dgm:pt modelId="{93FD1660-0D62-4D39-94BE-D1F1DCF1341F}" type="pres">
      <dgm:prSet presAssocID="{A4510689-2278-4562-971B-395A5E4F3360}" presName="Name0" presStyleCnt="0">
        <dgm:presLayoutVars>
          <dgm:dir/>
          <dgm:resizeHandles val="exact"/>
        </dgm:presLayoutVars>
      </dgm:prSet>
      <dgm:spPr/>
    </dgm:pt>
    <dgm:pt modelId="{AB37E8E6-9090-452A-BF7E-37B5D9FC3743}" type="pres">
      <dgm:prSet presAssocID="{9EFA9529-10DD-4368-AD27-50082B2138C0}" presName="composite" presStyleCnt="0"/>
      <dgm:spPr/>
    </dgm:pt>
    <dgm:pt modelId="{B58780C6-4781-4A6B-A039-F90B7BA38E38}" type="pres">
      <dgm:prSet presAssocID="{9EFA9529-10DD-4368-AD27-50082B2138C0}" presName="bgChev" presStyleLbl="node1" presStyleIdx="0" presStyleCnt="3"/>
      <dgm:spPr/>
    </dgm:pt>
    <dgm:pt modelId="{8642F47C-75CE-4C0E-A3BD-C2105FF7A5F6}" type="pres">
      <dgm:prSet presAssocID="{9EFA9529-10DD-4368-AD27-50082B2138C0}" presName="txNode" presStyleLbl="fgAcc1" presStyleIdx="0" presStyleCnt="3" custLinFactNeighborX="5408" custLinFactNeighborY="-7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D979E0-EA7C-4E55-B3EA-828F36F9C205}" type="pres">
      <dgm:prSet presAssocID="{398628BC-1821-46D5-8ABA-528060CC18B2}" presName="compositeSpace" presStyleCnt="0"/>
      <dgm:spPr/>
    </dgm:pt>
    <dgm:pt modelId="{0F16272F-4B1A-4682-97E5-F9748893E81B}" type="pres">
      <dgm:prSet presAssocID="{2278FCC6-8238-4A98-B629-7E1F6E111E8D}" presName="composite" presStyleCnt="0"/>
      <dgm:spPr/>
    </dgm:pt>
    <dgm:pt modelId="{55673818-6FA1-42AB-BA5B-A54EF8F330F7}" type="pres">
      <dgm:prSet presAssocID="{2278FCC6-8238-4A98-B629-7E1F6E111E8D}" presName="bgChev" presStyleLbl="node1" presStyleIdx="1" presStyleCnt="3"/>
      <dgm:spPr>
        <a:solidFill>
          <a:srgbClr val="FF0000"/>
        </a:solidFill>
      </dgm:spPr>
    </dgm:pt>
    <dgm:pt modelId="{D91E5F7D-7588-46DB-BA7F-92F24A977D92}" type="pres">
      <dgm:prSet presAssocID="{2278FCC6-8238-4A98-B629-7E1F6E111E8D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8DBC2A-F886-423F-9A0D-CC609A0B7445}" type="pres">
      <dgm:prSet presAssocID="{0C4B55EE-7111-481B-BA56-9D3F68B68F23}" presName="compositeSpace" presStyleCnt="0"/>
      <dgm:spPr/>
    </dgm:pt>
    <dgm:pt modelId="{E937AA1E-FE96-446F-9F0A-D69A2F495FFD}" type="pres">
      <dgm:prSet presAssocID="{36091915-4E36-47E2-8BF6-098451B9C7E3}" presName="composite" presStyleCnt="0"/>
      <dgm:spPr/>
    </dgm:pt>
    <dgm:pt modelId="{970DDD6F-8E12-48AB-BDAA-A70769AECF6B}" type="pres">
      <dgm:prSet presAssocID="{36091915-4E36-47E2-8BF6-098451B9C7E3}" presName="bgChev" presStyleLbl="node1" presStyleIdx="2" presStyleCnt="3"/>
      <dgm:spPr/>
    </dgm:pt>
    <dgm:pt modelId="{469FEA03-C3BE-4F48-9113-D310B50D1846}" type="pres">
      <dgm:prSet presAssocID="{36091915-4E36-47E2-8BF6-098451B9C7E3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B08599-B160-47F8-96BF-BB128B3B4F8A}" srcId="{A4510689-2278-4562-971B-395A5E4F3360}" destId="{2278FCC6-8238-4A98-B629-7E1F6E111E8D}" srcOrd="1" destOrd="0" parTransId="{0AFA6B15-6A25-48A0-A27B-B355AEEF7C25}" sibTransId="{0C4B55EE-7111-481B-BA56-9D3F68B68F23}"/>
    <dgm:cxn modelId="{CF0E0B7E-EE3F-47DC-B08E-706A8D5F9D02}" srcId="{A4510689-2278-4562-971B-395A5E4F3360}" destId="{36091915-4E36-47E2-8BF6-098451B9C7E3}" srcOrd="2" destOrd="0" parTransId="{B461349E-7356-4BEE-9197-9E2458DD9976}" sibTransId="{403D81DD-BB1A-4F4F-AF76-AB192606158D}"/>
    <dgm:cxn modelId="{D9D0A3D2-E93B-4DD6-B630-446F324650C3}" srcId="{A4510689-2278-4562-971B-395A5E4F3360}" destId="{9EFA9529-10DD-4368-AD27-50082B2138C0}" srcOrd="0" destOrd="0" parTransId="{6BE33539-A940-4239-8C8F-046581DA5E25}" sibTransId="{398628BC-1821-46D5-8ABA-528060CC18B2}"/>
    <dgm:cxn modelId="{3CDA3576-686B-4868-AE57-D627E2E2B7DE}" type="presOf" srcId="{2278FCC6-8238-4A98-B629-7E1F6E111E8D}" destId="{D91E5F7D-7588-46DB-BA7F-92F24A977D92}" srcOrd="0" destOrd="0" presId="urn:microsoft.com/office/officeart/2005/8/layout/chevronAccent+Icon"/>
    <dgm:cxn modelId="{AA9478D4-2E5C-47C9-825B-9281F066BBB6}" type="presOf" srcId="{9EFA9529-10DD-4368-AD27-50082B2138C0}" destId="{8642F47C-75CE-4C0E-A3BD-C2105FF7A5F6}" srcOrd="0" destOrd="0" presId="urn:microsoft.com/office/officeart/2005/8/layout/chevronAccent+Icon"/>
    <dgm:cxn modelId="{0F49AB4E-C079-47EB-B71F-D8F08942BFA0}" type="presOf" srcId="{A4510689-2278-4562-971B-395A5E4F3360}" destId="{93FD1660-0D62-4D39-94BE-D1F1DCF1341F}" srcOrd="0" destOrd="0" presId="urn:microsoft.com/office/officeart/2005/8/layout/chevronAccent+Icon"/>
    <dgm:cxn modelId="{43CEBAD1-04A9-4EDA-A8D6-330C432AC8E5}" type="presOf" srcId="{36091915-4E36-47E2-8BF6-098451B9C7E3}" destId="{469FEA03-C3BE-4F48-9113-D310B50D1846}" srcOrd="0" destOrd="0" presId="urn:microsoft.com/office/officeart/2005/8/layout/chevronAccent+Icon"/>
    <dgm:cxn modelId="{AEAB7EE1-D1D3-4F1B-82B9-EF2EDC9F0C16}" type="presParOf" srcId="{93FD1660-0D62-4D39-94BE-D1F1DCF1341F}" destId="{AB37E8E6-9090-452A-BF7E-37B5D9FC3743}" srcOrd="0" destOrd="0" presId="urn:microsoft.com/office/officeart/2005/8/layout/chevronAccent+Icon"/>
    <dgm:cxn modelId="{8CAA86B8-1C2A-465F-91D6-0F2114DAD8DA}" type="presParOf" srcId="{AB37E8E6-9090-452A-BF7E-37B5D9FC3743}" destId="{B58780C6-4781-4A6B-A039-F90B7BA38E38}" srcOrd="0" destOrd="0" presId="urn:microsoft.com/office/officeart/2005/8/layout/chevronAccent+Icon"/>
    <dgm:cxn modelId="{227B0FA6-C223-4B55-B449-79ACD5A832E7}" type="presParOf" srcId="{AB37E8E6-9090-452A-BF7E-37B5D9FC3743}" destId="{8642F47C-75CE-4C0E-A3BD-C2105FF7A5F6}" srcOrd="1" destOrd="0" presId="urn:microsoft.com/office/officeart/2005/8/layout/chevronAccent+Icon"/>
    <dgm:cxn modelId="{3FC87E23-7F2C-462D-A951-8430F474D806}" type="presParOf" srcId="{93FD1660-0D62-4D39-94BE-D1F1DCF1341F}" destId="{59D979E0-EA7C-4E55-B3EA-828F36F9C205}" srcOrd="1" destOrd="0" presId="urn:microsoft.com/office/officeart/2005/8/layout/chevronAccent+Icon"/>
    <dgm:cxn modelId="{85C17127-BD4B-4491-91FB-BEAE0F1A22A5}" type="presParOf" srcId="{93FD1660-0D62-4D39-94BE-D1F1DCF1341F}" destId="{0F16272F-4B1A-4682-97E5-F9748893E81B}" srcOrd="2" destOrd="0" presId="urn:microsoft.com/office/officeart/2005/8/layout/chevronAccent+Icon"/>
    <dgm:cxn modelId="{1842F79D-08C2-465A-9740-3C424623BCA8}" type="presParOf" srcId="{0F16272F-4B1A-4682-97E5-F9748893E81B}" destId="{55673818-6FA1-42AB-BA5B-A54EF8F330F7}" srcOrd="0" destOrd="0" presId="urn:microsoft.com/office/officeart/2005/8/layout/chevronAccent+Icon"/>
    <dgm:cxn modelId="{8522E3AD-D6E7-45A7-98B4-BB525F7B0A85}" type="presParOf" srcId="{0F16272F-4B1A-4682-97E5-F9748893E81B}" destId="{D91E5F7D-7588-46DB-BA7F-92F24A977D92}" srcOrd="1" destOrd="0" presId="urn:microsoft.com/office/officeart/2005/8/layout/chevronAccent+Icon"/>
    <dgm:cxn modelId="{969EB93D-46CE-47AE-839E-E552460A95A0}" type="presParOf" srcId="{93FD1660-0D62-4D39-94BE-D1F1DCF1341F}" destId="{E48DBC2A-F886-423F-9A0D-CC609A0B7445}" srcOrd="3" destOrd="0" presId="urn:microsoft.com/office/officeart/2005/8/layout/chevronAccent+Icon"/>
    <dgm:cxn modelId="{2BC094F4-0D77-4044-B513-EBDDE6D98FEA}" type="presParOf" srcId="{93FD1660-0D62-4D39-94BE-D1F1DCF1341F}" destId="{E937AA1E-FE96-446F-9F0A-D69A2F495FFD}" srcOrd="4" destOrd="0" presId="urn:microsoft.com/office/officeart/2005/8/layout/chevronAccent+Icon"/>
    <dgm:cxn modelId="{EB655E85-AC68-44CC-9F8A-4737F5811876}" type="presParOf" srcId="{E937AA1E-FE96-446F-9F0A-D69A2F495FFD}" destId="{970DDD6F-8E12-48AB-BDAA-A70769AECF6B}" srcOrd="0" destOrd="0" presId="urn:microsoft.com/office/officeart/2005/8/layout/chevronAccent+Icon"/>
    <dgm:cxn modelId="{0B3EBF6E-A887-4B41-A7C1-CC885D29134F}" type="presParOf" srcId="{E937AA1E-FE96-446F-9F0A-D69A2F495FFD}" destId="{469FEA03-C3BE-4F48-9113-D310B50D184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801D2A-C3A1-4153-96B5-A879849DD34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F355B247-02BC-44A3-B22A-8B25E720B503}">
      <dgm:prSet phldrT="[Text]"/>
      <dgm:spPr/>
      <dgm:t>
        <a:bodyPr/>
        <a:lstStyle/>
        <a:p>
          <a:r>
            <a:rPr lang="en-GB" dirty="0"/>
            <a:t>S111</a:t>
          </a:r>
        </a:p>
      </dgm:t>
    </dgm:pt>
    <dgm:pt modelId="{77E97E5B-508E-48C0-860A-4E56AF129F6A}" type="parTrans" cxnId="{565AD0D8-0966-4BB2-A633-21812442ABD9}">
      <dgm:prSet/>
      <dgm:spPr/>
      <dgm:t>
        <a:bodyPr/>
        <a:lstStyle/>
        <a:p>
          <a:endParaRPr lang="en-GB"/>
        </a:p>
      </dgm:t>
    </dgm:pt>
    <dgm:pt modelId="{CC3BC816-033F-4850-B588-F8BFA87834B9}" type="sibTrans" cxnId="{565AD0D8-0966-4BB2-A633-21812442ABD9}">
      <dgm:prSet/>
      <dgm:spPr/>
      <dgm:t>
        <a:bodyPr/>
        <a:lstStyle/>
        <a:p>
          <a:endParaRPr lang="en-GB"/>
        </a:p>
      </dgm:t>
    </dgm:pt>
    <dgm:pt modelId="{780CA845-B1C7-4564-A288-DE39CEB07381}">
      <dgm:prSet phldrT="[Text]"/>
      <dgm:spPr/>
      <dgm:t>
        <a:bodyPr/>
        <a:lstStyle/>
        <a:p>
          <a:r>
            <a:rPr lang="en-GB" dirty="0"/>
            <a:t>S112</a:t>
          </a:r>
        </a:p>
      </dgm:t>
    </dgm:pt>
    <dgm:pt modelId="{E996A93F-AB94-4376-A7C1-E23BB260A8C9}" type="parTrans" cxnId="{0C292676-5359-4340-9838-65E78E39E255}">
      <dgm:prSet/>
      <dgm:spPr/>
      <dgm:t>
        <a:bodyPr/>
        <a:lstStyle/>
        <a:p>
          <a:endParaRPr lang="en-GB"/>
        </a:p>
      </dgm:t>
    </dgm:pt>
    <dgm:pt modelId="{BCE044F5-FD19-4FE9-8091-188D83F0CC94}" type="sibTrans" cxnId="{0C292676-5359-4340-9838-65E78E39E255}">
      <dgm:prSet/>
      <dgm:spPr/>
      <dgm:t>
        <a:bodyPr/>
        <a:lstStyle/>
        <a:p>
          <a:endParaRPr lang="en-GB"/>
        </a:p>
      </dgm:t>
    </dgm:pt>
    <dgm:pt modelId="{886C1789-DC05-4E8B-9BDA-7601C89BAF65}">
      <dgm:prSet phldrT="[Text]"/>
      <dgm:spPr/>
      <dgm:t>
        <a:bodyPr/>
        <a:lstStyle/>
        <a:p>
          <a:r>
            <a:rPr lang="en-GB" dirty="0"/>
            <a:t>0 credits</a:t>
          </a:r>
        </a:p>
      </dgm:t>
    </dgm:pt>
    <dgm:pt modelId="{396D56F3-375C-42E2-BD6A-A61F26C10109}" type="parTrans" cxnId="{980EDD7A-FAA4-4AC7-B28D-72D0E79ADEE1}">
      <dgm:prSet/>
      <dgm:spPr/>
      <dgm:t>
        <a:bodyPr/>
        <a:lstStyle/>
        <a:p>
          <a:endParaRPr lang="en-GB"/>
        </a:p>
      </dgm:t>
    </dgm:pt>
    <dgm:pt modelId="{F43368CD-FF34-4C5B-9600-2F3E3ABE8323}" type="sibTrans" cxnId="{980EDD7A-FAA4-4AC7-B28D-72D0E79ADEE1}">
      <dgm:prSet/>
      <dgm:spPr/>
      <dgm:t>
        <a:bodyPr/>
        <a:lstStyle/>
        <a:p>
          <a:endParaRPr lang="en-GB"/>
        </a:p>
      </dgm:t>
    </dgm:pt>
    <dgm:pt modelId="{E2C1EA91-466A-48A0-9824-C3FF1D726F2E}" type="pres">
      <dgm:prSet presAssocID="{1A801D2A-C3A1-4153-96B5-A879849DD34A}" presName="Name0" presStyleCnt="0">
        <dgm:presLayoutVars>
          <dgm:dir/>
          <dgm:resizeHandles val="exact"/>
        </dgm:presLayoutVars>
      </dgm:prSet>
      <dgm:spPr/>
    </dgm:pt>
    <dgm:pt modelId="{4EBFD501-BD81-413F-BE2E-28EBB5E150D0}" type="pres">
      <dgm:prSet presAssocID="{F355B247-02BC-44A3-B22A-8B25E720B503}" presName="composite" presStyleCnt="0"/>
      <dgm:spPr/>
    </dgm:pt>
    <dgm:pt modelId="{BE5A0F7D-5744-4D2E-9627-BC98DA0B85B8}" type="pres">
      <dgm:prSet presAssocID="{F355B247-02BC-44A3-B22A-8B25E720B503}" presName="bgChev" presStyleLbl="node1" presStyleIdx="0" presStyleCnt="3"/>
      <dgm:spPr>
        <a:solidFill>
          <a:srgbClr val="FF0000"/>
        </a:solidFill>
      </dgm:spPr>
    </dgm:pt>
    <dgm:pt modelId="{65DB84D7-5688-436E-9F43-E57B1877251A}" type="pres">
      <dgm:prSet presAssocID="{F355B247-02BC-44A3-B22A-8B25E720B503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F06445-AC55-4BAB-8C0D-5193E7C4C8EA}" type="pres">
      <dgm:prSet presAssocID="{CC3BC816-033F-4850-B588-F8BFA87834B9}" presName="compositeSpace" presStyleCnt="0"/>
      <dgm:spPr/>
    </dgm:pt>
    <dgm:pt modelId="{57714340-2D35-4F9D-A6AB-2005E4671EF8}" type="pres">
      <dgm:prSet presAssocID="{780CA845-B1C7-4564-A288-DE39CEB07381}" presName="composite" presStyleCnt="0"/>
      <dgm:spPr/>
    </dgm:pt>
    <dgm:pt modelId="{F888B5DF-0BC4-4D3D-9927-F2AD690095A0}" type="pres">
      <dgm:prSet presAssocID="{780CA845-B1C7-4564-A288-DE39CEB07381}" presName="bgChev" presStyleLbl="node1" presStyleIdx="1" presStyleCnt="3" custLinFactNeighborX="5556" custLinFactNeighborY="8541"/>
      <dgm:spPr>
        <a:solidFill>
          <a:srgbClr val="FF0000"/>
        </a:solidFill>
      </dgm:spPr>
    </dgm:pt>
    <dgm:pt modelId="{99EE4DF9-0FC9-4DFD-8896-85FE7D4CBA33}" type="pres">
      <dgm:prSet presAssocID="{780CA845-B1C7-4564-A288-DE39CEB07381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6E8F41-493B-466C-9CCD-12394FDAADD4}" type="pres">
      <dgm:prSet presAssocID="{BCE044F5-FD19-4FE9-8091-188D83F0CC94}" presName="compositeSpace" presStyleCnt="0"/>
      <dgm:spPr/>
    </dgm:pt>
    <dgm:pt modelId="{C52F4156-41B6-4D7A-8CE3-91173A729580}" type="pres">
      <dgm:prSet presAssocID="{886C1789-DC05-4E8B-9BDA-7601C89BAF65}" presName="composite" presStyleCnt="0"/>
      <dgm:spPr/>
    </dgm:pt>
    <dgm:pt modelId="{FBE5F56A-C25D-43D5-A3FD-8CB28E0E8DA1}" type="pres">
      <dgm:prSet presAssocID="{886C1789-DC05-4E8B-9BDA-7601C89BAF65}" presName="bgChev" presStyleLbl="node1" presStyleIdx="2" presStyleCnt="3" custLinFactNeighborX="-1522" custLinFactNeighborY="-3944"/>
      <dgm:spPr>
        <a:solidFill>
          <a:srgbClr val="FF0000"/>
        </a:solidFill>
      </dgm:spPr>
    </dgm:pt>
    <dgm:pt modelId="{89259D43-9D6F-4B46-A008-E627912FD6C6}" type="pres">
      <dgm:prSet presAssocID="{886C1789-DC05-4E8B-9BDA-7601C89BAF65}" presName="txNode" presStyleLbl="fgAcc1" presStyleIdx="2" presStyleCnt="3" custLinFactNeighborX="-4596" custLinFactNeighborY="-1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23E07F-5EA8-4271-8D21-3557958678B4}" type="presOf" srcId="{F355B247-02BC-44A3-B22A-8B25E720B503}" destId="{65DB84D7-5688-436E-9F43-E57B1877251A}" srcOrd="0" destOrd="0" presId="urn:microsoft.com/office/officeart/2005/8/layout/chevronAccent+Icon"/>
    <dgm:cxn modelId="{0C292676-5359-4340-9838-65E78E39E255}" srcId="{1A801D2A-C3A1-4153-96B5-A879849DD34A}" destId="{780CA845-B1C7-4564-A288-DE39CEB07381}" srcOrd="1" destOrd="0" parTransId="{E996A93F-AB94-4376-A7C1-E23BB260A8C9}" sibTransId="{BCE044F5-FD19-4FE9-8091-188D83F0CC94}"/>
    <dgm:cxn modelId="{980EDD7A-FAA4-4AC7-B28D-72D0E79ADEE1}" srcId="{1A801D2A-C3A1-4153-96B5-A879849DD34A}" destId="{886C1789-DC05-4E8B-9BDA-7601C89BAF65}" srcOrd="2" destOrd="0" parTransId="{396D56F3-375C-42E2-BD6A-A61F26C10109}" sibTransId="{F43368CD-FF34-4C5B-9600-2F3E3ABE8323}"/>
    <dgm:cxn modelId="{9190CB9F-2C49-4F2B-B318-66ED78FD1260}" type="presOf" srcId="{780CA845-B1C7-4564-A288-DE39CEB07381}" destId="{99EE4DF9-0FC9-4DFD-8896-85FE7D4CBA33}" srcOrd="0" destOrd="0" presId="urn:microsoft.com/office/officeart/2005/8/layout/chevronAccent+Icon"/>
    <dgm:cxn modelId="{9AF6EB68-53F1-4908-966D-A2300805CC7F}" type="presOf" srcId="{886C1789-DC05-4E8B-9BDA-7601C89BAF65}" destId="{89259D43-9D6F-4B46-A008-E627912FD6C6}" srcOrd="0" destOrd="0" presId="urn:microsoft.com/office/officeart/2005/8/layout/chevronAccent+Icon"/>
    <dgm:cxn modelId="{565AD0D8-0966-4BB2-A633-21812442ABD9}" srcId="{1A801D2A-C3A1-4153-96B5-A879849DD34A}" destId="{F355B247-02BC-44A3-B22A-8B25E720B503}" srcOrd="0" destOrd="0" parTransId="{77E97E5B-508E-48C0-860A-4E56AF129F6A}" sibTransId="{CC3BC816-033F-4850-B588-F8BFA87834B9}"/>
    <dgm:cxn modelId="{D181DAF8-C17A-4157-A5E6-8B113B5FECC2}" type="presOf" srcId="{1A801D2A-C3A1-4153-96B5-A879849DD34A}" destId="{E2C1EA91-466A-48A0-9824-C3FF1D726F2E}" srcOrd="0" destOrd="0" presId="urn:microsoft.com/office/officeart/2005/8/layout/chevronAccent+Icon"/>
    <dgm:cxn modelId="{E30876A1-5DF1-4DEB-86CB-8574CCE47519}" type="presParOf" srcId="{E2C1EA91-466A-48A0-9824-C3FF1D726F2E}" destId="{4EBFD501-BD81-413F-BE2E-28EBB5E150D0}" srcOrd="0" destOrd="0" presId="urn:microsoft.com/office/officeart/2005/8/layout/chevronAccent+Icon"/>
    <dgm:cxn modelId="{B8D431D0-077F-4DDA-A4D0-67C5E3F3282A}" type="presParOf" srcId="{4EBFD501-BD81-413F-BE2E-28EBB5E150D0}" destId="{BE5A0F7D-5744-4D2E-9627-BC98DA0B85B8}" srcOrd="0" destOrd="0" presId="urn:microsoft.com/office/officeart/2005/8/layout/chevronAccent+Icon"/>
    <dgm:cxn modelId="{F4145D93-CFA6-4214-8C20-DBC1D7C53AAC}" type="presParOf" srcId="{4EBFD501-BD81-413F-BE2E-28EBB5E150D0}" destId="{65DB84D7-5688-436E-9F43-E57B1877251A}" srcOrd="1" destOrd="0" presId="urn:microsoft.com/office/officeart/2005/8/layout/chevronAccent+Icon"/>
    <dgm:cxn modelId="{4059502C-0682-4B50-8E17-7F40AB2DB38C}" type="presParOf" srcId="{E2C1EA91-466A-48A0-9824-C3FF1D726F2E}" destId="{07F06445-AC55-4BAB-8C0D-5193E7C4C8EA}" srcOrd="1" destOrd="0" presId="urn:microsoft.com/office/officeart/2005/8/layout/chevronAccent+Icon"/>
    <dgm:cxn modelId="{70B645DA-E897-465E-83DC-0B78FB0614CC}" type="presParOf" srcId="{E2C1EA91-466A-48A0-9824-C3FF1D726F2E}" destId="{57714340-2D35-4F9D-A6AB-2005E4671EF8}" srcOrd="2" destOrd="0" presId="urn:microsoft.com/office/officeart/2005/8/layout/chevronAccent+Icon"/>
    <dgm:cxn modelId="{C0519533-6B24-4A76-AFB8-A0D545E3B0EF}" type="presParOf" srcId="{57714340-2D35-4F9D-A6AB-2005E4671EF8}" destId="{F888B5DF-0BC4-4D3D-9927-F2AD690095A0}" srcOrd="0" destOrd="0" presId="urn:microsoft.com/office/officeart/2005/8/layout/chevronAccent+Icon"/>
    <dgm:cxn modelId="{35394A44-A442-46A6-8328-837BC3DF57D7}" type="presParOf" srcId="{57714340-2D35-4F9D-A6AB-2005E4671EF8}" destId="{99EE4DF9-0FC9-4DFD-8896-85FE7D4CBA33}" srcOrd="1" destOrd="0" presId="urn:microsoft.com/office/officeart/2005/8/layout/chevronAccent+Icon"/>
    <dgm:cxn modelId="{3A28C754-600B-4D8F-9C17-6280B96A5EB2}" type="presParOf" srcId="{E2C1EA91-466A-48A0-9824-C3FF1D726F2E}" destId="{D16E8F41-493B-466C-9CCD-12394FDAADD4}" srcOrd="3" destOrd="0" presId="urn:microsoft.com/office/officeart/2005/8/layout/chevronAccent+Icon"/>
    <dgm:cxn modelId="{5BBB5833-9278-4B13-AC2D-C30B856DD7D5}" type="presParOf" srcId="{E2C1EA91-466A-48A0-9824-C3FF1D726F2E}" destId="{C52F4156-41B6-4D7A-8CE3-91173A729580}" srcOrd="4" destOrd="0" presId="urn:microsoft.com/office/officeart/2005/8/layout/chevronAccent+Icon"/>
    <dgm:cxn modelId="{94882060-056A-4419-BF28-CCE046001044}" type="presParOf" srcId="{C52F4156-41B6-4D7A-8CE3-91173A729580}" destId="{FBE5F56A-C25D-43D5-A3FD-8CB28E0E8DA1}" srcOrd="0" destOrd="0" presId="urn:microsoft.com/office/officeart/2005/8/layout/chevronAccent+Icon"/>
    <dgm:cxn modelId="{A17CE314-53AA-4ED3-BD35-EA64A9BD9915}" type="presParOf" srcId="{C52F4156-41B6-4D7A-8CE3-91173A729580}" destId="{89259D43-9D6F-4B46-A008-E627912FD6C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86E1E-7108-4D04-92B4-B213B074C459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D8553-F8FB-4A63-AABA-41D7093F5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1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3C7D-2F4B-48BA-B96E-9EA6D98EB45D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D218D-5804-4022-BE77-3F9E3E804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6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9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Oliver</a:t>
            </a:r>
          </a:p>
          <a:p>
            <a:endParaRPr lang="en-GB" b="1" u="sng" dirty="0"/>
          </a:p>
          <a:p>
            <a:r>
              <a:rPr lang="en-GB" b="0" u="none" dirty="0"/>
              <a:t>10 mins</a:t>
            </a:r>
          </a:p>
          <a:p>
            <a:r>
              <a:rPr lang="en-GB" b="0" u="none" dirty="0"/>
              <a:t>Release the actual results at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65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Lynda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3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Anthony</a:t>
            </a:r>
          </a:p>
          <a:p>
            <a:endParaRPr lang="en-GB" b="1" u="sng" dirty="0"/>
          </a:p>
          <a:p>
            <a:r>
              <a:rPr lang="en-GB" dirty="0"/>
              <a:t>David Appleton and Anthony Short</a:t>
            </a:r>
          </a:p>
          <a:p>
            <a:r>
              <a:rPr lang="en-GB" dirty="0"/>
              <a:t>Qualitative data as well as quantitative data – but limited to how accurate students records are recorded (VOICE)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- S112 17J &amp; 18J student deferral information for students studying FT intensity </a:t>
            </a:r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09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Anthony</a:t>
            </a:r>
          </a:p>
          <a:p>
            <a:endParaRPr lang="en-GB" b="1" u="sng" dirty="0"/>
          </a:p>
          <a:p>
            <a:r>
              <a:rPr lang="en-GB" dirty="0"/>
              <a:t>Identifying</a:t>
            </a:r>
            <a:r>
              <a:rPr lang="en-GB" baseline="0" dirty="0"/>
              <a:t> students on FT study intensity</a:t>
            </a:r>
            <a:endParaRPr lang="en-GB" dirty="0"/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2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Anthony</a:t>
            </a:r>
          </a:p>
          <a:p>
            <a:endParaRPr lang="en-GB" b="1" u="sng" dirty="0"/>
          </a:p>
          <a:p>
            <a:r>
              <a:rPr lang="en-GB" dirty="0"/>
              <a:t>David Appleton and Anthony Short</a:t>
            </a:r>
          </a:p>
          <a:p>
            <a:r>
              <a:rPr lang="en-GB" dirty="0"/>
              <a:t>Qualitative data as well as quantitative data – but limited to how accurate students records are recorded (VOICE)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- S112 17J &amp; 18J student deferral information for students studying FT intensity </a:t>
            </a:r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24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Anthony</a:t>
            </a:r>
          </a:p>
          <a:p>
            <a:endParaRPr lang="en-GB" b="1" u="sng" dirty="0"/>
          </a:p>
          <a:p>
            <a:r>
              <a:rPr lang="en-GB" dirty="0"/>
              <a:t>David Appleton and Anthony Short</a:t>
            </a:r>
          </a:p>
          <a:p>
            <a:r>
              <a:rPr lang="en-GB" dirty="0"/>
              <a:t>Qualitative data as well as quantitative data – but limited to how accurate students records are recorded (VOICE)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- S112 17J &amp; 18J student deferral information for students studying FT intensity </a:t>
            </a:r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8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Oliver</a:t>
            </a:r>
          </a:p>
          <a:p>
            <a:endParaRPr lang="en-GB" b="1" u="sng" dirty="0"/>
          </a:p>
          <a:p>
            <a:r>
              <a:rPr lang="en-GB" b="0" u="none" dirty="0"/>
              <a:t>5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1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Oliver/Anthony</a:t>
            </a:r>
          </a:p>
          <a:p>
            <a:endParaRPr lang="en-GB" b="1" u="sng" dirty="0"/>
          </a:p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Taken</a:t>
            </a:r>
            <a:r>
              <a:rPr lang="en-GB" sz="1200" baseline="0" dirty="0">
                <a:solidFill>
                  <a:schemeClr val="tx1"/>
                </a:solidFill>
              </a:rPr>
              <a:t> from subset of 97 students – 120 credit intensity 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is a more detailed</a:t>
            </a:r>
            <a:r>
              <a:rPr lang="en-GB" baseline="0" dirty="0"/>
              <a:t> analysis taken from closer inspection of S112 + other module students withdrawn  between Oct and Dec – caution in interpreting this for various reasons (how recorded, what and what student reports) </a:t>
            </a:r>
          </a:p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Could easily be multiple reasons and note that ‘difficulties with maths content’ may be greater than suggested here as students may not necessarily admit this. </a:t>
            </a:r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26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Oliver</a:t>
            </a:r>
          </a:p>
          <a:p>
            <a:r>
              <a:rPr lang="en-GB" dirty="0"/>
              <a:t>Survey out now with 17J and 18J students </a:t>
            </a:r>
          </a:p>
          <a:p>
            <a:r>
              <a:rPr lang="en-GB" dirty="0"/>
              <a:t>Anticipating two broad sets of issues in line with our RQ</a:t>
            </a:r>
          </a:p>
          <a:p>
            <a:r>
              <a:rPr lang="en-GB" dirty="0"/>
              <a:t>Measures we can put in place pre start (IAG) and post start (Practical and academic support) </a:t>
            </a:r>
          </a:p>
          <a:p>
            <a:r>
              <a:rPr lang="en-GB" dirty="0"/>
              <a:t>Divide into two groups –Oliver pre and Marcus post </a:t>
            </a:r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92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Oliver &amp; Marcus/Dan</a:t>
            </a:r>
          </a:p>
          <a:p>
            <a:endParaRPr lang="en-GB" b="1" u="sng" dirty="0"/>
          </a:p>
          <a:p>
            <a:r>
              <a:rPr lang="en-GB" dirty="0"/>
              <a:t>Survey out now with 17J and 18J students </a:t>
            </a:r>
          </a:p>
          <a:p>
            <a:r>
              <a:rPr lang="en-GB" dirty="0"/>
              <a:t>Anticipating two broad sets of issues in line with our RQ</a:t>
            </a:r>
          </a:p>
          <a:p>
            <a:r>
              <a:rPr lang="en-GB" dirty="0"/>
              <a:t>Measures we can put in place pre start (IAG) and post start (Practical and academic support) </a:t>
            </a:r>
          </a:p>
          <a:p>
            <a:r>
              <a:rPr lang="en-GB" dirty="0"/>
              <a:t>Divide into two groups –Oliver pre and Marcus post </a:t>
            </a:r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4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Oliver</a:t>
            </a:r>
          </a:p>
          <a:p>
            <a:endParaRPr lang="en-GB" b="1" u="sng" dirty="0"/>
          </a:p>
          <a:p>
            <a:r>
              <a:rPr lang="en-GB" b="0" u="none" dirty="0"/>
              <a:t>10 mins</a:t>
            </a:r>
          </a:p>
          <a:p>
            <a:r>
              <a:rPr lang="en-GB" b="0" u="none" dirty="0"/>
              <a:t>Release the actual results at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60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Oliver</a:t>
            </a:r>
          </a:p>
          <a:p>
            <a:endParaRPr lang="en-GB" b="1" u="sng" dirty="0"/>
          </a:p>
          <a:p>
            <a:r>
              <a:rPr lang="en-GB" b="0" u="none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95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Oliver</a:t>
            </a:r>
          </a:p>
          <a:p>
            <a:endParaRPr lang="en-GB" b="1" u="sng" dirty="0"/>
          </a:p>
          <a:p>
            <a:r>
              <a:rPr lang="en-GB" b="0" u="none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935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Oliver &amp; Marcus/Dan</a:t>
            </a:r>
          </a:p>
          <a:p>
            <a:endParaRPr lang="en-GB" b="1" u="sng" dirty="0"/>
          </a:p>
          <a:p>
            <a:r>
              <a:rPr lang="en-GB" dirty="0"/>
              <a:t>Survey out now with 17J and 18J students </a:t>
            </a:r>
          </a:p>
          <a:p>
            <a:r>
              <a:rPr lang="en-GB" dirty="0"/>
              <a:t>Anticipating two broad sets of issues in line with our RQ</a:t>
            </a:r>
          </a:p>
          <a:p>
            <a:r>
              <a:rPr lang="en-GB" dirty="0"/>
              <a:t>Measures we can put in place pre start (IAG) and post start (Practical and academic support) </a:t>
            </a:r>
          </a:p>
          <a:p>
            <a:r>
              <a:rPr lang="en-GB" dirty="0"/>
              <a:t>Divide into two groups –Oliver pre and Marcus post </a:t>
            </a:r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953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5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76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Diane</a:t>
            </a:r>
          </a:p>
          <a:p>
            <a:r>
              <a:rPr lang="en-GB" dirty="0"/>
              <a:t>S111</a:t>
            </a:r>
            <a:r>
              <a:rPr lang="en-GB" baseline="0" dirty="0"/>
              <a:t> and S112 are not a successful combination.</a:t>
            </a:r>
          </a:p>
          <a:p>
            <a:r>
              <a:rPr lang="en-GB" baseline="0" dirty="0"/>
              <a:t>In fact 8 from 11 of these ‘’discouraged’ combinations include a science module</a:t>
            </a:r>
          </a:p>
          <a:p>
            <a:r>
              <a:rPr lang="en-GB" baseline="0" dirty="0"/>
              <a:t>Is this a sign of something specific about the design of science modules, the hierarchical nature of the subject, the lack of a clear prerequisite pathway , the interdisciplinary service teaching nature of the modules –one module serving multiple purposes? </a:t>
            </a:r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Lynda</a:t>
            </a:r>
          </a:p>
          <a:p>
            <a:r>
              <a:rPr lang="en-GB" b="0" u="none" dirty="0"/>
              <a:t>S112 was designed as a stepping stone following on from initial Stage 1 modules in a variety of qualifications</a:t>
            </a:r>
          </a:p>
          <a:p>
            <a:r>
              <a:rPr lang="en-GB" b="0" u="none" dirty="0"/>
              <a:t>Science is a hierarchical subject, requiring an understanding of key concepts to support learning of other concepts within the different discipline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3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Lynda</a:t>
            </a:r>
          </a:p>
          <a:p>
            <a:endParaRPr lang="en-GB" b="1" u="sng" dirty="0"/>
          </a:p>
          <a:p>
            <a:r>
              <a:rPr lang="en-GB" b="0" u="none" dirty="0"/>
              <a:t>3 outcomes for students</a:t>
            </a:r>
          </a:p>
          <a:p>
            <a:r>
              <a:rPr lang="en-GB" b="0" u="none" dirty="0"/>
              <a:t>	success in both </a:t>
            </a:r>
            <a:r>
              <a:rPr lang="en-GB" b="0" u="none" dirty="0" err="1"/>
              <a:t>both</a:t>
            </a:r>
            <a:endParaRPr lang="en-GB" b="0" u="none" dirty="0"/>
          </a:p>
          <a:p>
            <a:r>
              <a:rPr lang="en-GB" b="0" u="none" dirty="0"/>
              <a:t>	success in only one module</a:t>
            </a:r>
          </a:p>
          <a:p>
            <a:r>
              <a:rPr lang="en-GB" b="0" u="none" dirty="0"/>
              <a:t>	no success in either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Lynda</a:t>
            </a:r>
          </a:p>
          <a:p>
            <a:endParaRPr lang="en-GB" b="1" u="sng" dirty="0"/>
          </a:p>
          <a:p>
            <a:r>
              <a:rPr lang="en-GB" b="0" u="none" dirty="0"/>
              <a:t>Students who take 120 credits at level 1  </a:t>
            </a:r>
          </a:p>
          <a:p>
            <a:pPr marL="0" indent="0">
              <a:buFontTx/>
              <a:buNone/>
            </a:pPr>
            <a:r>
              <a:rPr lang="en-GB" b="0" u="none" dirty="0"/>
              <a:t>- 38% pass both modules</a:t>
            </a:r>
          </a:p>
          <a:p>
            <a:pPr marL="0" indent="0">
              <a:buFontTx/>
              <a:buNone/>
            </a:pPr>
            <a:r>
              <a:rPr lang="en-GB" b="0" u="none" dirty="0"/>
              <a:t>- 4% pass S112 &amp; 21% pass the other module (25%) –a quarter gain 60 credits</a:t>
            </a:r>
          </a:p>
          <a:p>
            <a:r>
              <a:rPr lang="en-GB" b="0" u="none" dirty="0"/>
              <a:t>- 38% do not gain any credit</a:t>
            </a:r>
          </a:p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8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Lynda</a:t>
            </a:r>
          </a:p>
          <a:p>
            <a:endParaRPr lang="en-GB" b="1" u="sng" dirty="0"/>
          </a:p>
          <a:p>
            <a:r>
              <a:rPr lang="en-GB" b="0" u="none" dirty="0"/>
              <a:t>Some students are successful at full time study but some are not.  How we ensure a student is on the right study intensity for them?  Options include:</a:t>
            </a:r>
          </a:p>
          <a:p>
            <a:r>
              <a:rPr lang="en-GB" b="0" u="none" dirty="0"/>
              <a:t>Student doing pre-module tasks or engaging with the SRSC for IAG.</a:t>
            </a:r>
          </a:p>
          <a:p>
            <a:r>
              <a:rPr lang="en-GB" b="0" u="none" dirty="0"/>
              <a:t>Can we use any information about a student to inform us of how successful a student is likely to be at FT study intensity?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4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Oliver</a:t>
            </a:r>
          </a:p>
          <a:p>
            <a:endParaRPr lang="en-GB" b="1" u="sng" dirty="0"/>
          </a:p>
          <a:p>
            <a:r>
              <a:rPr lang="en-GB" b="0" u="none" dirty="0"/>
              <a:t>15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D218D-5804-4022-BE77-3F9E3E804E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4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xmlns="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xmlns="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xmlns="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xmlns="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xmlns="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xmlns="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xmlns="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6297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xmlns="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xmlns="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xmlns="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xmlns="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xmlns="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xmlns="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xmlns="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xmlns="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xmlns="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xmlns="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xmlns="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xmlns="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xmlns="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xmlns="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xmlns="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xmlns="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2930402"/>
            <a:ext cx="7920773" cy="1329595"/>
          </a:xfrm>
        </p:spPr>
        <p:txBody>
          <a:bodyPr/>
          <a:lstStyle/>
          <a:p>
            <a:r>
              <a:rPr lang="en-GB" sz="2400" dirty="0"/>
              <a:t>How do we support students who study full time?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Findings from a Stage 1 interdisciplinary science module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61" y="4315325"/>
            <a:ext cx="7920774" cy="120665"/>
          </a:xfrm>
        </p:spPr>
        <p:txBody>
          <a:bodyPr/>
          <a:lstStyle/>
          <a:p>
            <a:r>
              <a:rPr lang="en-GB" dirty="0"/>
              <a:t>Lynda Cook, Diane Butler, David Appleton, Anthony Short, Oliver Burney, Marcus Badger, Dan Berwick</a:t>
            </a:r>
          </a:p>
        </p:txBody>
      </p:sp>
    </p:spTree>
    <p:extLst>
      <p:ext uri="{BB962C8B-B14F-4D97-AF65-F5344CB8AC3E}">
        <p14:creationId xmlns:p14="http://schemas.microsoft.com/office/powerpoint/2010/main" val="265615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664617"/>
            <a:ext cx="6833843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Can we predict the outcome of our students?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B6539E-2376-4FEC-9C5D-71D2A0F9984C}"/>
              </a:ext>
            </a:extLst>
          </p:cNvPr>
          <p:cNvSpPr/>
          <p:nvPr/>
        </p:nvSpPr>
        <p:spPr>
          <a:xfrm>
            <a:off x="608462" y="1350795"/>
            <a:ext cx="826972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Which students succeed and which do not </a:t>
            </a:r>
            <a:r>
              <a:rPr lang="en-US" sz="32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200" b="0" cap="none" spc="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82367D-F109-4DD5-9BC6-B17060934101}"/>
              </a:ext>
            </a:extLst>
          </p:cNvPr>
          <p:cNvSpPr txBox="1"/>
          <p:nvPr/>
        </p:nvSpPr>
        <p:spPr>
          <a:xfrm>
            <a:off x="611188" y="2006211"/>
            <a:ext cx="377215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A	Women, 21, 3 A levels, considers education studies (primary), registered for psychology with OU then changed to Q64, works as a pharmacy assistant, reduced hours to take on study Q64 – biology full time, no disability. Not contacted about intensity.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9E5C16-EA0C-407E-9ADB-E0B07C2750B8}"/>
              </a:ext>
            </a:extLst>
          </p:cNvPr>
          <p:cNvSpPr txBox="1"/>
          <p:nvPr/>
        </p:nvSpPr>
        <p:spPr>
          <a:xfrm>
            <a:off x="608461" y="3661275"/>
            <a:ext cx="377215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	Woman, 22, looking after two children under 3, GCSEs A*-C, worked in cafes previously, interested in chemical engineering, knows people who have succeeded with OU, had careers discussion pre-module start and identified concrete opportunities in the area, no disability.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4349E7-73DA-4157-84E5-1D3A03237761}"/>
              </a:ext>
            </a:extLst>
          </p:cNvPr>
          <p:cNvSpPr txBox="1"/>
          <p:nvPr/>
        </p:nvSpPr>
        <p:spPr>
          <a:xfrm>
            <a:off x="608461" y="5425584"/>
            <a:ext cx="377215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	Man, 40, works full-time in IT, A levels, dyslexia but no profile, DSA in place, came off physics route pre-module start, passed S103 20 years ago. Did not respond to emails about intensity.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A09FA2-6972-49EA-A6C6-5415E9460416}"/>
              </a:ext>
            </a:extLst>
          </p:cNvPr>
          <p:cNvSpPr txBox="1"/>
          <p:nvPr/>
        </p:nvSpPr>
        <p:spPr>
          <a:xfrm>
            <a:off x="4539162" y="2006211"/>
            <a:ext cx="421049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D</a:t>
            </a:r>
          </a:p>
          <a:p>
            <a:r>
              <a:rPr lang="en-GB" sz="1400" dirty="0"/>
              <a:t>Man, 19, declared mental health issues but no profile, GCSEs A*-C, not working due to long-term health problems, earth science pathway. Number of discussions with SST.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17AAE-8113-43E3-849B-25DA2BC4FF94}"/>
              </a:ext>
            </a:extLst>
          </p:cNvPr>
          <p:cNvSpPr/>
          <p:nvPr/>
        </p:nvSpPr>
        <p:spPr>
          <a:xfrm>
            <a:off x="4539162" y="3693512"/>
            <a:ext cx="4210492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/>
              <a:t>E</a:t>
            </a:r>
          </a:p>
          <a:p>
            <a:r>
              <a:rPr lang="en-GB" sz="1400" dirty="0"/>
              <a:t>Man, 35, technical apprenticeship, works full-time, senior automotive engineer, interested in marine biology, no disability. </a:t>
            </a:r>
          </a:p>
          <a:p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28F177-7111-45BA-B930-6B7659C85658}"/>
              </a:ext>
            </a:extLst>
          </p:cNvPr>
          <p:cNvSpPr/>
          <p:nvPr/>
        </p:nvSpPr>
        <p:spPr>
          <a:xfrm>
            <a:off x="4539162" y="5425583"/>
            <a:ext cx="4114794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/>
              <a:t>F	</a:t>
            </a:r>
          </a:p>
          <a:p>
            <a:r>
              <a:rPr lang="en-GB" sz="1400" dirty="0"/>
              <a:t>Woman, 30’s, self-employed sandwich shop owner, English as a second language, Slovakian, NVQ 2 equivalent, no disability, contacted many times pre-module start about intensity. </a:t>
            </a:r>
          </a:p>
        </p:txBody>
      </p:sp>
    </p:spTree>
    <p:extLst>
      <p:ext uri="{BB962C8B-B14F-4D97-AF65-F5344CB8AC3E}">
        <p14:creationId xmlns:p14="http://schemas.microsoft.com/office/powerpoint/2010/main" val="32959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4" y="664617"/>
            <a:ext cx="1805128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Our project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ED0BCA2D-FB01-4EAA-9FA2-D6A2A9678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675" y="1028529"/>
            <a:ext cx="7418106" cy="295175"/>
          </a:xfrm>
        </p:spPr>
        <p:txBody>
          <a:bodyPr/>
          <a:lstStyle/>
          <a:p>
            <a:r>
              <a:rPr lang="en-GB" sz="2000" dirty="0"/>
              <a:t>Research 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CBD7E7-84F2-4634-8592-7D0536839CDD}"/>
              </a:ext>
            </a:extLst>
          </p:cNvPr>
          <p:cNvSpPr/>
          <p:nvPr/>
        </p:nvSpPr>
        <p:spPr>
          <a:xfrm>
            <a:off x="461852" y="1468436"/>
            <a:ext cx="82202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For science modules how do we ensure that only the students with a reasonable chance of success, study at full time intensity? How do we encourage or discourage appropriately?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strategies are available to us to ensure we support fulltime level 1 science students appropriately?	</a:t>
            </a:r>
          </a:p>
        </p:txBody>
      </p:sp>
    </p:spTree>
    <p:extLst>
      <p:ext uri="{BB962C8B-B14F-4D97-AF65-F5344CB8AC3E}">
        <p14:creationId xmlns:p14="http://schemas.microsoft.com/office/powerpoint/2010/main" val="359213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4" y="664617"/>
            <a:ext cx="1401090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Methods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xmlns="" id="{978C9726-01A9-4C7D-BDF8-AB389DE7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99064"/>
            <a:ext cx="8262937" cy="521335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Desk research </a:t>
            </a:r>
          </a:p>
          <a:p>
            <a:pPr marL="800089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gathering cohort level information for S112 deferrals, module results and credit gained</a:t>
            </a:r>
          </a:p>
          <a:p>
            <a:pPr marL="800089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gathering qualitative and quantitative information from individual student records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Surveying 17J and 18J students who studied 120 credits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Interviews and/or focus groups with students and associate lecturers</a:t>
            </a:r>
          </a:p>
        </p:txBody>
      </p:sp>
    </p:spTree>
    <p:extLst>
      <p:ext uri="{BB962C8B-B14F-4D97-AF65-F5344CB8AC3E}">
        <p14:creationId xmlns:p14="http://schemas.microsoft.com/office/powerpoint/2010/main" val="16627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4" y="664617"/>
            <a:ext cx="1464886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5" y="1015191"/>
            <a:ext cx="8431306" cy="60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1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4" y="664617"/>
            <a:ext cx="1464886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98CA40-7613-4917-9DC6-CAE355087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753" y="1114170"/>
            <a:ext cx="5970158" cy="57438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86D7837-041C-4045-87DA-03C02A1366B7}"/>
              </a:ext>
            </a:extLst>
          </p:cNvPr>
          <p:cNvGrpSpPr/>
          <p:nvPr/>
        </p:nvGrpSpPr>
        <p:grpSpPr>
          <a:xfrm>
            <a:off x="537261" y="2140059"/>
            <a:ext cx="2544142" cy="735253"/>
            <a:chOff x="537261" y="2140059"/>
            <a:chExt cx="2544142" cy="735253"/>
          </a:xfrm>
        </p:grpSpPr>
        <p:sp>
          <p:nvSpPr>
            <p:cNvPr id="9" name="Arrow: Up-Down 8">
              <a:extLst>
                <a:ext uri="{FF2B5EF4-FFF2-40B4-BE49-F238E27FC236}">
                  <a16:creationId xmlns:a16="http://schemas.microsoft.com/office/drawing/2014/main" xmlns="" id="{3CFB7FE3-0178-4FF0-BC56-463EAEC7C898}"/>
                </a:ext>
              </a:extLst>
            </p:cNvPr>
            <p:cNvSpPr/>
            <p:nvPr/>
          </p:nvSpPr>
          <p:spPr>
            <a:xfrm>
              <a:off x="2805830" y="2140059"/>
              <a:ext cx="275573" cy="73525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0BD0301-5AC4-4785-BB74-ABDE3D202B37}"/>
                </a:ext>
              </a:extLst>
            </p:cNvPr>
            <p:cNvSpPr txBox="1"/>
            <p:nvPr/>
          </p:nvSpPr>
          <p:spPr>
            <a:xfrm>
              <a:off x="537261" y="2140059"/>
              <a:ext cx="1277655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SRF campaign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6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4" y="664617"/>
            <a:ext cx="8301620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Do students studying &gt; 60 credits study  strategically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DA1F04-D2CD-42C3-806C-269AD749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80" y="1042309"/>
            <a:ext cx="8431619" cy="52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2" y="657225"/>
            <a:ext cx="7557342" cy="682973"/>
          </a:xfrm>
        </p:spPr>
        <p:txBody>
          <a:bodyPr wrap="square">
            <a:spAutoFit/>
          </a:bodyPr>
          <a:lstStyle/>
          <a:p>
            <a:r>
              <a:rPr lang="en-GB" sz="2400" dirty="0"/>
              <a:t>What are the reasons students withdraw from FT study intensity?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3B68BA4-577D-4083-B40C-C35554ADF1D8}"/>
              </a:ext>
            </a:extLst>
          </p:cNvPr>
          <p:cNvSpPr/>
          <p:nvPr/>
        </p:nvSpPr>
        <p:spPr>
          <a:xfrm>
            <a:off x="608462" y="2118374"/>
            <a:ext cx="8269723" cy="329320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u="sng" cap="none" spc="0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Activity</a:t>
            </a:r>
          </a:p>
          <a:p>
            <a:pPr algn="just"/>
            <a:r>
              <a:rPr lang="en-US" b="0" cap="none" spc="0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State reason(s) for students to defer from full time study intensity.</a:t>
            </a:r>
          </a:p>
          <a:p>
            <a:pPr algn="just"/>
            <a:endParaRPr lang="en-US" dirty="0">
              <a:ln w="0">
                <a:solidFill>
                  <a:schemeClr val="accent1"/>
                </a:solidFill>
              </a:ln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en-US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Enter your reasons in </a:t>
            </a:r>
            <a:r>
              <a:rPr lang="en-US" dirty="0" err="1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mentimeter</a:t>
            </a:r>
            <a:r>
              <a:rPr lang="en-US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algn="just"/>
            <a:endParaRPr lang="en-US" dirty="0">
              <a:ln w="0">
                <a:solidFill>
                  <a:schemeClr val="accent1"/>
                </a:solidFill>
              </a:ln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ln w="0">
                  <a:solidFill>
                    <a:schemeClr val="accent1"/>
                  </a:solidFill>
                </a:ln>
                <a:solidFill>
                  <a:srgbClr val="33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https://www.menti.com/</a:t>
            </a:r>
            <a:r>
              <a:rPr lang="en-US" sz="3200" dirty="0">
                <a:ln w="0">
                  <a:solidFill>
                    <a:schemeClr val="accent1"/>
                  </a:solidFill>
                </a:ln>
                <a:solidFill>
                  <a:srgbClr val="33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endParaRPr lang="en-US" sz="3200" dirty="0">
              <a:ln w="0">
                <a:solidFill>
                  <a:schemeClr val="accent1"/>
                </a:solidFill>
              </a:ln>
              <a:solidFill>
                <a:srgbClr val="33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GB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(code 45 27 22)</a:t>
            </a:r>
            <a:endParaRPr lang="en-US" dirty="0">
              <a:ln w="0">
                <a:solidFill>
                  <a:schemeClr val="accent1"/>
                </a:solidFill>
              </a:ln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b="0" cap="none" spc="0" dirty="0">
              <a:ln w="0">
                <a:solidFill>
                  <a:schemeClr val="accent1"/>
                </a:solidFill>
              </a:ln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n-US" b="0" cap="none" spc="0" dirty="0">
              <a:ln w="0">
                <a:solidFill>
                  <a:schemeClr val="accent1"/>
                </a:solidFill>
              </a:ln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95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188" y="657225"/>
            <a:ext cx="8306936" cy="682973"/>
          </a:xfrm>
        </p:spPr>
        <p:txBody>
          <a:bodyPr wrap="square">
            <a:spAutoFit/>
          </a:bodyPr>
          <a:lstStyle/>
          <a:p>
            <a:r>
              <a:rPr lang="en-GB" sz="2400" dirty="0"/>
              <a:t>S112 17J 120 credit intensity –student deferral reasons (Oct-Dec)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191"/>
            <a:ext cx="9144000" cy="53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32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188" y="657225"/>
            <a:ext cx="8262937" cy="682973"/>
          </a:xfrm>
        </p:spPr>
        <p:txBody>
          <a:bodyPr wrap="square">
            <a:spAutoFit/>
          </a:bodyPr>
          <a:lstStyle/>
          <a:p>
            <a:r>
              <a:rPr lang="en-GB" sz="2400" dirty="0"/>
              <a:t>What issues from the data did we decide to take further with our students ?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xmlns="" id="{978C9726-01A9-4C7D-BDF8-AB389DE7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98806"/>
            <a:ext cx="5778979" cy="4838795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Survey questions focussed on</a:t>
            </a:r>
          </a:p>
          <a:p>
            <a:endParaRPr lang="en-GB" dirty="0"/>
          </a:p>
          <a:p>
            <a:r>
              <a:rPr lang="en-GB" sz="2000" dirty="0"/>
              <a:t>Prior Education</a:t>
            </a:r>
          </a:p>
          <a:p>
            <a:r>
              <a:rPr lang="en-GB" sz="2000" dirty="0"/>
              <a:t>Career Motivation</a:t>
            </a:r>
          </a:p>
          <a:p>
            <a:r>
              <a:rPr lang="en-GB" sz="2000" dirty="0"/>
              <a:t>Study Intensity plans – anticipation of</a:t>
            </a:r>
          </a:p>
          <a:p>
            <a:r>
              <a:rPr lang="en-GB" sz="2000" dirty="0"/>
              <a:t>Research/ Advice before choosing OU study </a:t>
            </a:r>
          </a:p>
          <a:p>
            <a:r>
              <a:rPr lang="en-GB" sz="2000" dirty="0"/>
              <a:t>Study preparation </a:t>
            </a:r>
          </a:p>
          <a:p>
            <a:r>
              <a:rPr lang="en-GB" sz="2000" dirty="0"/>
              <a:t>Getting started </a:t>
            </a:r>
          </a:p>
          <a:p>
            <a:r>
              <a:rPr lang="en-GB" sz="2000" dirty="0"/>
              <a:t>Study workload – experience of </a:t>
            </a:r>
          </a:p>
          <a:p>
            <a:r>
              <a:rPr lang="en-GB" sz="2000" dirty="0"/>
              <a:t>Time availability</a:t>
            </a:r>
          </a:p>
          <a:p>
            <a:r>
              <a:rPr lang="en-GB" sz="2000" dirty="0"/>
              <a:t>Academic issues and study challenges on these particular science modules </a:t>
            </a:r>
          </a:p>
          <a:p>
            <a:r>
              <a:rPr lang="en-GB" sz="2000" dirty="0"/>
              <a:t>Reviewing choices to study full time with hindsight 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444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188" y="768025"/>
            <a:ext cx="8262937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Summary so far…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xmlns="" id="{978C9726-01A9-4C7D-BDF8-AB389DE7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98806"/>
            <a:ext cx="5778979" cy="48387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Return to 6 student case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Reveal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Not a simple situation – nuanced approach to student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Final stage of our project is to find out by talking to students and ALs to establish which measures really would make a difference </a:t>
            </a:r>
          </a:p>
          <a:p>
            <a:endParaRPr lang="en-GB" dirty="0"/>
          </a:p>
          <a:p>
            <a:endParaRPr lang="en-GB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218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666366"/>
            <a:ext cx="6374228" cy="350574"/>
          </a:xfrm>
        </p:spPr>
        <p:txBody>
          <a:bodyPr>
            <a:spAutoFit/>
          </a:bodyPr>
          <a:lstStyle/>
          <a:p>
            <a:r>
              <a:rPr lang="en-GB" sz="2400" dirty="0"/>
              <a:t>Full time Study Intensity: Setting the Scene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308702"/>
              </p:ext>
            </p:extLst>
          </p:nvPr>
        </p:nvGraphicFramePr>
        <p:xfrm>
          <a:off x="172808" y="1704907"/>
          <a:ext cx="8366124" cy="497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9757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664617"/>
            <a:ext cx="6833843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Can we predict the outcome of our students?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B6539E-2376-4FEC-9C5D-71D2A0F9984C}"/>
              </a:ext>
            </a:extLst>
          </p:cNvPr>
          <p:cNvSpPr/>
          <p:nvPr/>
        </p:nvSpPr>
        <p:spPr>
          <a:xfrm>
            <a:off x="608462" y="1350795"/>
            <a:ext cx="826972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Which students succeed and which do not </a:t>
            </a:r>
            <a:r>
              <a:rPr lang="en-US" sz="32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200" b="0" cap="none" spc="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82367D-F109-4DD5-9BC6-B17060934101}"/>
              </a:ext>
            </a:extLst>
          </p:cNvPr>
          <p:cNvSpPr txBox="1"/>
          <p:nvPr/>
        </p:nvSpPr>
        <p:spPr>
          <a:xfrm>
            <a:off x="611188" y="2006211"/>
            <a:ext cx="377215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A	Women, 21, 3 A levels, considers education studies (primary), registered for psychology with OU then changed to Q64, works as a pharmacy assistant, reduced hours to take on study Q64 – biology full time, no disability. Not contacted about intensity.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9E5C16-EA0C-407E-9ADB-E0B07C2750B8}"/>
              </a:ext>
            </a:extLst>
          </p:cNvPr>
          <p:cNvSpPr txBox="1"/>
          <p:nvPr/>
        </p:nvSpPr>
        <p:spPr>
          <a:xfrm>
            <a:off x="608461" y="3661275"/>
            <a:ext cx="377215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	Woman, 22, looking after two children under 3, GCSEs A*-C, worked in cafes previously, interested in chemical engineering, knows people who have succeeded with OU, had careers discussion pre-module start and identified concrete opportunities in the area, no disability.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4349E7-73DA-4157-84E5-1D3A03237761}"/>
              </a:ext>
            </a:extLst>
          </p:cNvPr>
          <p:cNvSpPr txBox="1"/>
          <p:nvPr/>
        </p:nvSpPr>
        <p:spPr>
          <a:xfrm>
            <a:off x="608461" y="5425584"/>
            <a:ext cx="377215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	Man, 40, works full-time in IT, A levels, dyslexia but no profile, DSA in place, came off physics route pre-module start, passed S103 20 years ago. Did not respond to emails about intensity.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A09FA2-6972-49EA-A6C6-5415E9460416}"/>
              </a:ext>
            </a:extLst>
          </p:cNvPr>
          <p:cNvSpPr txBox="1"/>
          <p:nvPr/>
        </p:nvSpPr>
        <p:spPr>
          <a:xfrm>
            <a:off x="4539162" y="2006211"/>
            <a:ext cx="421049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A50021"/>
                </a:solidFill>
              </a:rPr>
              <a:t>A Case Study (120 credits -0 passed)</a:t>
            </a:r>
          </a:p>
          <a:p>
            <a:endParaRPr lang="en-GB" sz="1400" b="1" dirty="0">
              <a:solidFill>
                <a:srgbClr val="A50021"/>
              </a:solidFill>
            </a:endParaRPr>
          </a:p>
          <a:p>
            <a:r>
              <a:rPr lang="en-GB" sz="1400" b="1" dirty="0">
                <a:solidFill>
                  <a:srgbClr val="A50021"/>
                </a:solidFill>
              </a:rPr>
              <a:t>Outcome: withdrew from both modules within a month, finds distance learning much more challenging, and plans to go to brick university full-time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17AAE-8113-43E3-849B-25DA2BC4FF94}"/>
              </a:ext>
            </a:extLst>
          </p:cNvPr>
          <p:cNvSpPr/>
          <p:nvPr/>
        </p:nvSpPr>
        <p:spPr>
          <a:xfrm>
            <a:off x="4539162" y="3693512"/>
            <a:ext cx="4210492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A50021"/>
                </a:solidFill>
              </a:rPr>
              <a:t>B Case Study (120 credits – passed)</a:t>
            </a:r>
          </a:p>
          <a:p>
            <a:endParaRPr lang="en-GB" sz="1400" b="1" dirty="0">
              <a:solidFill>
                <a:srgbClr val="A50021"/>
              </a:solidFill>
            </a:endParaRPr>
          </a:p>
          <a:p>
            <a:r>
              <a:rPr lang="en-GB" sz="1400" b="1" dirty="0">
                <a:solidFill>
                  <a:srgbClr val="A50021"/>
                </a:solidFill>
              </a:rPr>
              <a:t>Outcome: found collaborative work difficult to organise with other commitments, passed both module, 60’s on S111, 70’s on S112.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28F177-7111-45BA-B930-6B7659C85658}"/>
              </a:ext>
            </a:extLst>
          </p:cNvPr>
          <p:cNvSpPr/>
          <p:nvPr/>
        </p:nvSpPr>
        <p:spPr>
          <a:xfrm>
            <a:off x="4539162" y="5425583"/>
            <a:ext cx="411479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A50021"/>
                </a:solidFill>
              </a:rPr>
              <a:t>C Case Study (120 credits – 60 credits passed)</a:t>
            </a:r>
          </a:p>
          <a:p>
            <a:endParaRPr lang="en-GB" sz="1400" b="1" dirty="0">
              <a:solidFill>
                <a:srgbClr val="A50021"/>
              </a:solidFill>
            </a:endParaRPr>
          </a:p>
          <a:p>
            <a:r>
              <a:rPr lang="en-GB" sz="1400" b="1" dirty="0">
                <a:solidFill>
                  <a:srgbClr val="A50021"/>
                </a:solidFill>
              </a:rPr>
              <a:t>Outcome: Passed S111 60’s, not enough time for S112. </a:t>
            </a:r>
          </a:p>
        </p:txBody>
      </p:sp>
    </p:spTree>
    <p:extLst>
      <p:ext uri="{BB962C8B-B14F-4D97-AF65-F5344CB8AC3E}">
        <p14:creationId xmlns:p14="http://schemas.microsoft.com/office/powerpoint/2010/main" val="1944986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664617"/>
            <a:ext cx="6833843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Can we predict the outcome of our students?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B6539E-2376-4FEC-9C5D-71D2A0F9984C}"/>
              </a:ext>
            </a:extLst>
          </p:cNvPr>
          <p:cNvSpPr/>
          <p:nvPr/>
        </p:nvSpPr>
        <p:spPr>
          <a:xfrm>
            <a:off x="608462" y="1350795"/>
            <a:ext cx="826972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Which students succeed and which do not </a:t>
            </a:r>
            <a:r>
              <a:rPr lang="en-US" sz="32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200" b="0" cap="none" spc="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82367D-F109-4DD5-9BC6-B17060934101}"/>
              </a:ext>
            </a:extLst>
          </p:cNvPr>
          <p:cNvSpPr txBox="1"/>
          <p:nvPr/>
        </p:nvSpPr>
        <p:spPr>
          <a:xfrm>
            <a:off x="611188" y="2006211"/>
            <a:ext cx="377215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A50021"/>
                </a:solidFill>
              </a:rPr>
              <a:t>D Case Study (120 credits – 60 credits passed)</a:t>
            </a:r>
          </a:p>
          <a:p>
            <a:r>
              <a:rPr lang="en-GB" sz="1400" b="1" dirty="0">
                <a:solidFill>
                  <a:srgbClr val="A50021"/>
                </a:solidFill>
              </a:rPr>
              <a:t>Outcome: Passed S111 50s, S112 withdraw due to stress of location move and other personal issues. Returned to Physics pathway but struggled with maths on that route.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9E5C16-EA0C-407E-9ADB-E0B07C2750B8}"/>
              </a:ext>
            </a:extLst>
          </p:cNvPr>
          <p:cNvSpPr txBox="1"/>
          <p:nvPr/>
        </p:nvSpPr>
        <p:spPr>
          <a:xfrm>
            <a:off x="608461" y="3661275"/>
            <a:ext cx="377215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A50021"/>
                </a:solidFill>
              </a:rPr>
              <a:t>E Case Study (120 credits – 0 passed)</a:t>
            </a:r>
          </a:p>
          <a:p>
            <a:r>
              <a:rPr lang="en-GB" sz="1400" b="1" dirty="0">
                <a:solidFill>
                  <a:srgbClr val="A50021"/>
                </a:solidFill>
              </a:rPr>
              <a:t>Outcome: poor marks on first TMAs, deferred due to illness, changed to engineering part-time on return. Interactions only by email.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4349E7-73DA-4157-84E5-1D3A03237761}"/>
              </a:ext>
            </a:extLst>
          </p:cNvPr>
          <p:cNvSpPr txBox="1"/>
          <p:nvPr/>
        </p:nvSpPr>
        <p:spPr>
          <a:xfrm>
            <a:off x="608461" y="5425584"/>
            <a:ext cx="377215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A50021"/>
                </a:solidFill>
              </a:rPr>
              <a:t>F Case Study 1 (120 credits – passed)</a:t>
            </a:r>
          </a:p>
          <a:p>
            <a:r>
              <a:rPr lang="en-GB" sz="1400" b="1" dirty="0">
                <a:solidFill>
                  <a:srgbClr val="A50021"/>
                </a:solidFill>
              </a:rPr>
              <a:t>. </a:t>
            </a:r>
          </a:p>
          <a:p>
            <a:r>
              <a:rPr lang="en-GB" sz="1400" b="1" dirty="0">
                <a:solidFill>
                  <a:srgbClr val="A50021"/>
                </a:solidFill>
              </a:rPr>
              <a:t>Outcome: Passed both modules, 60’s. Higher on S112.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A09FA2-6972-49EA-A6C6-5415E9460416}"/>
              </a:ext>
            </a:extLst>
          </p:cNvPr>
          <p:cNvSpPr txBox="1"/>
          <p:nvPr/>
        </p:nvSpPr>
        <p:spPr>
          <a:xfrm>
            <a:off x="4539162" y="2006211"/>
            <a:ext cx="421049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D</a:t>
            </a:r>
          </a:p>
          <a:p>
            <a:r>
              <a:rPr lang="en-GB" sz="1400" dirty="0"/>
              <a:t>Man, 19, declared mental health issues but no profile, GCSEs A*-C, not working due to long-term health problems, earth science pathway. Number of discussions with SST.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A17AAE-8113-43E3-849B-25DA2BC4FF94}"/>
              </a:ext>
            </a:extLst>
          </p:cNvPr>
          <p:cNvSpPr/>
          <p:nvPr/>
        </p:nvSpPr>
        <p:spPr>
          <a:xfrm>
            <a:off x="4539162" y="3693512"/>
            <a:ext cx="4210492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/>
              <a:t>E</a:t>
            </a:r>
          </a:p>
          <a:p>
            <a:r>
              <a:rPr lang="en-GB" sz="1400" dirty="0"/>
              <a:t>Man, 35, technical apprenticeship, works full-time, senior automotive engineer, interested in marine biology, no disability. </a:t>
            </a:r>
          </a:p>
          <a:p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28F177-7111-45BA-B930-6B7659C85658}"/>
              </a:ext>
            </a:extLst>
          </p:cNvPr>
          <p:cNvSpPr/>
          <p:nvPr/>
        </p:nvSpPr>
        <p:spPr>
          <a:xfrm>
            <a:off x="4539162" y="5425583"/>
            <a:ext cx="4114794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/>
              <a:t>F	</a:t>
            </a:r>
          </a:p>
          <a:p>
            <a:r>
              <a:rPr lang="en-GB" sz="1400" dirty="0"/>
              <a:t>Woman, 30’s, self-employed sandwich shop owner, English as a second language, Slovakian, NVQ 2 equivalent, no disability, contacted many times pre-module start about intensity. </a:t>
            </a:r>
          </a:p>
        </p:txBody>
      </p:sp>
    </p:spTree>
    <p:extLst>
      <p:ext uri="{BB962C8B-B14F-4D97-AF65-F5344CB8AC3E}">
        <p14:creationId xmlns:p14="http://schemas.microsoft.com/office/powerpoint/2010/main" val="147173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498418"/>
            <a:ext cx="6833843" cy="682973"/>
          </a:xfrm>
        </p:spPr>
        <p:txBody>
          <a:bodyPr wrap="square">
            <a:spAutoFit/>
          </a:bodyPr>
          <a:lstStyle/>
          <a:p>
            <a:r>
              <a:rPr lang="en-GB" sz="2400" dirty="0"/>
              <a:t>Workshop input into what we can/should do to support FT study</a:t>
            </a:r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xmlns="" id="{1A46A563-5A7B-4E72-9340-398A38883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98806"/>
            <a:ext cx="5778979" cy="4838795"/>
          </a:xfrm>
        </p:spPr>
        <p:txBody>
          <a:bodyPr/>
          <a:lstStyle/>
          <a:p>
            <a:r>
              <a:rPr lang="en-GB" sz="2000" dirty="0"/>
              <a:t>Stagger TMAs</a:t>
            </a:r>
          </a:p>
          <a:p>
            <a:r>
              <a:rPr lang="en-GB" sz="2000" dirty="0"/>
              <a:t>‘Flexible’ study of S112</a:t>
            </a:r>
          </a:p>
          <a:p>
            <a:r>
              <a:rPr lang="en-GB" sz="2000" dirty="0"/>
              <a:t>Qualification view rather than a module view</a:t>
            </a:r>
          </a:p>
          <a:p>
            <a:r>
              <a:rPr lang="en-GB" sz="2000" dirty="0"/>
              <a:t>Early start (of S112, like M140)</a:t>
            </a:r>
          </a:p>
          <a:p>
            <a:r>
              <a:rPr lang="en-GB" sz="2000" dirty="0"/>
              <a:t>Design modules for FT study rather than PT and sequential</a:t>
            </a:r>
          </a:p>
          <a:p>
            <a:r>
              <a:rPr lang="en-GB" sz="2000" dirty="0"/>
              <a:t>Support student deferral  - Cath Brown…will follow up for more detail re how this would work re fees?</a:t>
            </a:r>
          </a:p>
          <a:p>
            <a:r>
              <a:rPr lang="en-GB" sz="2000" dirty="0"/>
              <a:t>More ‘advertising’ of the SST (pre module start) so students can have good advice </a:t>
            </a:r>
            <a:r>
              <a:rPr lang="en-GB" sz="2000"/>
              <a:t>and guidance.</a:t>
            </a:r>
            <a:endParaRPr lang="en-GB" sz="2000" dirty="0"/>
          </a:p>
          <a:p>
            <a:endParaRPr lang="en-GB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2332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188" y="795724"/>
            <a:ext cx="8262937" cy="295175"/>
          </a:xfrm>
        </p:spPr>
        <p:txBody>
          <a:bodyPr wrap="square">
            <a:spAutoFit/>
          </a:bodyPr>
          <a:lstStyle/>
          <a:p>
            <a:r>
              <a:rPr lang="en-GB" sz="2000" dirty="0"/>
              <a:t>Summary so far…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xmlns="" id="{978C9726-01A9-4C7D-BDF8-AB389DE7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98806"/>
            <a:ext cx="5778979" cy="48387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Not a simple situation – nuanced approach to student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Final stage of our project is to find out by talking to students and ALs to establish which measures really would make a difference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  <a:p>
            <a:endParaRPr lang="en-GB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3" y="3953436"/>
            <a:ext cx="3245224" cy="243391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42983" y="2930697"/>
            <a:ext cx="4866324" cy="3899729"/>
            <a:chOff x="3842983" y="2930697"/>
            <a:chExt cx="4866324" cy="38997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915" y="2930697"/>
              <a:ext cx="2635392" cy="1775011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 rot="1544815">
              <a:off x="3856625" y="5558029"/>
              <a:ext cx="830222" cy="2811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914954" y="5013615"/>
              <a:ext cx="3252328" cy="2361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 rot="20535036">
              <a:off x="3842983" y="4177069"/>
              <a:ext cx="2204878" cy="3089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677" y="4748493"/>
              <a:ext cx="1122392" cy="8438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228" y="5468137"/>
              <a:ext cx="1954610" cy="1362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8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1E6C2F5-422D-4E4C-8270-1E49DEF19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9AB5B5A3-906C-4BED-9276-9B10EE6CEB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666366"/>
            <a:ext cx="6374228" cy="350574"/>
          </a:xfrm>
        </p:spPr>
        <p:txBody>
          <a:bodyPr>
            <a:spAutoFit/>
          </a:bodyPr>
          <a:lstStyle/>
          <a:p>
            <a:r>
              <a:rPr lang="en-GB" sz="2400" dirty="0"/>
              <a:t>University Level Findings (Insight Team)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xmlns="" id="{84071E10-2DCA-4A87-86D4-31C82F9D8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478880"/>
              </p:ext>
            </p:extLst>
          </p:nvPr>
        </p:nvGraphicFramePr>
        <p:xfrm>
          <a:off x="611188" y="1167563"/>
          <a:ext cx="8262937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427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666366"/>
            <a:ext cx="5143519" cy="350574"/>
          </a:xfrm>
        </p:spPr>
        <p:txBody>
          <a:bodyPr wrap="none">
            <a:spAutoFit/>
          </a:bodyPr>
          <a:lstStyle/>
          <a:p>
            <a:r>
              <a:rPr lang="en-GB" sz="2400" dirty="0"/>
              <a:t>When to discourage full time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56728D-9E07-45E5-A4D0-9DDC7A0FD31E}"/>
              </a:ext>
            </a:extLst>
          </p:cNvPr>
          <p:cNvSpPr txBox="1"/>
          <p:nvPr/>
        </p:nvSpPr>
        <p:spPr>
          <a:xfrm>
            <a:off x="608463" y="1197032"/>
            <a:ext cx="40714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Analysis suggested </a:t>
            </a:r>
          </a:p>
          <a:p>
            <a:endParaRPr lang="en-GB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11 distinct Level 1 module combinations where full time study is not generally successful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pass rates of both modules are below 60%, the success rate is lower than the best single version and both modules pass rates are lower than the single equivalent.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These modules combinations should be discouraged for full time study and/or alternative ways to deliver these modules should be investigated</a:t>
            </a:r>
            <a:r>
              <a:rPr lang="en-GB" sz="2000" dirty="0"/>
              <a:t>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9E03CD6A-C1A9-4689-BFDC-0452A53E9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36274"/>
              </p:ext>
            </p:extLst>
          </p:nvPr>
        </p:nvGraphicFramePr>
        <p:xfrm>
          <a:off x="4898737" y="2447167"/>
          <a:ext cx="4071486" cy="3565512"/>
        </p:xfrm>
        <a:graphic>
          <a:graphicData uri="http://schemas.openxmlformats.org/drawingml/2006/table">
            <a:tbl>
              <a:tblPr bandRow="1"/>
              <a:tblGrid>
                <a:gridCol w="2035743">
                  <a:extLst>
                    <a:ext uri="{9D8B030D-6E8A-4147-A177-3AD203B41FA5}">
                      <a16:colId xmlns:a16="http://schemas.microsoft.com/office/drawing/2014/main" xmlns="" val="3425151945"/>
                    </a:ext>
                  </a:extLst>
                </a:gridCol>
                <a:gridCol w="2035743">
                  <a:extLst>
                    <a:ext uri="{9D8B030D-6E8A-4147-A177-3AD203B41FA5}">
                      <a16:colId xmlns:a16="http://schemas.microsoft.com/office/drawing/2014/main" xmlns="" val="932596616"/>
                    </a:ext>
                  </a:extLst>
                </a:gridCol>
              </a:tblGrid>
              <a:tr h="325742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DE100J-SDK100J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63.60%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2797400"/>
                  </a:ext>
                </a:extLst>
              </a:tr>
              <a:tr h="323977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S111J-S112J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55.60%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2326169"/>
                  </a:ext>
                </a:extLst>
              </a:tr>
              <a:tr h="323977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S112J-U116J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70.60%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0038847"/>
                  </a:ext>
                </a:extLst>
              </a:tr>
              <a:tr h="323977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DE100B-SDK100B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41.90%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4951764"/>
                  </a:ext>
                </a:extLst>
              </a:tr>
              <a:tr h="323977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S112J-SDK100J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38.80%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3493741"/>
                  </a:ext>
                </a:extLst>
              </a:tr>
              <a:tr h="323977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K101J-SDK100J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48.70%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707549"/>
                  </a:ext>
                </a:extLst>
              </a:tr>
              <a:tr h="323977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K101J-SDK100B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59.30%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804669"/>
                  </a:ext>
                </a:extLst>
              </a:tr>
              <a:tr h="323977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DD103J-U116J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55.60%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0656396"/>
                  </a:ext>
                </a:extLst>
              </a:tr>
              <a:tr h="323977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T207J-T217J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66.70%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9251331"/>
                  </a:ext>
                </a:extLst>
              </a:tr>
              <a:tr h="323977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AA100J-U101J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64.30%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431797"/>
                  </a:ext>
                </a:extLst>
              </a:tr>
              <a:tr h="323977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S112J-DD103B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" marR="635" marT="63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31882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32BDD4-BA6E-4558-ADE5-5D978CE5B4C6}"/>
              </a:ext>
            </a:extLst>
          </p:cNvPr>
          <p:cNvSpPr txBox="1"/>
          <p:nvPr/>
        </p:nvSpPr>
        <p:spPr>
          <a:xfrm>
            <a:off x="5419898" y="2077835"/>
            <a:ext cx="106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CBA679-E197-411D-AE5A-E1DA8422D06A}"/>
              </a:ext>
            </a:extLst>
          </p:cNvPr>
          <p:cNvSpPr txBox="1"/>
          <p:nvPr/>
        </p:nvSpPr>
        <p:spPr>
          <a:xfrm>
            <a:off x="7323627" y="2077835"/>
            <a:ext cx="118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43946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666366"/>
            <a:ext cx="5353513" cy="350574"/>
          </a:xfrm>
        </p:spPr>
        <p:txBody>
          <a:bodyPr wrap="none">
            <a:spAutoFit/>
          </a:bodyPr>
          <a:lstStyle/>
          <a:p>
            <a:r>
              <a:rPr lang="en-GB" sz="2400" dirty="0"/>
              <a:t>Considerations for Stage 1 science?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5AD5D350-57F8-45A2-B07C-3CF2B828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150618"/>
            <a:ext cx="8263493" cy="5214348"/>
          </a:xfrm>
        </p:spPr>
        <p:txBody>
          <a:bodyPr/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Marketing Insight data suggests we should discourage students from studying the S111/S112 combination of modules in the short 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Reality of situation is approx. 25% of students studying S112 are also studying S111 or another module.</a:t>
            </a:r>
          </a:p>
          <a:p>
            <a:endParaRPr lang="en-GB" sz="20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9D6A9E9-A2AD-4FF4-825A-DD0C9B7F42B1}"/>
              </a:ext>
            </a:extLst>
          </p:cNvPr>
          <p:cNvGrpSpPr/>
          <p:nvPr/>
        </p:nvGrpSpPr>
        <p:grpSpPr>
          <a:xfrm>
            <a:off x="2579821" y="3120718"/>
            <a:ext cx="3984358" cy="3377926"/>
            <a:chOff x="432000" y="3104148"/>
            <a:chExt cx="3855537" cy="36479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17CF7C7-B53D-4CC3-8F7B-72E6E8CE6E86}"/>
                </a:ext>
              </a:extLst>
            </p:cNvPr>
            <p:cNvSpPr txBox="1"/>
            <p:nvPr/>
          </p:nvSpPr>
          <p:spPr>
            <a:xfrm>
              <a:off x="1417677" y="6228918"/>
              <a:ext cx="1591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2"/>
                  </a:solidFill>
                  <a:highlight>
                    <a:srgbClr val="000000"/>
                  </a:highlight>
                </a:rPr>
                <a:t>Stage 2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BEDBB44-2679-4C51-95CD-714FDE4B5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000" y="3104148"/>
              <a:ext cx="3855537" cy="2837675"/>
            </a:xfrm>
            <a:prstGeom prst="rect">
              <a:avLst/>
            </a:prstGeom>
          </p:spPr>
        </p:pic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xmlns="" id="{BE28A2AA-0C68-401F-B575-966A71C6B239}"/>
                </a:ext>
              </a:extLst>
            </p:cNvPr>
            <p:cNvSpPr/>
            <p:nvPr/>
          </p:nvSpPr>
          <p:spPr>
            <a:xfrm>
              <a:off x="2107105" y="5715000"/>
              <a:ext cx="287179" cy="5032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32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666366"/>
            <a:ext cx="6567307" cy="350574"/>
          </a:xfrm>
        </p:spPr>
        <p:txBody>
          <a:bodyPr wrap="none">
            <a:spAutoFit/>
          </a:bodyPr>
          <a:lstStyle/>
          <a:p>
            <a:r>
              <a:rPr lang="en-GB" sz="2400" dirty="0"/>
              <a:t>S111 and S112 as a combination– our reality </a:t>
            </a:r>
          </a:p>
        </p:txBody>
      </p:sp>
      <p:graphicFrame>
        <p:nvGraphicFramePr>
          <p:cNvPr id="15" name="Content Placeholder 25">
            <a:extLst>
              <a:ext uri="{FF2B5EF4-FFF2-40B4-BE49-F238E27FC236}">
                <a16:creationId xmlns:a16="http://schemas.microsoft.com/office/drawing/2014/main" xmlns="" id="{0FD4207C-6DDF-467D-8D39-5D29BFB08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707360"/>
              </p:ext>
            </p:extLst>
          </p:nvPr>
        </p:nvGraphicFramePr>
        <p:xfrm>
          <a:off x="712662" y="1776465"/>
          <a:ext cx="7535999" cy="165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9333D2E3-CA61-4699-A536-80CD1AC38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00790"/>
              </p:ext>
            </p:extLst>
          </p:nvPr>
        </p:nvGraphicFramePr>
        <p:xfrm>
          <a:off x="611188" y="2272138"/>
          <a:ext cx="7418107" cy="386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5E296519-1DBA-441E-9658-06223CFC0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070396"/>
              </p:ext>
            </p:extLst>
          </p:nvPr>
        </p:nvGraphicFramePr>
        <p:xfrm>
          <a:off x="712660" y="5045074"/>
          <a:ext cx="7418108" cy="1379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Text Placeholder 1">
            <a:extLst>
              <a:ext uri="{FF2B5EF4-FFF2-40B4-BE49-F238E27FC236}">
                <a16:creationId xmlns:a16="http://schemas.microsoft.com/office/drawing/2014/main" xmlns="" id="{2F5DCE70-E752-4A53-B4D7-F26322A7E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675" y="1028529"/>
            <a:ext cx="7418106" cy="295175"/>
          </a:xfrm>
        </p:spPr>
        <p:txBody>
          <a:bodyPr/>
          <a:lstStyle/>
          <a:p>
            <a:r>
              <a:rPr lang="en-GB" sz="2000" dirty="0"/>
              <a:t>Potential outcomes </a:t>
            </a:r>
          </a:p>
        </p:txBody>
      </p:sp>
    </p:spTree>
    <p:extLst>
      <p:ext uri="{BB962C8B-B14F-4D97-AF65-F5344CB8AC3E}">
        <p14:creationId xmlns:p14="http://schemas.microsoft.com/office/powerpoint/2010/main" val="86414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664617"/>
            <a:ext cx="7820642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How does study intensity affect module completion?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B6481F-B090-44AA-8CDB-446609F6EEBA}"/>
              </a:ext>
            </a:extLst>
          </p:cNvPr>
          <p:cNvSpPr/>
          <p:nvPr/>
        </p:nvSpPr>
        <p:spPr>
          <a:xfrm>
            <a:off x="1927287" y="2056408"/>
            <a:ext cx="222368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No study completed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3608D9C-5223-4576-BA85-8D9BE97FBBA5}"/>
              </a:ext>
            </a:extLst>
          </p:cNvPr>
          <p:cNvSpPr/>
          <p:nvPr/>
        </p:nvSpPr>
        <p:spPr>
          <a:xfrm>
            <a:off x="3808946" y="5064223"/>
            <a:ext cx="177054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Pass S112 only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DED215D-4735-4409-9D94-B854EB0D5B53}"/>
              </a:ext>
            </a:extLst>
          </p:cNvPr>
          <p:cNvSpPr/>
          <p:nvPr/>
        </p:nvSpPr>
        <p:spPr>
          <a:xfrm>
            <a:off x="4281704" y="2047336"/>
            <a:ext cx="259558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Pass other module only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07CF922-89FD-4A64-A8DE-3E8D8ED75C7B}"/>
              </a:ext>
            </a:extLst>
          </p:cNvPr>
          <p:cNvSpPr/>
          <p:nvPr/>
        </p:nvSpPr>
        <p:spPr>
          <a:xfrm>
            <a:off x="6133064" y="5064223"/>
            <a:ext cx="262123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Pass both modules (L1)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xmlns="" id="{268982F3-4409-4AA2-82C0-511EAA229399}"/>
              </a:ext>
            </a:extLst>
          </p:cNvPr>
          <p:cNvSpPr/>
          <p:nvPr/>
        </p:nvSpPr>
        <p:spPr>
          <a:xfrm>
            <a:off x="3039130" y="2549896"/>
            <a:ext cx="350875" cy="43742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xmlns="" id="{60480635-501A-476B-9708-E71B3A29868B}"/>
              </a:ext>
            </a:extLst>
          </p:cNvPr>
          <p:cNvSpPr/>
          <p:nvPr/>
        </p:nvSpPr>
        <p:spPr>
          <a:xfrm>
            <a:off x="5228620" y="2558604"/>
            <a:ext cx="350875" cy="43742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xmlns="" id="{B5B60E34-5A2B-44F7-B080-25A38F107D1E}"/>
              </a:ext>
            </a:extLst>
          </p:cNvPr>
          <p:cNvSpPr/>
          <p:nvPr/>
        </p:nvSpPr>
        <p:spPr>
          <a:xfrm rot="10800000">
            <a:off x="4421456" y="4560193"/>
            <a:ext cx="350875" cy="43742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xmlns="" id="{5BAEE024-D745-4D2B-9D2B-4BCFA10CCD43}"/>
              </a:ext>
            </a:extLst>
          </p:cNvPr>
          <p:cNvSpPr/>
          <p:nvPr/>
        </p:nvSpPr>
        <p:spPr>
          <a:xfrm rot="10800000">
            <a:off x="7092804" y="4589016"/>
            <a:ext cx="350875" cy="43742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F655B02-4AD2-4D31-8EC1-822FC18B4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9" y="3028066"/>
            <a:ext cx="8778462" cy="156669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778E65-1C52-488B-AC19-50D141E921B0}"/>
              </a:ext>
            </a:extLst>
          </p:cNvPr>
          <p:cNvSpPr/>
          <p:nvPr/>
        </p:nvSpPr>
        <p:spPr>
          <a:xfrm>
            <a:off x="182769" y="5064223"/>
            <a:ext cx="182614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Cancel pre-start</a:t>
            </a: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xmlns="" id="{0F1AEB3F-17BF-4806-86E4-B1AB95152229}"/>
              </a:ext>
            </a:extLst>
          </p:cNvPr>
          <p:cNvSpPr/>
          <p:nvPr/>
        </p:nvSpPr>
        <p:spPr>
          <a:xfrm rot="10800000">
            <a:off x="815444" y="4560194"/>
            <a:ext cx="350875" cy="43742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3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664617"/>
            <a:ext cx="6833843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Can we predict outcomes for our students?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59064AA-6B8C-4439-968A-C3B7E6AE06FA}"/>
              </a:ext>
            </a:extLst>
          </p:cNvPr>
          <p:cNvSpPr txBox="1"/>
          <p:nvPr/>
        </p:nvSpPr>
        <p:spPr>
          <a:xfrm>
            <a:off x="608463" y="1197033"/>
            <a:ext cx="82909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17J Results</a:t>
            </a:r>
          </a:p>
          <a:p>
            <a:endParaRPr lang="en-GB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30% of students studying 120 credits passed both level 1 modules (38% of students who started)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48% of students studying S112 gained no credit (18% withdrew before module start and 30% before module end)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So some students can be successful studying this combination of modules full time,  but how can we determine in advance which ones?</a:t>
            </a:r>
          </a:p>
        </p:txBody>
      </p:sp>
    </p:spTree>
    <p:extLst>
      <p:ext uri="{BB962C8B-B14F-4D97-AF65-F5344CB8AC3E}">
        <p14:creationId xmlns:p14="http://schemas.microsoft.com/office/powerpoint/2010/main" val="119343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463" y="664617"/>
            <a:ext cx="6833843" cy="350574"/>
          </a:xfrm>
        </p:spPr>
        <p:txBody>
          <a:bodyPr wrap="square">
            <a:spAutoFit/>
          </a:bodyPr>
          <a:lstStyle/>
          <a:p>
            <a:r>
              <a:rPr lang="en-GB" sz="2400" dirty="0"/>
              <a:t>Can we predict the outcome of our students?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B6539E-2376-4FEC-9C5D-71D2A0F9984C}"/>
              </a:ext>
            </a:extLst>
          </p:cNvPr>
          <p:cNvSpPr/>
          <p:nvPr/>
        </p:nvSpPr>
        <p:spPr>
          <a:xfrm>
            <a:off x="608462" y="1350795"/>
            <a:ext cx="826972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Which students succeed and which do not</a:t>
            </a:r>
            <a:r>
              <a:rPr lang="en-US" sz="32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200" b="0" cap="none" spc="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3B68BA4-577D-4083-B40C-C35554ADF1D8}"/>
              </a:ext>
            </a:extLst>
          </p:cNvPr>
          <p:cNvSpPr/>
          <p:nvPr/>
        </p:nvSpPr>
        <p:spPr>
          <a:xfrm>
            <a:off x="608462" y="2118374"/>
            <a:ext cx="8269723" cy="440120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u="sng" cap="none" spc="0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Activity</a:t>
            </a:r>
          </a:p>
          <a:p>
            <a:pPr algn="just"/>
            <a:r>
              <a:rPr lang="en-US" b="0" cap="none" spc="0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have 6 case studies based on anonymized S112 17J students</a:t>
            </a:r>
          </a:p>
          <a:p>
            <a:pPr algn="just"/>
            <a:endParaRPr lang="en-US" b="0" cap="none" spc="0" dirty="0">
              <a:ln w="0">
                <a:solidFill>
                  <a:schemeClr val="accent1"/>
                </a:solidFill>
              </a:ln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en-US" b="0" cap="none" spc="0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task is to predict the study outcome </a:t>
            </a:r>
            <a:r>
              <a:rPr lang="en-US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these students, given the information.</a:t>
            </a:r>
          </a:p>
          <a:p>
            <a:pPr algn="just"/>
            <a:endParaRPr lang="en-US" b="0" cap="none" spc="0" dirty="0">
              <a:ln w="0">
                <a:solidFill>
                  <a:schemeClr val="accent1"/>
                </a:solidFill>
              </a:ln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en-US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Report your thoughts on </a:t>
            </a:r>
            <a:r>
              <a:rPr lang="en-US" dirty="0" err="1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Mentimeter</a:t>
            </a:r>
            <a:endParaRPr lang="en-US" dirty="0">
              <a:ln w="0">
                <a:solidFill>
                  <a:schemeClr val="accent1"/>
                </a:solidFill>
              </a:ln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ln w="0">
                  <a:solidFill>
                    <a:schemeClr val="accent1"/>
                  </a:solidFill>
                </a:ln>
                <a:solidFill>
                  <a:srgbClr val="33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https://www.menti.com/</a:t>
            </a:r>
            <a:r>
              <a:rPr lang="en-US" sz="3200" dirty="0">
                <a:ln w="0">
                  <a:solidFill>
                    <a:schemeClr val="accent1"/>
                  </a:solidFill>
                </a:ln>
                <a:solidFill>
                  <a:srgbClr val="33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3200" dirty="0">
              <a:ln w="0">
                <a:solidFill>
                  <a:schemeClr val="accent1"/>
                </a:solidFill>
              </a:ln>
              <a:solidFill>
                <a:srgbClr val="33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GB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 the 6 cases and vote individually (code 45 27 22) deciding which students are likely to succeed in their studies.</a:t>
            </a:r>
          </a:p>
          <a:p>
            <a:endParaRPr lang="en-GB" dirty="0">
              <a:ln w="0">
                <a:solidFill>
                  <a:schemeClr val="accent1"/>
                </a:solidFill>
              </a:ln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GB" dirty="0">
                <a:ln w="0">
                  <a:solidFill>
                    <a:schemeClr val="accent1"/>
                  </a:solidFill>
                </a:ln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Discuss the cases on your table, which student characteristics are likely to be indicators of success/failure?</a:t>
            </a:r>
          </a:p>
        </p:txBody>
      </p:sp>
    </p:spTree>
    <p:extLst>
      <p:ext uri="{BB962C8B-B14F-4D97-AF65-F5344CB8AC3E}">
        <p14:creationId xmlns:p14="http://schemas.microsoft.com/office/powerpoint/2010/main" val="1705372697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FAE18331-D8CD-423A-9602-E45A08067BF7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OU_STANDARD</Template>
  <TotalTime>3587</TotalTime>
  <Words>1939</Words>
  <Application>Microsoft Office PowerPoint</Application>
  <PresentationFormat>On-screen Show (4:3)</PresentationFormat>
  <Paragraphs>308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OU Title</vt:lpstr>
      <vt:lpstr>OU Section</vt:lpstr>
      <vt:lpstr>OU Layouts</vt:lpstr>
      <vt:lpstr>How do we support students who study full time?  Findings from a Stage 1 interdisciplinary science module</vt:lpstr>
      <vt:lpstr>Full time Study Intensity: Setting the Scene</vt:lpstr>
      <vt:lpstr>University Level Findings (Insight Team)</vt:lpstr>
      <vt:lpstr>When to discourage full time study</vt:lpstr>
      <vt:lpstr>Considerations for Stage 1 science?</vt:lpstr>
      <vt:lpstr>S111 and S112 as a combination– our reality </vt:lpstr>
      <vt:lpstr>How does study intensity affect module completion?</vt:lpstr>
      <vt:lpstr>Can we predict outcomes for our students?</vt:lpstr>
      <vt:lpstr>Can we predict the outcome of our students?</vt:lpstr>
      <vt:lpstr>Can we predict the outcome of our students?</vt:lpstr>
      <vt:lpstr>Our project</vt:lpstr>
      <vt:lpstr>Methods</vt:lpstr>
      <vt:lpstr>Results</vt:lpstr>
      <vt:lpstr>Results</vt:lpstr>
      <vt:lpstr>Do students studying &gt; 60 credits study  strategically ? </vt:lpstr>
      <vt:lpstr>What are the reasons students withdraw from FT study intensity?</vt:lpstr>
      <vt:lpstr>S112 17J 120 credit intensity –student deferral reasons (Oct-Dec)</vt:lpstr>
      <vt:lpstr>What issues from the data did we decide to take further with our students ?</vt:lpstr>
      <vt:lpstr>Summary so far…</vt:lpstr>
      <vt:lpstr>Can we predict the outcome of our students?</vt:lpstr>
      <vt:lpstr>Can we predict the outcome of our students?</vt:lpstr>
      <vt:lpstr>Workshop input into what we can/should do to support FT study</vt:lpstr>
      <vt:lpstr>Summary so far…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student behaviour on a Level 1 Science module using a multidisciplinary team approach</dc:title>
  <dc:creator>Lynda.Cook</dc:creator>
  <cp:lastModifiedBy>Lynda.Cook</cp:lastModifiedBy>
  <cp:revision>128</cp:revision>
  <cp:lastPrinted>2019-05-07T16:11:04Z</cp:lastPrinted>
  <dcterms:created xsi:type="dcterms:W3CDTF">2019-04-09T13:25:34Z</dcterms:created>
  <dcterms:modified xsi:type="dcterms:W3CDTF">2019-05-13T15:44:44Z</dcterms:modified>
</cp:coreProperties>
</file>