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94" r:id="rId2"/>
    <p:sldId id="397" r:id="rId3"/>
    <p:sldId id="395" r:id="rId4"/>
    <p:sldId id="399" r:id="rId5"/>
    <p:sldId id="402" r:id="rId6"/>
    <p:sldId id="404" r:id="rId7"/>
    <p:sldId id="413" r:id="rId8"/>
    <p:sldId id="403" r:id="rId9"/>
    <p:sldId id="416" r:id="rId10"/>
    <p:sldId id="409" r:id="rId11"/>
    <p:sldId id="411" r:id="rId12"/>
    <p:sldId id="417" r:id="rId13"/>
    <p:sldId id="405" r:id="rId14"/>
    <p:sldId id="410" r:id="rId15"/>
    <p:sldId id="415" r:id="rId16"/>
    <p:sldId id="3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050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764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76FC-FC46-42F5-AB9D-39F3733E9C05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428E1-4BA7-4D72-9888-34E11EEE7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DAVID, CHRIS and 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99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9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3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0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9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3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428E1-4BA7-4D72-9888-34E11EEE72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5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4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428E1-4BA7-4D72-9888-34E11EEE72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3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66" indent="0" algn="ctr">
              <a:buNone/>
              <a:defRPr sz="2000"/>
            </a:lvl2pPr>
            <a:lvl3pPr marL="914332" indent="0" algn="ctr">
              <a:buNone/>
              <a:defRPr sz="1801"/>
            </a:lvl3pPr>
            <a:lvl4pPr marL="1371496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58913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2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0247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9999" y="2880002"/>
            <a:ext cx="7200000" cy="6647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0" y="4222656"/>
            <a:ext cx="72000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1690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489" y="2260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open.ac.uk/share/5da0d3d6eb" TargetMode="External"/><Relationship Id="rId2" Type="http://schemas.openxmlformats.org/officeDocument/2006/relationships/hyperlink" Target="https://tkbriggs.co.uk/contac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arch.proquest.com/openview/79d332901f768cdc45f0b7950ec8cd6f/1?pq-origsite=gscholar&amp;cbl=18750&amp;diss=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AFC1-CBD9-4AFE-AB13-FA7FF289F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2" y="1104327"/>
            <a:ext cx="11486268" cy="1218795"/>
          </a:xfrm>
        </p:spPr>
        <p:txBody>
          <a:bodyPr/>
          <a:lstStyle/>
          <a:p>
            <a:r>
              <a:rPr lang="en-GB" sz="4400" dirty="0"/>
              <a:t>ARE VIRTUAL VISITS AN EFFECTIVE WAY OF ENGAGING LEARNERS?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E6080-A6CE-4BD5-AC55-7E806674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2" y="3168857"/>
            <a:ext cx="11486268" cy="1253677"/>
          </a:xfrm>
        </p:spPr>
        <p:txBody>
          <a:bodyPr/>
          <a:lstStyle/>
          <a:p>
            <a:r>
              <a:rPr lang="en-GB" dirty="0"/>
              <a:t>DAVID CONWAY, CHRISTINE GARDNER, JANET HUGHES</a:t>
            </a:r>
          </a:p>
          <a:p>
            <a:endParaRPr lang="en-GB" dirty="0"/>
          </a:p>
          <a:p>
            <a:r>
              <a:rPr lang="en-GB" dirty="0"/>
              <a:t>Careers and Employability Services and School of Computing and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5A651-471F-4739-A1B7-4921CF40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2" y="5686029"/>
            <a:ext cx="2917765" cy="9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588B-BFD9-46E3-B49A-AD8C9AB38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35" y="613266"/>
            <a:ext cx="7200000" cy="664797"/>
          </a:xfrm>
        </p:spPr>
        <p:txBody>
          <a:bodyPr/>
          <a:lstStyle/>
          <a:p>
            <a:r>
              <a:rPr lang="en-GB" dirty="0"/>
              <a:t>Results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D7DCE-C2D8-4471-803A-7EBF9CDFB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35" y="1594230"/>
            <a:ext cx="9488646" cy="46592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 survey Likert results (13 from 68 surveyed, response rate 19%) reported that the webcast: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supported previous teaching and learning: ‘somewhat’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increased my motivation towards OU study: ‘quite a lot’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prepared students for their next module</a:t>
            </a:r>
            <a:r>
              <a:rPr lang="en-GB">
                <a:solidFill>
                  <a:schemeClr val="bg1"/>
                </a:solidFill>
              </a:rPr>
              <a:t>: ‘somewhat’</a:t>
            </a:r>
            <a:endParaRPr lang="en-GB" dirty="0">
              <a:solidFill>
                <a:schemeClr val="bg1"/>
              </a:solidFill>
            </a:endParaRP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improved my overall experience as an OU student: ‘quite a lot’</a:t>
            </a:r>
          </a:p>
          <a:p>
            <a:pPr lvl="1" algn="r"/>
            <a:r>
              <a:rPr lang="en-GB" dirty="0">
                <a:solidFill>
                  <a:schemeClr val="bg1"/>
                </a:solidFill>
              </a:rPr>
              <a:t>(median values)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student survey also found: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7 of the 13 respondents would find it difficult to visit Bletchley Park Museum in person, whereas 3 would have had no difficulty.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/>
              <a:t>All</a:t>
            </a:r>
            <a:r>
              <a:rPr lang="en-GB" sz="2000" dirty="0"/>
              <a:t> the student survey respondents said they now want to visit Bletchley Park and would attend relevant virtual visits/webcasts in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50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3495-FD8E-4FE4-A84A-0870AC3BB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39" y="533207"/>
            <a:ext cx="7200000" cy="664797"/>
          </a:xfrm>
        </p:spPr>
        <p:txBody>
          <a:bodyPr/>
          <a:lstStyle/>
          <a:p>
            <a:r>
              <a:rPr lang="en-GB" dirty="0"/>
              <a:t>Student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DE9E-91E3-4B74-9F36-807FB24DA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39" y="1534490"/>
            <a:ext cx="9661829" cy="276999"/>
          </a:xfrm>
        </p:spPr>
        <p:txBody>
          <a:bodyPr/>
          <a:lstStyle/>
          <a:p>
            <a:r>
              <a:rPr lang="en-GB" sz="2000" i="1" dirty="0"/>
              <a:t>‘Helped put a physical view on the theory studied. Cryptography’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AC8450-E5F3-42A1-8D87-48E7D0591044}"/>
              </a:ext>
            </a:extLst>
          </p:cNvPr>
          <p:cNvSpPr txBox="1">
            <a:spLocks/>
          </p:cNvSpPr>
          <p:nvPr/>
        </p:nvSpPr>
        <p:spPr>
          <a:xfrm>
            <a:off x="427340" y="2150718"/>
            <a:ext cx="9661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‘Fired my enthusiasm for the subject.’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E6094A-CF85-4CC9-999D-094F93566A59}"/>
              </a:ext>
            </a:extLst>
          </p:cNvPr>
          <p:cNvSpPr txBox="1">
            <a:spLocks/>
          </p:cNvSpPr>
          <p:nvPr/>
        </p:nvSpPr>
        <p:spPr>
          <a:xfrm>
            <a:off x="333421" y="5322920"/>
            <a:ext cx="96618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‘I would even join if they were not relevant to my area of study but were relevant to the subject of computing and IT.’ </a:t>
            </a:r>
            <a:endParaRPr lang="en-GB" sz="1800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096D94-A68C-45B2-A694-5BC301512559}"/>
              </a:ext>
            </a:extLst>
          </p:cNvPr>
          <p:cNvSpPr txBox="1">
            <a:spLocks/>
          </p:cNvSpPr>
          <p:nvPr/>
        </p:nvSpPr>
        <p:spPr>
          <a:xfrm>
            <a:off x="427341" y="2649247"/>
            <a:ext cx="96618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‘Think this one could have been longer, or perhaps make a short series on the same subject?’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5F9EB-FE6B-4C49-8A06-40F2E48CC105}"/>
              </a:ext>
            </a:extLst>
          </p:cNvPr>
          <p:cNvSpPr/>
          <p:nvPr/>
        </p:nvSpPr>
        <p:spPr>
          <a:xfrm>
            <a:off x="333421" y="4375960"/>
            <a:ext cx="9849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‘I had technical issues and I wish I could watch it again because there were some parts I could not follow.’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2866E-B358-4A76-B31C-A13E8D8CBE22}"/>
              </a:ext>
            </a:extLst>
          </p:cNvPr>
          <p:cNvSpPr/>
          <p:nvPr/>
        </p:nvSpPr>
        <p:spPr>
          <a:xfrm>
            <a:off x="333421" y="3429000"/>
            <a:ext cx="10766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‘Reduce participation numbers but increase sessions.  Most user comments were ignored by the hosts.’</a:t>
            </a:r>
          </a:p>
        </p:txBody>
      </p:sp>
    </p:spTree>
    <p:extLst>
      <p:ext uri="{BB962C8B-B14F-4D97-AF65-F5344CB8AC3E}">
        <p14:creationId xmlns:p14="http://schemas.microsoft.com/office/powerpoint/2010/main" val="217696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0098-4FC2-4223-85ED-ACC646CD1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026" y="599258"/>
            <a:ext cx="11308966" cy="609398"/>
          </a:xfrm>
        </p:spPr>
        <p:txBody>
          <a:bodyPr/>
          <a:lstStyle/>
          <a:p>
            <a:r>
              <a:rPr lang="en-GB" sz="4400" dirty="0"/>
              <a:t>Feedback from Bletchley 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BA9BF-A916-4F94-805E-5ADC96917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26" y="1781708"/>
            <a:ext cx="9921601" cy="36358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Bletchley Park Museum felt that the virtual visit went well and did not significantly impact them operationally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Feedback from Bletchley Park Learning Manager, Thomas Briggs stated: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 algn="l"/>
            <a:r>
              <a:rPr lang="en-GB" dirty="0">
                <a:solidFill>
                  <a:schemeClr val="bg1"/>
                </a:solidFill>
              </a:rPr>
              <a:t> “I have done online demonstrations before, but nothing with this level of interactivity.”</a:t>
            </a:r>
          </a:p>
          <a:p>
            <a:pPr lvl="1" algn="l"/>
            <a:r>
              <a:rPr lang="en-GB" i="1" dirty="0">
                <a:solidFill>
                  <a:schemeClr val="bg1"/>
                </a:solidFill>
              </a:rPr>
              <a:t>“I think it went really well as a trial, it was fantastic”</a:t>
            </a:r>
          </a:p>
          <a:p>
            <a:pPr lvl="1" algn="l"/>
            <a:r>
              <a:rPr lang="en-GB" i="1" dirty="0">
                <a:solidFill>
                  <a:schemeClr val="bg1"/>
                </a:solidFill>
              </a:rPr>
              <a:t>“I would like to experience a virtual visit as a participant to learn more about them.”</a:t>
            </a:r>
          </a:p>
          <a:p>
            <a:pPr lvl="1" algn="l"/>
            <a:r>
              <a:rPr lang="en-GB" i="1" dirty="0">
                <a:solidFill>
                  <a:schemeClr val="bg1"/>
                </a:solidFill>
              </a:rPr>
              <a:t>“Things could be improved with a smoother set up. This comes from experience.”</a:t>
            </a:r>
          </a:p>
        </p:txBody>
      </p:sp>
    </p:spTree>
    <p:extLst>
      <p:ext uri="{BB962C8B-B14F-4D97-AF65-F5344CB8AC3E}">
        <p14:creationId xmlns:p14="http://schemas.microsoft.com/office/powerpoint/2010/main" val="342177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A0C4C9-C016-4F57-982E-5E73BCC4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84" y="398059"/>
            <a:ext cx="10982232" cy="664797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D9892A-A17E-48ED-A7E0-62C475DB6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84" y="1349955"/>
            <a:ext cx="10483530" cy="75107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Live interactive virtual visits/webcasts off campus are possible, even during a pandemic.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Virtual visits to locations such as museums can be cost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Benefits of interactive virtual visits include: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Enhancement of student motivation and student experience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Ability to offer engaging visits at scale across wide geographical areas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Promotion of webcast location (encourage visitors to visit site, not replace)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may not necessarily understand the link between a webcast and curriculum unless associations are explicitly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Limitations and future direction: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would a more complex virtual visit have resulted in loss of financial viability?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only 2% of invited students participated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how much added value do live interactive visits provide in comparison with recorded visits?</a:t>
            </a:r>
          </a:p>
          <a:p>
            <a:pPr lvl="1" algn="l"/>
            <a:endParaRPr lang="en-GB" dirty="0"/>
          </a:p>
          <a:p>
            <a:pPr marL="800077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077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800077" lvl="1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38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B8DE-BD04-4163-BB10-AD00E3EE8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70" y="463373"/>
            <a:ext cx="10803343" cy="664797"/>
          </a:xfrm>
        </p:spPr>
        <p:txBody>
          <a:bodyPr/>
          <a:lstStyle/>
          <a:p>
            <a:r>
              <a:rPr lang="en-GB" dirty="0"/>
              <a:t>Conclusions and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CC7D1-DE20-42A4-8351-2E4D6A905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0" y="1738490"/>
            <a:ext cx="9790973" cy="49567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Results indicate that live interactive webcasts may be a effective way of engaging Computing and Communication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Virtual and in person visits can produce many of the same benefits for students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the purpose of a webcast is to augment previous or prepare for future teaching, learning and assessment, links to core curriculum must be explicit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Virtual visits may be an excellent ‘welcome’ or ‘bridging’ activity for distance learning provider which could: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Enhance student satisfaction (positively impact </a:t>
            </a:r>
            <a:r>
              <a:rPr lang="en-GB" sz="1600" dirty="0" err="1">
                <a:solidFill>
                  <a:schemeClr val="bg1"/>
                </a:solidFill>
              </a:rPr>
              <a:t>SEaM</a:t>
            </a:r>
            <a:r>
              <a:rPr lang="en-GB" sz="1600" dirty="0">
                <a:solidFill>
                  <a:schemeClr val="bg1"/>
                </a:solidFill>
              </a:rPr>
              <a:t> and NSS?)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Increase learner opportunity to engage with a range of ‘real world’ environments, thus enhancing employability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Contribute towards maintaining student motivation which reduces risk of student withdrawal from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41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7C3A-15AE-4771-B02C-B0E5A8634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579" y="390753"/>
            <a:ext cx="11382538" cy="2160591"/>
          </a:xfrm>
        </p:spPr>
        <p:txBody>
          <a:bodyPr/>
          <a:lstStyle/>
          <a:p>
            <a:r>
              <a:rPr lang="en-GB" sz="3600" dirty="0"/>
              <a:t>New project: Investigating remote access to live exercise physiology testing experiments</a:t>
            </a:r>
            <a:br>
              <a:rPr lang="en-GB" sz="3600" dirty="0"/>
            </a:br>
            <a:r>
              <a:rPr lang="en-GB" sz="3600" dirty="0"/>
              <a:t>through an interactive webcast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DEE08-CA4B-4C38-B145-B17C86241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579" y="2320283"/>
            <a:ext cx="9553738" cy="22888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Much interest in virtual visit project around the OU and from external groups and individuals lead to webcast work being continued in different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Currently completing a pan university project with Life, Health, Chemical Sciences, Early Years, Childhood, Youth and Sport and </a:t>
            </a:r>
            <a:r>
              <a:rPr lang="en-GB" sz="2000" dirty="0" err="1"/>
              <a:t>OpenSTEM</a:t>
            </a:r>
            <a:r>
              <a:rPr lang="en-GB" sz="2000" dirty="0"/>
              <a:t> Labs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Goal = inclusion of ‘live science’ at large scale in two qualifications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pilot webcast is planned for May/June this year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A0649-0501-4973-9891-D2D101E6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123" y="4618833"/>
            <a:ext cx="3704509" cy="2011247"/>
          </a:xfrm>
          <a:prstGeom prst="rect">
            <a:avLst/>
          </a:prstGeom>
        </p:spPr>
      </p:pic>
      <p:pic>
        <p:nvPicPr>
          <p:cNvPr id="1026" name="Picture 2" descr="VO₂ Max: Definition, How It's Measured, How to Improve">
            <a:extLst>
              <a:ext uri="{FF2B5EF4-FFF2-40B4-BE49-F238E27FC236}">
                <a16:creationId xmlns:a16="http://schemas.microsoft.com/office/drawing/2014/main" id="{E4EA8728-B3A1-46EC-A8DB-C1628961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6" y="4708993"/>
            <a:ext cx="3125784" cy="17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9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19B5A6-820F-49A4-8AA8-65BCDB260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866" y="539573"/>
            <a:ext cx="11486267" cy="664797"/>
          </a:xfrm>
        </p:spPr>
        <p:txBody>
          <a:bodyPr/>
          <a:lstStyle/>
          <a:p>
            <a:r>
              <a:rPr lang="en-GB" dirty="0"/>
              <a:t>Acknowledgements and references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9070E9-6525-4610-9540-AEEC05FF1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66" y="1472034"/>
            <a:ext cx="9901478" cy="4582280"/>
          </a:xfrm>
        </p:spPr>
        <p:txBody>
          <a:bodyPr/>
          <a:lstStyle/>
          <a:p>
            <a:r>
              <a:rPr lang="en-GB" sz="1800" dirty="0"/>
              <a:t>Tom Briggs - </a:t>
            </a:r>
            <a:r>
              <a:rPr lang="en-GB" sz="1800" dirty="0">
                <a:hlinkClick r:id="rId2"/>
              </a:rPr>
              <a:t>https://tkbriggs.co.uk/contact/</a:t>
            </a:r>
            <a:r>
              <a:rPr lang="en-GB" sz="1800" dirty="0"/>
              <a:t> </a:t>
            </a:r>
          </a:p>
          <a:p>
            <a:r>
              <a:rPr lang="en-GB" sz="1800" dirty="0"/>
              <a:t>Kate Travers (Head of Learning Bletchley Park)</a:t>
            </a:r>
          </a:p>
          <a:p>
            <a:r>
              <a:rPr lang="en-GB" sz="1800" dirty="0"/>
              <a:t>Bletchley Park Trust</a:t>
            </a:r>
          </a:p>
          <a:p>
            <a:r>
              <a:rPr lang="en-GB" sz="1800" dirty="0"/>
              <a:t>Trevor Collins and </a:t>
            </a:r>
            <a:r>
              <a:rPr lang="en-GB" sz="1800" dirty="0" err="1"/>
              <a:t>KMi</a:t>
            </a:r>
            <a:endParaRPr lang="en-GB" sz="1800" dirty="0"/>
          </a:p>
          <a:p>
            <a:r>
              <a:rPr lang="en-GB" sz="1800" dirty="0"/>
              <a:t>A recording of the webcast can be watched here -</a:t>
            </a:r>
            <a:r>
              <a:rPr lang="en-GB" sz="1800" u="sng" dirty="0">
                <a:hlinkClick r:id="rId3"/>
              </a:rPr>
              <a:t>https://player.open.ac.uk/share/5da0d3d6eb</a:t>
            </a:r>
            <a:endParaRPr lang="en-GB" sz="1800" u="sng" dirty="0"/>
          </a:p>
          <a:p>
            <a:endParaRPr lang="en-GB" sz="1800" u="sng" dirty="0"/>
          </a:p>
          <a:p>
            <a:r>
              <a:rPr lang="en-GB" sz="1100" dirty="0"/>
              <a:t>Chang, </a:t>
            </a:r>
            <a:r>
              <a:rPr lang="en-GB" sz="1100" dirty="0" err="1"/>
              <a:t>Eunjung</a:t>
            </a:r>
            <a:r>
              <a:rPr lang="en-GB" sz="1100" dirty="0"/>
              <a:t> (2007). </a:t>
            </a:r>
            <a:r>
              <a:rPr lang="en-GB" sz="1100" i="1" dirty="0"/>
              <a:t>Making Personal Meaning from a Museum Experience: Undergraduate Students’ Art Learning Experiences at the Indiana University Art Museum. </a:t>
            </a:r>
            <a:r>
              <a:rPr lang="en-GB" sz="1100" dirty="0"/>
              <a:t>PhD Thesis. Indiana University. Available at </a:t>
            </a:r>
            <a:r>
              <a:rPr lang="en-GB" sz="1100" u="sng" dirty="0">
                <a:hlinkClick r:id="rId4"/>
              </a:rPr>
              <a:t>https://search.proquest.com/openview/79d332901f768cdc45f0b7950ec8cd6f/1?pq-origsite=gscholar&amp;cbl=18750&amp;diss=y</a:t>
            </a:r>
            <a:r>
              <a:rPr lang="en-GB" sz="1100" dirty="0"/>
              <a:t> (6/10/2020).</a:t>
            </a:r>
          </a:p>
          <a:p>
            <a:r>
              <a:rPr lang="en-GB" sz="1100" dirty="0"/>
              <a:t>Higgins, Noelle, Dewhurst, Elaine and Watkins, Los. (2012). ‘Field trips and teaching tools in the Law curriculum’. </a:t>
            </a:r>
            <a:r>
              <a:rPr lang="en-GB" sz="1100" i="1" dirty="0"/>
              <a:t>Research in Education. </a:t>
            </a:r>
            <a:r>
              <a:rPr lang="en-GB" sz="1100" dirty="0"/>
              <a:t>88, p102-106.</a:t>
            </a:r>
          </a:p>
          <a:p>
            <a:r>
              <a:rPr lang="en-GB" sz="1100" dirty="0"/>
              <a:t>Jakubowski, Lisa Marie (2003) ‘Beyond book learning: Cultivating the pedagogy of experience through field trips’. </a:t>
            </a:r>
            <a:r>
              <a:rPr lang="en-GB" sz="1100" i="1" dirty="0"/>
              <a:t>Journal of Experiential Education</a:t>
            </a:r>
            <a:r>
              <a:rPr lang="en-GB" sz="1100" dirty="0"/>
              <a:t>. 26 (1), pp 24-33. </a:t>
            </a:r>
          </a:p>
          <a:p>
            <a:r>
              <a:rPr lang="en-GB" sz="1100" dirty="0"/>
              <a:t>Y. Kali, O. </a:t>
            </a:r>
            <a:r>
              <a:rPr lang="en-GB" sz="1100" dirty="0" err="1"/>
              <a:t>Sagy</a:t>
            </a:r>
            <a:r>
              <a:rPr lang="en-GB" sz="1100" dirty="0"/>
              <a:t>, T. </a:t>
            </a:r>
            <a:r>
              <a:rPr lang="en-GB" sz="1100" dirty="0" err="1"/>
              <a:t>Kuflik</a:t>
            </a:r>
            <a:r>
              <a:rPr lang="en-GB" sz="1100" dirty="0"/>
              <a:t>, O. </a:t>
            </a:r>
            <a:r>
              <a:rPr lang="en-GB" sz="1100" dirty="0" err="1"/>
              <a:t>Mogilevsky</a:t>
            </a:r>
            <a:r>
              <a:rPr lang="en-GB" sz="1100" dirty="0"/>
              <a:t> and E. </a:t>
            </a:r>
            <a:r>
              <a:rPr lang="en-GB" sz="1100" dirty="0" err="1"/>
              <a:t>Maayan</a:t>
            </a:r>
            <a:r>
              <a:rPr lang="en-GB" sz="1100" dirty="0"/>
              <a:t>-Fanar. (2015) ‘Harnessing Technology for Promoting Undergraduate Art Education: A Novel Model that Streamlines Learning between Classroom, Museum, and Home’. in IEEE Transactions on Learning Technologies, vol. 8, no. 1, pp. 5-17, 1.</a:t>
            </a:r>
          </a:p>
          <a:p>
            <a:r>
              <a:rPr lang="en-GB" sz="1100" dirty="0"/>
              <a:t>Manner, Barbara (1995). ‘Field Studies Benefit Students and Teachers’. </a:t>
            </a:r>
            <a:r>
              <a:rPr lang="en-GB" sz="1100" i="1" dirty="0"/>
              <a:t>Journal of Geological Education.</a:t>
            </a:r>
            <a:r>
              <a:rPr lang="en-GB" sz="1100" dirty="0"/>
              <a:t> 43 (2), p 128-131, DOI: 10.5408/0022-1368-43.2.128.</a:t>
            </a:r>
          </a:p>
          <a:p>
            <a:r>
              <a:rPr lang="en-GB" sz="1100" dirty="0" err="1"/>
              <a:t>Sachatello</a:t>
            </a:r>
            <a:r>
              <a:rPr lang="en-GB" sz="1100" dirty="0"/>
              <a:t>-Sawyer, B., </a:t>
            </a:r>
            <a:r>
              <a:rPr lang="en-GB" sz="1100" dirty="0" err="1"/>
              <a:t>Fellenz</a:t>
            </a:r>
            <a:r>
              <a:rPr lang="en-GB" sz="1100" dirty="0"/>
              <a:t>, R. A., Burton, H., </a:t>
            </a:r>
            <a:r>
              <a:rPr lang="en-GB" sz="1100" dirty="0" err="1"/>
              <a:t>Gittings</a:t>
            </a:r>
            <a:r>
              <a:rPr lang="en-GB" sz="1100" dirty="0"/>
              <a:t>-Carlson, L., Lewis-Mahony, J., &amp; </a:t>
            </a:r>
            <a:r>
              <a:rPr lang="en-GB" sz="1100" dirty="0" err="1"/>
              <a:t>Woolbaugh</a:t>
            </a:r>
            <a:r>
              <a:rPr lang="en-GB" sz="1100" dirty="0"/>
              <a:t>, W. (2002). Adult museum programs. Walnut Creek: Altamira</a:t>
            </a:r>
          </a:p>
        </p:txBody>
      </p:sp>
    </p:spTree>
    <p:extLst>
      <p:ext uri="{BB962C8B-B14F-4D97-AF65-F5344CB8AC3E}">
        <p14:creationId xmlns:p14="http://schemas.microsoft.com/office/powerpoint/2010/main" val="1959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F306-4126-40B6-8766-2FCCAF003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65" y="501745"/>
            <a:ext cx="9995343" cy="664797"/>
          </a:xfrm>
        </p:spPr>
        <p:txBody>
          <a:bodyPr/>
          <a:lstStyle/>
          <a:p>
            <a:r>
              <a:rPr lang="en-GB" dirty="0"/>
              <a:t>Off site visits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B9A47-E93E-4571-9524-D2172EDD7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676" y="1301624"/>
            <a:ext cx="11406067" cy="8090933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Field trips, insight visits and museum visits are commonly used within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Off site visits have wide ranging benefits for students including: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Reinforcing and expanding upon existing learning (Chang, 2007; Manner, 2018)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Improved ability to relate theory to professional practice (Higgins et al., 2012)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opportunity to practice academic and professional skills (Kali et al., 2014)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Enhancement of motivation, interpersonal relationships, cultural value (</a:t>
            </a:r>
            <a:r>
              <a:rPr lang="en-GB" dirty="0" err="1">
                <a:solidFill>
                  <a:schemeClr val="bg1"/>
                </a:solidFill>
              </a:rPr>
              <a:t>Sachatello</a:t>
            </a:r>
            <a:r>
              <a:rPr lang="en-GB" dirty="0">
                <a:solidFill>
                  <a:schemeClr val="bg1"/>
                </a:solidFill>
              </a:rPr>
              <a:t>-Sawyer et al., 2002; </a:t>
            </a:r>
            <a:r>
              <a:rPr lang="en-GB" dirty="0" err="1">
                <a:solidFill>
                  <a:schemeClr val="bg1"/>
                </a:solidFill>
              </a:rPr>
              <a:t>Jakubowski</a:t>
            </a:r>
            <a:r>
              <a:rPr lang="en-GB" dirty="0">
                <a:solidFill>
                  <a:schemeClr val="bg1"/>
                </a:solidFill>
              </a:rPr>
              <a:t>, 2003)</a:t>
            </a:r>
          </a:p>
          <a:p>
            <a:pPr marL="800066" lvl="1" indent="-342900" algn="l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Considering the benefits of well planned visits, it can be accepted that they can enhance: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Teaching, learning and assessment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Student experience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Student employability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Student outcomes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800066" lvl="1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800066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B3576-FF0C-4539-B382-B3A6BA06DC8E}"/>
              </a:ext>
            </a:extLst>
          </p:cNvPr>
          <p:cNvSpPr txBox="1"/>
          <p:nvPr/>
        </p:nvSpPr>
        <p:spPr>
          <a:xfrm>
            <a:off x="2869297" y="6504996"/>
            <a:ext cx="2340428" cy="217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207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F44562-FC12-47D3-A9E0-C866DAC46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85" y="235370"/>
            <a:ext cx="67815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chemeClr val="tx1"/>
                </a:solidFill>
              </a:rPr>
              <a:t>Distance learners and technology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9837E-24D2-47DF-8E14-7013CD6B6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r="13351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C447ABE-8C43-4006-B21A-671D0B0DC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85" y="1741039"/>
            <a:ext cx="6167075" cy="47708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Participating in off site visits is not possible for many distance learners 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Distance learning providers may not be able to deliver off site visits at sufficient scale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Virtual visits are increasingly common:</a:t>
            </a:r>
          </a:p>
          <a:p>
            <a:pPr marL="9143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Guggenheim –  Google Street view and paid tours using ZOOM</a:t>
            </a:r>
          </a:p>
          <a:p>
            <a:pPr marL="9143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NASA – Videos with comment section for questions to experts and chat rooms</a:t>
            </a:r>
          </a:p>
          <a:p>
            <a:pPr marL="114300" defTabSz="914400"/>
            <a:endParaRPr lang="en-US" sz="20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Advances in technology make live interactive virtual visit ‘webcasts’ possible, but rarely used</a:t>
            </a:r>
          </a:p>
          <a:p>
            <a:pPr marL="914377" lvl="1" indent="-342900" algn="l" defTabSz="914400">
              <a:buFont typeface="Arial" panose="020B0604020202020204" pitchFamily="34" charset="0"/>
              <a:buChar char="•"/>
            </a:pPr>
            <a:r>
              <a:rPr lang="en-US" dirty="0"/>
              <a:t>OU S206 ‘</a:t>
            </a:r>
            <a:r>
              <a:rPr lang="en-US" dirty="0" err="1"/>
              <a:t>fieldcast</a:t>
            </a:r>
            <a:r>
              <a:rPr lang="en-US" dirty="0"/>
              <a:t>’ good example of using webcasts to deliver interactive field trip</a:t>
            </a:r>
          </a:p>
          <a:p>
            <a:pPr lvl="1" indent="-228600" algn="l" defTabSz="914400"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B708E7-16AD-4A2A-9ECF-DAE18CFA6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428" y="555940"/>
            <a:ext cx="7200000" cy="664797"/>
          </a:xfrm>
        </p:spPr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82A0EB-353C-406D-B520-4F9ECF773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428" y="1773279"/>
            <a:ext cx="9507943" cy="3046988"/>
          </a:xfrm>
        </p:spPr>
        <p:txBody>
          <a:bodyPr/>
          <a:lstStyle/>
          <a:p>
            <a:r>
              <a:rPr lang="en-GB" sz="2000" b="1" dirty="0"/>
              <a:t>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Investigate if a live interactive webcast (virtual visit) at Bletchley Park Museum using Stadium Live technology currently used at the OU is an effective way of enhancing the Level 1 Computing and Communication student experience </a:t>
            </a:r>
          </a:p>
          <a:p>
            <a:endParaRPr lang="en-GB" sz="2000" dirty="0"/>
          </a:p>
          <a:p>
            <a:r>
              <a:rPr lang="en-GB" sz="2000" b="1" dirty="0"/>
              <a:t>Objectives</a:t>
            </a:r>
          </a:p>
          <a:p>
            <a:r>
              <a:rPr lang="en-GB" sz="2000" dirty="0"/>
              <a:t>• Explore and evaluate the design and delivery process (can it be improved?)</a:t>
            </a:r>
          </a:p>
          <a:p>
            <a:endParaRPr lang="en-GB" sz="2000" dirty="0"/>
          </a:p>
          <a:p>
            <a:r>
              <a:rPr lang="en-GB" sz="2000" dirty="0"/>
              <a:t>• Investigate the opportunities and limitations (do they provide value?)</a:t>
            </a:r>
          </a:p>
          <a:p>
            <a:endParaRPr lang="en-GB" sz="2000" dirty="0"/>
          </a:p>
          <a:p>
            <a:r>
              <a:rPr lang="en-GB" sz="2000" dirty="0"/>
              <a:t>• Evaluate impact of webcasts on student experience (is there enhancement?)</a:t>
            </a:r>
          </a:p>
        </p:txBody>
      </p:sp>
    </p:spTree>
    <p:extLst>
      <p:ext uri="{BB962C8B-B14F-4D97-AF65-F5344CB8AC3E}">
        <p14:creationId xmlns:p14="http://schemas.microsoft.com/office/powerpoint/2010/main" val="28894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6D533-65A8-479A-9755-686B6FAF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41" y="514100"/>
            <a:ext cx="9407004" cy="664797"/>
          </a:xfrm>
        </p:spPr>
        <p:txBody>
          <a:bodyPr/>
          <a:lstStyle/>
          <a:p>
            <a:r>
              <a:rPr lang="en-GB" dirty="0"/>
              <a:t>Method (1)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D1775C-B017-4363-950C-CBEFE5BAE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41" y="1305021"/>
            <a:ext cx="10619739" cy="59831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5309 Level 2 Computing and IT students were invited to participate through module site newsfeeds, social media and the Computing and Communication Subject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Webcast involved two camera operators and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Webcast used OU’s Stadium Live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Two onscreen presenters – OU Staff Tutor and guest from Bletchley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Online audience interacted with presenters, chat box moderators and other audience members using interactive onscreen widgets and chat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 30 minute webcast in Block B of Bletchley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Covid compliant (e.g. Covid</a:t>
            </a:r>
            <a:r>
              <a:rPr lang="en-GB" sz="2000" dirty="0"/>
              <a:t> risk assessments, increase visit scrutiny)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x1 technology test and x1 rehearsal at Bletchley Park prior webcast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35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587444-3BA0-412F-8710-B7039BAB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3" y="344365"/>
            <a:ext cx="4659844" cy="2513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BC626-B12A-47F1-8B91-449A504E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912" y="915930"/>
            <a:ext cx="3313249" cy="2513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F4D25A-969F-4F21-9150-6AFE2943A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791" y="626720"/>
            <a:ext cx="3313249" cy="2513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674FB6-14F7-41A6-87A6-D155C09BF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33" y="3298273"/>
            <a:ext cx="4136256" cy="2993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13D22D-8FF8-4FB9-9453-7CD013F40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715" y="4191001"/>
            <a:ext cx="2824978" cy="1839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DA890-D32E-4A4D-B64D-750CB6545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908" y="4191001"/>
            <a:ext cx="3844359" cy="2322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2015C-D273-4E3C-B7C8-C8ACEC21A5E7}"/>
              </a:ext>
            </a:extLst>
          </p:cNvPr>
          <p:cNvSpPr txBox="1"/>
          <p:nvPr/>
        </p:nvSpPr>
        <p:spPr>
          <a:xfrm>
            <a:off x="5108912" y="160713"/>
            <a:ext cx="5243779" cy="4727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Arial" panose="020B0604020202020204"/>
              </a:rPr>
              <a:t>Screenshots from virtual visit to Bletchley Park Museum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12705-4CB1-4A5D-B539-85597DF0D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79" y="680537"/>
            <a:ext cx="7200000" cy="664797"/>
          </a:xfrm>
        </p:spPr>
        <p:txBody>
          <a:bodyPr/>
          <a:lstStyle/>
          <a:p>
            <a:r>
              <a:rPr lang="en-GB" dirty="0"/>
              <a:t>Method (2)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9D6EC2-CC34-4BC5-BD92-F90C86D41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79" y="2100944"/>
            <a:ext cx="9972401" cy="29885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project followed a mixed methods approach: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Analysis of online audience demographics (age, gender, geographical location, index of multiple deprivation)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Cost per online participant (total project cost ÷ number of student participants)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Online participant survey (1-5 Likert scale and free text responses)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Feedback from Bletchley Park Museum</a:t>
            </a:r>
          </a:p>
          <a:p>
            <a:pPr marL="800077" lvl="1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800077" lvl="1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1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B43D9-E059-4BAF-990E-52180DB79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28" y="717192"/>
            <a:ext cx="11260544" cy="664797"/>
          </a:xfrm>
        </p:spPr>
        <p:txBody>
          <a:bodyPr/>
          <a:lstStyle/>
          <a:p>
            <a:r>
              <a:rPr lang="en-GB" dirty="0"/>
              <a:t>Results (1)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D32CE5D-84CB-437C-8FCC-01A6F91A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28" y="1381989"/>
            <a:ext cx="9812744" cy="7927811"/>
          </a:xfrm>
        </p:spPr>
        <p:txBody>
          <a:bodyPr/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101 students (164 people in total) participated during the live webcast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Age: mean (SD) 38±14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Gender: 75 male, 25 female, 1 unknown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Ethnicity: 93 white, 1 Arab, 1 Asian,  1 Mixed , 2 Black African, 3 Unknown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Disability: 80 none declared, 20 declared, 1 unknown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webcast cost an equivalent of approximately £18 per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**Broadcast would have cost between £2500 and £2800 if full visit was delivered as originally planned**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42% of student participants were identified as being in the lowest 50% of the Index of Multiple Deprivation.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64% of student participants resided over 2 hours in travel distance from Bletchley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30%  - Scotland, Wales, Northern Ireland and Europe</a:t>
            </a:r>
          </a:p>
          <a:p>
            <a:pPr marL="800066" lvl="1" indent="-342900" algn="l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1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6CF5FD-AB75-4E75-9D1C-7BF0894D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8" y="959271"/>
            <a:ext cx="8660523" cy="56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A150E6-A88A-49CF-89A4-B896E6947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99" y="484415"/>
            <a:ext cx="2722015" cy="3988784"/>
          </a:xfrm>
        </p:spPr>
        <p:txBody>
          <a:bodyPr/>
          <a:lstStyle/>
          <a:p>
            <a:r>
              <a:rPr lang="en-GB" dirty="0"/>
              <a:t>Chat box</a:t>
            </a:r>
            <a:br>
              <a:rPr lang="en-GB" dirty="0"/>
            </a:br>
            <a:r>
              <a:rPr lang="en-GB" dirty="0"/>
              <a:t>themes during the virtual visit</a:t>
            </a:r>
          </a:p>
        </p:txBody>
      </p:sp>
    </p:spTree>
    <p:extLst>
      <p:ext uri="{BB962C8B-B14F-4D97-AF65-F5344CB8AC3E}">
        <p14:creationId xmlns:p14="http://schemas.microsoft.com/office/powerpoint/2010/main" val="3228719751"/>
      </p:ext>
    </p:extLst>
  </p:cSld>
  <p:clrMapOvr>
    <a:masterClrMapping/>
  </p:clrMapOvr>
</p:sld>
</file>

<file path=ppt/theme/theme1.xml><?xml version="1.0" encoding="utf-8"?>
<a:theme xmlns:a="http://schemas.openxmlformats.org/drawingml/2006/main" name="2_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12333</TotalTime>
  <Words>1672</Words>
  <Application>Microsoft Office PowerPoint</Application>
  <PresentationFormat>Widescreen</PresentationFormat>
  <Paragraphs>208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2_OU Title</vt:lpstr>
      <vt:lpstr>ARE VIRTUAL VISITS AN EFFECTIVE WAY OF ENGAGING LEARNERS?</vt:lpstr>
      <vt:lpstr>Off site visits in education</vt:lpstr>
      <vt:lpstr>Distance learners and technology</vt:lpstr>
      <vt:lpstr>Aims and objectives</vt:lpstr>
      <vt:lpstr>Method (1)</vt:lpstr>
      <vt:lpstr>PowerPoint Presentation</vt:lpstr>
      <vt:lpstr>Method (2)</vt:lpstr>
      <vt:lpstr>Results (1)</vt:lpstr>
      <vt:lpstr>Chat box themes during the virtual visit</vt:lpstr>
      <vt:lpstr>Results (2)</vt:lpstr>
      <vt:lpstr>Student feedback</vt:lpstr>
      <vt:lpstr>Feedback from Bletchley Park</vt:lpstr>
      <vt:lpstr>Discussion</vt:lpstr>
      <vt:lpstr>Conclusions and Recommendations</vt:lpstr>
      <vt:lpstr>New project: Investigating remote access to live exercise physiology testing experiments through an interactive webcast </vt:lpstr>
      <vt:lpstr>Acknowledgements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VIRTUAL INSIGHT VISITS AN EFFECTIVE WAY OF ENGAGING LEARNERS?</dc:title>
  <dc:creator>David.Conway1</dc:creator>
  <cp:lastModifiedBy>Diane.Ford</cp:lastModifiedBy>
  <cp:revision>179</cp:revision>
  <dcterms:created xsi:type="dcterms:W3CDTF">2020-10-05T08:44:57Z</dcterms:created>
  <dcterms:modified xsi:type="dcterms:W3CDTF">2022-04-25T13:23:58Z</dcterms:modified>
</cp:coreProperties>
</file>