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2" r:id="rId5"/>
    <p:sldMasterId id="2147483667" r:id="rId6"/>
    <p:sldMasterId id="2147483695" r:id="rId7"/>
    <p:sldMasterId id="2147483697" r:id="rId8"/>
  </p:sldMasterIdLst>
  <p:notesMasterIdLst>
    <p:notesMasterId r:id="rId18"/>
  </p:notesMasterIdLst>
  <p:sldIdLst>
    <p:sldId id="2356" r:id="rId9"/>
    <p:sldId id="2355" r:id="rId10"/>
    <p:sldId id="2360" r:id="rId11"/>
    <p:sldId id="2364" r:id="rId12"/>
    <p:sldId id="2367" r:id="rId13"/>
    <p:sldId id="2365" r:id="rId14"/>
    <p:sldId id="2363" r:id="rId15"/>
    <p:sldId id="2366" r:id="rId16"/>
    <p:sldId id="213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ection" id="{F06C63D6-FF1F-B04F-AFF6-FD059C29C4C8}">
          <p14:sldIdLst>
            <p14:sldId id="2356"/>
            <p14:sldId id="2355"/>
            <p14:sldId id="2360"/>
            <p14:sldId id="2364"/>
            <p14:sldId id="2367"/>
            <p14:sldId id="2365"/>
            <p14:sldId id="2363"/>
            <p14:sldId id="2366"/>
            <p14:sldId id="213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8766E2-E25D-AC62-5D7B-9E0232E464C4}" name="Josie.Fraser" initials="Jo" userId="S::jf9323@open.ac.uk::17ed7f71-40ce-4359-bff5-ff131cdf0e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Brebner" initials="LB" lastIdx="2" clrIdx="0">
    <p:extLst>
      <p:ext uri="{19B8F6BF-5375-455C-9EA6-DF929625EA0E}">
        <p15:presenceInfo xmlns:p15="http://schemas.microsoft.com/office/powerpoint/2012/main" userId="S::laura.brebner@globalservs.com::7c6b29b2-57a2-4013-b5c8-a3ec7b9ad773" providerId="AD"/>
      </p:ext>
    </p:extLst>
  </p:cmAuthor>
  <p:cmAuthor id="2" name="Anisha.Dave" initials="A" lastIdx="19" clrIdx="1">
    <p:extLst>
      <p:ext uri="{19B8F6BF-5375-455C-9EA6-DF929625EA0E}">
        <p15:presenceInfo xmlns:p15="http://schemas.microsoft.com/office/powerpoint/2012/main" userId="S::ad4436@open.ac.uk::46c94abe-1108-497e-9c15-1ba885a7c5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F"/>
    <a:srgbClr val="1E4B9B"/>
    <a:srgbClr val="CCD0DE"/>
    <a:srgbClr val="F71E1E"/>
    <a:srgbClr val="F4CCF5"/>
    <a:srgbClr val="000000"/>
    <a:srgbClr val="133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59911" autoAdjust="0"/>
  </p:normalViewPr>
  <p:slideViewPr>
    <p:cSldViewPr snapToGrid="0">
      <p:cViewPr varScale="1">
        <p:scale>
          <a:sx n="54" d="100"/>
          <a:sy n="54" d="100"/>
        </p:scale>
        <p:origin x="253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1CA35-4E6F-4292-9D3A-74F675FE670A}" type="datetimeFigureOut">
              <a:rPr lang="en-GB" smtClean="0"/>
              <a:t>08/05/2022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E4EAD-4DC1-415B-9DCF-40D91D8A46B1}" type="slidenum">
              <a:rPr lang="en-GB" smtClean="0"/>
              <a:t>‹#›</a:t>
            </a:fld>
            <a:endParaRPr lang="en-GB"/>
          </a:p>
        </p:txBody>
      </p:sp>
    </p:spTree>
    <p:extLst>
      <p:ext uri="{BB962C8B-B14F-4D97-AF65-F5344CB8AC3E}">
        <p14:creationId xmlns:p14="http://schemas.microsoft.com/office/powerpoint/2010/main" val="330737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an </a:t>
            </a:r>
            <a:r>
              <a:rPr lang="en-GB" dirty="0" err="1"/>
              <a:t>eSTEeM</a:t>
            </a:r>
            <a:r>
              <a:rPr lang="en-GB" dirty="0"/>
              <a:t> project</a:t>
            </a:r>
          </a:p>
          <a:p>
            <a:endParaRPr lang="en-GB" dirty="0"/>
          </a:p>
          <a:p>
            <a:r>
              <a:rPr lang="en-GB" dirty="0"/>
              <a:t>Focus on two main themes:  </a:t>
            </a:r>
          </a:p>
          <a:p>
            <a:r>
              <a:rPr lang="en-GB" dirty="0"/>
              <a:t>!. Skills progression through engagement with practical investigations in our Life Sciences curriculum</a:t>
            </a:r>
          </a:p>
          <a:p>
            <a:r>
              <a:rPr lang="en-GB" dirty="0"/>
              <a:t>2. Employability skills – and whether students recognise them as such</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E1E4EAD-4DC1-415B-9DCF-40D91D8A46B1}" type="slidenum">
              <a:rPr lang="en-GB" smtClean="0"/>
              <a:t>1</a:t>
            </a:fld>
            <a:endParaRPr lang="en-GB"/>
          </a:p>
        </p:txBody>
      </p:sp>
    </p:spTree>
    <p:extLst>
      <p:ext uri="{BB962C8B-B14F-4D97-AF65-F5344CB8AC3E}">
        <p14:creationId xmlns:p14="http://schemas.microsoft.com/office/powerpoint/2010/main" val="81863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Within the HE sector, there is increasing awareness of labour market detail, and student expectations.</a:t>
            </a:r>
          </a:p>
          <a:p>
            <a:r>
              <a:rPr lang="en-GB" sz="1800" dirty="0">
                <a:solidFill>
                  <a:srgbClr val="000000"/>
                </a:solidFill>
                <a:effectLst/>
                <a:latin typeface="Calibri" panose="020F0502020204030204" pitchFamily="34" charset="0"/>
                <a:ea typeface="Calibri" panose="020F0502020204030204" pitchFamily="34" charset="0"/>
              </a:rPr>
              <a:t>E</a:t>
            </a:r>
            <a:r>
              <a:rPr lang="en-GB" sz="1800" dirty="0">
                <a:effectLst/>
                <a:latin typeface="Calibri" panose="020F0502020204030204" pitchFamily="34" charset="0"/>
                <a:ea typeface="Calibri" panose="020F0502020204030204" pitchFamily="34" charset="0"/>
              </a:rPr>
              <a:t>nsuring that curriculum equips students with appropriate employability skills is therefore of strategic value to HE institutions</a:t>
            </a:r>
          </a:p>
          <a:p>
            <a:r>
              <a:rPr lang="en-GB" sz="1800" dirty="0">
                <a:effectLst/>
                <a:latin typeface="Calibri" panose="020F0502020204030204" pitchFamily="34" charset="0"/>
                <a:ea typeface="Calibri" panose="020F0502020204030204" pitchFamily="34" charset="0"/>
              </a:rPr>
              <a:t>Is also valuable and relevant to their students. </a:t>
            </a:r>
          </a:p>
          <a:p>
            <a:r>
              <a:rPr lang="en-GB" sz="1800" dirty="0">
                <a:effectLst/>
                <a:latin typeface="Calibri" panose="020F0502020204030204" pitchFamily="34" charset="0"/>
                <a:ea typeface="Calibri" panose="020F0502020204030204" pitchFamily="34" charset="0"/>
              </a:rPr>
              <a:t>Hence </a:t>
            </a:r>
            <a:r>
              <a:rPr lang="en-GB" sz="1800" dirty="0">
                <a:solidFill>
                  <a:srgbClr val="000000"/>
                </a:solidFill>
                <a:effectLst/>
                <a:latin typeface="Calibri" panose="020F0502020204030204" pitchFamily="34" charset="0"/>
                <a:ea typeface="Calibri" panose="020F0502020204030204" pitchFamily="34" charset="0"/>
              </a:rPr>
              <a:t>HE institutions have striven to develop and strengthen activities which relate to employability. </a:t>
            </a:r>
          </a:p>
          <a:p>
            <a:endParaRPr lang="en-GB" sz="1800" b="0" i="0" dirty="0">
              <a:solidFill>
                <a:srgbClr val="000000"/>
              </a:solidFill>
              <a:effectLst/>
              <a:latin typeface="Calibri" panose="020F0502020204030204" pitchFamily="34" charset="0"/>
            </a:endParaRPr>
          </a:p>
          <a:p>
            <a:r>
              <a:rPr lang="en-GB" sz="1800" b="0" i="0" dirty="0">
                <a:solidFill>
                  <a:srgbClr val="000000"/>
                </a:solidFill>
                <a:effectLst/>
                <a:latin typeface="Calibri" panose="020F0502020204030204" pitchFamily="34" charset="0"/>
              </a:rPr>
              <a:t>Experiential learning activities – activities in which students learn through experience - include practical activities – and help students develop crucial skills</a:t>
            </a:r>
            <a:endParaRPr lang="en-GB" b="0" i="0" dirty="0">
              <a:solidFill>
                <a:srgbClr val="333333"/>
              </a:solidFill>
              <a:effectLst/>
              <a:latin typeface="Arial" panose="020B0604020202020204" pitchFamily="34" charset="0"/>
            </a:endParaRPr>
          </a:p>
          <a:p>
            <a:endParaRPr lang="en-GB" b="0" i="0" dirty="0">
              <a:solidFill>
                <a:srgbClr val="333333"/>
              </a:solidFill>
              <a:effectLst/>
              <a:latin typeface="Arial" panose="020B0604020202020204" pitchFamily="34" charset="0"/>
            </a:endParaRPr>
          </a:p>
          <a:p>
            <a:r>
              <a:rPr lang="en-GB" b="0" i="0" dirty="0">
                <a:solidFill>
                  <a:srgbClr val="333333"/>
                </a:solidFill>
                <a:effectLst/>
                <a:latin typeface="Arial" panose="020B0604020202020204" pitchFamily="34" charset="0"/>
              </a:rPr>
              <a:t>Engaging with practical activities can improve employability by helping students develop skills which are important for the workplace.</a:t>
            </a:r>
          </a:p>
          <a:p>
            <a:endParaRPr lang="en-GB" b="0" dirty="0"/>
          </a:p>
          <a:p>
            <a:endParaRPr lang="en-GB" dirty="0"/>
          </a:p>
        </p:txBody>
      </p:sp>
      <p:sp>
        <p:nvSpPr>
          <p:cNvPr id="5" name="Footer Placeholder 4">
            <a:extLst>
              <a:ext uri="{FF2B5EF4-FFF2-40B4-BE49-F238E27FC236}">
                <a16:creationId xmlns:a16="http://schemas.microsoft.com/office/drawing/2014/main" id="{90AD67E6-633E-4E02-8E51-AE6E775930DC}"/>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02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333333"/>
              </a:solidFill>
              <a:effectLst/>
              <a:latin typeface="Arial" panose="020B0604020202020204" pitchFamily="34" charset="0"/>
            </a:endParaRPr>
          </a:p>
          <a:p>
            <a:r>
              <a:rPr lang="en-GB" b="0" i="0" dirty="0">
                <a:solidFill>
                  <a:srgbClr val="333333"/>
                </a:solidFill>
                <a:effectLst/>
                <a:latin typeface="Arial" panose="020B0604020202020204" pitchFamily="34" charset="0"/>
              </a:rPr>
              <a:t>Here the focus is on one particular practical investigation which Life Sciences degree students at the OU undertake  - an investigation which is introduced in one module at Level 2 where students follow a set protocol, and revisited at Level 3 where students design and carry out their own follow-up investigation.</a:t>
            </a:r>
          </a:p>
          <a:p>
            <a:endParaRPr lang="en-GB" b="0" i="0" dirty="0">
              <a:solidFill>
                <a:srgbClr val="333333"/>
              </a:solidFill>
              <a:effectLst/>
              <a:latin typeface="Arial" panose="020B0604020202020204" pitchFamily="34" charset="0"/>
            </a:endParaRPr>
          </a:p>
          <a:p>
            <a:r>
              <a:rPr lang="en-GB" b="0" i="0" dirty="0">
                <a:solidFill>
                  <a:srgbClr val="333333"/>
                </a:solidFill>
                <a:effectLst/>
                <a:latin typeface="Arial" panose="020B0604020202020204" pitchFamily="34" charset="0"/>
              </a:rPr>
              <a:t>I’ve included some photos supplied by different students of the birds they used in their investigations, where they are supplied with red and yellow dough balls, in different proportions, to explore the extent to which the birds discriminate between them.</a:t>
            </a:r>
          </a:p>
          <a:p>
            <a:endParaRPr lang="en-GB" b="0" dirty="0"/>
          </a:p>
          <a:p>
            <a:endParaRPr lang="en-GB" dirty="0"/>
          </a:p>
        </p:txBody>
      </p:sp>
      <p:sp>
        <p:nvSpPr>
          <p:cNvPr id="5" name="Footer Placeholder 4">
            <a:extLst>
              <a:ext uri="{FF2B5EF4-FFF2-40B4-BE49-F238E27FC236}">
                <a16:creationId xmlns:a16="http://schemas.microsoft.com/office/drawing/2014/main" id="{90AD67E6-633E-4E02-8E51-AE6E775930DC}"/>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96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333333"/>
              </a:solidFill>
              <a:effectLst/>
              <a:latin typeface="Arial" panose="020B060402020202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This presentation focuses on the results of a survey of students who had successfully completed both modules.</a:t>
            </a:r>
          </a:p>
          <a:p>
            <a:endParaRPr lang="en-GB" sz="1800" b="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survey explored to what extent they had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developed and progressed practical and problem-solving skills by undertaking these practical investigations and (ii) could articulate these as employability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Details of how the survey was undertaken have been reported previously, so I’m not planning to go into much details here, but just to 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Only students who had passed both modules were invited to take the survey – and the results reported here are based on the 22 out of 88 student who responded – 25% response rate – so based on a narrow demographic. But the responses covered a good range of views.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dirty="0"/>
          </a:p>
          <a:p>
            <a:endParaRPr lang="en-GB" dirty="0"/>
          </a:p>
        </p:txBody>
      </p:sp>
      <p:sp>
        <p:nvSpPr>
          <p:cNvPr id="5" name="Footer Placeholder 4">
            <a:extLst>
              <a:ext uri="{FF2B5EF4-FFF2-40B4-BE49-F238E27FC236}">
                <a16:creationId xmlns:a16="http://schemas.microsoft.com/office/drawing/2014/main" id="{90AD67E6-633E-4E02-8E51-AE6E775930DC}"/>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14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333333"/>
              </a:solidFill>
              <a:effectLst/>
              <a:latin typeface="Arial" panose="020B0604020202020204" pitchFamily="34" charset="0"/>
            </a:endParaRPr>
          </a:p>
          <a:p>
            <a:pPr>
              <a:lnSpc>
                <a:spcPts val="1435"/>
              </a:lnSpc>
              <a:spcAft>
                <a:spcPts val="15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main themes to emerge from the analysis of the respondents’ comments (using NVivo) were that:</a:t>
            </a:r>
          </a:p>
          <a:p>
            <a:pPr>
              <a:lnSpc>
                <a:spcPts val="1435"/>
              </a:lnSpc>
              <a:spcAft>
                <a:spcPts val="15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ts val="1435"/>
              </a:lnSpc>
              <a:spcAft>
                <a:spcPts val="1500"/>
              </a:spcAft>
            </a:pPr>
            <a:r>
              <a:rPr lang="en-GB" sz="1800" dirty="0">
                <a:effectLst/>
                <a:latin typeface="Calibri" panose="020F0502020204030204" pitchFamily="34" charset="0"/>
                <a:ea typeface="Calibri" panose="020F0502020204030204" pitchFamily="34" charset="0"/>
                <a:cs typeface="Calibri" panose="020F0502020204030204" pitchFamily="34" charset="0"/>
              </a:rPr>
              <a:t>Students reported having progressed their practical and problem-solving skills.</a:t>
            </a:r>
          </a:p>
          <a:p>
            <a:pPr>
              <a:lnSpc>
                <a:spcPts val="1435"/>
              </a:lnSpc>
              <a:spcAft>
                <a:spcPts val="15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ts val="1435"/>
              </a:lnSpc>
              <a:spcAft>
                <a:spcPts val="1500"/>
              </a:spcAft>
            </a:pPr>
            <a:r>
              <a:rPr lang="en-GB" sz="1800" dirty="0">
                <a:effectLst/>
                <a:latin typeface="Calibri" panose="020F0502020204030204" pitchFamily="34" charset="0"/>
                <a:ea typeface="Calibri" panose="020F0502020204030204" pitchFamily="34" charset="0"/>
                <a:cs typeface="Calibri" panose="020F0502020204030204" pitchFamily="34" charset="0"/>
              </a:rPr>
              <a:t>Many found the practical investigations satisfying, rewarding and thought provoking, although some reported frustration with - and dislike of - repetitive work and a few viewed the investigations at face value and did not recognise the more far-reaching skills they were developing.  </a:t>
            </a:r>
          </a:p>
          <a:p>
            <a:pPr>
              <a:lnSpc>
                <a:spcPts val="1435"/>
              </a:lnSpc>
              <a:spcAft>
                <a:spcPts val="15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ts val="1435"/>
              </a:lnSpc>
              <a:spcAft>
                <a:spcPts val="1500"/>
              </a:spcAft>
            </a:pPr>
            <a:r>
              <a:rPr lang="en-GB" sz="1800" dirty="0">
                <a:effectLst/>
                <a:latin typeface="Calibri" panose="020F0502020204030204" pitchFamily="34" charset="0"/>
                <a:ea typeface="Calibri" panose="020F0502020204030204" pitchFamily="34" charset="0"/>
                <a:cs typeface="Calibri" panose="020F0502020204030204" pitchFamily="34" charset="0"/>
              </a:rPr>
              <a:t>Revisiting an investigation had</a:t>
            </a:r>
            <a:r>
              <a:rPr lang="en-GB" sz="1800" dirty="0">
                <a:effectLst/>
                <a:latin typeface="Calibri" panose="020F0502020204030204" pitchFamily="34" charset="0"/>
                <a:ea typeface="Times New Roman" panose="02020603050405020304" pitchFamily="18" charset="0"/>
              </a:rPr>
              <a:t> particularly helped</a:t>
            </a:r>
            <a:r>
              <a:rPr lang="en-GB" sz="1800" dirty="0">
                <a:effectLst/>
                <a:latin typeface="Calibri" panose="020F0502020204030204" pitchFamily="34" charset="0"/>
                <a:ea typeface="Calibri" panose="020F0502020204030204" pitchFamily="34" charset="0"/>
                <a:cs typeface="Calibri" panose="020F0502020204030204" pitchFamily="34" charset="0"/>
              </a:rPr>
              <a:t> students with deeper understanding – fits with the ‘spiral curriculum model’ of curriculum design where students revisit a theme and information is reinforced and solidified as they do so – allowing a logical progression from simplistic to complicated ideas.</a:t>
            </a:r>
          </a:p>
          <a:p>
            <a:pPr>
              <a:lnSpc>
                <a:spcPts val="1435"/>
              </a:lnSpc>
              <a:spcAft>
                <a:spcPts val="15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p>
          <a:p>
            <a:r>
              <a:rPr lang="en-GB" dirty="0"/>
              <a:t>Am now reviewing the grades obtained by participating students for both modules (still in progress) but it’s looking as if it’s the more high-achieving students who have reported finding the investigations rewarding and thought-provoking, and who recognised their more far-reaching implications, and those who achieved lower grades who reported finding the investigations frustrating and repetitive and viewed them at face value.</a:t>
            </a:r>
          </a:p>
        </p:txBody>
      </p:sp>
      <p:sp>
        <p:nvSpPr>
          <p:cNvPr id="5" name="Footer Placeholder 4">
            <a:extLst>
              <a:ext uri="{FF2B5EF4-FFF2-40B4-BE49-F238E27FC236}">
                <a16:creationId xmlns:a16="http://schemas.microsoft.com/office/drawing/2014/main" id="{90AD67E6-633E-4E02-8E51-AE6E775930DC}"/>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78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333333"/>
              </a:solidFill>
              <a:effectLst/>
              <a:latin typeface="Arial" panose="020B0604020202020204" pitchFamily="34" charset="0"/>
            </a:endParaRPr>
          </a:p>
          <a:p>
            <a:pPr>
              <a:lnSpc>
                <a:spcPts val="1435"/>
              </a:lnSpc>
              <a:spcAft>
                <a:spcPts val="15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Main themes continued – in the context of employability</a:t>
            </a:r>
          </a:p>
          <a:p>
            <a:pPr>
              <a:lnSpc>
                <a:spcPts val="1435"/>
              </a:lnSpc>
              <a:spcAft>
                <a:spcPts val="1500"/>
              </a:spcAft>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ts val="1435"/>
              </a:lnSpc>
              <a:spcAft>
                <a:spcPts val="15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Students had developed personal attributes such as patience and perseverance.  </a:t>
            </a:r>
          </a:p>
          <a:p>
            <a:pPr>
              <a:lnSpc>
                <a:spcPts val="1435"/>
              </a:lnSpc>
              <a:spcAft>
                <a:spcPts val="1500"/>
              </a:spcAft>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ts val="1435"/>
              </a:lnSpc>
              <a:spcAft>
                <a:spcPts val="15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Although most students found </a:t>
            </a:r>
            <a:r>
              <a:rPr lang="en-GB" sz="1800" dirty="0">
                <a:effectLst/>
                <a:latin typeface="Calibri" panose="020F0502020204030204" pitchFamily="34" charset="0"/>
                <a:ea typeface="Calibri" panose="020F0502020204030204" pitchFamily="34" charset="0"/>
                <a:cs typeface="Calibri" panose="020F0502020204030204" pitchFamily="34" charset="0"/>
              </a:rPr>
              <a:t>the practical investigations rewarding and thought provoking, a few viewed the investigations at face value and did not recognise the more far-reaching skills they were developing.  For example, one commented that they couldn’t see any employer being particularly impressed that they had managed to feed wild birds at a park.</a:t>
            </a:r>
          </a:p>
          <a:p>
            <a:pPr>
              <a:lnSpc>
                <a:spcPts val="1435"/>
              </a:lnSpc>
              <a:spcAft>
                <a:spcPts val="15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ts val="1435"/>
              </a:lnSpc>
              <a:spcAft>
                <a:spcPts val="1500"/>
              </a:spcAft>
            </a:pPr>
            <a:r>
              <a:rPr lang="en-GB" sz="1800" dirty="0">
                <a:effectLst/>
                <a:latin typeface="Calibri" panose="020F0502020204030204" pitchFamily="34" charset="0"/>
                <a:ea typeface="Calibri" panose="020F0502020204030204" pitchFamily="34" charset="0"/>
                <a:cs typeface="Calibri" panose="020F0502020204030204" pitchFamily="34" charset="0"/>
              </a:rPr>
              <a:t>Around half the respondents had appreciated the relevance of the skills developed to employability but few had had the opportunity to articulate these on a job application form or at a job interview.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Footer Placeholder 4">
            <a:extLst>
              <a:ext uri="{FF2B5EF4-FFF2-40B4-BE49-F238E27FC236}">
                <a16:creationId xmlns:a16="http://schemas.microsoft.com/office/drawing/2014/main" id="{90AD67E6-633E-4E02-8E51-AE6E775930DC}"/>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4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333333"/>
              </a:solidFill>
              <a:effectLst/>
              <a:latin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has now been made clearer to students on the Life Sciences pathway that they are developing crucial employability skills through engaging in the practical investigations within their modules.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An additional learning outcome ‘Developing creativity and innovation’ has been added for the modules involved.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Online workshops have been delivered to Life Science tutors - more are planned for students - to help them appreciate the full set of skills which can be developed through engaging with practical investigations.</a:t>
            </a: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Plan to run a series of online sessions for Life Science UG students this summer, after end of J presentations, to include sessions on the skills needed for being a field biologist, being a lab biologist, working in bioinformatics.  These will emphasise the importance of patience, perseverance, rigour, etc and the need for repetition in order to gain robust results, and aim to help students to recognise how they are developing these skills through engagement with the practical investigations in their modules.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i="0" dirty="0">
              <a:solidFill>
                <a:srgbClr val="333333"/>
              </a:solidFill>
              <a:effectLst/>
              <a:latin typeface="Arial" panose="020B0604020202020204" pitchFamily="34" charset="0"/>
            </a:endParaRPr>
          </a:p>
          <a:p>
            <a:endParaRPr lang="en-GB" b="0" dirty="0"/>
          </a:p>
          <a:p>
            <a:endParaRPr lang="en-GB" dirty="0"/>
          </a:p>
        </p:txBody>
      </p:sp>
      <p:sp>
        <p:nvSpPr>
          <p:cNvPr id="5" name="Footer Placeholder 4">
            <a:extLst>
              <a:ext uri="{FF2B5EF4-FFF2-40B4-BE49-F238E27FC236}">
                <a16:creationId xmlns:a16="http://schemas.microsoft.com/office/drawing/2014/main" id="{90AD67E6-633E-4E02-8E51-AE6E775930DC}"/>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72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333333"/>
              </a:solidFill>
              <a:effectLst/>
              <a:latin typeface="Arial" panose="020B0604020202020204" pitchFamily="34" charset="0"/>
            </a:endParaRPr>
          </a:p>
          <a:p>
            <a:endParaRPr lang="en-GB" b="0" dirty="0"/>
          </a:p>
          <a:p>
            <a:endParaRPr lang="en-GB" dirty="0"/>
          </a:p>
        </p:txBody>
      </p:sp>
      <p:sp>
        <p:nvSpPr>
          <p:cNvPr id="5" name="Footer Placeholder 4">
            <a:extLst>
              <a:ext uri="{FF2B5EF4-FFF2-40B4-BE49-F238E27FC236}">
                <a16:creationId xmlns:a16="http://schemas.microsoft.com/office/drawing/2014/main" id="{90AD67E6-633E-4E02-8E51-AE6E775930DC}"/>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90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1E4EAD-4DC1-415B-9DCF-40D91D8A46B1}" type="slidenum">
              <a:rPr lang="en-GB" smtClean="0"/>
              <a:t>9</a:t>
            </a:fld>
            <a:endParaRPr lang="en-GB"/>
          </a:p>
        </p:txBody>
      </p:sp>
    </p:spTree>
    <p:extLst>
      <p:ext uri="{BB962C8B-B14F-4D97-AF65-F5344CB8AC3E}">
        <p14:creationId xmlns:p14="http://schemas.microsoft.com/office/powerpoint/2010/main" val="2615902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a:t>PRESENTATION</a:t>
            </a:r>
            <a:br>
              <a:rPr lang="en-US"/>
            </a:br>
            <a:r>
              <a:rPr lang="en-US"/>
              <a:t>TITLE</a:t>
            </a:r>
          </a:p>
        </p:txBody>
      </p:sp>
      <p:sp>
        <p:nvSpPr>
          <p:cNvPr id="8" name="Subtitle 2">
            <a:extLst>
              <a:ext uri="{FF2B5EF4-FFF2-40B4-BE49-F238E27FC236}">
                <a16:creationId xmlns:a16="http://schemas.microsoft.com/office/drawing/2014/main"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SUB TITLE IN HERE</a:t>
            </a:r>
          </a:p>
        </p:txBody>
      </p:sp>
      <p:sp>
        <p:nvSpPr>
          <p:cNvPr id="9" name="Date Placeholder 3">
            <a:extLst>
              <a:ext uri="{FF2B5EF4-FFF2-40B4-BE49-F238E27FC236}">
                <a16:creationId xmlns:a16="http://schemas.microsoft.com/office/drawing/2014/main"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a:p>
        </p:txBody>
      </p:sp>
      <p:pic>
        <p:nvPicPr>
          <p:cNvPr id="11" name="Picture 10">
            <a:extLst>
              <a:ext uri="{FF2B5EF4-FFF2-40B4-BE49-F238E27FC236}">
                <a16:creationId xmlns:a16="http://schemas.microsoft.com/office/drawing/2014/main"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161448592"/>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321322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761950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230967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 Text Bullets">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Arial" panose="020B0604020202020204" pitchFamily="34" charset="0"/>
                <a:cs typeface="Arial" panose="020B0604020202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8413C705-D39D-4C04-9CCC-4AFABA7FBC3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a:t>Insert subtitle</a:t>
            </a:r>
          </a:p>
        </p:txBody>
      </p:sp>
      <p:sp>
        <p:nvSpPr>
          <p:cNvPr id="9" name="Content Placeholder 2">
            <a:extLst>
              <a:ext uri="{FF2B5EF4-FFF2-40B4-BE49-F238E27FC236}">
                <a16:creationId xmlns:a16="http://schemas.microsoft.com/office/drawing/2014/main" id="{27DB7E7D-4872-4EDD-B054-34976E7E6E55}"/>
              </a:ext>
            </a:extLst>
          </p:cNvPr>
          <p:cNvSpPr>
            <a:spLocks noGrp="1"/>
          </p:cNvSpPr>
          <p:nvPr>
            <p:ph sz="quarter" idx="27" hasCustomPrompt="1"/>
          </p:nvPr>
        </p:nvSpPr>
        <p:spPr>
          <a:xfrm>
            <a:off x="1544127" y="6353383"/>
            <a:ext cx="5167223" cy="238587"/>
          </a:xfrm>
          <a:prstGeom prst="rect">
            <a:avLst/>
          </a:prstGeom>
        </p:spPr>
        <p:txBody>
          <a:bodyPr/>
          <a:lstStyle>
            <a:lvl1pPr marL="0" indent="0" algn="l">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a:t>Presentation title</a:t>
            </a:r>
          </a:p>
        </p:txBody>
      </p:sp>
    </p:spTree>
    <p:extLst>
      <p:ext uri="{BB962C8B-B14F-4D97-AF65-F5344CB8AC3E}">
        <p14:creationId xmlns:p14="http://schemas.microsoft.com/office/powerpoint/2010/main" val="64891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19219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14" name="Subtitle 2">
            <a:extLst>
              <a:ext uri="{FF2B5EF4-FFF2-40B4-BE49-F238E27FC236}">
                <a16:creationId xmlns:a16="http://schemas.microsoft.com/office/drawing/2014/main"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 brief overview of what you will</a:t>
            </a:r>
            <a:br>
              <a:rPr lang="en-US"/>
            </a:br>
            <a:r>
              <a:rPr lang="en-US"/>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 id="214748367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475308"/>
      </p:ext>
    </p:extLst>
  </p:cSld>
  <p:clrMap bg1="lt1" tx1="dk1" bg2="lt2" tx2="dk2" accent1="accent1" accent2="accent2" accent3="accent3" accent4="accent4" accent5="accent5" accent6="accent6" hlink="hlink" folHlink="folHlink"/>
  <p:sldLayoutIdLst>
    <p:sldLayoutId id="2147483696"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1800849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et.Haresnape@ope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pixabay.com/photos/thank-you-feedback-letters-50777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81239F-6446-4BC9-A9BA-09F35B91BE7F}"/>
              </a:ext>
            </a:extLst>
          </p:cNvPr>
          <p:cNvSpPr>
            <a:spLocks noGrp="1"/>
          </p:cNvSpPr>
          <p:nvPr>
            <p:ph type="ctrTitle"/>
          </p:nvPr>
        </p:nvSpPr>
        <p:spPr>
          <a:xfrm>
            <a:off x="515861" y="1839915"/>
            <a:ext cx="7920773" cy="1495794"/>
          </a:xfrm>
        </p:spPr>
        <p:txBody>
          <a:bodyPr/>
          <a:lstStyle/>
          <a:p>
            <a:r>
              <a:rPr lang="en-GB" dirty="0">
                <a:effectLst/>
                <a:latin typeface="Calibri" panose="020F0502020204030204" pitchFamily="34" charset="0"/>
                <a:ea typeface="Times New Roman" panose="02020603050405020304" pitchFamily="18" charset="0"/>
              </a:rPr>
              <a:t>Employability skills gained through engagement with practical investigations</a:t>
            </a:r>
            <a:br>
              <a:rPr lang="en-GB" sz="1800" dirty="0">
                <a:effectLst/>
                <a:latin typeface="Times New Roman" panose="02020603050405020304" pitchFamily="18" charset="0"/>
                <a:ea typeface="Times New Roman" panose="02020603050405020304" pitchFamily="18" charset="0"/>
              </a:rPr>
            </a:br>
            <a:endParaRPr lang="en-GB" dirty="0"/>
          </a:p>
        </p:txBody>
      </p:sp>
      <p:sp>
        <p:nvSpPr>
          <p:cNvPr id="7" name="TextBox 6">
            <a:extLst>
              <a:ext uri="{FF2B5EF4-FFF2-40B4-BE49-F238E27FC236}">
                <a16:creationId xmlns:a16="http://schemas.microsoft.com/office/drawing/2014/main" id="{D622A2B9-51C1-441D-AA39-CEACE03561A7}"/>
              </a:ext>
            </a:extLst>
          </p:cNvPr>
          <p:cNvSpPr txBox="1"/>
          <p:nvPr/>
        </p:nvSpPr>
        <p:spPr>
          <a:xfrm>
            <a:off x="515861" y="4270188"/>
            <a:ext cx="6417141" cy="2185214"/>
          </a:xfrm>
          <a:prstGeom prst="rect">
            <a:avLst/>
          </a:prstGeom>
          <a:noFill/>
        </p:spPr>
        <p:txBody>
          <a:bodyPr wrap="none" rtlCol="0">
            <a:spAutoFit/>
          </a:bodyPr>
          <a:lstStyle/>
          <a:p>
            <a:r>
              <a:rPr lang="en-GB" sz="2400" dirty="0">
                <a:solidFill>
                  <a:schemeClr val="bg1"/>
                </a:solidFill>
              </a:rPr>
              <a:t>Janet Haresnape, SFHEA</a:t>
            </a:r>
          </a:p>
          <a:p>
            <a:r>
              <a:rPr lang="en-GB" sz="2400" dirty="0">
                <a:solidFill>
                  <a:schemeClr val="bg1"/>
                </a:solidFill>
              </a:rPr>
              <a:t>School of Life, Health and Chemical Sciences</a:t>
            </a:r>
          </a:p>
          <a:p>
            <a:endParaRPr lang="en-GB" sz="2400" dirty="0">
              <a:solidFill>
                <a:schemeClr val="bg1"/>
              </a:solidFill>
            </a:endParaRPr>
          </a:p>
          <a:p>
            <a:r>
              <a:rPr lang="en-GB" sz="1600" dirty="0">
                <a:solidFill>
                  <a:schemeClr val="bg1"/>
                </a:solidFill>
                <a:highlight>
                  <a:srgbClr val="E7E9EF"/>
                </a:highlight>
                <a:hlinkClick r:id="rId3"/>
              </a:rPr>
              <a:t>Janet.Haresnape@open.ac.uk</a:t>
            </a:r>
            <a:endParaRPr lang="en-GB" sz="1600" dirty="0">
              <a:solidFill>
                <a:schemeClr val="bg1"/>
              </a:solidFill>
              <a:highlight>
                <a:srgbClr val="E7E9EF"/>
              </a:highlight>
            </a:endParaRPr>
          </a:p>
          <a:p>
            <a:endParaRPr lang="en-GB" sz="1600" dirty="0">
              <a:solidFill>
                <a:schemeClr val="bg1"/>
              </a:solidFill>
            </a:endParaRPr>
          </a:p>
          <a:p>
            <a:endParaRPr lang="en-GB" sz="1600" dirty="0">
              <a:solidFill>
                <a:schemeClr val="bg1"/>
              </a:solidFill>
            </a:endParaRPr>
          </a:p>
          <a:p>
            <a:r>
              <a:rPr lang="en-GB" sz="1600" dirty="0">
                <a:solidFill>
                  <a:schemeClr val="bg1"/>
                </a:solidFill>
              </a:rPr>
              <a:t>11</a:t>
            </a:r>
            <a:r>
              <a:rPr lang="en-GB" sz="1600" baseline="30000" dirty="0">
                <a:solidFill>
                  <a:schemeClr val="bg1"/>
                </a:solidFill>
              </a:rPr>
              <a:t>th</a:t>
            </a:r>
            <a:r>
              <a:rPr lang="en-GB" sz="1600" dirty="0">
                <a:solidFill>
                  <a:schemeClr val="bg1"/>
                </a:solidFill>
              </a:rPr>
              <a:t> </a:t>
            </a:r>
            <a:r>
              <a:rPr lang="en-GB" sz="1600" dirty="0" err="1">
                <a:solidFill>
                  <a:schemeClr val="bg1"/>
                </a:solidFill>
              </a:rPr>
              <a:t>eSTEeM</a:t>
            </a:r>
            <a:r>
              <a:rPr lang="en-GB" sz="1600" dirty="0">
                <a:solidFill>
                  <a:schemeClr val="bg1"/>
                </a:solidFill>
              </a:rPr>
              <a:t> annual conference, May 2022</a:t>
            </a:r>
          </a:p>
        </p:txBody>
      </p:sp>
    </p:spTree>
    <p:extLst>
      <p:ext uri="{BB962C8B-B14F-4D97-AF65-F5344CB8AC3E}">
        <p14:creationId xmlns:p14="http://schemas.microsoft.com/office/powerpoint/2010/main" val="80733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59BC6ACC-2A67-4777-B634-CBC24C977941}"/>
              </a:ext>
            </a:extLst>
          </p:cNvPr>
          <p:cNvSpPr txBox="1">
            <a:spLocks/>
          </p:cNvSpPr>
          <p:nvPr/>
        </p:nvSpPr>
        <p:spPr>
          <a:xfrm>
            <a:off x="-79510" y="6492875"/>
            <a:ext cx="3619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5251DE5-4CAF-4041-9D6E-46796881BB54}" type="slidenum">
              <a:rPr kumimoji="0" lang="en-GB" sz="900" b="0" i="0" u="none" strike="noStrike" kern="1200" cap="none" spc="0" normalizeH="0" baseline="0" noProof="0" smtClean="0">
                <a:ln>
                  <a:noFill/>
                </a:ln>
                <a:solidFill>
                  <a:prstClr val="black"/>
                </a:solidFill>
                <a:effectLst/>
                <a:uLnTx/>
                <a:uFillTx/>
                <a:latin typeface="Century Gothic" panose="020B0502020202020204" pitchFamily="34" charset="0"/>
                <a:ea typeface="Gadugi" panose="020B0502040204020203" pitchFamily="34"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a:ln>
                <a:noFill/>
              </a:ln>
              <a:solidFill>
                <a:prstClr val="black"/>
              </a:solidFill>
              <a:effectLst/>
              <a:uLnTx/>
              <a:uFillTx/>
              <a:latin typeface="Century Gothic" panose="020B0502020202020204" pitchFamily="34" charset="0"/>
              <a:ea typeface="Gadugi" panose="020B0502040204020203" pitchFamily="34" charset="0"/>
              <a:cs typeface="+mn-cs"/>
            </a:endParaRPr>
          </a:p>
        </p:txBody>
      </p:sp>
      <p:pic>
        <p:nvPicPr>
          <p:cNvPr id="16" name="Picture 15">
            <a:extLst>
              <a:ext uri="{FF2B5EF4-FFF2-40B4-BE49-F238E27FC236}">
                <a16:creationId xmlns:a16="http://schemas.microsoft.com/office/drawing/2014/main" id="{B21E13BA-11A7-4EA1-ADB7-22A99C176A74}"/>
              </a:ext>
            </a:extLst>
          </p:cNvPr>
          <p:cNvPicPr>
            <a:picLocks noChangeAspect="1"/>
          </p:cNvPicPr>
          <p:nvPr/>
        </p:nvPicPr>
        <p:blipFill>
          <a:blip r:embed="rId3"/>
          <a:stretch>
            <a:fillRect/>
          </a:stretch>
        </p:blipFill>
        <p:spPr>
          <a:xfrm>
            <a:off x="7905950" y="157404"/>
            <a:ext cx="1047896" cy="771633"/>
          </a:xfrm>
          <a:prstGeom prst="rect">
            <a:avLst/>
          </a:prstGeom>
        </p:spPr>
      </p:pic>
      <p:sp>
        <p:nvSpPr>
          <p:cNvPr id="70" name="Title 2">
            <a:extLst>
              <a:ext uri="{FF2B5EF4-FFF2-40B4-BE49-F238E27FC236}">
                <a16:creationId xmlns:a16="http://schemas.microsoft.com/office/drawing/2014/main" id="{9663CEA9-594E-4A62-B595-3B3B8C78B148}"/>
              </a:ext>
            </a:extLst>
          </p:cNvPr>
          <p:cNvSpPr txBox="1">
            <a:spLocks/>
          </p:cNvSpPr>
          <p:nvPr/>
        </p:nvSpPr>
        <p:spPr>
          <a:xfrm>
            <a:off x="565482" y="236808"/>
            <a:ext cx="7340468" cy="499792"/>
          </a:xfrm>
          <a:prstGeom prst="rect">
            <a:avLst/>
          </a:prstGeom>
          <a:solidFill>
            <a:schemeClr val="accent1"/>
          </a:solidFill>
        </p:spPr>
        <p:txBody>
          <a:bodyPr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GB" sz="1400" b="1" dirty="0">
              <a:solidFill>
                <a:prstClr val="white"/>
              </a:solidFill>
              <a:latin typeface="Arial" panose="020B060402020202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prstClr val="white"/>
                </a:solidFill>
                <a:latin typeface="Arial" panose="020B0604020202020204"/>
              </a:rPr>
              <a:t>Strengthening activities which relate to employability</a:t>
            </a:r>
          </a:p>
        </p:txBody>
      </p:sp>
      <p:sp>
        <p:nvSpPr>
          <p:cNvPr id="2" name="TextBox 1">
            <a:extLst>
              <a:ext uri="{FF2B5EF4-FFF2-40B4-BE49-F238E27FC236}">
                <a16:creationId xmlns:a16="http://schemas.microsoft.com/office/drawing/2014/main" id="{C80857DC-EEB9-4B55-B759-A356BA50AA33}"/>
              </a:ext>
            </a:extLst>
          </p:cNvPr>
          <p:cNvSpPr txBox="1"/>
          <p:nvPr/>
        </p:nvSpPr>
        <p:spPr>
          <a:xfrm>
            <a:off x="565482" y="1536174"/>
            <a:ext cx="8045118"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t>Increased awareness in HE of importance of ensuring curriculum equips students with employability skills.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Experiential learning activities (Kolb, 2015) – including practical work – help students to develop crucial skills (e.g. </a:t>
            </a:r>
            <a:r>
              <a:rPr lang="en-GB" sz="2400" dirty="0">
                <a:effectLst/>
                <a:ea typeface="Calibri" panose="020F0502020204030204" pitchFamily="34" charset="0"/>
              </a:rPr>
              <a:t>reflection, evaluation, self-confidence, patience, perseverance, resilience)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Hence importance of including practical activities within curriculum – for improving student employability.</a:t>
            </a:r>
          </a:p>
        </p:txBody>
      </p:sp>
    </p:spTree>
    <p:extLst>
      <p:ext uri="{BB962C8B-B14F-4D97-AF65-F5344CB8AC3E}">
        <p14:creationId xmlns:p14="http://schemas.microsoft.com/office/powerpoint/2010/main" val="3464417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59BC6ACC-2A67-4777-B634-CBC24C977941}"/>
              </a:ext>
            </a:extLst>
          </p:cNvPr>
          <p:cNvSpPr txBox="1">
            <a:spLocks/>
          </p:cNvSpPr>
          <p:nvPr/>
        </p:nvSpPr>
        <p:spPr>
          <a:xfrm>
            <a:off x="-79510" y="6492875"/>
            <a:ext cx="3619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5251DE5-4CAF-4041-9D6E-46796881BB54}" type="slidenum">
              <a:rPr kumimoji="0" lang="en-GB" sz="900" b="0" i="0" u="none" strike="noStrike" kern="1200" cap="none" spc="0" normalizeH="0" baseline="0" noProof="0" smtClean="0">
                <a:ln>
                  <a:noFill/>
                </a:ln>
                <a:solidFill>
                  <a:prstClr val="black"/>
                </a:solidFill>
                <a:effectLst/>
                <a:uLnTx/>
                <a:uFillTx/>
                <a:latin typeface="Century Gothic" panose="020B0502020202020204" pitchFamily="34" charset="0"/>
                <a:ea typeface="Gadugi" panose="020B0502040204020203" pitchFamily="34"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900" b="0" i="0" u="none" strike="noStrike" kern="1200" cap="none" spc="0" normalizeH="0" baseline="0" noProof="0">
              <a:ln>
                <a:noFill/>
              </a:ln>
              <a:solidFill>
                <a:prstClr val="black"/>
              </a:solidFill>
              <a:effectLst/>
              <a:uLnTx/>
              <a:uFillTx/>
              <a:latin typeface="Century Gothic" panose="020B0502020202020204" pitchFamily="34" charset="0"/>
              <a:ea typeface="Gadugi" panose="020B0502040204020203" pitchFamily="34" charset="0"/>
              <a:cs typeface="+mn-cs"/>
            </a:endParaRPr>
          </a:p>
        </p:txBody>
      </p:sp>
      <p:pic>
        <p:nvPicPr>
          <p:cNvPr id="16" name="Picture 15">
            <a:extLst>
              <a:ext uri="{FF2B5EF4-FFF2-40B4-BE49-F238E27FC236}">
                <a16:creationId xmlns:a16="http://schemas.microsoft.com/office/drawing/2014/main" id="{B21E13BA-11A7-4EA1-ADB7-22A99C176A74}"/>
              </a:ext>
            </a:extLst>
          </p:cNvPr>
          <p:cNvPicPr>
            <a:picLocks noChangeAspect="1"/>
          </p:cNvPicPr>
          <p:nvPr/>
        </p:nvPicPr>
        <p:blipFill>
          <a:blip r:embed="rId3"/>
          <a:stretch>
            <a:fillRect/>
          </a:stretch>
        </p:blipFill>
        <p:spPr>
          <a:xfrm>
            <a:off x="7905950" y="157404"/>
            <a:ext cx="1047896" cy="771633"/>
          </a:xfrm>
          <a:prstGeom prst="rect">
            <a:avLst/>
          </a:prstGeom>
        </p:spPr>
      </p:pic>
      <p:sp>
        <p:nvSpPr>
          <p:cNvPr id="5" name="Title 2">
            <a:extLst>
              <a:ext uri="{FF2B5EF4-FFF2-40B4-BE49-F238E27FC236}">
                <a16:creationId xmlns:a16="http://schemas.microsoft.com/office/drawing/2014/main" id="{722509A2-B6ED-4FC5-90FD-E41E970C39FC}"/>
              </a:ext>
            </a:extLst>
          </p:cNvPr>
          <p:cNvSpPr txBox="1">
            <a:spLocks/>
          </p:cNvSpPr>
          <p:nvPr/>
        </p:nvSpPr>
        <p:spPr>
          <a:xfrm>
            <a:off x="565482" y="236808"/>
            <a:ext cx="7340468" cy="499792"/>
          </a:xfrm>
          <a:prstGeom prst="rect">
            <a:avLst/>
          </a:prstGeom>
          <a:solidFill>
            <a:schemeClr val="accent1"/>
          </a:solidFill>
        </p:spPr>
        <p:txBody>
          <a:bodyPr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GB" sz="1400" b="1" dirty="0">
              <a:solidFill>
                <a:prstClr val="white"/>
              </a:solidFill>
              <a:latin typeface="Arial" panose="020B060402020202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prstClr val="white"/>
                </a:solidFill>
                <a:latin typeface="Arial" panose="020B0604020202020204"/>
              </a:rPr>
              <a:t>OU Life Sciences degree – practical skills progression</a:t>
            </a:r>
          </a:p>
        </p:txBody>
      </p:sp>
      <p:sp>
        <p:nvSpPr>
          <p:cNvPr id="2" name="TextBox 1">
            <a:extLst>
              <a:ext uri="{FF2B5EF4-FFF2-40B4-BE49-F238E27FC236}">
                <a16:creationId xmlns:a16="http://schemas.microsoft.com/office/drawing/2014/main" id="{B4DB745B-3E50-47DF-ADEE-33829064EC02}"/>
              </a:ext>
            </a:extLst>
          </p:cNvPr>
          <p:cNvSpPr txBox="1"/>
          <p:nvPr/>
        </p:nvSpPr>
        <p:spPr>
          <a:xfrm>
            <a:off x="497894" y="929037"/>
            <a:ext cx="8148212" cy="3785652"/>
          </a:xfrm>
          <a:prstGeom prst="rect">
            <a:avLst/>
          </a:prstGeom>
          <a:noFill/>
        </p:spPr>
        <p:txBody>
          <a:bodyPr wrap="square" rtlCol="0">
            <a:spAutoFit/>
          </a:bodyPr>
          <a:lstStyle/>
          <a:p>
            <a:r>
              <a:rPr lang="en-GB" sz="2400" dirty="0"/>
              <a:t>Previously practical skills were addressed at residential school. Now we have to incorporate them in other ways:</a:t>
            </a:r>
          </a:p>
          <a:p>
            <a:pPr marL="285750" indent="-285750">
              <a:buFont typeface="Arial" panose="020B0604020202020204" pitchFamily="34" charset="0"/>
              <a:buChar char="•"/>
            </a:pPr>
            <a:r>
              <a:rPr lang="en-GB" sz="2400" dirty="0"/>
              <a:t>Open Science Lab (OSL)</a:t>
            </a:r>
          </a:p>
          <a:p>
            <a:pPr marL="285750" indent="-285750">
              <a:buFont typeface="Arial" panose="020B0604020202020204" pitchFamily="34" charset="0"/>
              <a:buChar char="•"/>
            </a:pPr>
            <a:r>
              <a:rPr lang="en-GB" sz="2400" dirty="0"/>
              <a:t>Practical investigations undertaken at home</a:t>
            </a:r>
          </a:p>
          <a:p>
            <a:pPr marL="285750" indent="-285750">
              <a:buFont typeface="Arial" panose="020B0604020202020204" pitchFamily="34" charset="0"/>
              <a:buChar char="•"/>
            </a:pPr>
            <a:endParaRPr lang="en-GB" sz="2400" dirty="0"/>
          </a:p>
          <a:p>
            <a:r>
              <a:rPr lang="en-GB" sz="2400" dirty="0"/>
              <a:t>Focus here is on one particular practical investigation (bird visual discrimination) in the OU Life Sciences Degree</a:t>
            </a:r>
          </a:p>
          <a:p>
            <a:pPr marL="342900" indent="-342900">
              <a:buFont typeface="Arial" panose="020B0604020202020204" pitchFamily="34" charset="0"/>
              <a:buChar char="•"/>
            </a:pPr>
            <a:r>
              <a:rPr lang="en-GB" sz="2400" dirty="0"/>
              <a:t>Introduced at Level 2 (S295)</a:t>
            </a:r>
          </a:p>
          <a:p>
            <a:pPr marL="342900" indent="-342900">
              <a:buFont typeface="Arial" panose="020B0604020202020204" pitchFamily="34" charset="0"/>
              <a:buChar char="•"/>
            </a:pPr>
            <a:r>
              <a:rPr lang="en-GB" sz="2400" dirty="0"/>
              <a:t>Revisited at Level 3 (S317) – students design and carry out their own follow-up investigation</a:t>
            </a:r>
          </a:p>
        </p:txBody>
      </p:sp>
      <p:pic>
        <p:nvPicPr>
          <p:cNvPr id="4" name="Picture 3" descr="A group of birds on grass&#10;&#10;Description automatically generated with low confidence">
            <a:extLst>
              <a:ext uri="{FF2B5EF4-FFF2-40B4-BE49-F238E27FC236}">
                <a16:creationId xmlns:a16="http://schemas.microsoft.com/office/drawing/2014/main" id="{D671F715-029F-4104-9681-ACECF13F0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050" y="4820750"/>
            <a:ext cx="2329202" cy="1790101"/>
          </a:xfrm>
          <a:prstGeom prst="rect">
            <a:avLst/>
          </a:prstGeom>
        </p:spPr>
      </p:pic>
      <p:pic>
        <p:nvPicPr>
          <p:cNvPr id="7" name="Picture 6" descr="A picture containing grass, bird, outdoor, duck&#10;&#10;Description automatically generated">
            <a:extLst>
              <a:ext uri="{FF2B5EF4-FFF2-40B4-BE49-F238E27FC236}">
                <a16:creationId xmlns:a16="http://schemas.microsoft.com/office/drawing/2014/main" id="{711F14ED-55F8-40C6-B27E-4E82821CFE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5172" y="4831091"/>
            <a:ext cx="2850778" cy="1779760"/>
          </a:xfrm>
          <a:prstGeom prst="rect">
            <a:avLst/>
          </a:prstGeom>
        </p:spPr>
      </p:pic>
    </p:spTree>
    <p:extLst>
      <p:ext uri="{BB962C8B-B14F-4D97-AF65-F5344CB8AC3E}">
        <p14:creationId xmlns:p14="http://schemas.microsoft.com/office/powerpoint/2010/main" val="195875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59BC6ACC-2A67-4777-B634-CBC24C977941}"/>
              </a:ext>
            </a:extLst>
          </p:cNvPr>
          <p:cNvSpPr txBox="1">
            <a:spLocks/>
          </p:cNvSpPr>
          <p:nvPr/>
        </p:nvSpPr>
        <p:spPr>
          <a:xfrm>
            <a:off x="-79510" y="6492875"/>
            <a:ext cx="3619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5251DE5-4CAF-4041-9D6E-46796881BB54}" type="slidenum">
              <a:rPr kumimoji="0" lang="en-GB" sz="900" b="0" i="0" u="none" strike="noStrike" kern="1200" cap="none" spc="0" normalizeH="0" baseline="0" noProof="0" smtClean="0">
                <a:ln>
                  <a:noFill/>
                </a:ln>
                <a:solidFill>
                  <a:prstClr val="black"/>
                </a:solidFill>
                <a:effectLst/>
                <a:uLnTx/>
                <a:uFillTx/>
                <a:latin typeface="Century Gothic" panose="020B0502020202020204" pitchFamily="34" charset="0"/>
                <a:ea typeface="Gadugi" panose="020B0502040204020203" pitchFamily="34"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a:ln>
                <a:noFill/>
              </a:ln>
              <a:solidFill>
                <a:prstClr val="black"/>
              </a:solidFill>
              <a:effectLst/>
              <a:uLnTx/>
              <a:uFillTx/>
              <a:latin typeface="Century Gothic" panose="020B0502020202020204" pitchFamily="34" charset="0"/>
              <a:ea typeface="Gadugi" panose="020B0502040204020203" pitchFamily="34" charset="0"/>
              <a:cs typeface="+mn-cs"/>
            </a:endParaRPr>
          </a:p>
        </p:txBody>
      </p:sp>
      <p:pic>
        <p:nvPicPr>
          <p:cNvPr id="16" name="Picture 15">
            <a:extLst>
              <a:ext uri="{FF2B5EF4-FFF2-40B4-BE49-F238E27FC236}">
                <a16:creationId xmlns:a16="http://schemas.microsoft.com/office/drawing/2014/main" id="{B21E13BA-11A7-4EA1-ADB7-22A99C176A74}"/>
              </a:ext>
            </a:extLst>
          </p:cNvPr>
          <p:cNvPicPr>
            <a:picLocks noChangeAspect="1"/>
          </p:cNvPicPr>
          <p:nvPr/>
        </p:nvPicPr>
        <p:blipFill>
          <a:blip r:embed="rId3"/>
          <a:stretch>
            <a:fillRect/>
          </a:stretch>
        </p:blipFill>
        <p:spPr>
          <a:xfrm>
            <a:off x="7905950" y="157404"/>
            <a:ext cx="1047896" cy="771633"/>
          </a:xfrm>
          <a:prstGeom prst="rect">
            <a:avLst/>
          </a:prstGeom>
        </p:spPr>
      </p:pic>
      <p:sp>
        <p:nvSpPr>
          <p:cNvPr id="5" name="Title 2">
            <a:extLst>
              <a:ext uri="{FF2B5EF4-FFF2-40B4-BE49-F238E27FC236}">
                <a16:creationId xmlns:a16="http://schemas.microsoft.com/office/drawing/2014/main" id="{34CB1A0C-335E-4DE4-8C6B-4AD41414053C}"/>
              </a:ext>
            </a:extLst>
          </p:cNvPr>
          <p:cNvSpPr txBox="1">
            <a:spLocks/>
          </p:cNvSpPr>
          <p:nvPr/>
        </p:nvSpPr>
        <p:spPr>
          <a:xfrm>
            <a:off x="565482" y="236808"/>
            <a:ext cx="7340468" cy="771632"/>
          </a:xfrm>
          <a:prstGeom prst="rect">
            <a:avLst/>
          </a:prstGeom>
          <a:solidFill>
            <a:schemeClr val="accent1"/>
          </a:solidFill>
        </p:spPr>
        <p:txBody>
          <a:bodyPr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GB" sz="1400" b="1" dirty="0">
              <a:solidFill>
                <a:prstClr val="white"/>
              </a:solidFill>
              <a:latin typeface="Arial" panose="020B060402020202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prstClr val="white"/>
                </a:solidFill>
                <a:latin typeface="Arial" panose="020B0604020202020204"/>
              </a:rPr>
              <a:t>Survey of students who had completed both modules</a:t>
            </a:r>
          </a:p>
        </p:txBody>
      </p:sp>
      <p:sp>
        <p:nvSpPr>
          <p:cNvPr id="2" name="TextBox 1">
            <a:extLst>
              <a:ext uri="{FF2B5EF4-FFF2-40B4-BE49-F238E27FC236}">
                <a16:creationId xmlns:a16="http://schemas.microsoft.com/office/drawing/2014/main" id="{C481A6E5-973F-4C5D-8057-3E4150FDD733}"/>
              </a:ext>
            </a:extLst>
          </p:cNvPr>
          <p:cNvSpPr txBox="1"/>
          <p:nvPr/>
        </p:nvSpPr>
        <p:spPr>
          <a:xfrm>
            <a:off x="282440" y="1184141"/>
            <a:ext cx="8485042" cy="2677656"/>
          </a:xfrm>
          <a:prstGeom prst="rect">
            <a:avLst/>
          </a:prstGeom>
          <a:noFill/>
        </p:spPr>
        <p:txBody>
          <a:bodyPr wrap="square" rtlCol="0">
            <a:spAutoFit/>
          </a:bodyPr>
          <a:lstStyle/>
          <a:p>
            <a:r>
              <a:rPr lang="en-GB" sz="2400" dirty="0"/>
              <a:t>Survey explored two aspects:</a:t>
            </a:r>
          </a:p>
          <a:p>
            <a:endParaRPr lang="en-GB" sz="2400" dirty="0"/>
          </a:p>
          <a:p>
            <a:pPr marL="457200" indent="-457200">
              <a:buFont typeface="+mj-lt"/>
              <a:buAutoNum type="arabicPeriod"/>
            </a:pPr>
            <a:r>
              <a:rPr lang="en-GB" sz="2400" b="1" dirty="0"/>
              <a:t>Development and progression of students’ practical and problem-solving skills</a:t>
            </a:r>
          </a:p>
          <a:p>
            <a:pPr marL="457200" indent="-457200">
              <a:buFont typeface="+mj-lt"/>
              <a:buAutoNum type="arabicPeriod"/>
            </a:pPr>
            <a:endParaRPr lang="en-GB" sz="2400" b="1" dirty="0"/>
          </a:p>
          <a:p>
            <a:pPr marL="457200" indent="-457200">
              <a:buFont typeface="+mj-lt"/>
              <a:buAutoNum type="arabicPeriod"/>
            </a:pPr>
            <a:r>
              <a:rPr lang="en-GB" sz="2400" b="1" dirty="0"/>
              <a:t>Students’ articulation/grasp of these as employability skills</a:t>
            </a:r>
          </a:p>
        </p:txBody>
      </p:sp>
      <p:pic>
        <p:nvPicPr>
          <p:cNvPr id="8" name="Picture 2">
            <a:extLst>
              <a:ext uri="{FF2B5EF4-FFF2-40B4-BE49-F238E27FC236}">
                <a16:creationId xmlns:a16="http://schemas.microsoft.com/office/drawing/2014/main" id="{FA8119C4-E27C-46A9-B0E7-53DF2E1093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685" r="13738"/>
          <a:stretch/>
        </p:blipFill>
        <p:spPr>
          <a:xfrm>
            <a:off x="965113" y="4037499"/>
            <a:ext cx="3209941" cy="23083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flock of birds on grass&#10;&#10;Description automatically generated with low confidence">
            <a:extLst>
              <a:ext uri="{FF2B5EF4-FFF2-40B4-BE49-F238E27FC236}">
                <a16:creationId xmlns:a16="http://schemas.microsoft.com/office/drawing/2014/main" id="{FDE2D31E-57B6-4685-AB10-28DAF60ED9FA}"/>
              </a:ext>
            </a:extLst>
          </p:cNvPr>
          <p:cNvPicPr>
            <a:picLocks noChangeAspect="1"/>
          </p:cNvPicPr>
          <p:nvPr/>
        </p:nvPicPr>
        <p:blipFill rotWithShape="1">
          <a:blip r:embed="rId5">
            <a:extLst>
              <a:ext uri="{28A0092B-C50C-407E-A947-70E740481C1C}">
                <a14:useLocalDpi xmlns:a14="http://schemas.microsoft.com/office/drawing/2010/main" val="0"/>
              </a:ext>
            </a:extLst>
          </a:blip>
          <a:srcRect l="26863" t="23170" r="27255" b="23317"/>
          <a:stretch/>
        </p:blipFill>
        <p:spPr>
          <a:xfrm>
            <a:off x="4987196" y="4037499"/>
            <a:ext cx="3072083" cy="2389397"/>
          </a:xfrm>
          <a:prstGeom prst="rect">
            <a:avLst/>
          </a:prstGeom>
        </p:spPr>
      </p:pic>
    </p:spTree>
    <p:extLst>
      <p:ext uri="{BB962C8B-B14F-4D97-AF65-F5344CB8AC3E}">
        <p14:creationId xmlns:p14="http://schemas.microsoft.com/office/powerpoint/2010/main" val="122511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59BC6ACC-2A67-4777-B634-CBC24C977941}"/>
              </a:ext>
            </a:extLst>
          </p:cNvPr>
          <p:cNvSpPr txBox="1">
            <a:spLocks/>
          </p:cNvSpPr>
          <p:nvPr/>
        </p:nvSpPr>
        <p:spPr>
          <a:xfrm>
            <a:off x="-79510" y="6492875"/>
            <a:ext cx="3619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5251DE5-4CAF-4041-9D6E-46796881BB54}" type="slidenum">
              <a:rPr kumimoji="0" lang="en-GB" sz="900" b="0" i="0" u="none" strike="noStrike" kern="1200" cap="none" spc="0" normalizeH="0" baseline="0" noProof="0" smtClean="0">
                <a:ln>
                  <a:noFill/>
                </a:ln>
                <a:solidFill>
                  <a:prstClr val="black"/>
                </a:solidFill>
                <a:effectLst/>
                <a:uLnTx/>
                <a:uFillTx/>
                <a:latin typeface="Century Gothic" panose="020B0502020202020204" pitchFamily="34" charset="0"/>
                <a:ea typeface="Gadugi" panose="020B0502040204020203" pitchFamily="34"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a:ln>
                <a:noFill/>
              </a:ln>
              <a:solidFill>
                <a:prstClr val="black"/>
              </a:solidFill>
              <a:effectLst/>
              <a:uLnTx/>
              <a:uFillTx/>
              <a:latin typeface="Century Gothic" panose="020B0502020202020204" pitchFamily="34" charset="0"/>
              <a:ea typeface="Gadugi" panose="020B0502040204020203" pitchFamily="34" charset="0"/>
              <a:cs typeface="+mn-cs"/>
            </a:endParaRPr>
          </a:p>
        </p:txBody>
      </p:sp>
      <p:pic>
        <p:nvPicPr>
          <p:cNvPr id="16" name="Picture 15">
            <a:extLst>
              <a:ext uri="{FF2B5EF4-FFF2-40B4-BE49-F238E27FC236}">
                <a16:creationId xmlns:a16="http://schemas.microsoft.com/office/drawing/2014/main" id="{B21E13BA-11A7-4EA1-ADB7-22A99C176A74}"/>
              </a:ext>
            </a:extLst>
          </p:cNvPr>
          <p:cNvPicPr>
            <a:picLocks noChangeAspect="1"/>
          </p:cNvPicPr>
          <p:nvPr/>
        </p:nvPicPr>
        <p:blipFill>
          <a:blip r:embed="rId3"/>
          <a:stretch>
            <a:fillRect/>
          </a:stretch>
        </p:blipFill>
        <p:spPr>
          <a:xfrm>
            <a:off x="7905950" y="157404"/>
            <a:ext cx="1047896" cy="771633"/>
          </a:xfrm>
          <a:prstGeom prst="rect">
            <a:avLst/>
          </a:prstGeom>
        </p:spPr>
      </p:pic>
      <p:sp>
        <p:nvSpPr>
          <p:cNvPr id="5" name="Title 2">
            <a:extLst>
              <a:ext uri="{FF2B5EF4-FFF2-40B4-BE49-F238E27FC236}">
                <a16:creationId xmlns:a16="http://schemas.microsoft.com/office/drawing/2014/main" id="{34CB1A0C-335E-4DE4-8C6B-4AD41414053C}"/>
              </a:ext>
            </a:extLst>
          </p:cNvPr>
          <p:cNvSpPr txBox="1">
            <a:spLocks/>
          </p:cNvSpPr>
          <p:nvPr/>
        </p:nvSpPr>
        <p:spPr>
          <a:xfrm>
            <a:off x="565482" y="236808"/>
            <a:ext cx="7340468" cy="498298"/>
          </a:xfrm>
          <a:prstGeom prst="rect">
            <a:avLst/>
          </a:prstGeom>
          <a:solidFill>
            <a:schemeClr val="accent1"/>
          </a:solidFill>
        </p:spPr>
        <p:txBody>
          <a:bodyPr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GB" sz="1400" b="1" dirty="0">
              <a:solidFill>
                <a:prstClr val="white"/>
              </a:solidFill>
              <a:latin typeface="Arial" panose="020B060402020202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prstClr val="white"/>
                </a:solidFill>
                <a:latin typeface="Arial" panose="020B0604020202020204"/>
              </a:rPr>
              <a:t>Survey results and conclusions</a:t>
            </a:r>
          </a:p>
        </p:txBody>
      </p:sp>
      <p:sp>
        <p:nvSpPr>
          <p:cNvPr id="2" name="TextBox 1">
            <a:extLst>
              <a:ext uri="{FF2B5EF4-FFF2-40B4-BE49-F238E27FC236}">
                <a16:creationId xmlns:a16="http://schemas.microsoft.com/office/drawing/2014/main" id="{C481A6E5-973F-4C5D-8057-3E4150FDD733}"/>
              </a:ext>
            </a:extLst>
          </p:cNvPr>
          <p:cNvSpPr txBox="1"/>
          <p:nvPr/>
        </p:nvSpPr>
        <p:spPr>
          <a:xfrm>
            <a:off x="282440" y="1030764"/>
            <a:ext cx="8671406" cy="5262979"/>
          </a:xfrm>
          <a:prstGeom prst="rect">
            <a:avLst/>
          </a:prstGeom>
          <a:noFill/>
        </p:spPr>
        <p:txBody>
          <a:bodyPr wrap="square" rtlCol="0">
            <a:spAutoFit/>
          </a:bodyPr>
          <a:lstStyle/>
          <a:p>
            <a:r>
              <a:rPr lang="en-GB" sz="2400" b="1" dirty="0"/>
              <a:t>1. Development and progression of students’ practical and problem-solving skills</a:t>
            </a:r>
            <a:endParaRPr lang="en-GB" sz="2400" dirty="0"/>
          </a:p>
          <a:p>
            <a:endParaRPr lang="en-GB" sz="2400" dirty="0"/>
          </a:p>
          <a:p>
            <a:r>
              <a:rPr lang="en-GB" sz="2400" dirty="0"/>
              <a:t>Main conclusions:</a:t>
            </a:r>
          </a:p>
          <a:p>
            <a:pPr marL="342900" indent="-342900">
              <a:buFont typeface="Arial" panose="020B0604020202020204" pitchFamily="34" charset="0"/>
              <a:buChar char="•"/>
            </a:pPr>
            <a:r>
              <a:rPr lang="en-GB" sz="2400" dirty="0"/>
              <a:t>The initial and follow-up investigations had helped students to progress their practical and problem-solving skills</a:t>
            </a:r>
          </a:p>
          <a:p>
            <a:pPr marL="342900" indent="-342900">
              <a:buFont typeface="Arial" panose="020B0604020202020204" pitchFamily="34" charset="0"/>
              <a:buChar char="•"/>
            </a:pPr>
            <a:r>
              <a:rPr lang="en-GB" sz="2400" dirty="0"/>
              <a:t>Many found the investigations satisfying/rewarding/thought-provoking, but some were frustrated with/disliked the repetition involved.</a:t>
            </a:r>
          </a:p>
          <a:p>
            <a:pPr marL="342900" indent="-342900">
              <a:buFont typeface="Arial" panose="020B0604020202020204" pitchFamily="34" charset="0"/>
              <a:buChar char="•"/>
            </a:pPr>
            <a:r>
              <a:rPr lang="en-GB" sz="2400" dirty="0"/>
              <a:t>A few students viewed the investigations at face value and did not recognise their more far-reaching implications</a:t>
            </a:r>
          </a:p>
          <a:p>
            <a:pPr marL="342900" indent="-342900">
              <a:buFont typeface="Arial" panose="020B0604020202020204" pitchFamily="34" charset="0"/>
              <a:buChar char="•"/>
            </a:pPr>
            <a:r>
              <a:rPr lang="en-GB" sz="2400" b="1" dirty="0"/>
              <a:t>Revisiting investigation </a:t>
            </a:r>
            <a:r>
              <a:rPr lang="en-GB" sz="2400" dirty="0"/>
              <a:t>(follow-up investigation) </a:t>
            </a:r>
            <a:r>
              <a:rPr lang="en-GB" sz="2400" b="1" dirty="0"/>
              <a:t>had helped many students with deeper understanding </a:t>
            </a:r>
            <a:r>
              <a:rPr lang="en-GB" sz="2400" dirty="0"/>
              <a:t>- </a:t>
            </a:r>
            <a:r>
              <a:rPr lang="en-GB" sz="2400" b="1" dirty="0"/>
              <a:t>spiral curriculum model</a:t>
            </a:r>
            <a:r>
              <a:rPr lang="en-GB" sz="2400" dirty="0"/>
              <a:t> (Bruner, 1960)</a:t>
            </a:r>
          </a:p>
        </p:txBody>
      </p:sp>
    </p:spTree>
    <p:extLst>
      <p:ext uri="{BB962C8B-B14F-4D97-AF65-F5344CB8AC3E}">
        <p14:creationId xmlns:p14="http://schemas.microsoft.com/office/powerpoint/2010/main" val="996908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59BC6ACC-2A67-4777-B634-CBC24C977941}"/>
              </a:ext>
            </a:extLst>
          </p:cNvPr>
          <p:cNvSpPr txBox="1">
            <a:spLocks/>
          </p:cNvSpPr>
          <p:nvPr/>
        </p:nvSpPr>
        <p:spPr>
          <a:xfrm>
            <a:off x="-79510" y="6492875"/>
            <a:ext cx="3619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5251DE5-4CAF-4041-9D6E-46796881BB54}" type="slidenum">
              <a:rPr kumimoji="0" lang="en-GB" sz="900" b="0" i="0" u="none" strike="noStrike" kern="1200" cap="none" spc="0" normalizeH="0" baseline="0" noProof="0" smtClean="0">
                <a:ln>
                  <a:noFill/>
                </a:ln>
                <a:solidFill>
                  <a:prstClr val="black"/>
                </a:solidFill>
                <a:effectLst/>
                <a:uLnTx/>
                <a:uFillTx/>
                <a:latin typeface="Century Gothic" panose="020B0502020202020204" pitchFamily="34" charset="0"/>
                <a:ea typeface="Gadugi" panose="020B0502040204020203" pitchFamily="34"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a:ln>
                <a:noFill/>
              </a:ln>
              <a:solidFill>
                <a:prstClr val="black"/>
              </a:solidFill>
              <a:effectLst/>
              <a:uLnTx/>
              <a:uFillTx/>
              <a:latin typeface="Century Gothic" panose="020B0502020202020204" pitchFamily="34" charset="0"/>
              <a:ea typeface="Gadugi" panose="020B0502040204020203" pitchFamily="34" charset="0"/>
              <a:cs typeface="+mn-cs"/>
            </a:endParaRPr>
          </a:p>
        </p:txBody>
      </p:sp>
      <p:pic>
        <p:nvPicPr>
          <p:cNvPr id="16" name="Picture 15">
            <a:extLst>
              <a:ext uri="{FF2B5EF4-FFF2-40B4-BE49-F238E27FC236}">
                <a16:creationId xmlns:a16="http://schemas.microsoft.com/office/drawing/2014/main" id="{B21E13BA-11A7-4EA1-ADB7-22A99C176A74}"/>
              </a:ext>
            </a:extLst>
          </p:cNvPr>
          <p:cNvPicPr>
            <a:picLocks noChangeAspect="1"/>
          </p:cNvPicPr>
          <p:nvPr/>
        </p:nvPicPr>
        <p:blipFill>
          <a:blip r:embed="rId3"/>
          <a:stretch>
            <a:fillRect/>
          </a:stretch>
        </p:blipFill>
        <p:spPr>
          <a:xfrm>
            <a:off x="7905950" y="157404"/>
            <a:ext cx="1047896" cy="771633"/>
          </a:xfrm>
          <a:prstGeom prst="rect">
            <a:avLst/>
          </a:prstGeom>
        </p:spPr>
      </p:pic>
      <p:sp>
        <p:nvSpPr>
          <p:cNvPr id="5" name="Title 2">
            <a:extLst>
              <a:ext uri="{FF2B5EF4-FFF2-40B4-BE49-F238E27FC236}">
                <a16:creationId xmlns:a16="http://schemas.microsoft.com/office/drawing/2014/main" id="{34CB1A0C-335E-4DE4-8C6B-4AD41414053C}"/>
              </a:ext>
            </a:extLst>
          </p:cNvPr>
          <p:cNvSpPr txBox="1">
            <a:spLocks/>
          </p:cNvSpPr>
          <p:nvPr/>
        </p:nvSpPr>
        <p:spPr>
          <a:xfrm>
            <a:off x="565482" y="236808"/>
            <a:ext cx="7340468" cy="498298"/>
          </a:xfrm>
          <a:prstGeom prst="rect">
            <a:avLst/>
          </a:prstGeom>
          <a:solidFill>
            <a:schemeClr val="accent1"/>
          </a:solidFill>
        </p:spPr>
        <p:txBody>
          <a:bodyPr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GB" sz="1400" b="1" dirty="0">
              <a:solidFill>
                <a:prstClr val="white"/>
              </a:solidFill>
              <a:latin typeface="Arial" panose="020B060402020202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prstClr val="white"/>
                </a:solidFill>
                <a:latin typeface="Arial" panose="020B0604020202020204"/>
              </a:rPr>
              <a:t>Survey results and conclusions</a:t>
            </a:r>
          </a:p>
        </p:txBody>
      </p:sp>
      <p:sp>
        <p:nvSpPr>
          <p:cNvPr id="2" name="TextBox 1">
            <a:extLst>
              <a:ext uri="{FF2B5EF4-FFF2-40B4-BE49-F238E27FC236}">
                <a16:creationId xmlns:a16="http://schemas.microsoft.com/office/drawing/2014/main" id="{C481A6E5-973F-4C5D-8057-3E4150FDD733}"/>
              </a:ext>
            </a:extLst>
          </p:cNvPr>
          <p:cNvSpPr txBox="1"/>
          <p:nvPr/>
        </p:nvSpPr>
        <p:spPr>
          <a:xfrm>
            <a:off x="282440" y="1362634"/>
            <a:ext cx="8377466" cy="4893647"/>
          </a:xfrm>
          <a:prstGeom prst="rect">
            <a:avLst/>
          </a:prstGeom>
          <a:noFill/>
        </p:spPr>
        <p:txBody>
          <a:bodyPr wrap="square" rtlCol="0">
            <a:spAutoFit/>
          </a:bodyPr>
          <a:lstStyle/>
          <a:p>
            <a:r>
              <a:rPr lang="en-GB" sz="2400" b="1" dirty="0"/>
              <a:t>2. Students’ articulation/grasp of these as employability skills</a:t>
            </a:r>
          </a:p>
          <a:p>
            <a:pPr marL="342900" indent="-342900">
              <a:buFont typeface="Arial" panose="020B0604020202020204" pitchFamily="34" charset="0"/>
              <a:buChar char="•"/>
            </a:pPr>
            <a:endParaRPr lang="en-GB" sz="2400" dirty="0"/>
          </a:p>
          <a:p>
            <a:r>
              <a:rPr lang="en-GB" sz="2400" dirty="0"/>
              <a:t>Main conclusions:</a:t>
            </a:r>
          </a:p>
          <a:p>
            <a:pPr marL="342900" indent="-342900">
              <a:buFont typeface="Arial" panose="020B0604020202020204" pitchFamily="34" charset="0"/>
              <a:buChar char="•"/>
            </a:pPr>
            <a:r>
              <a:rPr lang="en-GB" sz="2400" dirty="0"/>
              <a:t>Students had developed personal attributes – patience, perseverance, resilience.</a:t>
            </a:r>
          </a:p>
          <a:p>
            <a:pPr marL="342900" indent="-342900">
              <a:buFont typeface="Arial" panose="020B0604020202020204" pitchFamily="34" charset="0"/>
              <a:buChar char="•"/>
            </a:pPr>
            <a:r>
              <a:rPr lang="en-GB" sz="2400" dirty="0"/>
              <a:t>A few students viewed the investigations at face value and did not recognise their more far-reaching implications, e.g. didn’t think this would impress an employer.</a:t>
            </a:r>
          </a:p>
          <a:p>
            <a:pPr marL="342900" indent="-342900">
              <a:buFont typeface="Arial" panose="020B0604020202020204" pitchFamily="34" charset="0"/>
              <a:buChar char="•"/>
            </a:pPr>
            <a:r>
              <a:rPr lang="en-GB" sz="2400" dirty="0"/>
              <a:t>Half the respondents had equated skills developed with employability skills, but few had articulated these in a job situation</a:t>
            </a:r>
          </a:p>
        </p:txBody>
      </p:sp>
    </p:spTree>
    <p:extLst>
      <p:ext uri="{BB962C8B-B14F-4D97-AF65-F5344CB8AC3E}">
        <p14:creationId xmlns:p14="http://schemas.microsoft.com/office/powerpoint/2010/main" val="198979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59BC6ACC-2A67-4777-B634-CBC24C977941}"/>
              </a:ext>
            </a:extLst>
          </p:cNvPr>
          <p:cNvSpPr txBox="1">
            <a:spLocks/>
          </p:cNvSpPr>
          <p:nvPr/>
        </p:nvSpPr>
        <p:spPr>
          <a:xfrm>
            <a:off x="-79510" y="6492875"/>
            <a:ext cx="3619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5251DE5-4CAF-4041-9D6E-46796881BB54}" type="slidenum">
              <a:rPr kumimoji="0" lang="en-GB" sz="900" b="0" i="0" u="none" strike="noStrike" kern="1200" cap="none" spc="0" normalizeH="0" baseline="0" noProof="0" smtClean="0">
                <a:ln>
                  <a:noFill/>
                </a:ln>
                <a:solidFill>
                  <a:prstClr val="black"/>
                </a:solidFill>
                <a:effectLst/>
                <a:uLnTx/>
                <a:uFillTx/>
                <a:latin typeface="Century Gothic" panose="020B0502020202020204" pitchFamily="34" charset="0"/>
                <a:ea typeface="Gadugi" panose="020B0502040204020203" pitchFamily="34"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900" b="0" i="0" u="none" strike="noStrike" kern="1200" cap="none" spc="0" normalizeH="0" baseline="0" noProof="0">
              <a:ln>
                <a:noFill/>
              </a:ln>
              <a:solidFill>
                <a:prstClr val="black"/>
              </a:solidFill>
              <a:effectLst/>
              <a:uLnTx/>
              <a:uFillTx/>
              <a:latin typeface="Century Gothic" panose="020B0502020202020204" pitchFamily="34" charset="0"/>
              <a:ea typeface="Gadugi" panose="020B0502040204020203" pitchFamily="34" charset="0"/>
              <a:cs typeface="+mn-cs"/>
            </a:endParaRPr>
          </a:p>
        </p:txBody>
      </p:sp>
      <p:pic>
        <p:nvPicPr>
          <p:cNvPr id="16" name="Picture 15">
            <a:extLst>
              <a:ext uri="{FF2B5EF4-FFF2-40B4-BE49-F238E27FC236}">
                <a16:creationId xmlns:a16="http://schemas.microsoft.com/office/drawing/2014/main" id="{B21E13BA-11A7-4EA1-ADB7-22A99C176A74}"/>
              </a:ext>
            </a:extLst>
          </p:cNvPr>
          <p:cNvPicPr>
            <a:picLocks noChangeAspect="1"/>
          </p:cNvPicPr>
          <p:nvPr/>
        </p:nvPicPr>
        <p:blipFill>
          <a:blip r:embed="rId3"/>
          <a:stretch>
            <a:fillRect/>
          </a:stretch>
        </p:blipFill>
        <p:spPr>
          <a:xfrm>
            <a:off x="7905950" y="157404"/>
            <a:ext cx="1047896" cy="771633"/>
          </a:xfrm>
          <a:prstGeom prst="rect">
            <a:avLst/>
          </a:prstGeom>
        </p:spPr>
      </p:pic>
      <p:sp>
        <p:nvSpPr>
          <p:cNvPr id="70" name="Title 2">
            <a:extLst>
              <a:ext uri="{FF2B5EF4-FFF2-40B4-BE49-F238E27FC236}">
                <a16:creationId xmlns:a16="http://schemas.microsoft.com/office/drawing/2014/main" id="{9663CEA9-594E-4A62-B595-3B3B8C78B148}"/>
              </a:ext>
            </a:extLst>
          </p:cNvPr>
          <p:cNvSpPr txBox="1">
            <a:spLocks/>
          </p:cNvSpPr>
          <p:nvPr/>
        </p:nvSpPr>
        <p:spPr>
          <a:xfrm>
            <a:off x="565482" y="236808"/>
            <a:ext cx="7340468" cy="289928"/>
          </a:xfrm>
          <a:prstGeom prst="rect">
            <a:avLst/>
          </a:prstGeom>
          <a:solidFill>
            <a:schemeClr val="accent1"/>
          </a:solidFill>
        </p:spPr>
        <p:txBody>
          <a:bodyPr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GB" sz="1400" b="1" dirty="0">
              <a:solidFill>
                <a:prstClr val="white"/>
              </a:solidFill>
              <a:latin typeface="Arial" panose="020B0604020202020204"/>
            </a:endParaRPr>
          </a:p>
        </p:txBody>
      </p:sp>
      <p:sp>
        <p:nvSpPr>
          <p:cNvPr id="5" name="Title 2">
            <a:extLst>
              <a:ext uri="{FF2B5EF4-FFF2-40B4-BE49-F238E27FC236}">
                <a16:creationId xmlns:a16="http://schemas.microsoft.com/office/drawing/2014/main" id="{622DC78A-B9C8-43DE-BA26-E3CFAEF2DB53}"/>
              </a:ext>
            </a:extLst>
          </p:cNvPr>
          <p:cNvSpPr txBox="1">
            <a:spLocks/>
          </p:cNvSpPr>
          <p:nvPr/>
        </p:nvSpPr>
        <p:spPr>
          <a:xfrm>
            <a:off x="565482" y="236808"/>
            <a:ext cx="7340468" cy="498298"/>
          </a:xfrm>
          <a:prstGeom prst="rect">
            <a:avLst/>
          </a:prstGeom>
          <a:solidFill>
            <a:schemeClr val="accent1"/>
          </a:solidFill>
        </p:spPr>
        <p:txBody>
          <a:bodyPr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GB" sz="1400" b="1" dirty="0">
              <a:solidFill>
                <a:prstClr val="white"/>
              </a:solidFill>
              <a:latin typeface="Arial" panose="020B060402020202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prstClr val="white"/>
                </a:solidFill>
                <a:latin typeface="Arial" panose="020B0604020202020204"/>
              </a:rPr>
              <a:t>Outcomes of this </a:t>
            </a:r>
            <a:r>
              <a:rPr lang="en-GB" sz="2000" b="1" dirty="0" err="1">
                <a:solidFill>
                  <a:prstClr val="white"/>
                </a:solidFill>
                <a:latin typeface="Arial" panose="020B0604020202020204"/>
              </a:rPr>
              <a:t>eSTEeM</a:t>
            </a:r>
            <a:r>
              <a:rPr lang="en-GB" sz="2000" b="1" dirty="0">
                <a:solidFill>
                  <a:prstClr val="white"/>
                </a:solidFill>
                <a:latin typeface="Arial" panose="020B0604020202020204"/>
              </a:rPr>
              <a:t> project</a:t>
            </a:r>
          </a:p>
        </p:txBody>
      </p:sp>
      <p:sp>
        <p:nvSpPr>
          <p:cNvPr id="3" name="TextBox 2">
            <a:extLst>
              <a:ext uri="{FF2B5EF4-FFF2-40B4-BE49-F238E27FC236}">
                <a16:creationId xmlns:a16="http://schemas.microsoft.com/office/drawing/2014/main" id="{79995EFD-BB00-455D-A27C-0DE20D68D85A}"/>
              </a:ext>
            </a:extLst>
          </p:cNvPr>
          <p:cNvSpPr txBox="1"/>
          <p:nvPr/>
        </p:nvSpPr>
        <p:spPr>
          <a:xfrm>
            <a:off x="190154" y="814510"/>
            <a:ext cx="8763692" cy="6278642"/>
          </a:xfrm>
          <a:prstGeom prst="rect">
            <a:avLst/>
          </a:prstGeom>
          <a:noFill/>
        </p:spPr>
        <p:txBody>
          <a:bodyPr wrap="square" rtlCol="0">
            <a:spAutoFit/>
          </a:bodyPr>
          <a:lstStyle/>
          <a:p>
            <a:pPr marL="342900" indent="-342900">
              <a:buFont typeface="Arial" panose="020B0604020202020204" pitchFamily="34" charset="0"/>
              <a:buChar char="•"/>
            </a:pPr>
            <a:r>
              <a:rPr lang="en-GB" sz="2400" b="1" dirty="0"/>
              <a:t>Practical investigations help develop employability skills </a:t>
            </a:r>
            <a:r>
              <a:rPr lang="en-GB" sz="2400" dirty="0"/>
              <a:t>– this has been </a:t>
            </a:r>
            <a:r>
              <a:rPr lang="en-GB" sz="2400" b="1" dirty="0"/>
              <a:t>made more explicit in the module materials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‘Developing creativity and innovation’ </a:t>
            </a:r>
            <a:r>
              <a:rPr lang="en-GB" sz="2400" dirty="0"/>
              <a:t>has been </a:t>
            </a:r>
            <a:r>
              <a:rPr lang="en-GB" sz="2400" b="1" dirty="0"/>
              <a:t>added to the module learning outcomes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Online workshops delivered to tutors </a:t>
            </a:r>
            <a:r>
              <a:rPr lang="en-GB" sz="2400" dirty="0"/>
              <a:t>to help them appreciate the skills students can develop through these investigations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Online sessions planned for students in June/July on ‘Skills for biology’ </a:t>
            </a:r>
            <a:r>
              <a:rPr lang="en-GB" sz="2400" dirty="0"/>
              <a:t>– covering skills needed for being a field biologist/lab biologist – emphasising how these skills can be developed through engagement with practical investigations in their modules.</a:t>
            </a:r>
          </a:p>
          <a:p>
            <a:endParaRPr lang="en-GB" dirty="0"/>
          </a:p>
        </p:txBody>
      </p:sp>
    </p:spTree>
    <p:extLst>
      <p:ext uri="{BB962C8B-B14F-4D97-AF65-F5344CB8AC3E}">
        <p14:creationId xmlns:p14="http://schemas.microsoft.com/office/powerpoint/2010/main" val="272026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59BC6ACC-2A67-4777-B634-CBC24C977941}"/>
              </a:ext>
            </a:extLst>
          </p:cNvPr>
          <p:cNvSpPr txBox="1">
            <a:spLocks/>
          </p:cNvSpPr>
          <p:nvPr/>
        </p:nvSpPr>
        <p:spPr>
          <a:xfrm>
            <a:off x="-79510" y="6492875"/>
            <a:ext cx="3619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5251DE5-4CAF-4041-9D6E-46796881BB54}" type="slidenum">
              <a:rPr kumimoji="0" lang="en-GB" sz="900" b="0" i="0" u="none" strike="noStrike" kern="1200" cap="none" spc="0" normalizeH="0" baseline="0" noProof="0" smtClean="0">
                <a:ln>
                  <a:noFill/>
                </a:ln>
                <a:solidFill>
                  <a:prstClr val="black"/>
                </a:solidFill>
                <a:effectLst/>
                <a:uLnTx/>
                <a:uFillTx/>
                <a:latin typeface="Century Gothic" panose="020B0502020202020204" pitchFamily="34" charset="0"/>
                <a:ea typeface="Gadugi" panose="020B0502040204020203" pitchFamily="34"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a:ln>
                <a:noFill/>
              </a:ln>
              <a:solidFill>
                <a:prstClr val="black"/>
              </a:solidFill>
              <a:effectLst/>
              <a:uLnTx/>
              <a:uFillTx/>
              <a:latin typeface="Century Gothic" panose="020B0502020202020204" pitchFamily="34" charset="0"/>
              <a:ea typeface="Gadugi" panose="020B0502040204020203" pitchFamily="34" charset="0"/>
              <a:cs typeface="+mn-cs"/>
            </a:endParaRPr>
          </a:p>
        </p:txBody>
      </p:sp>
      <p:pic>
        <p:nvPicPr>
          <p:cNvPr id="16" name="Picture 15">
            <a:extLst>
              <a:ext uri="{FF2B5EF4-FFF2-40B4-BE49-F238E27FC236}">
                <a16:creationId xmlns:a16="http://schemas.microsoft.com/office/drawing/2014/main" id="{B21E13BA-11A7-4EA1-ADB7-22A99C176A74}"/>
              </a:ext>
            </a:extLst>
          </p:cNvPr>
          <p:cNvPicPr>
            <a:picLocks noChangeAspect="1"/>
          </p:cNvPicPr>
          <p:nvPr/>
        </p:nvPicPr>
        <p:blipFill>
          <a:blip r:embed="rId3"/>
          <a:stretch>
            <a:fillRect/>
          </a:stretch>
        </p:blipFill>
        <p:spPr>
          <a:xfrm>
            <a:off x="7905950" y="157404"/>
            <a:ext cx="1047896" cy="771633"/>
          </a:xfrm>
          <a:prstGeom prst="rect">
            <a:avLst/>
          </a:prstGeom>
        </p:spPr>
      </p:pic>
      <p:sp>
        <p:nvSpPr>
          <p:cNvPr id="5" name="Title 2">
            <a:extLst>
              <a:ext uri="{FF2B5EF4-FFF2-40B4-BE49-F238E27FC236}">
                <a16:creationId xmlns:a16="http://schemas.microsoft.com/office/drawing/2014/main" id="{34CB1A0C-335E-4DE4-8C6B-4AD41414053C}"/>
              </a:ext>
            </a:extLst>
          </p:cNvPr>
          <p:cNvSpPr txBox="1">
            <a:spLocks/>
          </p:cNvSpPr>
          <p:nvPr/>
        </p:nvSpPr>
        <p:spPr>
          <a:xfrm>
            <a:off x="565482" y="236808"/>
            <a:ext cx="7340468" cy="771632"/>
          </a:xfrm>
          <a:prstGeom prst="rect">
            <a:avLst/>
          </a:prstGeom>
          <a:solidFill>
            <a:schemeClr val="accent1"/>
          </a:solidFill>
        </p:spPr>
        <p:txBody>
          <a:bodyPr lIns="91440" tIns="45720" rIns="91440" bIns="45720"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GB" sz="1400" b="1" dirty="0">
              <a:solidFill>
                <a:prstClr val="white"/>
              </a:solidFill>
              <a:latin typeface="Arial" panose="020B060402020202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prstClr val="white"/>
                </a:solidFill>
                <a:latin typeface="Arial" panose="020B0604020202020204"/>
              </a:rPr>
              <a:t> Other modules</a:t>
            </a:r>
          </a:p>
        </p:txBody>
      </p:sp>
      <p:sp>
        <p:nvSpPr>
          <p:cNvPr id="2" name="TextBox 1">
            <a:extLst>
              <a:ext uri="{FF2B5EF4-FFF2-40B4-BE49-F238E27FC236}">
                <a16:creationId xmlns:a16="http://schemas.microsoft.com/office/drawing/2014/main" id="{C481A6E5-973F-4C5D-8057-3E4150FDD733}"/>
              </a:ext>
            </a:extLst>
          </p:cNvPr>
          <p:cNvSpPr txBox="1"/>
          <p:nvPr/>
        </p:nvSpPr>
        <p:spPr>
          <a:xfrm>
            <a:off x="329479" y="929037"/>
            <a:ext cx="8485042" cy="4524315"/>
          </a:xfrm>
          <a:prstGeom prst="rect">
            <a:avLst/>
          </a:prstGeom>
          <a:noFill/>
        </p:spPr>
        <p:txBody>
          <a:bodyPr wrap="square" rtlCol="0">
            <a:spAutoFit/>
          </a:bodyPr>
          <a:lstStyle/>
          <a:p>
            <a:endParaRPr lang="en-GB" sz="2400" dirty="0"/>
          </a:p>
          <a:p>
            <a:r>
              <a:rPr lang="en-GB" sz="2400" dirty="0"/>
              <a:t>Here I’d like to invite participants to consider their own modules, and whether more could be done to make the employability skills students develop more obvious.</a:t>
            </a:r>
          </a:p>
          <a:p>
            <a:endParaRPr lang="en-GB" sz="2400" dirty="0"/>
          </a:p>
          <a:p>
            <a:r>
              <a:rPr lang="en-GB" sz="2400" dirty="0"/>
              <a:t>In this survey, in answer to the question </a:t>
            </a:r>
            <a:r>
              <a:rPr lang="en-GB" sz="2400" b="1" dirty="0"/>
              <a:t>‘What could we do to make it more obvious that these investigations are designed to help you to develop employability skills?’ </a:t>
            </a:r>
            <a:r>
              <a:rPr lang="en-GB" sz="2400" dirty="0"/>
              <a:t>One student simply responded </a:t>
            </a:r>
            <a:r>
              <a:rPr lang="en-GB" sz="2400" b="1" dirty="0"/>
              <a:t>‘Actually tell us’.</a:t>
            </a:r>
          </a:p>
          <a:p>
            <a:endParaRPr lang="en-GB" sz="2400" dirty="0"/>
          </a:p>
          <a:p>
            <a:endParaRPr lang="en-GB" sz="2400" dirty="0"/>
          </a:p>
          <a:p>
            <a:endParaRPr lang="en-GB" sz="2400" dirty="0"/>
          </a:p>
        </p:txBody>
      </p:sp>
      <p:pic>
        <p:nvPicPr>
          <p:cNvPr id="7" name="Picture 6">
            <a:extLst>
              <a:ext uri="{FF2B5EF4-FFF2-40B4-BE49-F238E27FC236}">
                <a16:creationId xmlns:a16="http://schemas.microsoft.com/office/drawing/2014/main" id="{4B4BB03C-A1BB-4D85-A2DE-BBDFA1887C4F}"/>
              </a:ext>
            </a:extLst>
          </p:cNvPr>
          <p:cNvPicPr>
            <a:picLocks noChangeAspect="1"/>
          </p:cNvPicPr>
          <p:nvPr/>
        </p:nvPicPr>
        <p:blipFill rotWithShape="1">
          <a:blip r:embed="rId4">
            <a:extLst>
              <a:ext uri="{28A0092B-C50C-407E-A947-70E740481C1C}">
                <a14:useLocalDpi xmlns:a14="http://schemas.microsoft.com/office/drawing/2010/main" val="0"/>
              </a:ext>
            </a:extLst>
          </a:blip>
          <a:srcRect l="27060" t="29406" r="15317" b="18106"/>
          <a:stretch/>
        </p:blipFill>
        <p:spPr>
          <a:xfrm>
            <a:off x="4995017" y="4504339"/>
            <a:ext cx="3094222" cy="1880465"/>
          </a:xfrm>
          <a:prstGeom prst="rect">
            <a:avLst/>
          </a:prstGeom>
        </p:spPr>
      </p:pic>
      <p:pic>
        <p:nvPicPr>
          <p:cNvPr id="11" name="Picture 10" descr="A black and white bird eating from a plate&#10;&#10;Description automatically generated with medium confidence">
            <a:extLst>
              <a:ext uri="{FF2B5EF4-FFF2-40B4-BE49-F238E27FC236}">
                <a16:creationId xmlns:a16="http://schemas.microsoft.com/office/drawing/2014/main" id="{4CE29684-9518-4BEE-BFBA-A82B7E7107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3398" y="4504340"/>
            <a:ext cx="2482077" cy="1880465"/>
          </a:xfrm>
          <a:prstGeom prst="rect">
            <a:avLst/>
          </a:prstGeom>
        </p:spPr>
      </p:pic>
    </p:spTree>
    <p:extLst>
      <p:ext uri="{BB962C8B-B14F-4D97-AF65-F5344CB8AC3E}">
        <p14:creationId xmlns:p14="http://schemas.microsoft.com/office/powerpoint/2010/main" val="136428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ank You, Feedback, Letters, Greeting Card">
            <a:extLst>
              <a:ext uri="{FF2B5EF4-FFF2-40B4-BE49-F238E27FC236}">
                <a16:creationId xmlns:a16="http://schemas.microsoft.com/office/drawing/2014/main" id="{8E9FB839-34DE-4A09-921E-1EC937441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BA912B6-1C6B-45AB-935D-61B714CB5689}"/>
              </a:ext>
            </a:extLst>
          </p:cNvPr>
          <p:cNvSpPr txBox="1"/>
          <p:nvPr/>
        </p:nvSpPr>
        <p:spPr>
          <a:xfrm>
            <a:off x="7208520" y="6262151"/>
            <a:ext cx="1776448" cy="307777"/>
          </a:xfrm>
          <a:prstGeom prst="rect">
            <a:avLst/>
          </a:prstGeom>
          <a:noFill/>
        </p:spPr>
        <p:txBody>
          <a:bodyPr wrap="none" rtlCol="0">
            <a:spAutoFit/>
          </a:bodyPr>
          <a:lstStyle/>
          <a:p>
            <a:r>
              <a:rPr lang="en-GB" sz="1400" dirty="0"/>
              <a:t>Image from </a:t>
            </a:r>
            <a:r>
              <a:rPr lang="en-GB" sz="1400" dirty="0" err="1">
                <a:hlinkClick r:id="rId4"/>
              </a:rPr>
              <a:t>Pixabay</a:t>
            </a:r>
            <a:endParaRPr lang="en-GB" sz="1400" dirty="0"/>
          </a:p>
        </p:txBody>
      </p:sp>
      <p:sp>
        <p:nvSpPr>
          <p:cNvPr id="2" name="TextBox 1">
            <a:extLst>
              <a:ext uri="{FF2B5EF4-FFF2-40B4-BE49-F238E27FC236}">
                <a16:creationId xmlns:a16="http://schemas.microsoft.com/office/drawing/2014/main" id="{0625B7FA-1969-4FA3-ADDF-D90A3510E2BF}"/>
              </a:ext>
            </a:extLst>
          </p:cNvPr>
          <p:cNvSpPr txBox="1"/>
          <p:nvPr/>
        </p:nvSpPr>
        <p:spPr>
          <a:xfrm>
            <a:off x="2528047" y="4300817"/>
            <a:ext cx="4087905" cy="769441"/>
          </a:xfrm>
          <a:prstGeom prst="rect">
            <a:avLst/>
          </a:prstGeom>
          <a:noFill/>
        </p:spPr>
        <p:txBody>
          <a:bodyPr wrap="square" rtlCol="0">
            <a:spAutoFit/>
          </a:bodyPr>
          <a:lstStyle/>
          <a:p>
            <a:r>
              <a:rPr lang="en-GB" sz="4400" dirty="0">
                <a:solidFill>
                  <a:schemeClr val="bg1"/>
                </a:solidFill>
              </a:rPr>
              <a:t>Any questions?</a:t>
            </a:r>
          </a:p>
        </p:txBody>
      </p:sp>
      <p:sp>
        <p:nvSpPr>
          <p:cNvPr id="4" name="TextBox 3">
            <a:extLst>
              <a:ext uri="{FF2B5EF4-FFF2-40B4-BE49-F238E27FC236}">
                <a16:creationId xmlns:a16="http://schemas.microsoft.com/office/drawing/2014/main" id="{07D6820B-80AC-48E6-8115-5A48376543E1}"/>
              </a:ext>
            </a:extLst>
          </p:cNvPr>
          <p:cNvSpPr txBox="1"/>
          <p:nvPr/>
        </p:nvSpPr>
        <p:spPr>
          <a:xfrm>
            <a:off x="269839" y="5588219"/>
            <a:ext cx="6938681" cy="523220"/>
          </a:xfrm>
          <a:prstGeom prst="rect">
            <a:avLst/>
          </a:prstGeom>
          <a:noFill/>
        </p:spPr>
        <p:txBody>
          <a:bodyPr wrap="square" rtlCol="0">
            <a:spAutoFit/>
          </a:bodyPr>
          <a:lstStyle/>
          <a:p>
            <a:r>
              <a:rPr lang="en-GB" sz="1400" dirty="0">
                <a:solidFill>
                  <a:schemeClr val="bg1"/>
                </a:solidFill>
              </a:rPr>
              <a:t>Thanks to S295 students Rachel Dally, Kelly Helix, Jan Robertson, </a:t>
            </a:r>
            <a:r>
              <a:rPr lang="en-GB" sz="1400" dirty="0" err="1">
                <a:solidFill>
                  <a:schemeClr val="bg1"/>
                </a:solidFill>
              </a:rPr>
              <a:t>Audrone</a:t>
            </a:r>
            <a:r>
              <a:rPr lang="en-GB" sz="1400" dirty="0">
                <a:solidFill>
                  <a:schemeClr val="bg1"/>
                </a:solidFill>
              </a:rPr>
              <a:t> </a:t>
            </a:r>
            <a:r>
              <a:rPr lang="en-GB" sz="1400" dirty="0" err="1">
                <a:solidFill>
                  <a:schemeClr val="bg1"/>
                </a:solidFill>
              </a:rPr>
              <a:t>Koc</a:t>
            </a:r>
            <a:r>
              <a:rPr lang="en-GB" sz="1400" dirty="0">
                <a:solidFill>
                  <a:schemeClr val="bg1"/>
                </a:solidFill>
              </a:rPr>
              <a:t> and Agnieszka </a:t>
            </a:r>
            <a:r>
              <a:rPr lang="en-GB" sz="1400" dirty="0" err="1">
                <a:solidFill>
                  <a:schemeClr val="bg1"/>
                </a:solidFill>
              </a:rPr>
              <a:t>Kaczmar</a:t>
            </a:r>
            <a:r>
              <a:rPr lang="en-GB" sz="1400" dirty="0">
                <a:solidFill>
                  <a:schemeClr val="bg1"/>
                </a:solidFill>
              </a:rPr>
              <a:t> for photos</a:t>
            </a:r>
          </a:p>
        </p:txBody>
      </p:sp>
    </p:spTree>
    <p:extLst>
      <p:ext uri="{BB962C8B-B14F-4D97-AF65-F5344CB8AC3E}">
        <p14:creationId xmlns:p14="http://schemas.microsoft.com/office/powerpoint/2010/main" val="2475261718"/>
      </p:ext>
    </p:extLst>
  </p:cSld>
  <p:clrMapOvr>
    <a:masterClrMapping/>
  </p:clrMapOvr>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E71F6A81-7D12-4207-BA77-D48B227BF69D}"/>
    </a:ext>
  </a:extLst>
</a:theme>
</file>

<file path=ppt/theme/theme4.xml><?xml version="1.0" encoding="utf-8"?>
<a:theme xmlns:a="http://schemas.openxmlformats.org/drawingml/2006/main" name="1_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76723E47-52BB-4FAA-A05C-2DF49523D5BE}"/>
    </a:ext>
  </a:extLst>
</a:theme>
</file>

<file path=ppt/theme/theme5.xml><?xml version="1.0" encoding="utf-8"?>
<a:theme xmlns:a="http://schemas.openxmlformats.org/drawingml/2006/main" name="1_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STANDARD.potx" id="{2DA0E078-245D-4E9B-8A12-43E4C56B78FB}" vid="{FAE18331-D8CD-423A-9602-E45A08067BF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C3F657E6D4FE4F965CE2F63FF1010C" ma:contentTypeVersion="13" ma:contentTypeDescription="Create a new document." ma:contentTypeScope="" ma:versionID="8cd9455afd8c85456315d346c3c07df4">
  <xsd:schema xmlns:xsd="http://www.w3.org/2001/XMLSchema" xmlns:xs="http://www.w3.org/2001/XMLSchema" xmlns:p="http://schemas.microsoft.com/office/2006/metadata/properties" xmlns:ns2="3098e4bf-8df4-412d-824d-869a890411f0" xmlns:ns3="37515a56-d004-4dbf-a9f4-47fecda1d664" targetNamespace="http://schemas.microsoft.com/office/2006/metadata/properties" ma:root="true" ma:fieldsID="d812f18bc4913f9a17083ac0fc27769b" ns2:_="" ns3:_="">
    <xsd:import namespace="3098e4bf-8df4-412d-824d-869a890411f0"/>
    <xsd:import namespace="37515a56-d004-4dbf-a9f4-47fecda1d6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8e4bf-8df4-412d-824d-869a890411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15a56-d004-4dbf-a9f4-47fecda1d6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C350BE-2414-4D6D-99B0-08FC989EB4B4}">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37515a56-d004-4dbf-a9f4-47fecda1d664"/>
    <ds:schemaRef ds:uri="http://purl.org/dc/dcmitype/"/>
    <ds:schemaRef ds:uri="http://schemas.microsoft.com/office/infopath/2007/PartnerControls"/>
    <ds:schemaRef ds:uri="http://purl.org/dc/elements/1.1/"/>
    <ds:schemaRef ds:uri="3098e4bf-8df4-412d-824d-869a890411f0"/>
    <ds:schemaRef ds:uri="http://www.w3.org/XML/1998/namespace"/>
  </ds:schemaRefs>
</ds:datastoreItem>
</file>

<file path=customXml/itemProps2.xml><?xml version="1.0" encoding="utf-8"?>
<ds:datastoreItem xmlns:ds="http://schemas.openxmlformats.org/officeDocument/2006/customXml" ds:itemID="{88AE7BE8-0056-4ACD-A0D1-DAD2CD0ECD14}">
  <ds:schemaRefs>
    <ds:schemaRef ds:uri="3098e4bf-8df4-412d-824d-869a890411f0"/>
    <ds:schemaRef ds:uri="37515a56-d004-4dbf-a9f4-47fecda1d6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1CFE88-F970-45E0-B264-180BA3EA04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OU_STANDARD</Template>
  <TotalTime>15557</TotalTime>
  <Words>1444</Words>
  <Application>Microsoft Office PowerPoint</Application>
  <PresentationFormat>On-screen Show (4:3)</PresentationFormat>
  <Paragraphs>127</Paragraphs>
  <Slides>9</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Arial</vt:lpstr>
      <vt:lpstr>Calibri</vt:lpstr>
      <vt:lpstr>Century Gothic</vt:lpstr>
      <vt:lpstr>Symbol</vt:lpstr>
      <vt:lpstr>Times New Roman</vt:lpstr>
      <vt:lpstr>OU Title</vt:lpstr>
      <vt:lpstr>OU Section</vt:lpstr>
      <vt:lpstr>OU Layouts</vt:lpstr>
      <vt:lpstr>1_OU Title</vt:lpstr>
      <vt:lpstr>1_OU Section</vt:lpstr>
      <vt:lpstr>Employability skills gained through engagement with practical investigations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Lisa.Little</dc:creator>
  <cp:lastModifiedBy>Janet.Haresnape</cp:lastModifiedBy>
  <cp:revision>102</cp:revision>
  <dcterms:created xsi:type="dcterms:W3CDTF">2021-06-16T09:21:48Z</dcterms:created>
  <dcterms:modified xsi:type="dcterms:W3CDTF">2022-05-09T10:17:53Z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0x0101007AC3F657E6D4FE4F965CE2F63FF1010C</vt:lpwstr>
  </property>
</Properties>
</file>