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5"/>
  </p:notesMasterIdLst>
  <p:sldIdLst>
    <p:sldId id="256" r:id="rId3"/>
    <p:sldId id="257" r:id="rId4"/>
    <p:sldId id="260" r:id="rId5"/>
    <p:sldId id="266" r:id="rId6"/>
    <p:sldId id="264" r:id="rId7"/>
    <p:sldId id="261" r:id="rId8"/>
    <p:sldId id="267" r:id="rId9"/>
    <p:sldId id="259" r:id="rId10"/>
    <p:sldId id="268" r:id="rId11"/>
    <p:sldId id="269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F7A37A"/>
    <a:srgbClr val="1D499B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3" autoAdjust="0"/>
    <p:restoredTop sz="94637" autoAdjust="0"/>
  </p:normalViewPr>
  <p:slideViewPr>
    <p:cSldViewPr snapToGrid="0">
      <p:cViewPr varScale="1">
        <p:scale>
          <a:sx n="88" d="100"/>
          <a:sy n="88" d="100"/>
        </p:scale>
        <p:origin x="41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C615D-044F-49D2-9804-7D3CF271B679}" type="datetimeFigureOut">
              <a:rPr lang="en-GB" smtClean="0"/>
              <a:t>08/05/2022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4401D-655F-49B2-9F63-2C93A916AF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404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4A3E-331D-4A4A-BC2E-AC583BB13AB9}" type="datetimeFigureOut">
              <a:rPr lang="en-GB" smtClean="0"/>
              <a:t>08/05/2022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09706-2D88-4132-8069-AF314DA86F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962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4A3E-331D-4A4A-BC2E-AC583BB13AB9}" type="datetimeFigureOut">
              <a:rPr lang="en-GB" smtClean="0"/>
              <a:t>08/05/2022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09706-2D88-4132-8069-AF314DA86F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779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4A3E-331D-4A4A-BC2E-AC583BB13AB9}" type="datetimeFigureOut">
              <a:rPr lang="en-GB" smtClean="0"/>
              <a:t>08/05/2022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09706-2D88-4132-8069-AF314DA86F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104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2159999" y="2880003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160000" y="4222658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82" indent="0" algn="ctr">
              <a:buNone/>
              <a:defRPr sz="1500"/>
            </a:lvl2pPr>
            <a:lvl3pPr marL="685766" indent="0" algn="ctr">
              <a:buNone/>
              <a:defRPr sz="1351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4" indent="0" algn="ctr">
              <a:buNone/>
              <a:defRPr sz="1200"/>
            </a:lvl6pPr>
            <a:lvl7pPr marL="2057298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2" indent="0" algn="ctr">
              <a:buNone/>
              <a:defRPr sz="1200"/>
            </a:lvl9pPr>
          </a:lstStyle>
          <a:p>
            <a:r>
              <a:rPr lang="en-US"/>
              <a:t>A brief overview of what you will</a:t>
            </a:r>
            <a:br>
              <a:rPr lang="en-US"/>
            </a:br>
            <a:r>
              <a:rPr lang="en-US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4133087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orang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2159999" y="2880003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160000" y="4222658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82" indent="0" algn="ctr">
              <a:buNone/>
              <a:defRPr sz="1500"/>
            </a:lvl2pPr>
            <a:lvl3pPr marL="685766" indent="0" algn="ctr">
              <a:buNone/>
              <a:defRPr sz="1351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4" indent="0" algn="ctr">
              <a:buNone/>
              <a:defRPr sz="1200"/>
            </a:lvl6pPr>
            <a:lvl7pPr marL="2057298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2" indent="0" algn="ctr">
              <a:buNone/>
              <a:defRPr sz="1200"/>
            </a:lvl9pPr>
          </a:lstStyle>
          <a:p>
            <a:r>
              <a:rPr lang="en-US"/>
              <a:t>A brief overview of what you will</a:t>
            </a:r>
            <a:br>
              <a:rPr lang="en-US"/>
            </a:br>
            <a:r>
              <a:rPr lang="en-US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3225995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pink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2159999" y="2880003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160000" y="4222658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82" indent="0" algn="ctr">
              <a:buNone/>
              <a:defRPr sz="1500"/>
            </a:lvl2pPr>
            <a:lvl3pPr marL="685766" indent="0" algn="ctr">
              <a:buNone/>
              <a:defRPr sz="1351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4" indent="0" algn="ctr">
              <a:buNone/>
              <a:defRPr sz="1200"/>
            </a:lvl6pPr>
            <a:lvl7pPr marL="2057298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2" indent="0" algn="ctr">
              <a:buNone/>
              <a:defRPr sz="1200"/>
            </a:lvl9pPr>
          </a:lstStyle>
          <a:p>
            <a:r>
              <a:rPr lang="en-US"/>
              <a:t>A brief overview of what you will</a:t>
            </a:r>
            <a:br>
              <a:rPr lang="en-US"/>
            </a:br>
            <a:r>
              <a:rPr lang="en-US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13148039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turquois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2159999" y="2880003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160000" y="4222658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82" indent="0" algn="ctr">
              <a:buNone/>
              <a:defRPr sz="1500"/>
            </a:lvl2pPr>
            <a:lvl3pPr marL="685766" indent="0" algn="ctr">
              <a:buNone/>
              <a:defRPr sz="1351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4" indent="0" algn="ctr">
              <a:buNone/>
              <a:defRPr sz="1200"/>
            </a:lvl6pPr>
            <a:lvl7pPr marL="2057298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2" indent="0" algn="ctr">
              <a:buNone/>
              <a:defRPr sz="1200"/>
            </a:lvl9pPr>
          </a:lstStyle>
          <a:p>
            <a:r>
              <a:rPr lang="en-US"/>
              <a:t>A brief overview of what you will</a:t>
            </a:r>
            <a:br>
              <a:rPr lang="en-US"/>
            </a:br>
            <a:r>
              <a:rPr lang="en-US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1469005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4A3E-331D-4A4A-BC2E-AC583BB13AB9}" type="datetimeFigureOut">
              <a:rPr lang="en-GB" smtClean="0"/>
              <a:t>08/05/2022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09706-2D88-4132-8069-AF314DA86F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555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4A3E-331D-4A4A-BC2E-AC583BB13AB9}" type="datetimeFigureOut">
              <a:rPr lang="en-GB" smtClean="0"/>
              <a:t>08/05/2022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09706-2D88-4132-8069-AF314DA86F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395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4A3E-331D-4A4A-BC2E-AC583BB13AB9}" type="datetimeFigureOut">
              <a:rPr lang="en-GB" smtClean="0"/>
              <a:t>08/05/2022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09706-2D88-4132-8069-AF314DA86F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129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4A3E-331D-4A4A-BC2E-AC583BB13AB9}" type="datetimeFigureOut">
              <a:rPr lang="en-GB" smtClean="0"/>
              <a:t>08/05/2022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09706-2D88-4132-8069-AF314DA86F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030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4A3E-331D-4A4A-BC2E-AC583BB13AB9}" type="datetimeFigureOut">
              <a:rPr lang="en-GB" smtClean="0"/>
              <a:t>08/05/2022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09706-2D88-4132-8069-AF314DA86F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760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4A3E-331D-4A4A-BC2E-AC583BB13AB9}" type="datetimeFigureOut">
              <a:rPr lang="en-GB" smtClean="0"/>
              <a:t>08/05/2022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09706-2D88-4132-8069-AF314DA86F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4A3E-331D-4A4A-BC2E-AC583BB13AB9}" type="datetimeFigureOut">
              <a:rPr lang="en-GB" smtClean="0"/>
              <a:t>08/05/2022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09706-2D88-4132-8069-AF314DA86F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173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4A3E-331D-4A4A-BC2E-AC583BB13AB9}" type="datetimeFigureOut">
              <a:rPr lang="en-GB" smtClean="0"/>
              <a:t>08/05/2022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09706-2D88-4132-8069-AF314DA86F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330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54A3E-331D-4A4A-BC2E-AC583BB13AB9}" type="datetimeFigureOut">
              <a:rPr lang="en-GB" smtClean="0"/>
              <a:t>08/05/2022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09706-2D88-4132-8069-AF314DA86F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364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001" y="220800"/>
            <a:ext cx="631509" cy="576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97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hf hdr="0" ft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1D499B"/>
            </a:gs>
            <a:gs pos="50000">
              <a:srgbClr val="1D499B">
                <a:alpha val="85000"/>
              </a:srgbClr>
            </a:gs>
            <a:gs pos="100000">
              <a:srgbClr val="1D499B">
                <a:alpha val="7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794F7-258E-4D82-85D8-59893C82D4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Extensions - student use, impact, and implications</a:t>
            </a:r>
            <a:br>
              <a:rPr kumimoji="0" lang="en-US" sz="4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ea typeface="Arial"/>
                <a:cs typeface="Arial"/>
                <a:sym typeface="Arial"/>
              </a:rPr>
            </a:b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CA5117-7EB2-4787-BCB5-5DEF32EF68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280491"/>
            <a:ext cx="6858000" cy="1655762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Cath Brown &amp; Catherine Halliwell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C4354CC-3BA2-4CE7-A378-16396728E6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7921" y="0"/>
            <a:ext cx="1556079" cy="1143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542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1D499B"/>
            </a:gs>
            <a:gs pos="50000">
              <a:srgbClr val="1D499B">
                <a:alpha val="85000"/>
              </a:srgbClr>
            </a:gs>
            <a:gs pos="100000">
              <a:srgbClr val="1D499B">
                <a:alpha val="7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794F7-258E-4D82-85D8-59893C82D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817340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Thanks for listening! </a:t>
            </a:r>
            <a:br>
              <a:rPr lang="en-US" sz="6000" b="1" dirty="0">
                <a:solidFill>
                  <a:schemeClr val="bg1"/>
                </a:solidFill>
              </a:rPr>
            </a:br>
            <a:br>
              <a:rPr lang="en-US" sz="6000" b="1" dirty="0">
                <a:solidFill>
                  <a:schemeClr val="bg1"/>
                </a:solidFill>
              </a:rPr>
            </a:br>
            <a:r>
              <a:rPr lang="en-US" sz="6000" b="1" dirty="0">
                <a:solidFill>
                  <a:schemeClr val="bg1"/>
                </a:solidFill>
              </a:rPr>
              <a:t>Any </a:t>
            </a:r>
            <a:r>
              <a:rPr lang="en-US" b="1" dirty="0">
                <a:solidFill>
                  <a:schemeClr val="bg1"/>
                </a:solidFill>
              </a:rPr>
              <a:t>q</a:t>
            </a:r>
            <a:r>
              <a:rPr lang="en-US" sz="6000" b="1" dirty="0">
                <a:solidFill>
                  <a:schemeClr val="bg1"/>
                </a:solidFill>
              </a:rPr>
              <a:t>uestions?</a:t>
            </a:r>
            <a:br>
              <a:rPr kumimoji="0" lang="en-US" sz="4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ea typeface="Arial"/>
                <a:cs typeface="Arial"/>
                <a:sym typeface="Arial"/>
              </a:rPr>
            </a:b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CA5117-7EB2-4787-BCB5-5DEF32EF68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622194"/>
            <a:ext cx="6858000" cy="1655762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Cath.Brown@open.ac.uk</a:t>
            </a:r>
            <a:br>
              <a:rPr lang="en-GB" sz="2800" dirty="0">
                <a:solidFill>
                  <a:schemeClr val="bg1"/>
                </a:solidFill>
              </a:rPr>
            </a:br>
            <a:r>
              <a:rPr lang="en-GB" sz="2800" dirty="0">
                <a:solidFill>
                  <a:schemeClr val="bg1"/>
                </a:solidFill>
              </a:rPr>
              <a:t>Catherine.Halliwell@open.ac.uk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C4354CC-3BA2-4CE7-A378-16396728E6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7921" y="0"/>
            <a:ext cx="1556079" cy="114348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64F349C-74B7-4C03-BE8E-EE4F3B5A9252}"/>
              </a:ext>
            </a:extLst>
          </p:cNvPr>
          <p:cNvSpPr txBox="1"/>
          <p:nvPr/>
        </p:nvSpPr>
        <p:spPr>
          <a:xfrm>
            <a:off x="1" y="6273227"/>
            <a:ext cx="9143999" cy="584773"/>
          </a:xfrm>
          <a:prstGeom prst="rect">
            <a:avLst/>
          </a:prstGeom>
          <a:solidFill>
            <a:srgbClr val="FFC000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rtl="0" latinLnBrk="1" hangingPunct="0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Acknowledgements:  eSTEeM, Data &amp; Student Analytics, our project mentor, Rachel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Hilliam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Student Focus Group Facilitator Charlotte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Hancox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and our student and AL participants</a:t>
            </a:r>
          </a:p>
        </p:txBody>
      </p:sp>
    </p:spTree>
    <p:extLst>
      <p:ext uri="{BB962C8B-B14F-4D97-AF65-F5344CB8AC3E}">
        <p14:creationId xmlns:p14="http://schemas.microsoft.com/office/powerpoint/2010/main" val="2116556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1D499B"/>
            </a:gs>
            <a:gs pos="50000">
              <a:srgbClr val="1D499B">
                <a:alpha val="85000"/>
              </a:srgbClr>
            </a:gs>
            <a:gs pos="100000">
              <a:srgbClr val="1D499B">
                <a:alpha val="7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2B9CEFA-F38B-4FE1-AFC0-46422DF188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7921" y="0"/>
            <a:ext cx="1556079" cy="114348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FBB802E-77BC-4B08-8B93-2FA05EB03B8E}"/>
              </a:ext>
            </a:extLst>
          </p:cNvPr>
          <p:cNvSpPr/>
          <p:nvPr/>
        </p:nvSpPr>
        <p:spPr>
          <a:xfrm>
            <a:off x="90617" y="214184"/>
            <a:ext cx="7628238" cy="7323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794F7-258E-4D82-85D8-59893C82D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617" y="222597"/>
            <a:ext cx="7628238" cy="822411"/>
          </a:xfrm>
        </p:spPr>
        <p:txBody>
          <a:bodyPr>
            <a:normAutofit/>
          </a:bodyPr>
          <a:lstStyle/>
          <a:p>
            <a:r>
              <a:rPr lang="en-US" sz="5000" b="1" dirty="0">
                <a:solidFill>
                  <a:srgbClr val="1D499B"/>
                </a:solidFill>
              </a:rPr>
              <a:t>Data –Intensity by Module</a:t>
            </a:r>
            <a:endParaRPr lang="en-GB" sz="5000" b="1" dirty="0">
              <a:solidFill>
                <a:srgbClr val="1D499B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9C32E24-34E4-4CF5-9434-D51B286A89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9932" y="1610751"/>
            <a:ext cx="2595563" cy="154781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8B26DEE-4DC3-4247-9036-D80F65A989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35282" y="3239014"/>
            <a:ext cx="2790825" cy="151923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4985303-01BE-432D-A7DB-673C40E3124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01921" y="3245285"/>
            <a:ext cx="2605088" cy="15335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5B45685-80E1-4D12-B909-8432BF309B9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49496" y="1592246"/>
            <a:ext cx="2638425" cy="154781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B150554-4C30-4108-B131-1B349066310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6916" y="3266715"/>
            <a:ext cx="2552700" cy="149066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FE5C84D-5849-42CE-BC4A-48C2CDA8E9E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00673" y="4914977"/>
            <a:ext cx="6296025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43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1D499B"/>
            </a:gs>
            <a:gs pos="50000">
              <a:srgbClr val="1D499B">
                <a:alpha val="85000"/>
              </a:srgbClr>
            </a:gs>
            <a:gs pos="100000">
              <a:srgbClr val="1D499B">
                <a:alpha val="7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2B9CEFA-F38B-4FE1-AFC0-46422DF188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7921" y="0"/>
            <a:ext cx="1556079" cy="114348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FBB802E-77BC-4B08-8B93-2FA05EB03B8E}"/>
              </a:ext>
            </a:extLst>
          </p:cNvPr>
          <p:cNvSpPr/>
          <p:nvPr/>
        </p:nvSpPr>
        <p:spPr>
          <a:xfrm>
            <a:off x="90617" y="214184"/>
            <a:ext cx="7628238" cy="7323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794F7-258E-4D82-85D8-59893C82D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617" y="222597"/>
            <a:ext cx="7628238" cy="822411"/>
          </a:xfrm>
        </p:spPr>
        <p:txBody>
          <a:bodyPr>
            <a:noAutofit/>
          </a:bodyPr>
          <a:lstStyle/>
          <a:p>
            <a:r>
              <a:rPr lang="en-US" sz="4700" b="1" dirty="0">
                <a:solidFill>
                  <a:srgbClr val="1D499B"/>
                </a:solidFill>
              </a:rPr>
              <a:t>Data – Qualification &amp; Intensity</a:t>
            </a:r>
            <a:endParaRPr lang="en-GB" sz="4700" b="1" dirty="0">
              <a:solidFill>
                <a:srgbClr val="1D499B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73FDD57-7247-4280-8192-3EADF8E724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223" y="1160719"/>
            <a:ext cx="3705749" cy="21960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9265421C-502E-4AF7-B6D8-5B66EF190D06}"/>
              </a:ext>
            </a:extLst>
          </p:cNvPr>
          <p:cNvSpPr txBox="1"/>
          <p:nvPr/>
        </p:nvSpPr>
        <p:spPr>
          <a:xfrm>
            <a:off x="297223" y="3337426"/>
            <a:ext cx="3704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Q64: </a:t>
            </a:r>
            <a:r>
              <a:rPr lang="en-GB" i="1" dirty="0"/>
              <a:t>n</a:t>
            </a:r>
            <a:r>
              <a:rPr lang="en-GB" dirty="0"/>
              <a:t> = 124;   Q71: </a:t>
            </a:r>
            <a:r>
              <a:rPr lang="en-GB" i="1" dirty="0"/>
              <a:t>n</a:t>
            </a:r>
            <a:r>
              <a:rPr lang="en-GB" dirty="0"/>
              <a:t> = 225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979A3DDA-DEB3-4C52-A06B-27C35F95C8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5395" y="4048691"/>
            <a:ext cx="3704400" cy="2216361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E41600BB-DA1F-4ADC-B3E7-4A8E66553CC6}"/>
              </a:ext>
            </a:extLst>
          </p:cNvPr>
          <p:cNvSpPr txBox="1"/>
          <p:nvPr/>
        </p:nvSpPr>
        <p:spPr>
          <a:xfrm>
            <a:off x="327367" y="6256425"/>
            <a:ext cx="3704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Q64: </a:t>
            </a:r>
            <a:r>
              <a:rPr lang="en-GB" i="1" dirty="0"/>
              <a:t>n</a:t>
            </a:r>
            <a:r>
              <a:rPr lang="en-GB" dirty="0"/>
              <a:t> = 166;   Q71: </a:t>
            </a:r>
            <a:r>
              <a:rPr lang="en-GB" i="1" dirty="0"/>
              <a:t>n</a:t>
            </a:r>
            <a:r>
              <a:rPr lang="en-GB" dirty="0"/>
              <a:t> = 291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5A7E0EF4-261D-41AB-BE89-1F1B3E55D0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61560" y="1181081"/>
            <a:ext cx="3704400" cy="2232535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C91127EF-8953-4D4A-8A66-877B843356E7}"/>
              </a:ext>
            </a:extLst>
          </p:cNvPr>
          <p:cNvSpPr txBox="1"/>
          <p:nvPr/>
        </p:nvSpPr>
        <p:spPr>
          <a:xfrm>
            <a:off x="4661560" y="3418952"/>
            <a:ext cx="3704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Q64: </a:t>
            </a:r>
            <a:r>
              <a:rPr lang="en-GB" i="1" dirty="0"/>
              <a:t>n</a:t>
            </a:r>
            <a:r>
              <a:rPr lang="en-GB" dirty="0"/>
              <a:t> = 46;   Q71: </a:t>
            </a:r>
            <a:r>
              <a:rPr lang="en-GB" i="1" dirty="0"/>
              <a:t>n</a:t>
            </a:r>
            <a:r>
              <a:rPr lang="en-GB" dirty="0"/>
              <a:t> = 62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FF370A77-FCBE-4BE7-BCE2-7AAA8D7B2EC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52927" y="4087644"/>
            <a:ext cx="3704400" cy="2228919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5D6C7157-7A35-4B89-9491-B11BACAA2999}"/>
              </a:ext>
            </a:extLst>
          </p:cNvPr>
          <p:cNvSpPr txBox="1"/>
          <p:nvPr/>
        </p:nvSpPr>
        <p:spPr>
          <a:xfrm>
            <a:off x="4652927" y="6316563"/>
            <a:ext cx="3704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Q64: </a:t>
            </a:r>
            <a:r>
              <a:rPr lang="en-GB" i="1" dirty="0"/>
              <a:t>n</a:t>
            </a:r>
            <a:r>
              <a:rPr lang="en-GB" dirty="0"/>
              <a:t> = 27;   Q71: </a:t>
            </a:r>
            <a:r>
              <a:rPr lang="en-GB" i="1" dirty="0"/>
              <a:t>n</a:t>
            </a:r>
            <a:r>
              <a:rPr lang="en-GB" dirty="0"/>
              <a:t> = 68</a:t>
            </a:r>
          </a:p>
        </p:txBody>
      </p:sp>
    </p:spTree>
    <p:extLst>
      <p:ext uri="{BB962C8B-B14F-4D97-AF65-F5344CB8AC3E}">
        <p14:creationId xmlns:p14="http://schemas.microsoft.com/office/powerpoint/2010/main" val="309599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1D499B"/>
            </a:gs>
            <a:gs pos="50000">
              <a:srgbClr val="1D499B">
                <a:alpha val="85000"/>
              </a:srgbClr>
            </a:gs>
            <a:gs pos="100000">
              <a:srgbClr val="1D499B">
                <a:alpha val="7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8CA5117-7EB2-4787-BCB5-5DEF32EF68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044" y="1160718"/>
            <a:ext cx="8462319" cy="5610785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GB" sz="3100" dirty="0">
                <a:solidFill>
                  <a:srgbClr val="FFC000"/>
                </a:solidFill>
              </a:rPr>
              <a:t>Why do it?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bg1"/>
                </a:solidFill>
              </a:rPr>
              <a:t>Increasing numbers of extension requests 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GB" sz="2100" dirty="0">
                <a:solidFill>
                  <a:schemeClr val="bg1"/>
                </a:solidFill>
              </a:rPr>
              <a:t>Connection to high intensity study?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GB" sz="2100" dirty="0">
                <a:solidFill>
                  <a:schemeClr val="bg1"/>
                </a:solidFill>
              </a:rPr>
              <a:t>But what is the impact on students? </a:t>
            </a:r>
          </a:p>
          <a:p>
            <a:pPr algn="l">
              <a:spcBef>
                <a:spcPts val="1500"/>
              </a:spcBef>
            </a:pPr>
            <a:r>
              <a:rPr lang="en-GB" sz="3100" dirty="0">
                <a:solidFill>
                  <a:srgbClr val="FFC000"/>
                </a:solidFill>
              </a:rPr>
              <a:t>Research questions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bg1"/>
                </a:solidFill>
              </a:rPr>
              <a:t>Do students studying at high intensity have more extensions?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bg1"/>
                </a:solidFill>
              </a:rPr>
              <a:t>How does use of extensions relate to success?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bg1"/>
                </a:solidFill>
              </a:rPr>
              <a:t>How are students using extensions?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bg1"/>
                </a:solidFill>
              </a:rPr>
              <a:t>What are the implications for assessment and course design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bg1"/>
                </a:solidFill>
              </a:rPr>
              <a:t>Implications for supporting non-traditional students</a:t>
            </a:r>
          </a:p>
          <a:p>
            <a:pPr algn="l">
              <a:spcBef>
                <a:spcPts val="1500"/>
              </a:spcBef>
            </a:pPr>
            <a:r>
              <a:rPr lang="en-GB" sz="3100" dirty="0">
                <a:solidFill>
                  <a:srgbClr val="FFC000"/>
                </a:solidFill>
              </a:rPr>
              <a:t>Methods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bg1"/>
                </a:solidFill>
              </a:rPr>
              <a:t>Statistical analysis and focus groups of students and of ALs</a:t>
            </a:r>
          </a:p>
          <a:p>
            <a:pPr algn="l">
              <a:spcBef>
                <a:spcPts val="1500"/>
              </a:spcBef>
            </a:pPr>
            <a:r>
              <a:rPr lang="en-GB" sz="3100" dirty="0">
                <a:solidFill>
                  <a:srgbClr val="FFC000"/>
                </a:solidFill>
              </a:rPr>
              <a:t>Modules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bg1"/>
                </a:solidFill>
              </a:rPr>
              <a:t>S294, S295, SDK228, SK299, SXHL288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bg1"/>
                </a:solidFill>
              </a:rPr>
              <a:t>Health Sciences &amp; Natural Sciences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600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B9CEFA-F38B-4FE1-AFC0-46422DF188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7921" y="0"/>
            <a:ext cx="1556079" cy="114348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FBB802E-77BC-4B08-8B93-2FA05EB03B8E}"/>
              </a:ext>
            </a:extLst>
          </p:cNvPr>
          <p:cNvSpPr/>
          <p:nvPr/>
        </p:nvSpPr>
        <p:spPr>
          <a:xfrm>
            <a:off x="90617" y="214184"/>
            <a:ext cx="7628238" cy="7323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794F7-258E-4D82-85D8-59893C82D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617" y="181407"/>
            <a:ext cx="7628238" cy="822411"/>
          </a:xfrm>
        </p:spPr>
        <p:txBody>
          <a:bodyPr>
            <a:normAutofit/>
          </a:bodyPr>
          <a:lstStyle/>
          <a:p>
            <a:r>
              <a:rPr lang="en-US" sz="5000" b="1" dirty="0">
                <a:solidFill>
                  <a:srgbClr val="1D499B"/>
                </a:solidFill>
              </a:rPr>
              <a:t>Project Overview</a:t>
            </a:r>
            <a:endParaRPr lang="en-GB" sz="5000" b="1" dirty="0">
              <a:solidFill>
                <a:srgbClr val="1D499B"/>
              </a:solidFill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0B714840-B86D-447B-80F4-6D6D313DA40D}"/>
              </a:ext>
            </a:extLst>
          </p:cNvPr>
          <p:cNvSpPr txBox="1">
            <a:spLocks/>
          </p:cNvSpPr>
          <p:nvPr/>
        </p:nvSpPr>
        <p:spPr>
          <a:xfrm>
            <a:off x="486032" y="2799244"/>
            <a:ext cx="8462319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598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1D499B"/>
            </a:gs>
            <a:gs pos="50000">
              <a:srgbClr val="1D499B">
                <a:alpha val="85000"/>
              </a:srgbClr>
            </a:gs>
            <a:gs pos="100000">
              <a:srgbClr val="1D499B">
                <a:alpha val="7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8CA5117-7EB2-4787-BCB5-5DEF32EF68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461" y="1357666"/>
            <a:ext cx="9123721" cy="5610785"/>
          </a:xfrm>
        </p:spPr>
        <p:txBody>
          <a:bodyPr>
            <a:normAutofit/>
          </a:bodyPr>
          <a:lstStyle/>
          <a:p>
            <a:pPr marL="457200" indent="-457200" algn="l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bg1"/>
                </a:solidFill>
              </a:rPr>
              <a:t>Proportionately twice as many for disabled students as non disabled</a:t>
            </a:r>
          </a:p>
          <a:p>
            <a:pPr marL="457200" indent="-457200" algn="l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bg1"/>
                </a:solidFill>
              </a:rPr>
              <a:t>More for Health Sciences than Natural Sciences students</a:t>
            </a:r>
          </a:p>
          <a:p>
            <a:pPr marL="457200" indent="-457200" algn="l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bg1"/>
                </a:solidFill>
              </a:rPr>
              <a:t>Not just low attainers</a:t>
            </a:r>
          </a:p>
          <a:p>
            <a:pPr marL="457200" indent="-457200" algn="l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bg1"/>
                </a:solidFill>
              </a:rPr>
              <a:t>On a module by module basis, no clear relationship between study intensity and number of extensions</a:t>
            </a:r>
          </a:p>
          <a:p>
            <a:pPr algn="l"/>
            <a:endParaRPr lang="en-GB" sz="2600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B9CEFA-F38B-4FE1-AFC0-46422DF188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7921" y="0"/>
            <a:ext cx="1556079" cy="114348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FBB802E-77BC-4B08-8B93-2FA05EB03B8E}"/>
              </a:ext>
            </a:extLst>
          </p:cNvPr>
          <p:cNvSpPr/>
          <p:nvPr/>
        </p:nvSpPr>
        <p:spPr>
          <a:xfrm>
            <a:off x="90617" y="214184"/>
            <a:ext cx="7628238" cy="7323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794F7-258E-4D82-85D8-59893C82D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617" y="214359"/>
            <a:ext cx="7628238" cy="822411"/>
          </a:xfrm>
        </p:spPr>
        <p:txBody>
          <a:bodyPr>
            <a:normAutofit/>
          </a:bodyPr>
          <a:lstStyle/>
          <a:p>
            <a:r>
              <a:rPr lang="en-US" sz="5000" b="1" dirty="0">
                <a:solidFill>
                  <a:srgbClr val="1D499B"/>
                </a:solidFill>
              </a:rPr>
              <a:t>Who has extensions?</a:t>
            </a:r>
            <a:endParaRPr lang="en-GB" sz="5000" b="1" dirty="0">
              <a:solidFill>
                <a:srgbClr val="1D499B"/>
              </a:solidFill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0B714840-B86D-447B-80F4-6D6D313DA40D}"/>
              </a:ext>
            </a:extLst>
          </p:cNvPr>
          <p:cNvSpPr txBox="1">
            <a:spLocks/>
          </p:cNvSpPr>
          <p:nvPr/>
        </p:nvSpPr>
        <p:spPr>
          <a:xfrm>
            <a:off x="486032" y="2799244"/>
            <a:ext cx="8462319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C8D32C-6389-4C35-93B9-A7304D9A0CB6}"/>
              </a:ext>
            </a:extLst>
          </p:cNvPr>
          <p:cNvSpPr txBox="1"/>
          <p:nvPr/>
        </p:nvSpPr>
        <p:spPr>
          <a:xfrm>
            <a:off x="90617" y="4150651"/>
            <a:ext cx="8567351" cy="249299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2600" b="1" dirty="0"/>
              <a:t>Interesting?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/>
              <a:t>Only 31% of extensions were “official” – recorded on the system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/>
              <a:t>37% of those not recorded (26% of ALL extensions) – were 1 day.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/>
              <a:t>Many of these are likely to be late submissions</a:t>
            </a:r>
          </a:p>
        </p:txBody>
      </p:sp>
    </p:spTree>
    <p:extLst>
      <p:ext uri="{BB962C8B-B14F-4D97-AF65-F5344CB8AC3E}">
        <p14:creationId xmlns:p14="http://schemas.microsoft.com/office/powerpoint/2010/main" val="1774410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1D499B"/>
            </a:gs>
            <a:gs pos="50000">
              <a:srgbClr val="1D499B">
                <a:alpha val="85000"/>
              </a:srgbClr>
            </a:gs>
            <a:gs pos="100000">
              <a:srgbClr val="1D499B">
                <a:alpha val="7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8CA5117-7EB2-4787-BCB5-5DEF32EF68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617" y="1036770"/>
            <a:ext cx="9123721" cy="5906641"/>
          </a:xfrm>
        </p:spPr>
        <p:txBody>
          <a:bodyPr>
            <a:normAutofit lnSpcReduction="10000"/>
          </a:bodyPr>
          <a:lstStyle/>
          <a:p>
            <a:pPr algn="l">
              <a:spcBef>
                <a:spcPts val="800"/>
              </a:spcBef>
            </a:pPr>
            <a:r>
              <a:rPr lang="en-GB" sz="2600" dirty="0">
                <a:solidFill>
                  <a:srgbClr val="FFC000"/>
                </a:solidFill>
              </a:rPr>
              <a:t>Extension requests on TMA 01 can be a sign of struggle </a:t>
            </a:r>
          </a:p>
          <a:p>
            <a:pPr marL="457200" indent="-457200" algn="l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bg1"/>
                </a:solidFill>
              </a:rPr>
              <a:t>Link with final outcome (drop-out/ fail/pass) shown for four of the modules</a:t>
            </a:r>
          </a:p>
          <a:p>
            <a:pPr marL="457200" indent="-457200" algn="l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bg1"/>
                </a:solidFill>
              </a:rPr>
              <a:t>S294, SK299, SXHL288 (</a:t>
            </a:r>
            <a:r>
              <a:rPr lang="en-GB" sz="2200" i="1" dirty="0">
                <a:solidFill>
                  <a:schemeClr val="bg1"/>
                </a:solidFill>
              </a:rPr>
              <a:t>p</a:t>
            </a:r>
            <a:r>
              <a:rPr lang="en-GB" sz="2200" dirty="0">
                <a:solidFill>
                  <a:schemeClr val="bg1"/>
                </a:solidFill>
              </a:rPr>
              <a:t> &lt; 0.01); SDK228 (</a:t>
            </a:r>
            <a:r>
              <a:rPr lang="en-GB" sz="2200" i="1" dirty="0">
                <a:solidFill>
                  <a:schemeClr val="bg1"/>
                </a:solidFill>
              </a:rPr>
              <a:t>p</a:t>
            </a:r>
            <a:r>
              <a:rPr lang="en-GB" sz="2200" dirty="0">
                <a:solidFill>
                  <a:schemeClr val="bg1"/>
                </a:solidFill>
              </a:rPr>
              <a:t> &lt; 0.05)</a:t>
            </a:r>
          </a:p>
          <a:p>
            <a:pPr marL="457200" indent="-457200" algn="l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bg1"/>
                </a:solidFill>
              </a:rPr>
              <a:t>S295 no link shown (</a:t>
            </a:r>
            <a:r>
              <a:rPr lang="en-GB" sz="2200" i="1" dirty="0">
                <a:solidFill>
                  <a:schemeClr val="bg1"/>
                </a:solidFill>
              </a:rPr>
              <a:t>p</a:t>
            </a:r>
            <a:r>
              <a:rPr lang="en-GB" sz="2200" dirty="0">
                <a:solidFill>
                  <a:schemeClr val="bg1"/>
                </a:solidFill>
              </a:rPr>
              <a:t> &gt; 0.1)</a:t>
            </a:r>
          </a:p>
          <a:p>
            <a:pPr algn="l">
              <a:spcBef>
                <a:spcPts val="800"/>
              </a:spcBef>
            </a:pPr>
            <a:endParaRPr lang="en-GB" sz="2600" dirty="0">
              <a:solidFill>
                <a:srgbClr val="FFC000"/>
              </a:solidFill>
            </a:endParaRPr>
          </a:p>
          <a:p>
            <a:pPr algn="l">
              <a:spcBef>
                <a:spcPts val="800"/>
              </a:spcBef>
            </a:pPr>
            <a:r>
              <a:rPr lang="en-GB" sz="2600" dirty="0">
                <a:solidFill>
                  <a:srgbClr val="FFC000"/>
                </a:solidFill>
              </a:rPr>
              <a:t>Multiple extensions show link with final grade</a:t>
            </a:r>
          </a:p>
          <a:p>
            <a:pPr marL="457200" indent="-457200" algn="l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bg1"/>
                </a:solidFill>
              </a:rPr>
              <a:t>Total number of extensions shows association with outcome for all five modules (</a:t>
            </a:r>
            <a:r>
              <a:rPr lang="en-GB" sz="2200" i="1" dirty="0">
                <a:solidFill>
                  <a:schemeClr val="bg1"/>
                </a:solidFill>
              </a:rPr>
              <a:t>p</a:t>
            </a:r>
            <a:r>
              <a:rPr lang="en-GB" sz="2200" dirty="0">
                <a:solidFill>
                  <a:schemeClr val="bg1"/>
                </a:solidFill>
              </a:rPr>
              <a:t> &lt; 0.01) </a:t>
            </a:r>
          </a:p>
          <a:p>
            <a:pPr marL="457200" indent="-457200" algn="l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bg1"/>
                </a:solidFill>
              </a:rPr>
              <a:t>But still plenty of students with all grades taking multiple extensions</a:t>
            </a:r>
          </a:p>
          <a:p>
            <a:pPr algn="l">
              <a:spcBef>
                <a:spcPts val="800"/>
              </a:spcBef>
            </a:pPr>
            <a:endParaRPr lang="en-GB" sz="2600" dirty="0">
              <a:solidFill>
                <a:schemeClr val="bg1"/>
              </a:solidFill>
            </a:endParaRPr>
          </a:p>
          <a:p>
            <a:pPr algn="l">
              <a:spcBef>
                <a:spcPts val="800"/>
              </a:spcBef>
            </a:pPr>
            <a:r>
              <a:rPr lang="en-GB" sz="2600" dirty="0">
                <a:solidFill>
                  <a:srgbClr val="FFC000"/>
                </a:solidFill>
              </a:rPr>
              <a:t>Total length of extensions an issue for just one module</a:t>
            </a:r>
          </a:p>
          <a:p>
            <a:pPr marL="457200" indent="-457200" algn="l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bg1"/>
                </a:solidFill>
              </a:rPr>
              <a:t>S294 shows negative correlation (</a:t>
            </a:r>
            <a:r>
              <a:rPr lang="en-GB" sz="2200" i="1" dirty="0">
                <a:solidFill>
                  <a:schemeClr val="bg1"/>
                </a:solidFill>
              </a:rPr>
              <a:t>p</a:t>
            </a:r>
            <a:r>
              <a:rPr lang="en-GB" sz="2200" dirty="0">
                <a:solidFill>
                  <a:schemeClr val="bg1"/>
                </a:solidFill>
              </a:rPr>
              <a:t> &lt; 0.05) between total length of extension and OCAS and OES scores</a:t>
            </a:r>
          </a:p>
          <a:p>
            <a:pPr marL="457200" indent="-457200" algn="l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bg1"/>
                </a:solidFill>
              </a:rPr>
              <a:t>This is the most content-heavy of the five modules</a:t>
            </a:r>
          </a:p>
          <a:p>
            <a:pPr marL="457200" indent="-457200" algn="l">
              <a:spcBef>
                <a:spcPts val="800"/>
              </a:spcBef>
              <a:buFont typeface="Arial" panose="020B0604020202020204" pitchFamily="34" charset="0"/>
              <a:buChar char="•"/>
            </a:pPr>
            <a:endParaRPr lang="en-GB" sz="2600" dirty="0">
              <a:solidFill>
                <a:schemeClr val="bg1"/>
              </a:solidFill>
            </a:endParaRPr>
          </a:p>
          <a:p>
            <a:pPr marL="342900" lvl="1" algn="l">
              <a:tabLst>
                <a:tab pos="900113" algn="l"/>
              </a:tabLst>
            </a:pPr>
            <a:endParaRPr lang="en-GB" sz="2100" dirty="0">
              <a:solidFill>
                <a:schemeClr val="bg1"/>
              </a:solidFill>
            </a:endParaRPr>
          </a:p>
          <a:p>
            <a:pPr marL="285744" indent="-285744">
              <a:buFont typeface="Arial" panose="020B0604020202020204" pitchFamily="34" charset="0"/>
              <a:buChar char="•"/>
            </a:pPr>
            <a:endParaRPr lang="en-GB" sz="2400" dirty="0"/>
          </a:p>
          <a:p>
            <a:endParaRPr lang="en-GB" sz="2100" dirty="0">
              <a:solidFill>
                <a:schemeClr val="bg1"/>
              </a:solidFill>
            </a:endParaRPr>
          </a:p>
          <a:p>
            <a:pPr marL="457200" indent="-457200" algn="l">
              <a:spcBef>
                <a:spcPts val="800"/>
              </a:spcBef>
              <a:buFont typeface="Arial" panose="020B0604020202020204" pitchFamily="34" charset="0"/>
              <a:buChar char="•"/>
            </a:pPr>
            <a:endParaRPr lang="en-GB" sz="2600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B9CEFA-F38B-4FE1-AFC0-46422DF188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7921" y="0"/>
            <a:ext cx="1556079" cy="114348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FBB802E-77BC-4B08-8B93-2FA05EB03B8E}"/>
              </a:ext>
            </a:extLst>
          </p:cNvPr>
          <p:cNvSpPr/>
          <p:nvPr/>
        </p:nvSpPr>
        <p:spPr>
          <a:xfrm>
            <a:off x="90617" y="214184"/>
            <a:ext cx="7628238" cy="7323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794F7-258E-4D82-85D8-59893C82D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617" y="214359"/>
            <a:ext cx="7628238" cy="822411"/>
          </a:xfrm>
        </p:spPr>
        <p:txBody>
          <a:bodyPr>
            <a:normAutofit/>
          </a:bodyPr>
          <a:lstStyle/>
          <a:p>
            <a:r>
              <a:rPr lang="en-US" sz="5000" b="1" dirty="0">
                <a:solidFill>
                  <a:srgbClr val="1D499B"/>
                </a:solidFill>
              </a:rPr>
              <a:t>Any adverse impact?</a:t>
            </a:r>
            <a:endParaRPr lang="en-GB" sz="5000" b="1" dirty="0">
              <a:solidFill>
                <a:srgbClr val="1D499B"/>
              </a:solidFill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0B714840-B86D-447B-80F4-6D6D313DA40D}"/>
              </a:ext>
            </a:extLst>
          </p:cNvPr>
          <p:cNvSpPr txBox="1">
            <a:spLocks/>
          </p:cNvSpPr>
          <p:nvPr/>
        </p:nvSpPr>
        <p:spPr>
          <a:xfrm>
            <a:off x="486032" y="2799244"/>
            <a:ext cx="8462319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745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1D499B"/>
            </a:gs>
            <a:gs pos="50000">
              <a:srgbClr val="1D499B">
                <a:alpha val="85000"/>
              </a:srgbClr>
            </a:gs>
            <a:gs pos="100000">
              <a:srgbClr val="1D499B">
                <a:alpha val="7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2B9CEFA-F38B-4FE1-AFC0-46422DF188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7921" y="0"/>
            <a:ext cx="1556079" cy="114348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FBB802E-77BC-4B08-8B93-2FA05EB03B8E}"/>
              </a:ext>
            </a:extLst>
          </p:cNvPr>
          <p:cNvSpPr/>
          <p:nvPr/>
        </p:nvSpPr>
        <p:spPr>
          <a:xfrm>
            <a:off x="90617" y="214184"/>
            <a:ext cx="7628238" cy="7323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794F7-258E-4D82-85D8-59893C82D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617" y="222597"/>
            <a:ext cx="7628238" cy="822411"/>
          </a:xfrm>
        </p:spPr>
        <p:txBody>
          <a:bodyPr>
            <a:noAutofit/>
          </a:bodyPr>
          <a:lstStyle/>
          <a:p>
            <a:r>
              <a:rPr lang="en-US" sz="4700" b="1" dirty="0">
                <a:solidFill>
                  <a:srgbClr val="1D499B"/>
                </a:solidFill>
              </a:rPr>
              <a:t>Data – Dropout &amp; Grades S294</a:t>
            </a:r>
            <a:endParaRPr lang="en-GB" sz="4700" b="1" dirty="0">
              <a:solidFill>
                <a:srgbClr val="1D499B"/>
              </a:solidFill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4F304EBB-6D19-41B9-B5BD-3146D5AAEE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795" y="1910612"/>
            <a:ext cx="8906409" cy="1329595"/>
          </a:xfrm>
        </p:spPr>
        <p:txBody>
          <a:bodyPr/>
          <a:lstStyle/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pPr marL="285744" indent="-285744">
              <a:buFont typeface="Arial" panose="020B0604020202020204" pitchFamily="34" charset="0"/>
              <a:buChar char="•"/>
            </a:pPr>
            <a:endParaRPr lang="en-GB" sz="2400" dirty="0"/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A98C07F0-11DC-4FDE-9C49-20CA407DB4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134664"/>
              </p:ext>
            </p:extLst>
          </p:nvPr>
        </p:nvGraphicFramePr>
        <p:xfrm>
          <a:off x="270179" y="2039122"/>
          <a:ext cx="8377653" cy="22265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5088">
                  <a:extLst>
                    <a:ext uri="{9D8B030D-6E8A-4147-A177-3AD203B41FA5}">
                      <a16:colId xmlns:a16="http://schemas.microsoft.com/office/drawing/2014/main" val="2998325736"/>
                    </a:ext>
                  </a:extLst>
                </a:gridCol>
                <a:gridCol w="850185">
                  <a:extLst>
                    <a:ext uri="{9D8B030D-6E8A-4147-A177-3AD203B41FA5}">
                      <a16:colId xmlns:a16="http://schemas.microsoft.com/office/drawing/2014/main" val="1820317868"/>
                    </a:ext>
                  </a:extLst>
                </a:gridCol>
                <a:gridCol w="850185">
                  <a:extLst>
                    <a:ext uri="{9D8B030D-6E8A-4147-A177-3AD203B41FA5}">
                      <a16:colId xmlns:a16="http://schemas.microsoft.com/office/drawing/2014/main" val="1420033962"/>
                    </a:ext>
                  </a:extLst>
                </a:gridCol>
                <a:gridCol w="850185">
                  <a:extLst>
                    <a:ext uri="{9D8B030D-6E8A-4147-A177-3AD203B41FA5}">
                      <a16:colId xmlns:a16="http://schemas.microsoft.com/office/drawing/2014/main" val="4001926042"/>
                    </a:ext>
                  </a:extLst>
                </a:gridCol>
                <a:gridCol w="850185">
                  <a:extLst>
                    <a:ext uri="{9D8B030D-6E8A-4147-A177-3AD203B41FA5}">
                      <a16:colId xmlns:a16="http://schemas.microsoft.com/office/drawing/2014/main" val="3032955366"/>
                    </a:ext>
                  </a:extLst>
                </a:gridCol>
                <a:gridCol w="1232165">
                  <a:extLst>
                    <a:ext uri="{9D8B030D-6E8A-4147-A177-3AD203B41FA5}">
                      <a16:colId xmlns:a16="http://schemas.microsoft.com/office/drawing/2014/main" val="2175441615"/>
                    </a:ext>
                  </a:extLst>
                </a:gridCol>
                <a:gridCol w="649932">
                  <a:extLst>
                    <a:ext uri="{9D8B030D-6E8A-4147-A177-3AD203B41FA5}">
                      <a16:colId xmlns:a16="http://schemas.microsoft.com/office/drawing/2014/main" val="3824142238"/>
                    </a:ext>
                  </a:extLst>
                </a:gridCol>
                <a:gridCol w="649932">
                  <a:extLst>
                    <a:ext uri="{9D8B030D-6E8A-4147-A177-3AD203B41FA5}">
                      <a16:colId xmlns:a16="http://schemas.microsoft.com/office/drawing/2014/main" val="1699634841"/>
                    </a:ext>
                  </a:extLst>
                </a:gridCol>
                <a:gridCol w="649932">
                  <a:extLst>
                    <a:ext uri="{9D8B030D-6E8A-4147-A177-3AD203B41FA5}">
                      <a16:colId xmlns:a16="http://schemas.microsoft.com/office/drawing/2014/main" val="1366566844"/>
                    </a:ext>
                  </a:extLst>
                </a:gridCol>
                <a:gridCol w="649932">
                  <a:extLst>
                    <a:ext uri="{9D8B030D-6E8A-4147-A177-3AD203B41FA5}">
                      <a16:colId xmlns:a16="http://schemas.microsoft.com/office/drawing/2014/main" val="1807285720"/>
                    </a:ext>
                  </a:extLst>
                </a:gridCol>
                <a:gridCol w="649932">
                  <a:extLst>
                    <a:ext uri="{9D8B030D-6E8A-4147-A177-3AD203B41FA5}">
                      <a16:colId xmlns:a16="http://schemas.microsoft.com/office/drawing/2014/main" val="3781103098"/>
                    </a:ext>
                  </a:extLst>
                </a:gridCol>
              </a:tblGrid>
              <a:tr h="259416">
                <a:tc>
                  <a:txBody>
                    <a:bodyPr/>
                    <a:lstStyle/>
                    <a:p>
                      <a:pPr algn="l" fontAlgn="b"/>
                      <a:endParaRPr lang="en-GB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Drop out</a:t>
                      </a:r>
                    </a:p>
                  </a:txBody>
                  <a:tcPr marL="7547" marR="7547" marT="7547" marB="0" anchor="b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Fail</a:t>
                      </a:r>
                    </a:p>
                  </a:txBody>
                  <a:tcPr marL="7547" marR="7547" marT="7547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Pass</a:t>
                      </a:r>
                    </a:p>
                  </a:txBody>
                  <a:tcPr marL="7547" marR="7547" marT="7547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/>
                </a:tc>
                <a:extLst>
                  <a:ext uri="{0D108BD9-81ED-4DB2-BD59-A6C34878D82A}">
                    <a16:rowId xmlns:a16="http://schemas.microsoft.com/office/drawing/2014/main" val="2199923672"/>
                  </a:ext>
                </a:extLst>
              </a:tr>
              <a:tr h="308228"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After TMA 1</a:t>
                      </a:r>
                      <a:b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(53)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After TMA 2</a:t>
                      </a:r>
                      <a:b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(50)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After TMA 3</a:t>
                      </a:r>
                      <a:b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(24)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After TMA 4</a:t>
                      </a:r>
                      <a:b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(3)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Passive Withdrawal</a:t>
                      </a:r>
                      <a:b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(27)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Fail</a:t>
                      </a:r>
                    </a:p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(76)</a:t>
                      </a:r>
                    </a:p>
                  </a:txBody>
                  <a:tcPr marL="7547" marR="7547" marT="7547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40-54</a:t>
                      </a:r>
                      <a:b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(57)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55-69</a:t>
                      </a:r>
                      <a:b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(103)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70-84</a:t>
                      </a:r>
                      <a:b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(75)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85-100</a:t>
                      </a:r>
                      <a:b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(13)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9329102"/>
                  </a:ext>
                </a:extLst>
              </a:tr>
              <a:tr h="259416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0 ext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35.8%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10.0%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0.0%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0.0%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22.2%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10.5%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10.5%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17.5%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22.7%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38.5%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289245"/>
                  </a:ext>
                </a:extLst>
              </a:tr>
              <a:tr h="259416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1 ext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64.2%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26.0%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20.8%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0.0%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40.7%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11.8%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14.0%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16.5%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18.7%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15.4%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4980619"/>
                  </a:ext>
                </a:extLst>
              </a:tr>
              <a:tr h="259416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2 ext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64.0%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29.2%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0.0%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14.8%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11.8%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14.0%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12.6%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16.0%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15.4%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4666787"/>
                  </a:ext>
                </a:extLst>
              </a:tr>
              <a:tr h="259416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3 ext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50.0%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0.0%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22.2%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27.6%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29.8%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12.6%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25.3%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23.1%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0172432"/>
                  </a:ext>
                </a:extLst>
              </a:tr>
              <a:tr h="259416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 </a:t>
                      </a:r>
                      <a:r>
                        <a:rPr lang="en-GB" sz="14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ext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100.0%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0.0%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38.2%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31.6%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40.8%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17.3%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7.7%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393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0490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1D499B"/>
            </a:gs>
            <a:gs pos="50000">
              <a:srgbClr val="1D499B">
                <a:alpha val="85000"/>
              </a:srgbClr>
            </a:gs>
            <a:gs pos="100000">
              <a:srgbClr val="1D499B">
                <a:alpha val="7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2B9CEFA-F38B-4FE1-AFC0-46422DF188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7921" y="0"/>
            <a:ext cx="1556079" cy="114348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FBB802E-77BC-4B08-8B93-2FA05EB03B8E}"/>
              </a:ext>
            </a:extLst>
          </p:cNvPr>
          <p:cNvSpPr/>
          <p:nvPr/>
        </p:nvSpPr>
        <p:spPr>
          <a:xfrm>
            <a:off x="90617" y="214184"/>
            <a:ext cx="7628238" cy="7323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794F7-258E-4D82-85D8-59893C82D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617" y="197883"/>
            <a:ext cx="7628238" cy="822411"/>
          </a:xfrm>
        </p:spPr>
        <p:txBody>
          <a:bodyPr>
            <a:normAutofit/>
          </a:bodyPr>
          <a:lstStyle/>
          <a:p>
            <a:r>
              <a:rPr lang="en-US" sz="5000" b="1" dirty="0">
                <a:solidFill>
                  <a:srgbClr val="1D499B"/>
                </a:solidFill>
              </a:rPr>
              <a:t>Data – S294 impacts</a:t>
            </a:r>
            <a:endParaRPr lang="en-GB" sz="5000" b="1" dirty="0">
              <a:solidFill>
                <a:srgbClr val="1D499B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489C3E9-2C56-40A8-9149-23EEA7C7B6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822" y="1344611"/>
            <a:ext cx="5471768" cy="19428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13EAEF4-77D1-43D1-8896-DE22AFC3D3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5843" y="3645951"/>
            <a:ext cx="4105275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92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1D499B"/>
            </a:gs>
            <a:gs pos="50000">
              <a:srgbClr val="1D499B">
                <a:alpha val="85000"/>
              </a:srgbClr>
            </a:gs>
            <a:gs pos="100000">
              <a:srgbClr val="1D499B">
                <a:alpha val="7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8CA5117-7EB2-4787-BCB5-5DEF32EF68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617" y="1004501"/>
            <a:ext cx="9123721" cy="5610785"/>
          </a:xfrm>
        </p:spPr>
        <p:txBody>
          <a:bodyPr>
            <a:normAutofit/>
          </a:bodyPr>
          <a:lstStyle/>
          <a:p>
            <a:pPr algn="l"/>
            <a:r>
              <a:rPr lang="en-GB" sz="2600" dirty="0">
                <a:solidFill>
                  <a:srgbClr val="FFC000"/>
                </a:solidFill>
              </a:rPr>
              <a:t>Not used tactically</a:t>
            </a:r>
          </a:p>
          <a:p>
            <a:pPr marL="457200" indent="-457200" algn="l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bg1"/>
                </a:solidFill>
              </a:rPr>
              <a:t>No suggestion from either students or ALs that there’s significant tactical use of extension to balance workloads, or to gain other advantages</a:t>
            </a:r>
          </a:p>
          <a:p>
            <a:pPr algn="l">
              <a:spcBef>
                <a:spcPts val="1200"/>
              </a:spcBef>
            </a:pPr>
            <a:r>
              <a:rPr lang="en-GB" sz="2600" dirty="0">
                <a:solidFill>
                  <a:srgbClr val="FFC000"/>
                </a:solidFill>
              </a:rPr>
              <a:t>Disability</a:t>
            </a:r>
          </a:p>
          <a:p>
            <a:pPr marL="457200" indent="-457200" algn="l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bg1"/>
                </a:solidFill>
              </a:rPr>
              <a:t>AL focus groups highlighted disability as a frequent factor</a:t>
            </a:r>
          </a:p>
          <a:p>
            <a:pPr marL="457200" indent="-457200" algn="l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bg1"/>
                </a:solidFill>
              </a:rPr>
              <a:t>Less mentioned by students – but student focus is on own circumstances</a:t>
            </a:r>
          </a:p>
          <a:p>
            <a:pPr algn="l">
              <a:spcBef>
                <a:spcPts val="1200"/>
              </a:spcBef>
            </a:pPr>
            <a:r>
              <a:rPr lang="en-GB" sz="2600" dirty="0">
                <a:solidFill>
                  <a:srgbClr val="FFC000"/>
                </a:solidFill>
              </a:rPr>
              <a:t>Time management and workload</a:t>
            </a:r>
            <a:endParaRPr lang="en-GB" sz="2600" dirty="0">
              <a:solidFill>
                <a:schemeClr val="bg1"/>
              </a:solidFill>
            </a:endParaRPr>
          </a:p>
          <a:p>
            <a:pPr marL="457200" indent="-457200" algn="l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bg1"/>
                </a:solidFill>
              </a:rPr>
              <a:t>Mentioned by both groups</a:t>
            </a:r>
          </a:p>
          <a:p>
            <a:pPr marL="457200" indent="-457200" algn="l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bg1"/>
                </a:solidFill>
              </a:rPr>
              <a:t>Nature, as well as timing, of specific assessments comes in</a:t>
            </a:r>
          </a:p>
          <a:p>
            <a:pPr algn="l">
              <a:spcBef>
                <a:spcPts val="1200"/>
              </a:spcBef>
            </a:pPr>
            <a:r>
              <a:rPr lang="en-GB" sz="2600" dirty="0">
                <a:solidFill>
                  <a:srgbClr val="FFC000"/>
                </a:solidFill>
              </a:rPr>
              <a:t>Life events</a:t>
            </a:r>
          </a:p>
          <a:p>
            <a:pPr marL="457200" indent="-457200" algn="l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bg1"/>
                </a:solidFill>
              </a:rPr>
              <a:t>Highlighted as a very common reason by both groups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B9CEFA-F38B-4FE1-AFC0-46422DF188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7921" y="0"/>
            <a:ext cx="1556079" cy="114348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FBB802E-77BC-4B08-8B93-2FA05EB03B8E}"/>
              </a:ext>
            </a:extLst>
          </p:cNvPr>
          <p:cNvSpPr/>
          <p:nvPr/>
        </p:nvSpPr>
        <p:spPr>
          <a:xfrm>
            <a:off x="90617" y="214184"/>
            <a:ext cx="7628238" cy="7323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794F7-258E-4D82-85D8-59893C82D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617" y="214359"/>
            <a:ext cx="7628238" cy="822411"/>
          </a:xfrm>
        </p:spPr>
        <p:txBody>
          <a:bodyPr>
            <a:normAutofit/>
          </a:bodyPr>
          <a:lstStyle/>
          <a:p>
            <a:r>
              <a:rPr lang="en-US" sz="5000" b="1" dirty="0">
                <a:solidFill>
                  <a:srgbClr val="1D499B"/>
                </a:solidFill>
              </a:rPr>
              <a:t>How are they used?</a:t>
            </a:r>
            <a:endParaRPr lang="en-GB" sz="5000" b="1" dirty="0">
              <a:solidFill>
                <a:srgbClr val="1D499B"/>
              </a:solidFill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0B714840-B86D-447B-80F4-6D6D313DA40D}"/>
              </a:ext>
            </a:extLst>
          </p:cNvPr>
          <p:cNvSpPr txBox="1">
            <a:spLocks/>
          </p:cNvSpPr>
          <p:nvPr/>
        </p:nvSpPr>
        <p:spPr>
          <a:xfrm>
            <a:off x="486032" y="2799244"/>
            <a:ext cx="8462319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607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1D499B"/>
            </a:gs>
            <a:gs pos="50000">
              <a:srgbClr val="1D499B">
                <a:alpha val="85000"/>
              </a:srgbClr>
            </a:gs>
            <a:gs pos="100000">
              <a:srgbClr val="1D499B">
                <a:alpha val="7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8CA5117-7EB2-4787-BCB5-5DEF32EF68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5649" y="1068144"/>
            <a:ext cx="8752702" cy="5491921"/>
          </a:xfrm>
        </p:spPr>
        <p:txBody>
          <a:bodyPr>
            <a:normAutofit/>
          </a:bodyPr>
          <a:lstStyle/>
          <a:p>
            <a:pPr algn="l"/>
            <a:r>
              <a:rPr lang="en-GB" sz="2800" dirty="0">
                <a:solidFill>
                  <a:srgbClr val="FFC000"/>
                </a:solidFill>
              </a:rPr>
              <a:t>Students with significant extension on TMA 01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bg1"/>
                </a:solidFill>
              </a:rPr>
              <a:t>MILLs intervention to prompt discussion of workload and signposting to resources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bg1"/>
                </a:solidFill>
              </a:rPr>
              <a:t>Could feed into tutor-facing dashboards</a:t>
            </a:r>
          </a:p>
          <a:p>
            <a:pPr algn="l"/>
            <a:r>
              <a:rPr lang="en-GB" sz="2800" dirty="0">
                <a:solidFill>
                  <a:srgbClr val="FFC000"/>
                </a:solidFill>
              </a:rPr>
              <a:t>Assessment design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bg1"/>
                </a:solidFill>
              </a:rPr>
              <a:t>Consider timings of assessment points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bg1"/>
                </a:solidFill>
              </a:rPr>
              <a:t>Look into the balance of report writing/ essays/ problem-solving to see what students find time-consuming</a:t>
            </a:r>
          </a:p>
          <a:p>
            <a:pPr marL="971550" lvl="1" indent="-514350" algn="l">
              <a:buFont typeface="Courier New" panose="02070309020205020404" pitchFamily="49" charset="0"/>
              <a:buChar char="o"/>
            </a:pPr>
            <a:r>
              <a:rPr lang="en-GB" sz="1900" dirty="0">
                <a:solidFill>
                  <a:schemeClr val="bg1"/>
                </a:solidFill>
              </a:rPr>
              <a:t>We suggest gaining further insight from Curriculum Design Panel</a:t>
            </a:r>
          </a:p>
          <a:p>
            <a:pPr algn="l"/>
            <a:r>
              <a:rPr lang="en-GB" sz="2800" dirty="0">
                <a:solidFill>
                  <a:srgbClr val="FFC000"/>
                </a:solidFill>
              </a:rPr>
              <a:t>Approach to granting extensions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bg1"/>
                </a:solidFill>
              </a:rPr>
              <a:t>We recommend ALs and STs continue to take a flexible and sympathetic approach when discussing extensions with students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B9CEFA-F38B-4FE1-AFC0-46422DF188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7921" y="0"/>
            <a:ext cx="1556079" cy="114348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FBB802E-77BC-4B08-8B93-2FA05EB03B8E}"/>
              </a:ext>
            </a:extLst>
          </p:cNvPr>
          <p:cNvSpPr/>
          <p:nvPr/>
        </p:nvSpPr>
        <p:spPr>
          <a:xfrm>
            <a:off x="90617" y="214184"/>
            <a:ext cx="7628238" cy="7323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794F7-258E-4D82-85D8-59893C82D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617" y="222597"/>
            <a:ext cx="7628238" cy="822411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solidFill>
                  <a:srgbClr val="1D499B"/>
                </a:solidFill>
              </a:rPr>
              <a:t>Recommendations</a:t>
            </a:r>
            <a:endParaRPr lang="en-GB" b="1" dirty="0">
              <a:solidFill>
                <a:srgbClr val="1D499B"/>
              </a:solidFill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0B714840-B86D-447B-80F4-6D6D313DA40D}"/>
              </a:ext>
            </a:extLst>
          </p:cNvPr>
          <p:cNvSpPr txBox="1">
            <a:spLocks/>
          </p:cNvSpPr>
          <p:nvPr/>
        </p:nvSpPr>
        <p:spPr>
          <a:xfrm>
            <a:off x="486032" y="2799244"/>
            <a:ext cx="8462319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993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1D499B"/>
            </a:gs>
            <a:gs pos="50000">
              <a:srgbClr val="1D499B">
                <a:alpha val="85000"/>
              </a:srgbClr>
            </a:gs>
            <a:gs pos="100000">
              <a:srgbClr val="1D499B">
                <a:alpha val="7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8CA5117-7EB2-4787-BCB5-5DEF32EF68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5648" y="1068144"/>
            <a:ext cx="8878013" cy="5491921"/>
          </a:xfrm>
        </p:spPr>
        <p:txBody>
          <a:bodyPr>
            <a:normAutofit/>
          </a:bodyPr>
          <a:lstStyle/>
          <a:p>
            <a:pPr algn="l"/>
            <a:r>
              <a:rPr lang="en-GB" sz="2800" dirty="0">
                <a:solidFill>
                  <a:srgbClr val="FFC000"/>
                </a:solidFill>
              </a:rPr>
              <a:t>Advice to students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bg1"/>
                </a:solidFill>
              </a:rPr>
              <a:t>Ensure students are made aware of the benefits of engaging with their tutors to discuss the best strategies</a:t>
            </a:r>
          </a:p>
          <a:p>
            <a:pPr algn="l"/>
            <a:r>
              <a:rPr lang="en-GB" sz="2800" dirty="0">
                <a:solidFill>
                  <a:srgbClr val="FFC000"/>
                </a:solidFill>
              </a:rPr>
              <a:t>Disabled students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bg1"/>
                </a:solidFill>
              </a:rPr>
              <a:t>We suggest that scholarship centres, Assessment Policy Group and PVC-Students look at the impact of extensions for disabled students</a:t>
            </a:r>
            <a:endParaRPr lang="en-GB" sz="2800" dirty="0">
              <a:solidFill>
                <a:srgbClr val="FFC000"/>
              </a:solidFill>
            </a:endParaRPr>
          </a:p>
          <a:p>
            <a:pPr algn="l"/>
            <a:r>
              <a:rPr lang="en-GB" sz="2800" dirty="0">
                <a:solidFill>
                  <a:srgbClr val="FFC000"/>
                </a:solidFill>
              </a:rPr>
              <a:t>Extensions policy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bg1"/>
                </a:solidFill>
              </a:rPr>
              <a:t>The current extensions policy enables students to continue who would otherwise drop out. We recommend the OU continues with a flexible policy on extensions and considers where else similar flexibility might be beneficial.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bg1"/>
                </a:solidFill>
              </a:rPr>
              <a:t>The data on numbers of “unofficial” extensions should inform this flexibility to avoid adversely impacting students.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bg1"/>
                </a:solidFill>
              </a:rPr>
              <a:t>OU systems should enable an equitable approach for students and ALs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B9CEFA-F38B-4FE1-AFC0-46422DF188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7921" y="0"/>
            <a:ext cx="1556079" cy="114348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FBB802E-77BC-4B08-8B93-2FA05EB03B8E}"/>
              </a:ext>
            </a:extLst>
          </p:cNvPr>
          <p:cNvSpPr/>
          <p:nvPr/>
        </p:nvSpPr>
        <p:spPr>
          <a:xfrm>
            <a:off x="90617" y="214184"/>
            <a:ext cx="7628238" cy="7323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794F7-258E-4D82-85D8-59893C82D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617" y="222597"/>
            <a:ext cx="7628238" cy="822411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solidFill>
                  <a:srgbClr val="1D499B"/>
                </a:solidFill>
              </a:rPr>
              <a:t>Recommendations</a:t>
            </a:r>
            <a:endParaRPr lang="en-GB" b="1" dirty="0">
              <a:solidFill>
                <a:srgbClr val="1D499B"/>
              </a:solidFill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0B714840-B86D-447B-80F4-6D6D313DA40D}"/>
              </a:ext>
            </a:extLst>
          </p:cNvPr>
          <p:cNvSpPr txBox="1">
            <a:spLocks/>
          </p:cNvSpPr>
          <p:nvPr/>
        </p:nvSpPr>
        <p:spPr>
          <a:xfrm>
            <a:off x="486032" y="2799244"/>
            <a:ext cx="8462319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96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U Section">
  <a:themeElements>
    <a:clrScheme name="OU Theme Colours">
      <a:dk1>
        <a:srgbClr val="000000"/>
      </a:dk1>
      <a:lt1>
        <a:srgbClr val="FFFFFF"/>
      </a:lt1>
      <a:dk2>
        <a:srgbClr val="A7A9AC"/>
      </a:dk2>
      <a:lt2>
        <a:srgbClr val="CCCCCC"/>
      </a:lt2>
      <a:accent1>
        <a:srgbClr val="1D499B"/>
      </a:accent1>
      <a:accent2>
        <a:srgbClr val="F26522"/>
      </a:accent2>
      <a:accent3>
        <a:srgbClr val="ED2891"/>
      </a:accent3>
      <a:accent4>
        <a:srgbClr val="00B7B2"/>
      </a:accent4>
      <a:accent5>
        <a:srgbClr val="A7A9AC"/>
      </a:accent5>
      <a:accent6>
        <a:srgbClr val="000000"/>
      </a:accent6>
      <a:hlink>
        <a:srgbClr val="5490D0"/>
      </a:hlink>
      <a:folHlink>
        <a:srgbClr val="716FB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3262_OU_Presentation_Template_WIDE_UK.pptx" id="{0D03CF9A-D069-4DB5-98CC-BA9287862A76}" vid="{07C1CE78-EE35-498E-9E2C-57BA0D26E19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332</TotalTime>
  <Words>880</Words>
  <Application>Microsoft Office PowerPoint</Application>
  <PresentationFormat>On-screen Show (4:3)</PresentationFormat>
  <Paragraphs>149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Office Theme</vt:lpstr>
      <vt:lpstr>OU Section</vt:lpstr>
      <vt:lpstr>Extensions - student use, impact, and implications </vt:lpstr>
      <vt:lpstr>Project Overview</vt:lpstr>
      <vt:lpstr>Who has extensions?</vt:lpstr>
      <vt:lpstr>Any adverse impact?</vt:lpstr>
      <vt:lpstr>Data – Dropout &amp; Grades S294</vt:lpstr>
      <vt:lpstr>Data – S294 impacts</vt:lpstr>
      <vt:lpstr>How are they used?</vt:lpstr>
      <vt:lpstr>Recommendations</vt:lpstr>
      <vt:lpstr>Recommendations</vt:lpstr>
      <vt:lpstr>Thanks for listening!   Any questions? </vt:lpstr>
      <vt:lpstr>Data –Intensity by Module</vt:lpstr>
      <vt:lpstr>Data – Qualification &amp; Intensity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Extensions - student use, impact, and implications </dc:title>
  <dc:creator>Cath.Brown</dc:creator>
  <cp:lastModifiedBy>Cath.Brown</cp:lastModifiedBy>
  <cp:revision>16</cp:revision>
  <dcterms:created xsi:type="dcterms:W3CDTF">2022-05-02T13:46:38Z</dcterms:created>
  <dcterms:modified xsi:type="dcterms:W3CDTF">2022-05-08T08:57:58Z</dcterms:modified>
</cp:coreProperties>
</file>